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144"/>
  </p:notesMasterIdLst>
  <p:handoutMasterIdLst>
    <p:handoutMasterId r:id="rId145"/>
  </p:handoutMasterIdLst>
  <p:sldIdLst>
    <p:sldId id="830" r:id="rId2"/>
    <p:sldId id="673" r:id="rId3"/>
    <p:sldId id="788" r:id="rId4"/>
    <p:sldId id="584" r:id="rId5"/>
    <p:sldId id="585" r:id="rId6"/>
    <p:sldId id="827" r:id="rId7"/>
    <p:sldId id="588" r:id="rId8"/>
    <p:sldId id="687" r:id="rId9"/>
    <p:sldId id="688" r:id="rId10"/>
    <p:sldId id="689" r:id="rId11"/>
    <p:sldId id="602" r:id="rId12"/>
    <p:sldId id="690" r:id="rId13"/>
    <p:sldId id="691" r:id="rId14"/>
    <p:sldId id="692" r:id="rId15"/>
    <p:sldId id="693" r:id="rId16"/>
    <p:sldId id="694" r:id="rId17"/>
    <p:sldId id="697" r:id="rId18"/>
    <p:sldId id="698" r:id="rId19"/>
    <p:sldId id="699" r:id="rId20"/>
    <p:sldId id="678" r:id="rId21"/>
    <p:sldId id="700" r:id="rId22"/>
    <p:sldId id="702" r:id="rId23"/>
    <p:sldId id="701" r:id="rId24"/>
    <p:sldId id="704" r:id="rId25"/>
    <p:sldId id="706" r:id="rId26"/>
    <p:sldId id="708" r:id="rId27"/>
    <p:sldId id="709" r:id="rId28"/>
    <p:sldId id="707" r:id="rId29"/>
    <p:sldId id="712" r:id="rId30"/>
    <p:sldId id="710" r:id="rId31"/>
    <p:sldId id="713" r:id="rId32"/>
    <p:sldId id="714" r:id="rId33"/>
    <p:sldId id="715" r:id="rId34"/>
    <p:sldId id="716" r:id="rId35"/>
    <p:sldId id="717" r:id="rId36"/>
    <p:sldId id="718" r:id="rId37"/>
    <p:sldId id="719" r:id="rId38"/>
    <p:sldId id="790" r:id="rId39"/>
    <p:sldId id="720" r:id="rId40"/>
    <p:sldId id="721" r:id="rId41"/>
    <p:sldId id="791" r:id="rId42"/>
    <p:sldId id="722" r:id="rId43"/>
    <p:sldId id="792" r:id="rId44"/>
    <p:sldId id="793" r:id="rId45"/>
    <p:sldId id="724" r:id="rId46"/>
    <p:sldId id="794" r:id="rId47"/>
    <p:sldId id="796" r:id="rId48"/>
    <p:sldId id="725" r:id="rId49"/>
    <p:sldId id="726" r:id="rId50"/>
    <p:sldId id="797" r:id="rId51"/>
    <p:sldId id="727" r:id="rId52"/>
    <p:sldId id="798" r:id="rId53"/>
    <p:sldId id="728" r:id="rId54"/>
    <p:sldId id="799" r:id="rId55"/>
    <p:sldId id="800" r:id="rId56"/>
    <p:sldId id="758" r:id="rId57"/>
    <p:sldId id="760" r:id="rId58"/>
    <p:sldId id="759" r:id="rId59"/>
    <p:sldId id="761" r:id="rId60"/>
    <p:sldId id="832" r:id="rId61"/>
    <p:sldId id="854" r:id="rId62"/>
    <p:sldId id="855" r:id="rId63"/>
    <p:sldId id="733" r:id="rId64"/>
    <p:sldId id="802" r:id="rId65"/>
    <p:sldId id="762" r:id="rId66"/>
    <p:sldId id="833" r:id="rId67"/>
    <p:sldId id="734" r:id="rId68"/>
    <p:sldId id="803" r:id="rId69"/>
    <p:sldId id="763" r:id="rId70"/>
    <p:sldId id="764" r:id="rId71"/>
    <p:sldId id="766" r:id="rId72"/>
    <p:sldId id="767" r:id="rId73"/>
    <p:sldId id="765" r:id="rId74"/>
    <p:sldId id="771" r:id="rId75"/>
    <p:sldId id="772" r:id="rId76"/>
    <p:sldId id="773" r:id="rId77"/>
    <p:sldId id="804" r:id="rId78"/>
    <p:sldId id="774" r:id="rId79"/>
    <p:sldId id="741" r:id="rId80"/>
    <p:sldId id="805" r:id="rId81"/>
    <p:sldId id="806" r:id="rId82"/>
    <p:sldId id="742" r:id="rId83"/>
    <p:sldId id="852" r:id="rId84"/>
    <p:sldId id="853" r:id="rId85"/>
    <p:sldId id="743" r:id="rId86"/>
    <p:sldId id="807" r:id="rId87"/>
    <p:sldId id="775" r:id="rId88"/>
    <p:sldId id="862" r:id="rId89"/>
    <p:sldId id="744" r:id="rId90"/>
    <p:sldId id="808" r:id="rId91"/>
    <p:sldId id="745" r:id="rId92"/>
    <p:sldId id="809" r:id="rId93"/>
    <p:sldId id="746" r:id="rId94"/>
    <p:sldId id="810" r:id="rId95"/>
    <p:sldId id="860" r:id="rId96"/>
    <p:sldId id="747" r:id="rId97"/>
    <p:sldId id="811" r:id="rId98"/>
    <p:sldId id="836" r:id="rId99"/>
    <p:sldId id="861" r:id="rId100"/>
    <p:sldId id="748" r:id="rId101"/>
    <p:sldId id="812" r:id="rId102"/>
    <p:sldId id="837" r:id="rId103"/>
    <p:sldId id="828" r:id="rId104"/>
    <p:sldId id="749" r:id="rId105"/>
    <p:sldId id="750" r:id="rId106"/>
    <p:sldId id="814" r:id="rId107"/>
    <p:sldId id="751" r:id="rId108"/>
    <p:sldId id="815" r:id="rId109"/>
    <p:sldId id="777" r:id="rId110"/>
    <p:sldId id="753" r:id="rId111"/>
    <p:sldId id="754" r:id="rId112"/>
    <p:sldId id="816" r:id="rId113"/>
    <p:sldId id="757" r:id="rId114"/>
    <p:sldId id="818" r:id="rId115"/>
    <p:sldId id="829" r:id="rId116"/>
    <p:sldId id="819" r:id="rId117"/>
    <p:sldId id="780" r:id="rId118"/>
    <p:sldId id="820" r:id="rId119"/>
    <p:sldId id="831" r:id="rId120"/>
    <p:sldId id="834" r:id="rId121"/>
    <p:sldId id="732" r:id="rId122"/>
    <p:sldId id="801" r:id="rId123"/>
    <p:sldId id="850" r:id="rId124"/>
    <p:sldId id="851" r:id="rId125"/>
    <p:sldId id="841" r:id="rId126"/>
    <p:sldId id="842" r:id="rId127"/>
    <p:sldId id="821" r:id="rId128"/>
    <p:sldId id="822" r:id="rId129"/>
    <p:sldId id="840" r:id="rId130"/>
    <p:sldId id="848" r:id="rId131"/>
    <p:sldId id="835" r:id="rId132"/>
    <p:sldId id="838" r:id="rId133"/>
    <p:sldId id="856" r:id="rId134"/>
    <p:sldId id="857" r:id="rId135"/>
    <p:sldId id="858" r:id="rId136"/>
    <p:sldId id="859" r:id="rId137"/>
    <p:sldId id="776" r:id="rId138"/>
    <p:sldId id="843" r:id="rId139"/>
    <p:sldId id="844" r:id="rId140"/>
    <p:sldId id="785" r:id="rId141"/>
    <p:sldId id="786" r:id="rId142"/>
    <p:sldId id="656" r:id="rId143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BC8F6C8-4A9F-4677-BB81-A5CA6B7D8712}">
          <p14:sldIdLst>
            <p14:sldId id="830"/>
            <p14:sldId id="673"/>
            <p14:sldId id="788"/>
            <p14:sldId id="584"/>
            <p14:sldId id="585"/>
            <p14:sldId id="827"/>
            <p14:sldId id="588"/>
            <p14:sldId id="687"/>
            <p14:sldId id="688"/>
            <p14:sldId id="689"/>
            <p14:sldId id="602"/>
            <p14:sldId id="690"/>
            <p14:sldId id="691"/>
            <p14:sldId id="692"/>
            <p14:sldId id="693"/>
            <p14:sldId id="694"/>
            <p14:sldId id="697"/>
            <p14:sldId id="698"/>
            <p14:sldId id="699"/>
            <p14:sldId id="678"/>
            <p14:sldId id="700"/>
            <p14:sldId id="702"/>
            <p14:sldId id="701"/>
            <p14:sldId id="704"/>
            <p14:sldId id="706"/>
            <p14:sldId id="708"/>
            <p14:sldId id="709"/>
            <p14:sldId id="707"/>
            <p14:sldId id="712"/>
            <p14:sldId id="710"/>
            <p14:sldId id="713"/>
            <p14:sldId id="714"/>
            <p14:sldId id="715"/>
            <p14:sldId id="716"/>
            <p14:sldId id="717"/>
            <p14:sldId id="718"/>
            <p14:sldId id="719"/>
            <p14:sldId id="790"/>
            <p14:sldId id="720"/>
            <p14:sldId id="721"/>
            <p14:sldId id="791"/>
            <p14:sldId id="722"/>
            <p14:sldId id="792"/>
            <p14:sldId id="793"/>
            <p14:sldId id="724"/>
            <p14:sldId id="794"/>
            <p14:sldId id="796"/>
            <p14:sldId id="725"/>
            <p14:sldId id="726"/>
            <p14:sldId id="797"/>
            <p14:sldId id="727"/>
            <p14:sldId id="798"/>
            <p14:sldId id="728"/>
            <p14:sldId id="799"/>
            <p14:sldId id="800"/>
            <p14:sldId id="758"/>
            <p14:sldId id="760"/>
            <p14:sldId id="759"/>
            <p14:sldId id="761"/>
            <p14:sldId id="832"/>
            <p14:sldId id="854"/>
            <p14:sldId id="855"/>
            <p14:sldId id="733"/>
            <p14:sldId id="802"/>
            <p14:sldId id="762"/>
            <p14:sldId id="833"/>
            <p14:sldId id="734"/>
            <p14:sldId id="803"/>
            <p14:sldId id="763"/>
            <p14:sldId id="764"/>
            <p14:sldId id="766"/>
            <p14:sldId id="767"/>
            <p14:sldId id="765"/>
            <p14:sldId id="771"/>
            <p14:sldId id="772"/>
            <p14:sldId id="773"/>
            <p14:sldId id="804"/>
            <p14:sldId id="774"/>
            <p14:sldId id="741"/>
            <p14:sldId id="805"/>
            <p14:sldId id="806"/>
            <p14:sldId id="742"/>
            <p14:sldId id="852"/>
            <p14:sldId id="853"/>
            <p14:sldId id="743"/>
            <p14:sldId id="807"/>
            <p14:sldId id="775"/>
            <p14:sldId id="862"/>
            <p14:sldId id="744"/>
            <p14:sldId id="808"/>
            <p14:sldId id="745"/>
            <p14:sldId id="809"/>
            <p14:sldId id="746"/>
            <p14:sldId id="810"/>
            <p14:sldId id="860"/>
            <p14:sldId id="747"/>
            <p14:sldId id="811"/>
            <p14:sldId id="836"/>
            <p14:sldId id="861"/>
            <p14:sldId id="748"/>
            <p14:sldId id="812"/>
            <p14:sldId id="837"/>
            <p14:sldId id="828"/>
            <p14:sldId id="749"/>
            <p14:sldId id="750"/>
            <p14:sldId id="814"/>
            <p14:sldId id="751"/>
            <p14:sldId id="815"/>
            <p14:sldId id="777"/>
            <p14:sldId id="753"/>
            <p14:sldId id="754"/>
            <p14:sldId id="816"/>
            <p14:sldId id="757"/>
            <p14:sldId id="818"/>
            <p14:sldId id="829"/>
            <p14:sldId id="819"/>
            <p14:sldId id="780"/>
            <p14:sldId id="820"/>
            <p14:sldId id="831"/>
            <p14:sldId id="834"/>
            <p14:sldId id="732"/>
            <p14:sldId id="801"/>
            <p14:sldId id="850"/>
            <p14:sldId id="851"/>
            <p14:sldId id="841"/>
            <p14:sldId id="842"/>
            <p14:sldId id="821"/>
            <p14:sldId id="822"/>
            <p14:sldId id="840"/>
            <p14:sldId id="848"/>
            <p14:sldId id="835"/>
            <p14:sldId id="838"/>
            <p14:sldId id="856"/>
            <p14:sldId id="857"/>
            <p14:sldId id="858"/>
            <p14:sldId id="859"/>
            <p14:sldId id="776"/>
            <p14:sldId id="843"/>
            <p14:sldId id="844"/>
            <p14:sldId id="785"/>
            <p14:sldId id="786"/>
            <p14:sldId id="65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00"/>
    <a:srgbClr val="2DB9FF"/>
    <a:srgbClr val="60E146"/>
    <a:srgbClr val="A2C9AC"/>
    <a:srgbClr val="FFFFFF"/>
    <a:srgbClr val="ACA2C7"/>
    <a:srgbClr val="BFAE96"/>
    <a:srgbClr val="50CBF2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02" autoAdjust="0"/>
    <p:restoredTop sz="98262" autoAdjust="0"/>
  </p:normalViewPr>
  <p:slideViewPr>
    <p:cSldViewPr snapToGrid="0">
      <p:cViewPr>
        <p:scale>
          <a:sx n="100" d="100"/>
          <a:sy n="100" d="100"/>
        </p:scale>
        <p:origin x="-2286" y="-4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502"/>
    </p:cViewPr>
  </p:sorterViewPr>
  <p:notesViewPr>
    <p:cSldViewPr snapToGrid="0">
      <p:cViewPr varScale="1">
        <p:scale>
          <a:sx n="81" d="100"/>
          <a:sy n="81" d="100"/>
        </p:scale>
        <p:origin x="-4020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ableStyles" Target="tableStyle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notesMaster" Target="notesMasters/notesMaster1.xml"/><Relationship Id="rId90" Type="http://schemas.openxmlformats.org/officeDocument/2006/relationships/slide" Target="slides/slide89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b="0" i="0" dirty="0"/>
              <a:t>Доходы</a:t>
            </a:r>
          </a:p>
        </c:rich>
      </c:tx>
      <c:layout>
        <c:manualLayout>
          <c:xMode val="edge"/>
          <c:yMode val="edge"/>
          <c:x val="0.44355166798524581"/>
          <c:y val="1.614608605736734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160205818277373"/>
          <c:y val="0.19601888151169419"/>
          <c:w val="0.85356286226736211"/>
          <c:h val="0.4944132050317454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60E14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249 489 986,8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203 981 552,9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227 543 189,1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236 821 956,5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245 385 985,5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2019 год 
(факт)</c:v>
                </c:pt>
                <c:pt idx="1">
                  <c:v>2020 год 
(план)</c:v>
                </c:pt>
                <c:pt idx="2">
                  <c:v>2021 год 
(прогноз)</c:v>
                </c:pt>
                <c:pt idx="3">
                  <c:v>2022 год 
(прогноз)</c:v>
                </c:pt>
                <c:pt idx="4">
                  <c:v>2023 год 
(прогноз)</c:v>
                </c:pt>
              </c:strCache>
            </c:strRef>
          </c:cat>
          <c:val>
            <c:numRef>
              <c:f>Лист1!$B$2:$F$2</c:f>
              <c:numCache>
                <c:formatCode>#,##0.0</c:formatCode>
                <c:ptCount val="5"/>
                <c:pt idx="0">
                  <c:v>249489986.80000001</c:v>
                </c:pt>
                <c:pt idx="1">
                  <c:v>203981552.90000001</c:v>
                </c:pt>
                <c:pt idx="2">
                  <c:v>227543189.09999999</c:v>
                </c:pt>
                <c:pt idx="3">
                  <c:v>236821956.53999999</c:v>
                </c:pt>
                <c:pt idx="4">
                  <c:v>245385985.5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39 030 155,2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88 720 189,1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47 093 537,4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42 925 287,0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37</a:t>
                    </a:r>
                    <a:r>
                      <a:rPr lang="ru-RU" baseline="0" dirty="0" smtClean="0"/>
                      <a:t> 424 070,2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2019 год 
(факт)</c:v>
                </c:pt>
                <c:pt idx="1">
                  <c:v>2020 год 
(план)</c:v>
                </c:pt>
                <c:pt idx="2">
                  <c:v>2021 год 
(прогноз)</c:v>
                </c:pt>
                <c:pt idx="3">
                  <c:v>2022 год 
(прогноз)</c:v>
                </c:pt>
                <c:pt idx="4">
                  <c:v>2023 год 
(прогноз)</c:v>
                </c:pt>
              </c:strCache>
            </c:strRef>
          </c:cat>
          <c:val>
            <c:numRef>
              <c:f>Лист1!$B$3:$F$3</c:f>
              <c:numCache>
                <c:formatCode>#,##0.0</c:formatCode>
                <c:ptCount val="5"/>
                <c:pt idx="0">
                  <c:v>39030155.200000003</c:v>
                </c:pt>
                <c:pt idx="1">
                  <c:v>88720189.099999994</c:v>
                </c:pt>
                <c:pt idx="2">
                  <c:v>47093537.399999999</c:v>
                </c:pt>
                <c:pt idx="3">
                  <c:v>42925287</c:v>
                </c:pt>
                <c:pt idx="4">
                  <c:v>37424070.200000003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51174912"/>
        <c:axId val="51055424"/>
      </c:barChart>
      <c:barChart>
        <c:barDir val="col"/>
        <c:grouping val="stacked"/>
        <c:varyColors val="0"/>
        <c:ser>
          <c:idx val="2"/>
          <c:order val="2"/>
          <c:tx>
            <c:strRef>
              <c:f>Лист1!$A$4</c:f>
              <c:strCache>
                <c:ptCount val="1"/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1043849437330227E-3"/>
                  <c:y val="-0.2886983882208619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288 520 142,0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1247312761857708E-3"/>
                  <c:y val="-0.2803392796980978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292 701 742,0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2221987967452847E-7"/>
                  <c:y val="-0.2873711380844709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274 636 726,5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552070251986837E-3"/>
                  <c:y val="-0.2938102919240751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279 747 243,5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173829785073002E-4"/>
                  <c:y val="-0.2907219334620217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282 810 055,7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lt1"/>
              </a:solidFill>
              <a:ln w="12700" cap="flat" cmpd="sng" algn="ctr">
                <a:solidFill>
                  <a:schemeClr val="dk1"/>
                </a:solidFill>
                <a:prstDash val="solid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2019 год 
(факт)</c:v>
                </c:pt>
                <c:pt idx="1">
                  <c:v>2020 год 
(план)</c:v>
                </c:pt>
                <c:pt idx="2">
                  <c:v>2021 год 
(прогноз)</c:v>
                </c:pt>
                <c:pt idx="3">
                  <c:v>2022 год 
(прогноз)</c:v>
                </c:pt>
                <c:pt idx="4">
                  <c:v>2023 год 
(прогноз)</c:v>
                </c:pt>
              </c:strCache>
            </c:strRef>
          </c:cat>
          <c:val>
            <c:numRef>
              <c:f>Лист1!$B$4:$F$4</c:f>
              <c:numCache>
                <c:formatCode>#,##0.0</c:formatCode>
                <c:ptCount val="5"/>
                <c:pt idx="0">
                  <c:v>288520142</c:v>
                </c:pt>
                <c:pt idx="1">
                  <c:v>292701742</c:v>
                </c:pt>
                <c:pt idx="2">
                  <c:v>274636726.5</c:v>
                </c:pt>
                <c:pt idx="3">
                  <c:v>279747243.53999996</c:v>
                </c:pt>
                <c:pt idx="4">
                  <c:v>282810055.69999999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45512192"/>
        <c:axId val="51056000"/>
      </c:barChart>
      <c:catAx>
        <c:axId val="511749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055424"/>
        <c:crosses val="autoZero"/>
        <c:auto val="1"/>
        <c:lblAlgn val="ctr"/>
        <c:lblOffset val="100"/>
        <c:noMultiLvlLbl val="0"/>
      </c:catAx>
      <c:valAx>
        <c:axId val="51055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174912"/>
        <c:crosses val="autoZero"/>
        <c:crossBetween val="between"/>
      </c:valAx>
      <c:valAx>
        <c:axId val="51056000"/>
        <c:scaling>
          <c:orientation val="minMax"/>
        </c:scaling>
        <c:delete val="1"/>
        <c:axPos val="r"/>
        <c:numFmt formatCode="#,##0.0" sourceLinked="1"/>
        <c:majorTickMark val="out"/>
        <c:minorTickMark val="none"/>
        <c:tickLblPos val="nextTo"/>
        <c:crossAx val="45512192"/>
        <c:crosses val="max"/>
        <c:crossBetween val="between"/>
      </c:valAx>
      <c:catAx>
        <c:axId val="455121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10560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b="0" i="0" dirty="0" smtClean="0"/>
              <a:t>Расходы</a:t>
            </a:r>
            <a:endParaRPr lang="ru-RU" b="0" i="0" dirty="0"/>
          </a:p>
        </c:rich>
      </c:tx>
      <c:layout>
        <c:manualLayout>
          <c:xMode val="edge"/>
          <c:yMode val="edge"/>
          <c:x val="0.44516412744802514"/>
          <c:y val="7.183206952630286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160205818277373"/>
          <c:y val="0.19601888151169419"/>
          <c:w val="0.85356286226736211"/>
          <c:h val="0.6255581619428847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2DB9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274 812 103,6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324 750 658,6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281 668 284,1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285 807 492,0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288 990 545,4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2019 год 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 </c:v>
                </c:pt>
                <c:pt idx="4">
                  <c:v>2023 год</c:v>
                </c:pt>
              </c:strCache>
            </c:strRef>
          </c:cat>
          <c:val>
            <c:numRef>
              <c:f>Лист1!$B$2:$F$2</c:f>
              <c:numCache>
                <c:formatCode>#,##0.0</c:formatCode>
                <c:ptCount val="5"/>
                <c:pt idx="0">
                  <c:v>274812103.60000002</c:v>
                </c:pt>
                <c:pt idx="1">
                  <c:v>324750658.60000002</c:v>
                </c:pt>
                <c:pt idx="2">
                  <c:v>281668284.10000002</c:v>
                </c:pt>
                <c:pt idx="3">
                  <c:v>285807492</c:v>
                </c:pt>
                <c:pt idx="4">
                  <c:v>288990545.39999998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53532160"/>
        <c:axId val="51057728"/>
      </c:barChart>
      <c:catAx>
        <c:axId val="53532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057728"/>
        <c:crosses val="autoZero"/>
        <c:auto val="1"/>
        <c:lblAlgn val="ctr"/>
        <c:lblOffset val="100"/>
        <c:noMultiLvlLbl val="0"/>
      </c:catAx>
      <c:valAx>
        <c:axId val="51057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3532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600" b="0" i="0" dirty="0" smtClean="0"/>
              <a:t>Дефицит</a:t>
            </a:r>
            <a:endParaRPr lang="ru-RU" sz="1600" b="0" i="0" dirty="0"/>
          </a:p>
        </c:rich>
      </c:tx>
      <c:layout>
        <c:manualLayout>
          <c:xMode val="edge"/>
          <c:yMode val="edge"/>
          <c:x val="0.42783882060363576"/>
          <c:y val="0.34386757801403456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3585513828612486"/>
          <c:y val="0.55046780676189266"/>
          <c:w val="0.86414486171387506"/>
          <c:h val="0.3471029274259737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6076954081981933E-3"/>
                  <c:y val="-5.614053831112524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13 708 038,4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4.43292099537748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-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32 048 916,6</a:t>
                    </a:r>
                  </a:p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sz="800" i="1" dirty="0" smtClean="0">
                        <a:solidFill>
                          <a:schemeClr val="tx1"/>
                        </a:solidFill>
                      </a:rPr>
                      <a:t>(дефицит</a:t>
                    </a:r>
                    <a:r>
                      <a:rPr lang="ru-RU" sz="800" i="1" baseline="0" dirty="0" smtClean="0">
                        <a:solidFill>
                          <a:schemeClr val="tx1"/>
                        </a:solidFill>
                      </a:rPr>
                      <a:t> бюджета обеспечен источниками финансирования)</a:t>
                    </a:r>
                    <a:endParaRPr lang="en-US" sz="800" i="1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5877744865143563E-3"/>
                  <c:y val="-7.953216374269006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-7 031 557,6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1755489730288288E-3"/>
                  <c:y val="-6.54970760233917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-6 060 248,5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1755489730287126E-3"/>
                  <c:y val="-8.421052631578930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-</a:t>
                    </a:r>
                    <a:r>
                      <a:rPr lang="ru-RU" dirty="0" smtClean="0"/>
                      <a:t>6 180 489,7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2019 год </c:v>
                </c:pt>
                <c:pt idx="1">
                  <c:v>2020 год</c:v>
                </c:pt>
                <c:pt idx="2">
                  <c:v>2021 год </c:v>
                </c:pt>
                <c:pt idx="3">
                  <c:v>2022 год</c:v>
                </c:pt>
                <c:pt idx="4">
                  <c:v>2023 год </c:v>
                </c:pt>
              </c:strCache>
            </c:strRef>
          </c:cat>
          <c:val>
            <c:numRef>
              <c:f>Лист1!$B$2:$F$2</c:f>
              <c:numCache>
                <c:formatCode>#,##0.0</c:formatCode>
                <c:ptCount val="5"/>
                <c:pt idx="0">
                  <c:v>13708038.4</c:v>
                </c:pt>
                <c:pt idx="1">
                  <c:v>-32048916.600000001</c:v>
                </c:pt>
                <c:pt idx="2">
                  <c:v>-7031557.5999999996</c:v>
                </c:pt>
                <c:pt idx="3">
                  <c:v>-6060248.5</c:v>
                </c:pt>
                <c:pt idx="4">
                  <c:v>-6180489.7000000002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53611008"/>
        <c:axId val="51060032"/>
      </c:barChart>
      <c:catAx>
        <c:axId val="53611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060032"/>
        <c:crossesAt val="0"/>
        <c:auto val="1"/>
        <c:lblAlgn val="ctr"/>
        <c:lblOffset val="100"/>
        <c:noMultiLvlLbl val="0"/>
      </c:catAx>
      <c:valAx>
        <c:axId val="51060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3611008"/>
        <c:crosses val="autoZero"/>
        <c:crossBetween val="between"/>
        <c:minorUnit val="100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8093170188621728E-3"/>
          <c:y val="0.14004917248717139"/>
          <c:w val="0.58483516409370628"/>
          <c:h val="0.8406914046760677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rgbClr val="2DB9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rgbClr val="ACA2C7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bubble3D val="0"/>
            <c:spPr>
              <a:solidFill>
                <a:srgbClr val="BFAE96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6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1.3163010767960645E-3"/>
                  <c:y val="-1.2096804058808279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0109721346838406E-2"/>
                  <c:y val="-9.7692848942710075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6.3769525990761883E-2"/>
                  <c:y val="2.118912713402214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 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5960786750585151E-2"/>
                  <c:y val="-2.506054882790805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9300837113512158E-3"/>
                  <c:y val="-4.638447579898531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6.6647610424119763E-2"/>
                  <c:y val="-4.16812381299401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Лист1!$A$2:$A$15</c:f>
              <c:strCache>
                <c:ptCount val="14"/>
                <c:pt idx="0">
                  <c:v>Образование</c:v>
                </c:pt>
                <c:pt idx="1">
                  <c:v>Национальная экономика</c:v>
                </c:pt>
                <c:pt idx="2">
                  <c:v>Социальная политика</c:v>
                </c:pt>
                <c:pt idx="3">
                  <c:v>Здравоохранение</c:v>
                </c:pt>
                <c:pt idx="4">
                  <c:v>Общегосударственные вопросы</c:v>
                </c:pt>
                <c:pt idx="5">
                  <c:v>Межбюджетные трансферты</c:v>
                </c:pt>
                <c:pt idx="6">
                  <c:v>Жилищно-коммунальное хозяйство</c:v>
                </c:pt>
                <c:pt idx="7">
                  <c:v>Культура, кинематография</c:v>
                </c:pt>
                <c:pt idx="8">
                  <c:v>Физическая культура и спорт</c:v>
                </c:pt>
                <c:pt idx="9">
                  <c:v>Охрана окружающей среды</c:v>
                </c:pt>
                <c:pt idx="10">
                  <c:v>Средства массовой информации</c:v>
                </c:pt>
                <c:pt idx="11">
                  <c:v>Национальная безопасность и правоохранительная деятельность</c:v>
                </c:pt>
                <c:pt idx="12">
                  <c:v>Национальная оборона</c:v>
                </c:pt>
                <c:pt idx="13">
                  <c:v>Обслуживание государственного (муниципального) долга</c:v>
                </c:pt>
              </c:strCache>
            </c:strRef>
          </c:cat>
          <c:val>
            <c:numRef>
              <c:f>Лист1!$B$2:$B$15</c:f>
              <c:numCache>
                <c:formatCode>#,##0.0</c:formatCode>
                <c:ptCount val="14"/>
                <c:pt idx="0">
                  <c:v>24.603046708445508</c:v>
                </c:pt>
                <c:pt idx="1">
                  <c:v>22.157345793977516</c:v>
                </c:pt>
                <c:pt idx="2">
                  <c:v>19.283984909254464</c:v>
                </c:pt>
                <c:pt idx="3">
                  <c:v>10.171555520190708</c:v>
                </c:pt>
                <c:pt idx="4">
                  <c:v>6.8539506894379514</c:v>
                </c:pt>
                <c:pt idx="5">
                  <c:v>5.873932896941306</c:v>
                </c:pt>
                <c:pt idx="6">
                  <c:v>4.645763203980124</c:v>
                </c:pt>
                <c:pt idx="7">
                  <c:v>3.1849152376754937</c:v>
                </c:pt>
                <c:pt idx="8">
                  <c:v>2</c:v>
                </c:pt>
                <c:pt idx="9">
                  <c:v>0.65518668738181862</c:v>
                </c:pt>
                <c:pt idx="10">
                  <c:v>0.54393681734364629</c:v>
                </c:pt>
                <c:pt idx="11">
                  <c:v>0.47095327194489767</c:v>
                </c:pt>
                <c:pt idx="12">
                  <c:v>4.6872405397665434E-2</c:v>
                </c:pt>
                <c:pt idx="13" formatCode="#,##0.00">
                  <c:v>3.3240732196443974E-2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9482392209429291"/>
          <c:y val="1.2243639595600495E-2"/>
          <c:w val="0.38649516048374449"/>
          <c:h val="0.98775636040439951"/>
        </c:manualLayout>
      </c:layout>
      <c:overlay val="0"/>
      <c:txPr>
        <a:bodyPr/>
        <a:lstStyle/>
        <a:p>
          <a:pPr>
            <a:defRPr sz="13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Расходы, направленные на социальную сферу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54,3%</a:t>
                    </a:r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"/>
              <c:layout>
                <c:manualLayout>
                  <c:x val="3.0425370638511142E-3"/>
                  <c:y val="-1.4795376120429369E-2"/>
                </c:manualLayout>
              </c:layout>
              <c:tx>
                <c:rich>
                  <a:bodyPr/>
                  <a:lstStyle/>
                  <a:p>
                    <a:endParaRPr lang="en-US" baseline="0" dirty="0"/>
                  </a:p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56,4%</a:t>
                    </a:r>
                    <a:endParaRPr lang="ru-RU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59,3%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59,0%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61,4%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2019 год
(факт)</c:v>
                </c:pt>
                <c:pt idx="1">
                  <c:v>2020 год 
(план)</c:v>
                </c:pt>
                <c:pt idx="2">
                  <c:v>2021 год
(прогноз)</c:v>
                </c:pt>
                <c:pt idx="3">
                  <c:v>2022 год
(прогноз)</c:v>
                </c:pt>
                <c:pt idx="4">
                  <c:v>2023 год
(прогноз)</c:v>
                </c:pt>
              </c:strCache>
            </c:strRef>
          </c:cat>
          <c:val>
            <c:numRef>
              <c:f>Лист1!$B$2:$F$2</c:f>
              <c:numCache>
                <c:formatCode>#,##0.0</c:formatCode>
                <c:ptCount val="5"/>
                <c:pt idx="0">
                  <c:v>149293036.80000001</c:v>
                </c:pt>
                <c:pt idx="1">
                  <c:v>157745901.40000001</c:v>
                </c:pt>
                <c:pt idx="2">
                  <c:v>166924383.19999999</c:v>
                </c:pt>
                <c:pt idx="3">
                  <c:v>164367330</c:v>
                </c:pt>
                <c:pt idx="4">
                  <c:v>168362426.19999999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Лист1!$B$3:$F$3</c15:f>
                <c15:dlblRangeCache>
                  <c:ptCount val="5"/>
                  <c:pt idx="0">
                    <c:v>59,4%</c:v>
                  </c:pt>
                  <c:pt idx="1">
                    <c:v>57,2%</c:v>
                  </c:pt>
                  <c:pt idx="2">
                    <c:v>69,7%</c:v>
                  </c:pt>
                  <c:pt idx="3">
                    <c:v>68,0%</c:v>
                  </c:pt>
                  <c:pt idx="4">
                    <c:v>65,1%</c:v>
                  </c:pt>
                </c15:dlblRangeCache>
              </c15:datalabelsRange>
            </c:ext>
          </c:extLst>
        </c:ser>
        <c:ser>
          <c:idx val="2"/>
          <c:order val="1"/>
          <c:tx>
            <c:strRef>
              <c:f>Лист1!$A$4</c:f>
              <c:strCache>
                <c:ptCount val="1"/>
                <c:pt idx="0">
                  <c:v>Расходы в других отраслях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45,7%</a:t>
                    </a:r>
                    <a:endParaRPr lang="en-US" baseline="0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"/>
              <c:layout>
                <c:manualLayout>
                  <c:x val="-0.10953133429864011"/>
                  <c:y val="-2.1136251600613384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43,6%</a:t>
                    </a:r>
                    <a:endParaRPr lang="ru-RU" dirty="0">
                      <a:solidFill>
                        <a:schemeClr val="tx1"/>
                      </a:solidFill>
                    </a:endParaRP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40,7%</a:t>
                    </a:r>
                    <a:endParaRPr lang="ru-RU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38,4%</a:t>
                    </a:r>
                    <a:endParaRPr lang="ru-RU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33,2%</a:t>
                    </a:r>
                    <a:endParaRPr lang="ru-RU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2019 год
(факт)</c:v>
                </c:pt>
                <c:pt idx="1">
                  <c:v>2020 год 
(план)</c:v>
                </c:pt>
                <c:pt idx="2">
                  <c:v>2021 год
(прогноз)</c:v>
                </c:pt>
                <c:pt idx="3">
                  <c:v>2022 год
(прогноз)</c:v>
                </c:pt>
                <c:pt idx="4">
                  <c:v>2023 год
(прогноз)</c:v>
                </c:pt>
              </c:strCache>
            </c:strRef>
          </c:cat>
          <c:val>
            <c:numRef>
              <c:f>Лист1!$B$4:$F$4</c:f>
              <c:numCache>
                <c:formatCode>#,##0.0</c:formatCode>
                <c:ptCount val="5"/>
                <c:pt idx="0">
                  <c:v>125519066.8</c:v>
                </c:pt>
                <c:pt idx="1">
                  <c:v>137512556.59999999</c:v>
                </c:pt>
                <c:pt idx="2">
                  <c:v>114743900.90000001</c:v>
                </c:pt>
                <c:pt idx="3">
                  <c:v>107120162</c:v>
                </c:pt>
                <c:pt idx="4">
                  <c:v>90888119.200000003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Лист1!$B$5:$F$5</c15:f>
                <c15:dlblRangeCache>
                  <c:ptCount val="5"/>
                  <c:pt idx="0">
                    <c:v>40,6%</c:v>
                  </c:pt>
                  <c:pt idx="1">
                    <c:v>42,8%</c:v>
                  </c:pt>
                  <c:pt idx="2">
                    <c:v>30,3%</c:v>
                  </c:pt>
                  <c:pt idx="3">
                    <c:v>28,4%</c:v>
                  </c:pt>
                  <c:pt idx="4">
                    <c:v>28,7%</c:v>
                  </c:pt>
                </c15:dlblRangeCache>
              </c15:datalabelsRange>
            </c:ext>
          </c:extLst>
        </c:ser>
        <c:ser>
          <c:idx val="4"/>
          <c:order val="2"/>
          <c:tx>
            <c:strRef>
              <c:f>Лист1!$A$6</c:f>
              <c:strCache>
                <c:ptCount val="1"/>
                <c:pt idx="0">
                  <c:v>Условно утвержденные расходы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2,6%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5,4%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layout/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2019 год
(факт)</c:v>
                </c:pt>
                <c:pt idx="1">
                  <c:v>2020 год 
(план)</c:v>
                </c:pt>
                <c:pt idx="2">
                  <c:v>2021 год
(прогноз)</c:v>
                </c:pt>
                <c:pt idx="3">
                  <c:v>2022 год
(прогноз)</c:v>
                </c:pt>
                <c:pt idx="4">
                  <c:v>2023 год
(прогноз)</c:v>
                </c:pt>
              </c:strCache>
            </c:strRef>
          </c:cat>
          <c:val>
            <c:numRef>
              <c:f>Лист1!$B$6:$F$6</c:f>
              <c:numCache>
                <c:formatCode>General</c:formatCode>
                <c:ptCount val="5"/>
                <c:pt idx="3" formatCode="#,##0.0">
                  <c:v>7160000</c:v>
                </c:pt>
                <c:pt idx="4" formatCode="#,##0.0">
                  <c:v>14870000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Лист1!$B$7:$F$7</c15:f>
                <c15:dlblRangeCache>
                  <c:ptCount val="5"/>
                  <c:pt idx="3">
                    <c:v>3,6%</c:v>
                  </c:pt>
                  <c:pt idx="4">
                    <c:v>6,3%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2459520"/>
        <c:axId val="107040704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Лист1!$A$3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Лист1!$B$1:$F$1</c15:sqref>
                        </c15:formulaRef>
                      </c:ext>
                    </c:extLst>
                    <c:strCache>
                      <c:ptCount val="5"/>
                      <c:pt idx="0">
                        <c:v>2016 год
(факт)</c:v>
                      </c:pt>
                      <c:pt idx="1">
                        <c:v>2017 год 
(план)</c:v>
                      </c:pt>
                      <c:pt idx="2">
                        <c:v>2018 год
(прогноз)</c:v>
                      </c:pt>
                      <c:pt idx="3">
                        <c:v>2019 год
(прогноз)</c:v>
                      </c:pt>
                      <c:pt idx="4">
                        <c:v>2020 год
(прогноз)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Лист1!$B$3:$F$3</c15:sqref>
                        </c15:formulaRef>
                      </c:ext>
                    </c:extLst>
                    <c:numCache>
                      <c:formatCode>@</c:formatCode>
                      <c:ptCount val="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>
                      <c:ext xmlns:c15="http://schemas.microsoft.com/office/drawing/2012/chart" uri="{02D57815-91ED-43cb-92C2-25804820EDAC}">
                        <c15:formulaRef>
                          <c15:sqref>Лист1!$A$5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xmlns:c15="http://schemas.microsoft.com/office/drawing/2012/chart" uri="{02D57815-91ED-43cb-92C2-25804820EDAC}">
                        <c15:formulaRef>
                          <c15:sqref>Лист1!$B$1:$F$1</c15:sqref>
                        </c15:formulaRef>
                      </c:ext>
                    </c:extLst>
                    <c:strCache>
                      <c:ptCount val="5"/>
                      <c:pt idx="0">
                        <c:v>2016 год
(факт)</c:v>
                      </c:pt>
                      <c:pt idx="1">
                        <c:v>2017 год 
(план)</c:v>
                      </c:pt>
                      <c:pt idx="2">
                        <c:v>2018 год
(прогноз)</c:v>
                      </c:pt>
                      <c:pt idx="3">
                        <c:v>2019 год
(прогноз)</c:v>
                      </c:pt>
                      <c:pt idx="4">
                        <c:v>2020 год
(прогноз)</c:v>
                      </c:pt>
                    </c:strCache>
                  </c:str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ormulaRef>
                          <c15:sqref>Лист1!$B$5:$F$5</c15:sqref>
                        </c15:formulaRef>
                      </c:ext>
                    </c:extLst>
                    <c:numCache>
                      <c:formatCode>@</c:formatCode>
                      <c:ptCount val="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5"/>
                <c:order val="5"/>
                <c:tx>
                  <c:strRef>
                    <c:extLst>
                      <c:ext xmlns:c15="http://schemas.microsoft.com/office/drawing/2012/chart" uri="{02D57815-91ED-43cb-92C2-25804820EDAC}">
                        <c15:formulaRef>
                          <c15:sqref>Лист1!$A$7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xmlns:c15="http://schemas.microsoft.com/office/drawing/2012/chart" uri="{02D57815-91ED-43cb-92C2-25804820EDAC}">
                        <c15:formulaRef>
                          <c15:sqref>Лист1!$B$1:$F$1</c15:sqref>
                        </c15:formulaRef>
                      </c:ext>
                    </c:extLst>
                    <c:strCache>
                      <c:ptCount val="5"/>
                      <c:pt idx="0">
                        <c:v>2016 год
(факт)</c:v>
                      </c:pt>
                      <c:pt idx="1">
                        <c:v>2017 год 
(план)</c:v>
                      </c:pt>
                      <c:pt idx="2">
                        <c:v>2018 год
(прогноз)</c:v>
                      </c:pt>
                      <c:pt idx="3">
                        <c:v>2019 год
(прогноз)</c:v>
                      </c:pt>
                      <c:pt idx="4">
                        <c:v>2020 год
(прогноз)</c:v>
                      </c:pt>
                    </c:strCache>
                  </c:str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ormulaRef>
                          <c15:sqref>Лист1!$B$7:$F$7</c15:sqref>
                        </c15:formulaRef>
                      </c:ext>
                    </c:extLst>
                    <c:numCache>
                      <c:formatCode>#,##0</c:formatCode>
                      <c:ptCount val="5"/>
                      <c:pt idx="3" formatCode="@">
                        <c:v>0</c:v>
                      </c:pt>
                      <c:pt idx="4" formatCode="@">
                        <c:v>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132459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7040704"/>
        <c:crosses val="autoZero"/>
        <c:auto val="1"/>
        <c:lblAlgn val="ctr"/>
        <c:lblOffset val="100"/>
        <c:noMultiLvlLbl val="0"/>
      </c:catAx>
      <c:valAx>
        <c:axId val="107040704"/>
        <c:scaling>
          <c:orientation val="minMax"/>
          <c:max val="3000000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2459520"/>
        <c:crosses val="autoZero"/>
        <c:crossBetween val="between"/>
        <c:majorUnit val="50000000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ln>
      <a:gradFill>
        <a:gsLst>
          <a:gs pos="0">
            <a:schemeClr val="accent1">
              <a:tint val="66000"/>
              <a:satMod val="160000"/>
            </a:schemeClr>
          </a:gs>
          <a:gs pos="50000">
            <a:schemeClr val="accent1">
              <a:tint val="44500"/>
              <a:satMod val="160000"/>
            </a:schemeClr>
          </a:gs>
          <a:gs pos="100000">
            <a:schemeClr val="accent1">
              <a:tint val="23500"/>
              <a:satMod val="160000"/>
            </a:schemeClr>
          </a:gs>
        </a:gsLst>
        <a:lin ang="5400000" scaled="0"/>
      </a:gradFill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252571873461432E-2"/>
          <c:y val="3.0427009405035278E-2"/>
          <c:w val="0.92183573904959304"/>
          <c:h val="0.5323393991765816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Кредиты из федерального бюджета</c:v>
                </c:pt>
              </c:strCache>
            </c:strRef>
          </c:tx>
          <c:spPr>
            <a:solidFill>
              <a:srgbClr val="39FF29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84,</a:t>
                    </a:r>
                    <a:r>
                      <a:rPr lang="ru-RU" dirty="0" smtClean="0"/>
                      <a:t>3*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на 01.01.20г.</c:v>
                </c:pt>
                <c:pt idx="1">
                  <c:v>оценка 
на 01.01.21г.</c:v>
                </c:pt>
                <c:pt idx="2">
                  <c:v>прогноз
на 01.01.22г.</c:v>
                </c:pt>
                <c:pt idx="3">
                  <c:v>прогноз
на 01.01.23г.</c:v>
                </c:pt>
                <c:pt idx="4">
                  <c:v>прогноз
на 01.01.24г.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84.3</c:v>
                </c:pt>
                <c:pt idx="1">
                  <c:v>86.4</c:v>
                </c:pt>
                <c:pt idx="2">
                  <c:v>84</c:v>
                </c:pt>
                <c:pt idx="3">
                  <c:v>83.7</c:v>
                </c:pt>
                <c:pt idx="4">
                  <c:v>83.4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Государственные гарантии РТ</c:v>
                </c:pt>
              </c:strCache>
            </c:strRef>
          </c:tx>
          <c:spPr>
            <a:solidFill>
              <a:srgbClr val="65AEFF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4.9930794726511813E-3"/>
                  <c:y val="7.05951803688329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3724297875186912E-3"/>
                  <c:y val="6.75087825738425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8856978854201676E-4"/>
                  <c:y val="-4.91201635584714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0759439781364046E-3"/>
                  <c:y val="6.9566500684996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на 01.01.20г.</c:v>
                </c:pt>
                <c:pt idx="1">
                  <c:v>оценка 
на 01.01.21г.</c:v>
                </c:pt>
                <c:pt idx="2">
                  <c:v>прогноз
на 01.01.22г.</c:v>
                </c:pt>
                <c:pt idx="3">
                  <c:v>прогноз
на 01.01.23г.</c:v>
                </c:pt>
                <c:pt idx="4">
                  <c:v>прогноз
на 01.01.24г.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9.4</c:v>
                </c:pt>
                <c:pt idx="1">
                  <c:v>11.6</c:v>
                </c:pt>
                <c:pt idx="2">
                  <c:v>11.6</c:v>
                </c:pt>
                <c:pt idx="3">
                  <c:v>11.6</c:v>
                </c:pt>
                <c:pt idx="4">
                  <c:v>11.6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5"/>
        <c:shape val="box"/>
        <c:axId val="188112384"/>
        <c:axId val="186116928"/>
        <c:axId val="0"/>
      </c:bar3DChart>
      <c:catAx>
        <c:axId val="1881123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86116928"/>
        <c:crosses val="autoZero"/>
        <c:auto val="1"/>
        <c:lblAlgn val="ctr"/>
        <c:lblOffset val="100"/>
        <c:noMultiLvlLbl val="0"/>
      </c:catAx>
      <c:valAx>
        <c:axId val="186116928"/>
        <c:scaling>
          <c:orientation val="minMax"/>
          <c:max val="100"/>
          <c:min val="30"/>
        </c:scaling>
        <c:delete val="0"/>
        <c:axPos val="l"/>
        <c:majorGridlines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88112384"/>
        <c:crosses val="autoZero"/>
        <c:crossBetween val="between"/>
        <c:majorUnit val="15"/>
      </c:valAx>
    </c:plotArea>
    <c:legend>
      <c:legendPos val="b"/>
      <c:layout>
        <c:manualLayout>
          <c:xMode val="edge"/>
          <c:yMode val="edge"/>
          <c:x val="2.1813321468729215E-2"/>
          <c:y val="0.88315743899262378"/>
          <c:w val="0.94476469201674629"/>
          <c:h val="0.10329376266310344"/>
        </c:manualLayout>
      </c:layout>
      <c:overlay val="0"/>
      <c:txPr>
        <a:bodyPr/>
        <a:lstStyle/>
        <a:p>
          <a:pPr>
            <a:defRPr sz="18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69395441037751"/>
          <c:y val="0.12301565147165969"/>
          <c:w val="0.82626756693108128"/>
          <c:h val="0.56552863436123335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Государственный долг</c:v>
                </c:pt>
              </c:strCache>
            </c:strRef>
          </c:tx>
          <c:spPr>
            <a:solidFill>
              <a:srgbClr val="39FF29"/>
            </a:solidFill>
            <a:effectLst>
              <a:innerShdw blurRad="63500" dist="50800" dir="27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vertOverflow="overflow" horzOverflow="overflow" wrap="square" lIns="38100" tIns="19050" rIns="38100" bIns="19050" anchor="ctr">
                <a:spAutoFit/>
              </a:bodyPr>
              <a:lstStyle/>
              <a:p>
                <a:pPr>
                  <a:defRPr sz="2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01.01.2017</c:v>
                </c:pt>
                <c:pt idx="1">
                  <c:v>01.01.2018</c:v>
                </c:pt>
                <c:pt idx="2">
                  <c:v>01.01.2019</c:v>
                </c:pt>
                <c:pt idx="3">
                  <c:v>01.01.2020</c:v>
                </c:pt>
                <c:pt idx="4">
                  <c:v>01.01.2021 (оценка)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93.4</c:v>
                </c:pt>
                <c:pt idx="1">
                  <c:v>93.3</c:v>
                </c:pt>
                <c:pt idx="2">
                  <c:v>95</c:v>
                </c:pt>
                <c:pt idx="3">
                  <c:v>93.7</c:v>
                </c:pt>
                <c:pt idx="4">
                  <c:v>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налоговые и неналоговые доходы за год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>
                  <a:defRPr sz="2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01.01.2017</c:v>
                </c:pt>
                <c:pt idx="1">
                  <c:v>01.01.2018</c:v>
                </c:pt>
                <c:pt idx="2">
                  <c:v>01.01.2019</c:v>
                </c:pt>
                <c:pt idx="3">
                  <c:v>01.01.2020</c:v>
                </c:pt>
                <c:pt idx="4">
                  <c:v>01.01.2021 (оценка)</c:v>
                </c:pt>
              </c:strCache>
            </c:strRef>
          </c:cat>
          <c:val>
            <c:numRef>
              <c:f>Лист1!$C$2:$C$6</c:f>
              <c:numCache>
                <c:formatCode>0.0</c:formatCode>
                <c:ptCount val="5"/>
                <c:pt idx="0">
                  <c:v>191.8</c:v>
                </c:pt>
                <c:pt idx="1">
                  <c:v>213.7</c:v>
                </c:pt>
                <c:pt idx="2">
                  <c:v>235.2</c:v>
                </c:pt>
                <c:pt idx="3">
                  <c:v>249.5</c:v>
                </c:pt>
                <c:pt idx="4">
                  <c:v>204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163305984"/>
        <c:axId val="186118080"/>
      </c:barChart>
      <c:lineChart>
        <c:grouping val="stacked"/>
        <c:varyColors val="1"/>
        <c:ser>
          <c:idx val="2"/>
          <c:order val="2"/>
          <c:tx>
            <c:strRef>
              <c:f>Лист1!$D$1</c:f>
              <c:strCache>
                <c:ptCount val="1"/>
                <c:pt idx="0">
                  <c:v>Долговая нагрузка</c:v>
                </c:pt>
              </c:strCache>
            </c:strRef>
          </c:tx>
          <c:spPr>
            <a:ln w="50800">
              <a:solidFill>
                <a:schemeClr val="accent2"/>
              </a:solidFill>
            </a:ln>
          </c:spPr>
          <c:marker>
            <c:symbol val="square"/>
            <c:size val="11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01.01.2017</c:v>
                </c:pt>
                <c:pt idx="1">
                  <c:v>01.01.2018</c:v>
                </c:pt>
                <c:pt idx="2">
                  <c:v>01.01.2019</c:v>
                </c:pt>
                <c:pt idx="3">
                  <c:v>01.01.2020</c:v>
                </c:pt>
                <c:pt idx="4">
                  <c:v>01.01.2021 (оценка)</c:v>
                </c:pt>
              </c:strCache>
            </c:strRef>
          </c:cat>
          <c:val>
            <c:numRef>
              <c:f>Лист1!$D$2:$D$6</c:f>
              <c:numCache>
                <c:formatCode>0.0</c:formatCode>
                <c:ptCount val="5"/>
                <c:pt idx="0" formatCode="General">
                  <c:v>48.7</c:v>
                </c:pt>
                <c:pt idx="1">
                  <c:v>43.7</c:v>
                </c:pt>
                <c:pt idx="2" formatCode="General">
                  <c:v>40.4</c:v>
                </c:pt>
                <c:pt idx="3" formatCode="General">
                  <c:v>37.5</c:v>
                </c:pt>
                <c:pt idx="4">
                  <c:v>48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3306496"/>
        <c:axId val="186118656"/>
      </c:lineChart>
      <c:catAx>
        <c:axId val="163305984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txPr>
          <a:bodyPr/>
          <a:lstStyle/>
          <a:p>
            <a: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86118080"/>
        <c:crosses val="autoZero"/>
        <c:auto val="0"/>
        <c:lblAlgn val="ctr"/>
        <c:lblOffset val="100"/>
        <c:noMultiLvlLbl val="0"/>
      </c:catAx>
      <c:valAx>
        <c:axId val="186118080"/>
        <c:scaling>
          <c:orientation val="minMax"/>
          <c:min val="0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txPr>
          <a:bodyPr/>
          <a:lstStyle/>
          <a:p>
            <a: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63305984"/>
        <c:crosses val="autoZero"/>
        <c:crossBetween val="between"/>
        <c:majorUnit val="50"/>
      </c:valAx>
      <c:valAx>
        <c:axId val="186118656"/>
        <c:scaling>
          <c:orientation val="minMax"/>
          <c:max val="80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63306496"/>
        <c:crosses val="max"/>
        <c:crossBetween val="between"/>
      </c:valAx>
      <c:catAx>
        <c:axId val="16330649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86118656"/>
        <c:crosses val="autoZero"/>
        <c:auto val="1"/>
        <c:lblAlgn val="ctr"/>
        <c:lblOffset val="100"/>
        <c:noMultiLvlLbl val="1"/>
      </c:catAx>
    </c:plotArea>
    <c:legend>
      <c:legendPos val="b"/>
      <c:overlay val="0"/>
      <c:txPr>
        <a:bodyPr/>
        <a:lstStyle/>
        <a:p>
          <a:pPr>
            <a:defRPr sz="20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B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9E07DD-A5B0-427A-BADB-480EADEE3644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0FEB5CF-0BB8-4776-89A5-BC193BFCFEF9}">
      <dgm:prSet phldrT="[Текст]" custT="1"/>
      <dgm:spPr/>
      <dgm:t>
        <a:bodyPr/>
        <a:lstStyle/>
        <a:p>
          <a:r>
            <a:rPr lang="ru-RU" sz="1400" dirty="0" smtClean="0">
              <a:latin typeface="Arial Narrow" panose="020B0606020202030204" pitchFamily="34" charset="0"/>
            </a:rPr>
            <a:t>Национальные проекты</a:t>
          </a:r>
          <a:endParaRPr lang="ru-RU" sz="1400" dirty="0">
            <a:latin typeface="Arial Narrow" panose="020B0606020202030204" pitchFamily="34" charset="0"/>
          </a:endParaRPr>
        </a:p>
      </dgm:t>
    </dgm:pt>
    <dgm:pt modelId="{A0982890-4A15-4706-95B5-8205F15F4B05}" type="parTrans" cxnId="{A6D6E14F-9938-406A-8EFC-B0A510089865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FB9B2E7E-006F-4421-95BB-F1F97E76D496}" type="sibTrans" cxnId="{A6D6E14F-9938-406A-8EFC-B0A510089865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20469BF1-2626-49C1-BD99-197326E59B57}">
      <dgm:prSet phldrT="[Текст]"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Демография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D191030B-9FD7-4612-A3A3-7D84775EEDE9}" type="parTrans" cxnId="{4D44555A-EB03-4845-BA58-4A4CBAD62F1F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4341C09F-2873-419A-B77C-FFDA810A0CB3}" type="sibTrans" cxnId="{4D44555A-EB03-4845-BA58-4A4CBAD62F1F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45C73607-87F7-422D-9168-BAE15FBE068F}">
      <dgm:prSet phldrT="[Текст]"/>
      <dgm:spPr/>
      <dgm:t>
        <a:bodyPr/>
        <a:lstStyle/>
        <a:p>
          <a:endParaRPr lang="ru-RU" sz="1400" dirty="0">
            <a:latin typeface="Arial Narrow" panose="020B0606020202030204" pitchFamily="34" charset="0"/>
          </a:endParaRPr>
        </a:p>
      </dgm:t>
    </dgm:pt>
    <dgm:pt modelId="{A7911337-CFDD-406C-9896-DE3968E4849A}" type="parTrans" cxnId="{93636861-873E-4339-A02F-CE04D63E01FE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32FC3A10-1348-4931-B1E5-3BD13C48ADB3}" type="sibTrans" cxnId="{93636861-873E-4339-A02F-CE04D63E01FE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5E3D8E66-8863-42D7-B322-E5602B7764AD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Здравоохранение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A179B136-F490-4BDE-8B05-254FB94F8D52}" type="parTrans" cxnId="{876A411F-6A61-44B1-8D6D-00BFFBE443EE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6C7E28FA-D199-405E-8CED-4631875F5C10}" type="sibTrans" cxnId="{876A411F-6A61-44B1-8D6D-00BFFBE443EE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EAA85B16-D9B2-47E6-8316-C1E37F507C9F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Образование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7C54958C-904A-4034-B9B0-5E1F2B488415}" type="parTrans" cxnId="{CE39E68D-8147-48A7-802F-2592A7B2D120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43B0ECAB-BD0C-4BE5-AF6B-0F9052FBB588}" type="sibTrans" cxnId="{CE39E68D-8147-48A7-802F-2592A7B2D120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2AF386F0-9E07-420A-8C21-97E999FA6082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Жилье и городская среда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55241DA5-4723-4576-A068-CF37ADDE3407}" type="parTrans" cxnId="{E96C1742-02A0-4153-A49C-5C3581CB0A17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8294628A-4F2D-4435-8C12-BB868F6C66FC}" type="sibTrans" cxnId="{E96C1742-02A0-4153-A49C-5C3581CB0A17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785BED81-37ED-4A7C-BAF7-713CF3C5596E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Экология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317F107E-F919-4B34-B2B7-AE9DFF6DDC7D}" type="parTrans" cxnId="{26DF4F7D-73C0-40D5-813C-0DBF683D0600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124F5364-8FD6-4CAE-B32E-BCF4E4AD8AD2}" type="sibTrans" cxnId="{26DF4F7D-73C0-40D5-813C-0DBF683D0600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73469D9E-8C37-4A72-A0D7-935E526B29A1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Безопасные и качественные автомобильные дороги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A03B4353-4DDF-493D-9A64-F9C65582F1B4}" type="parTrans" cxnId="{2279AF2B-39D3-489E-9B46-E6BC3E23228D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C51F7838-FD22-4DC1-933B-C511C206B563}" type="sibTrans" cxnId="{2279AF2B-39D3-489E-9B46-E6BC3E23228D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A6201C63-CCCE-4299-B791-B6C7D8E9E178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Производительность труда и поддержка занятости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3ACF6BAD-3D2E-41CF-8874-D72E54FED96C}" type="parTrans" cxnId="{126AB0CD-7C3D-442E-BD41-74C1AE0687C4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4E321EE6-51D4-4AC2-90EF-E3E8225617CC}" type="sibTrans" cxnId="{126AB0CD-7C3D-442E-BD41-74C1AE0687C4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9CE0E37B-54E6-4322-86A0-4FFF055B2941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Наука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8366455A-9D8E-4889-8DE5-43375E8E4ED5}" type="parTrans" cxnId="{085729E4-0659-49A3-BC9F-0EA249E8ABEC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65F0722D-1E18-416A-BCDB-63F37150AE6F}" type="sibTrans" cxnId="{085729E4-0659-49A3-BC9F-0EA249E8ABEC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F00040BC-240C-47B1-9631-5856AA18525D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Цифровая экономика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BC485765-7957-4FE8-B650-B852092D4532}" type="parTrans" cxnId="{248C26E1-6DB0-4ABD-B389-BF3A4A5235C1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4457F7F8-7C21-4AB6-8AE1-8CBF4E2F3E3D}" type="sibTrans" cxnId="{248C26E1-6DB0-4ABD-B389-BF3A4A5235C1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C4D8171A-2F8D-420A-AC83-5991D7F847A1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Культура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8CA2C64B-5137-4013-94EB-09D617D42F7F}" type="parTrans" cxnId="{71B4212E-E8E1-4073-A327-C8302776A845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E312ADA0-6559-4303-AFED-42DA302714E0}" type="sibTrans" cxnId="{71B4212E-E8E1-4073-A327-C8302776A845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C703676C-0375-45BF-9F26-00DB24E54CC7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Малое и среднее предпринимательство и поддержка индивидуальной предпринимательской инициативы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5486726E-E8F7-4A90-BEC6-F4210A6932F7}" type="parTrans" cxnId="{DC4CE0BC-E8C3-4826-A6B3-4F07CA61FB8A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96A939C3-C748-437C-985D-4003AE3FE0F2}" type="sibTrans" cxnId="{DC4CE0BC-E8C3-4826-A6B3-4F07CA61FB8A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817C3D88-64C0-43DB-8AE6-435906A379AF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Международная кооперация и экспорт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FFDCF838-9011-4167-BFB7-BFC588ADC76A}" type="parTrans" cxnId="{0D377FC3-AC13-47C3-9E0D-2DF096025BDE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B40A8585-B645-40E1-8710-E59093631129}" type="sibTrans" cxnId="{0D377FC3-AC13-47C3-9E0D-2DF096025BDE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5B443333-71A9-40BE-9708-7EDDC51E7775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Комплексный план модернизации и расширения магистральной инфраструктуры 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8F7B966A-572F-447B-99D0-83CEF439BA8F}" type="parTrans" cxnId="{81DD0A74-DB91-49E4-9DE6-3E96D45F3E70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02FC9A6E-2FB0-4DA7-856D-A0E76D2E9602}" type="sibTrans" cxnId="{81DD0A74-DB91-49E4-9DE6-3E96D45F3E70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C629BDB1-DD7C-4472-B843-36416104CC25}" type="pres">
      <dgm:prSet presAssocID="{849E07DD-A5B0-427A-BADB-480EADEE364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094000-3D12-47F3-968E-652346C6A38C}" type="pres">
      <dgm:prSet presAssocID="{70FEB5CF-0BB8-4776-89A5-BC193BFCFEF9}" presName="centerShape" presStyleLbl="node0" presStyleIdx="0" presStyleCnt="1" custScaleX="222409" custScaleY="192383"/>
      <dgm:spPr/>
      <dgm:t>
        <a:bodyPr/>
        <a:lstStyle/>
        <a:p>
          <a:endParaRPr lang="ru-RU"/>
        </a:p>
      </dgm:t>
    </dgm:pt>
    <dgm:pt modelId="{385156A3-897D-4C52-A686-DE6CBF04F256}" type="pres">
      <dgm:prSet presAssocID="{D191030B-9FD7-4612-A3A3-7D84775EEDE9}" presName="Name9" presStyleLbl="parChTrans1D2" presStyleIdx="0" presStyleCnt="13"/>
      <dgm:spPr/>
      <dgm:t>
        <a:bodyPr/>
        <a:lstStyle/>
        <a:p>
          <a:endParaRPr lang="ru-RU"/>
        </a:p>
      </dgm:t>
    </dgm:pt>
    <dgm:pt modelId="{A1CA1A89-994E-4C92-AC8E-6B5D95DBDF6B}" type="pres">
      <dgm:prSet presAssocID="{D191030B-9FD7-4612-A3A3-7D84775EEDE9}" presName="connTx" presStyleLbl="parChTrans1D2" presStyleIdx="0" presStyleCnt="13"/>
      <dgm:spPr/>
      <dgm:t>
        <a:bodyPr/>
        <a:lstStyle/>
        <a:p>
          <a:endParaRPr lang="ru-RU"/>
        </a:p>
      </dgm:t>
    </dgm:pt>
    <dgm:pt modelId="{DA738CA4-1A3D-41AE-9C37-13F83B191D41}" type="pres">
      <dgm:prSet presAssocID="{20469BF1-2626-49C1-BD99-197326E59B57}" presName="node" presStyleLbl="node1" presStyleIdx="0" presStyleCnt="13" custScaleX="172485" custRadScaleRad="99748" custRadScaleInc="196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D347F2-F936-450A-9BE0-AA63419A3256}" type="pres">
      <dgm:prSet presAssocID="{A179B136-F490-4BDE-8B05-254FB94F8D52}" presName="Name9" presStyleLbl="parChTrans1D2" presStyleIdx="1" presStyleCnt="13"/>
      <dgm:spPr/>
      <dgm:t>
        <a:bodyPr/>
        <a:lstStyle/>
        <a:p>
          <a:endParaRPr lang="ru-RU"/>
        </a:p>
      </dgm:t>
    </dgm:pt>
    <dgm:pt modelId="{26D61185-9154-4027-9CD3-C2F8AE4441B7}" type="pres">
      <dgm:prSet presAssocID="{A179B136-F490-4BDE-8B05-254FB94F8D52}" presName="connTx" presStyleLbl="parChTrans1D2" presStyleIdx="1" presStyleCnt="13"/>
      <dgm:spPr/>
      <dgm:t>
        <a:bodyPr/>
        <a:lstStyle/>
        <a:p>
          <a:endParaRPr lang="ru-RU"/>
        </a:p>
      </dgm:t>
    </dgm:pt>
    <dgm:pt modelId="{738A5433-B1CC-47C6-8EEC-43FB9F1D8C45}" type="pres">
      <dgm:prSet presAssocID="{5E3D8E66-8863-42D7-B322-E5602B7764AD}" presName="node" presStyleLbl="node1" presStyleIdx="1" presStyleCnt="13" custScaleX="252476" custRadScaleRad="124275" custRadScaleInc="973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09E844-81F7-4E42-8018-148A87A3B319}" type="pres">
      <dgm:prSet presAssocID="{7C54958C-904A-4034-B9B0-5E1F2B488415}" presName="Name9" presStyleLbl="parChTrans1D2" presStyleIdx="2" presStyleCnt="13"/>
      <dgm:spPr/>
      <dgm:t>
        <a:bodyPr/>
        <a:lstStyle/>
        <a:p>
          <a:endParaRPr lang="ru-RU"/>
        </a:p>
      </dgm:t>
    </dgm:pt>
    <dgm:pt modelId="{0C7AFC2D-FCDC-442D-A42E-254821CF394E}" type="pres">
      <dgm:prSet presAssocID="{7C54958C-904A-4034-B9B0-5E1F2B488415}" presName="connTx" presStyleLbl="parChTrans1D2" presStyleIdx="2" presStyleCnt="13"/>
      <dgm:spPr/>
      <dgm:t>
        <a:bodyPr/>
        <a:lstStyle/>
        <a:p>
          <a:endParaRPr lang="ru-RU"/>
        </a:p>
      </dgm:t>
    </dgm:pt>
    <dgm:pt modelId="{0DCA6255-9DCF-494E-B439-EAE851D246D7}" type="pres">
      <dgm:prSet presAssocID="{EAA85B16-D9B2-47E6-8316-C1E37F507C9F}" presName="node" presStyleLbl="node1" presStyleIdx="2" presStyleCnt="13" custScaleX="201207" custRadScaleRad="128231" custRadScaleInc="795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B5B6BD-122D-4B6A-B58A-C5DF1DFBA5B5}" type="pres">
      <dgm:prSet presAssocID="{55241DA5-4723-4576-A068-CF37ADDE3407}" presName="Name9" presStyleLbl="parChTrans1D2" presStyleIdx="3" presStyleCnt="13"/>
      <dgm:spPr/>
      <dgm:t>
        <a:bodyPr/>
        <a:lstStyle/>
        <a:p>
          <a:endParaRPr lang="ru-RU"/>
        </a:p>
      </dgm:t>
    </dgm:pt>
    <dgm:pt modelId="{820A06E9-A490-4CD4-88EC-6D0BBFD5E9C3}" type="pres">
      <dgm:prSet presAssocID="{55241DA5-4723-4576-A068-CF37ADDE3407}" presName="connTx" presStyleLbl="parChTrans1D2" presStyleIdx="3" presStyleCnt="13"/>
      <dgm:spPr/>
      <dgm:t>
        <a:bodyPr/>
        <a:lstStyle/>
        <a:p>
          <a:endParaRPr lang="ru-RU"/>
        </a:p>
      </dgm:t>
    </dgm:pt>
    <dgm:pt modelId="{D5BAB8E3-222C-437C-A71B-0CD48876BA8E}" type="pres">
      <dgm:prSet presAssocID="{2AF386F0-9E07-420A-8C21-97E999FA6082}" presName="node" presStyleLbl="node1" presStyleIdx="3" presStyleCnt="13" custScaleX="248115" custRadScaleRad="133879" custRadScaleInc="20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654DB0-B38E-4BB1-A5DE-FC2296F68B90}" type="pres">
      <dgm:prSet presAssocID="{317F107E-F919-4B34-B2B7-AE9DFF6DDC7D}" presName="Name9" presStyleLbl="parChTrans1D2" presStyleIdx="4" presStyleCnt="13"/>
      <dgm:spPr/>
      <dgm:t>
        <a:bodyPr/>
        <a:lstStyle/>
        <a:p>
          <a:endParaRPr lang="ru-RU"/>
        </a:p>
      </dgm:t>
    </dgm:pt>
    <dgm:pt modelId="{ABD42B14-3386-4256-8334-4CD775679F32}" type="pres">
      <dgm:prSet presAssocID="{317F107E-F919-4B34-B2B7-AE9DFF6DDC7D}" presName="connTx" presStyleLbl="parChTrans1D2" presStyleIdx="4" presStyleCnt="13"/>
      <dgm:spPr/>
      <dgm:t>
        <a:bodyPr/>
        <a:lstStyle/>
        <a:p>
          <a:endParaRPr lang="ru-RU"/>
        </a:p>
      </dgm:t>
    </dgm:pt>
    <dgm:pt modelId="{33F6D1DE-AF01-4953-BCAD-5B414EB7C5D6}" type="pres">
      <dgm:prSet presAssocID="{785BED81-37ED-4A7C-BAF7-713CF3C5596E}" presName="node" presStyleLbl="node1" presStyleIdx="4" presStyleCnt="13" custScaleX="118210" custRadScaleRad="154309" custRadScaleInc="-480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CAD477-280B-4584-8AAF-9C55D5D6A508}" type="pres">
      <dgm:prSet presAssocID="{A03B4353-4DDF-493D-9A64-F9C65582F1B4}" presName="Name9" presStyleLbl="parChTrans1D2" presStyleIdx="5" presStyleCnt="13"/>
      <dgm:spPr/>
      <dgm:t>
        <a:bodyPr/>
        <a:lstStyle/>
        <a:p>
          <a:endParaRPr lang="ru-RU"/>
        </a:p>
      </dgm:t>
    </dgm:pt>
    <dgm:pt modelId="{3153C598-8437-4C46-9CA8-A55218F5FD3C}" type="pres">
      <dgm:prSet presAssocID="{A03B4353-4DDF-493D-9A64-F9C65582F1B4}" presName="connTx" presStyleLbl="parChTrans1D2" presStyleIdx="5" presStyleCnt="13"/>
      <dgm:spPr/>
      <dgm:t>
        <a:bodyPr/>
        <a:lstStyle/>
        <a:p>
          <a:endParaRPr lang="ru-RU"/>
        </a:p>
      </dgm:t>
    </dgm:pt>
    <dgm:pt modelId="{58BC006F-2188-4A6B-BFEF-0115DF3355CC}" type="pres">
      <dgm:prSet presAssocID="{73469D9E-8C37-4A72-A0D7-935E526B29A1}" presName="node" presStyleLbl="node1" presStyleIdx="5" presStyleCnt="13" custScaleX="345158" custScaleY="79565" custRadScaleRad="151653" custRadScaleInc="-1210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A39B2B-1AE6-4ACB-9DC2-2CD79F1992B2}" type="pres">
      <dgm:prSet presAssocID="{3ACF6BAD-3D2E-41CF-8874-D72E54FED96C}" presName="Name9" presStyleLbl="parChTrans1D2" presStyleIdx="6" presStyleCnt="13"/>
      <dgm:spPr/>
      <dgm:t>
        <a:bodyPr/>
        <a:lstStyle/>
        <a:p>
          <a:endParaRPr lang="ru-RU"/>
        </a:p>
      </dgm:t>
    </dgm:pt>
    <dgm:pt modelId="{14DC1315-69E7-4856-AAE5-B90EB70C6EEC}" type="pres">
      <dgm:prSet presAssocID="{3ACF6BAD-3D2E-41CF-8874-D72E54FED96C}" presName="connTx" presStyleLbl="parChTrans1D2" presStyleIdx="6" presStyleCnt="13"/>
      <dgm:spPr/>
      <dgm:t>
        <a:bodyPr/>
        <a:lstStyle/>
        <a:p>
          <a:endParaRPr lang="ru-RU"/>
        </a:p>
      </dgm:t>
    </dgm:pt>
    <dgm:pt modelId="{EB3ECBFF-8EC7-4749-9142-D7438D33D80C}" type="pres">
      <dgm:prSet presAssocID="{A6201C63-CCCE-4299-B791-B6C7D8E9E178}" presName="node" presStyleLbl="node1" presStyleIdx="6" presStyleCnt="13" custScaleX="263505" custRadScaleRad="102294" custRadScaleInc="-190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A99FC1-CB8C-4604-9291-8434CCC832A0}" type="pres">
      <dgm:prSet presAssocID="{8366455A-9D8E-4889-8DE5-43375E8E4ED5}" presName="Name9" presStyleLbl="parChTrans1D2" presStyleIdx="7" presStyleCnt="13"/>
      <dgm:spPr/>
      <dgm:t>
        <a:bodyPr/>
        <a:lstStyle/>
        <a:p>
          <a:endParaRPr lang="ru-RU"/>
        </a:p>
      </dgm:t>
    </dgm:pt>
    <dgm:pt modelId="{9FC839F3-44AF-4917-97F0-F7B170F9B781}" type="pres">
      <dgm:prSet presAssocID="{8366455A-9D8E-4889-8DE5-43375E8E4ED5}" presName="connTx" presStyleLbl="parChTrans1D2" presStyleIdx="7" presStyleCnt="13"/>
      <dgm:spPr/>
      <dgm:t>
        <a:bodyPr/>
        <a:lstStyle/>
        <a:p>
          <a:endParaRPr lang="ru-RU"/>
        </a:p>
      </dgm:t>
    </dgm:pt>
    <dgm:pt modelId="{350988F3-CEC3-44BD-9BB0-85C1DB83B191}" type="pres">
      <dgm:prSet presAssocID="{9CE0E37B-54E6-4322-86A0-4FFF055B2941}" presName="node" presStyleLbl="node1" presStyleIdx="7" presStyleCnt="13" custScaleX="130582" custRadScaleRad="110344" custRadScaleInc="968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FA18B0-DE3E-40BD-9FEC-CB7304A076BA}" type="pres">
      <dgm:prSet presAssocID="{BC485765-7957-4FE8-B650-B852092D4532}" presName="Name9" presStyleLbl="parChTrans1D2" presStyleIdx="8" presStyleCnt="13"/>
      <dgm:spPr/>
      <dgm:t>
        <a:bodyPr/>
        <a:lstStyle/>
        <a:p>
          <a:endParaRPr lang="ru-RU"/>
        </a:p>
      </dgm:t>
    </dgm:pt>
    <dgm:pt modelId="{BB91333B-F362-41D2-B216-EAE2FDECAD3E}" type="pres">
      <dgm:prSet presAssocID="{BC485765-7957-4FE8-B650-B852092D4532}" presName="connTx" presStyleLbl="parChTrans1D2" presStyleIdx="8" presStyleCnt="13"/>
      <dgm:spPr/>
      <dgm:t>
        <a:bodyPr/>
        <a:lstStyle/>
        <a:p>
          <a:endParaRPr lang="ru-RU"/>
        </a:p>
      </dgm:t>
    </dgm:pt>
    <dgm:pt modelId="{2D7B8238-6A25-4271-B07B-C135EACE3571}" type="pres">
      <dgm:prSet presAssocID="{F00040BC-240C-47B1-9631-5856AA18525D}" presName="node" presStyleLbl="node1" presStyleIdx="8" presStyleCnt="13" custScaleX="189589" custRadScaleRad="137668" custRadScaleInc="945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5955F0-AB2E-45AC-8AAB-B42AF3700347}" type="pres">
      <dgm:prSet presAssocID="{8CA2C64B-5137-4013-94EB-09D617D42F7F}" presName="Name9" presStyleLbl="parChTrans1D2" presStyleIdx="9" presStyleCnt="13"/>
      <dgm:spPr/>
      <dgm:t>
        <a:bodyPr/>
        <a:lstStyle/>
        <a:p>
          <a:endParaRPr lang="ru-RU"/>
        </a:p>
      </dgm:t>
    </dgm:pt>
    <dgm:pt modelId="{27305DC6-7D79-4FB0-B825-B2FF8436D89D}" type="pres">
      <dgm:prSet presAssocID="{8CA2C64B-5137-4013-94EB-09D617D42F7F}" presName="connTx" presStyleLbl="parChTrans1D2" presStyleIdx="9" presStyleCnt="13"/>
      <dgm:spPr/>
      <dgm:t>
        <a:bodyPr/>
        <a:lstStyle/>
        <a:p>
          <a:endParaRPr lang="ru-RU"/>
        </a:p>
      </dgm:t>
    </dgm:pt>
    <dgm:pt modelId="{D03FE1D1-5932-4145-A343-717BA214BA60}" type="pres">
      <dgm:prSet presAssocID="{C4D8171A-2F8D-420A-AC83-5991D7F847A1}" presName="node" presStyleLbl="node1" presStyleIdx="9" presStyleCnt="13" custScaleX="126961" custRadScaleRad="151500" custRadScaleInc="419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486FED-0968-4B39-AE4C-9872FA24AD4E}" type="pres">
      <dgm:prSet presAssocID="{5486726E-E8F7-4A90-BEC6-F4210A6932F7}" presName="Name9" presStyleLbl="parChTrans1D2" presStyleIdx="10" presStyleCnt="13"/>
      <dgm:spPr/>
      <dgm:t>
        <a:bodyPr/>
        <a:lstStyle/>
        <a:p>
          <a:endParaRPr lang="ru-RU"/>
        </a:p>
      </dgm:t>
    </dgm:pt>
    <dgm:pt modelId="{B5AE84AF-DA45-4589-8434-FB541CBF48D7}" type="pres">
      <dgm:prSet presAssocID="{5486726E-E8F7-4A90-BEC6-F4210A6932F7}" presName="connTx" presStyleLbl="parChTrans1D2" presStyleIdx="10" presStyleCnt="13"/>
      <dgm:spPr/>
      <dgm:t>
        <a:bodyPr/>
        <a:lstStyle/>
        <a:p>
          <a:endParaRPr lang="ru-RU"/>
        </a:p>
      </dgm:t>
    </dgm:pt>
    <dgm:pt modelId="{FEA3C195-481F-4ED0-92A0-ED747D3EC226}" type="pres">
      <dgm:prSet presAssocID="{C703676C-0375-45BF-9F26-00DB24E54CC7}" presName="node" presStyleLbl="node1" presStyleIdx="10" presStyleCnt="13" custScaleX="351191" custScaleY="157794" custRadScaleRad="151275" custRadScaleInc="-269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99264E-FF3B-488A-80A1-374CDD82E392}" type="pres">
      <dgm:prSet presAssocID="{FFDCF838-9011-4167-BFB7-BFC588ADC76A}" presName="Name9" presStyleLbl="parChTrans1D2" presStyleIdx="11" presStyleCnt="13"/>
      <dgm:spPr/>
      <dgm:t>
        <a:bodyPr/>
        <a:lstStyle/>
        <a:p>
          <a:endParaRPr lang="ru-RU"/>
        </a:p>
      </dgm:t>
    </dgm:pt>
    <dgm:pt modelId="{B45A4163-5484-4683-8B3B-59320F432F2E}" type="pres">
      <dgm:prSet presAssocID="{FFDCF838-9011-4167-BFB7-BFC588ADC76A}" presName="connTx" presStyleLbl="parChTrans1D2" presStyleIdx="11" presStyleCnt="13"/>
      <dgm:spPr/>
      <dgm:t>
        <a:bodyPr/>
        <a:lstStyle/>
        <a:p>
          <a:endParaRPr lang="ru-RU"/>
        </a:p>
      </dgm:t>
    </dgm:pt>
    <dgm:pt modelId="{18699D8A-DFF7-4438-A3C3-265088E309D0}" type="pres">
      <dgm:prSet presAssocID="{817C3D88-64C0-43DB-8AE6-435906A379AF}" presName="node" presStyleLbl="node1" presStyleIdx="11" presStyleCnt="13" custScaleX="201131" custRadScaleRad="174439" custRadScaleInc="-1033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7B2F91-2B4B-47EC-AEEE-0CDC40CD498E}" type="pres">
      <dgm:prSet presAssocID="{8F7B966A-572F-447B-99D0-83CEF439BA8F}" presName="Name9" presStyleLbl="parChTrans1D2" presStyleIdx="12" presStyleCnt="13"/>
      <dgm:spPr/>
      <dgm:t>
        <a:bodyPr/>
        <a:lstStyle/>
        <a:p>
          <a:endParaRPr lang="ru-RU"/>
        </a:p>
      </dgm:t>
    </dgm:pt>
    <dgm:pt modelId="{2ABF2C62-2B36-444B-BF8C-7AAA55A54762}" type="pres">
      <dgm:prSet presAssocID="{8F7B966A-572F-447B-99D0-83CEF439BA8F}" presName="connTx" presStyleLbl="parChTrans1D2" presStyleIdx="12" presStyleCnt="13"/>
      <dgm:spPr/>
      <dgm:t>
        <a:bodyPr/>
        <a:lstStyle/>
        <a:p>
          <a:endParaRPr lang="ru-RU"/>
        </a:p>
      </dgm:t>
    </dgm:pt>
    <dgm:pt modelId="{2FB65AC3-8241-4030-AB22-9250966CED4C}" type="pres">
      <dgm:prSet presAssocID="{5B443333-71A9-40BE-9708-7EDDC51E7775}" presName="node" presStyleLbl="node1" presStyleIdx="12" presStyleCnt="13" custScaleX="394686" custRadScaleRad="146701" custRadScaleInc="-1249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8B2BE0-F0CF-4201-94C1-9DBC7D5080AE}" type="presOf" srcId="{5486726E-E8F7-4A90-BEC6-F4210A6932F7}" destId="{B5AE84AF-DA45-4589-8434-FB541CBF48D7}" srcOrd="1" destOrd="0" presId="urn:microsoft.com/office/officeart/2005/8/layout/radial1"/>
    <dgm:cxn modelId="{CE39E68D-8147-48A7-802F-2592A7B2D120}" srcId="{70FEB5CF-0BB8-4776-89A5-BC193BFCFEF9}" destId="{EAA85B16-D9B2-47E6-8316-C1E37F507C9F}" srcOrd="2" destOrd="0" parTransId="{7C54958C-904A-4034-B9B0-5E1F2B488415}" sibTransId="{43B0ECAB-BD0C-4BE5-AF6B-0F9052FBB588}"/>
    <dgm:cxn modelId="{1351D948-4FDB-4E75-A194-F99483FAC704}" type="presOf" srcId="{8CA2C64B-5137-4013-94EB-09D617D42F7F}" destId="{27305DC6-7D79-4FB0-B825-B2FF8436D89D}" srcOrd="1" destOrd="0" presId="urn:microsoft.com/office/officeart/2005/8/layout/radial1"/>
    <dgm:cxn modelId="{32CB1A43-69B4-454B-93F3-C05377E6A434}" type="presOf" srcId="{BC485765-7957-4FE8-B650-B852092D4532}" destId="{F8FA18B0-DE3E-40BD-9FEC-CB7304A076BA}" srcOrd="0" destOrd="0" presId="urn:microsoft.com/office/officeart/2005/8/layout/radial1"/>
    <dgm:cxn modelId="{82288DC3-C40B-4903-B680-84A0234F3CAC}" type="presOf" srcId="{317F107E-F919-4B34-B2B7-AE9DFF6DDC7D}" destId="{ABD42B14-3386-4256-8334-4CD775679F32}" srcOrd="1" destOrd="0" presId="urn:microsoft.com/office/officeart/2005/8/layout/radial1"/>
    <dgm:cxn modelId="{319EA4BC-BAF8-4FAA-97F4-038393877DCF}" type="presOf" srcId="{7C54958C-904A-4034-B9B0-5E1F2B488415}" destId="{0C7AFC2D-FCDC-442D-A42E-254821CF394E}" srcOrd="1" destOrd="0" presId="urn:microsoft.com/office/officeart/2005/8/layout/radial1"/>
    <dgm:cxn modelId="{B8AC5ECE-7889-4AD1-BE81-3150AC08BC0D}" type="presOf" srcId="{3ACF6BAD-3D2E-41CF-8874-D72E54FED96C}" destId="{A3A39B2B-1AE6-4ACB-9DC2-2CD79F1992B2}" srcOrd="0" destOrd="0" presId="urn:microsoft.com/office/officeart/2005/8/layout/radial1"/>
    <dgm:cxn modelId="{C4147AC8-D3CA-4572-B23D-C89532187416}" type="presOf" srcId="{EAA85B16-D9B2-47E6-8316-C1E37F507C9F}" destId="{0DCA6255-9DCF-494E-B439-EAE851D246D7}" srcOrd="0" destOrd="0" presId="urn:microsoft.com/office/officeart/2005/8/layout/radial1"/>
    <dgm:cxn modelId="{DC4CE0BC-E8C3-4826-A6B3-4F07CA61FB8A}" srcId="{70FEB5CF-0BB8-4776-89A5-BC193BFCFEF9}" destId="{C703676C-0375-45BF-9F26-00DB24E54CC7}" srcOrd="10" destOrd="0" parTransId="{5486726E-E8F7-4A90-BEC6-F4210A6932F7}" sibTransId="{96A939C3-C748-437C-985D-4003AE3FE0F2}"/>
    <dgm:cxn modelId="{D228A610-D790-4675-8A4F-7454912B670B}" type="presOf" srcId="{55241DA5-4723-4576-A068-CF37ADDE3407}" destId="{7DB5B6BD-122D-4B6A-B58A-C5DF1DFBA5B5}" srcOrd="0" destOrd="0" presId="urn:microsoft.com/office/officeart/2005/8/layout/radial1"/>
    <dgm:cxn modelId="{66F3C0B9-2A42-4C02-ABEB-E03086CCCA69}" type="presOf" srcId="{C4D8171A-2F8D-420A-AC83-5991D7F847A1}" destId="{D03FE1D1-5932-4145-A343-717BA214BA60}" srcOrd="0" destOrd="0" presId="urn:microsoft.com/office/officeart/2005/8/layout/radial1"/>
    <dgm:cxn modelId="{4A48A490-BBF7-4034-AEC1-0378E18D236F}" type="presOf" srcId="{8366455A-9D8E-4889-8DE5-43375E8E4ED5}" destId="{9FC839F3-44AF-4917-97F0-F7B170F9B781}" srcOrd="1" destOrd="0" presId="urn:microsoft.com/office/officeart/2005/8/layout/radial1"/>
    <dgm:cxn modelId="{01F62834-025F-4E83-84F3-5F484D09CF1C}" type="presOf" srcId="{73469D9E-8C37-4A72-A0D7-935E526B29A1}" destId="{58BC006F-2188-4A6B-BFEF-0115DF3355CC}" srcOrd="0" destOrd="0" presId="urn:microsoft.com/office/officeart/2005/8/layout/radial1"/>
    <dgm:cxn modelId="{71171CA3-D5CB-4053-8367-BD6B6768B1D6}" type="presOf" srcId="{8CA2C64B-5137-4013-94EB-09D617D42F7F}" destId="{F05955F0-AB2E-45AC-8AAB-B42AF3700347}" srcOrd="0" destOrd="0" presId="urn:microsoft.com/office/officeart/2005/8/layout/radial1"/>
    <dgm:cxn modelId="{26DF4F7D-73C0-40D5-813C-0DBF683D0600}" srcId="{70FEB5CF-0BB8-4776-89A5-BC193BFCFEF9}" destId="{785BED81-37ED-4A7C-BAF7-713CF3C5596E}" srcOrd="4" destOrd="0" parTransId="{317F107E-F919-4B34-B2B7-AE9DFF6DDC7D}" sibTransId="{124F5364-8FD6-4CAE-B32E-BCF4E4AD8AD2}"/>
    <dgm:cxn modelId="{E84510D7-6A71-49BC-9102-B05B083E33BC}" type="presOf" srcId="{D191030B-9FD7-4612-A3A3-7D84775EEDE9}" destId="{A1CA1A89-994E-4C92-AC8E-6B5D95DBDF6B}" srcOrd="1" destOrd="0" presId="urn:microsoft.com/office/officeart/2005/8/layout/radial1"/>
    <dgm:cxn modelId="{FD73B9B7-30E9-4BE1-A05D-775B8CA70E7D}" type="presOf" srcId="{A03B4353-4DDF-493D-9A64-F9C65582F1B4}" destId="{F7CAD477-280B-4584-8AAF-9C55D5D6A508}" srcOrd="0" destOrd="0" presId="urn:microsoft.com/office/officeart/2005/8/layout/radial1"/>
    <dgm:cxn modelId="{1822A8CE-7B76-489F-AE5B-409CB65B3443}" type="presOf" srcId="{A179B136-F490-4BDE-8B05-254FB94F8D52}" destId="{22D347F2-F936-450A-9BE0-AA63419A3256}" srcOrd="0" destOrd="0" presId="urn:microsoft.com/office/officeart/2005/8/layout/radial1"/>
    <dgm:cxn modelId="{8E8AD36A-51AE-4D27-AFEF-399F5A99668B}" type="presOf" srcId="{A179B136-F490-4BDE-8B05-254FB94F8D52}" destId="{26D61185-9154-4027-9CD3-C2F8AE4441B7}" srcOrd="1" destOrd="0" presId="urn:microsoft.com/office/officeart/2005/8/layout/radial1"/>
    <dgm:cxn modelId="{93636861-873E-4339-A02F-CE04D63E01FE}" srcId="{849E07DD-A5B0-427A-BADB-480EADEE3644}" destId="{45C73607-87F7-422D-9168-BAE15FBE068F}" srcOrd="1" destOrd="0" parTransId="{A7911337-CFDD-406C-9896-DE3968E4849A}" sibTransId="{32FC3A10-1348-4931-B1E5-3BD13C48ADB3}"/>
    <dgm:cxn modelId="{24581CBB-B5F5-4E8F-AFD5-65EBEEABD286}" type="presOf" srcId="{D191030B-9FD7-4612-A3A3-7D84775EEDE9}" destId="{385156A3-897D-4C52-A686-DE6CBF04F256}" srcOrd="0" destOrd="0" presId="urn:microsoft.com/office/officeart/2005/8/layout/radial1"/>
    <dgm:cxn modelId="{A6D6E14F-9938-406A-8EFC-B0A510089865}" srcId="{849E07DD-A5B0-427A-BADB-480EADEE3644}" destId="{70FEB5CF-0BB8-4776-89A5-BC193BFCFEF9}" srcOrd="0" destOrd="0" parTransId="{A0982890-4A15-4706-95B5-8205F15F4B05}" sibTransId="{FB9B2E7E-006F-4421-95BB-F1F97E76D496}"/>
    <dgm:cxn modelId="{71B4212E-E8E1-4073-A327-C8302776A845}" srcId="{70FEB5CF-0BB8-4776-89A5-BC193BFCFEF9}" destId="{C4D8171A-2F8D-420A-AC83-5991D7F847A1}" srcOrd="9" destOrd="0" parTransId="{8CA2C64B-5137-4013-94EB-09D617D42F7F}" sibTransId="{E312ADA0-6559-4303-AFED-42DA302714E0}"/>
    <dgm:cxn modelId="{B75AFC9D-6965-4C3B-B4AD-7DD2DBD5F3EA}" type="presOf" srcId="{849E07DD-A5B0-427A-BADB-480EADEE3644}" destId="{C629BDB1-DD7C-4472-B843-36416104CC25}" srcOrd="0" destOrd="0" presId="urn:microsoft.com/office/officeart/2005/8/layout/radial1"/>
    <dgm:cxn modelId="{9CE9C337-74CB-4D26-9678-128D09BBE2D0}" type="presOf" srcId="{817C3D88-64C0-43DB-8AE6-435906A379AF}" destId="{18699D8A-DFF7-4438-A3C3-265088E309D0}" srcOrd="0" destOrd="0" presId="urn:microsoft.com/office/officeart/2005/8/layout/radial1"/>
    <dgm:cxn modelId="{E401C2DB-1F16-4C5B-83D9-4FB8ABCE836F}" type="presOf" srcId="{7C54958C-904A-4034-B9B0-5E1F2B488415}" destId="{C609E844-81F7-4E42-8018-148A87A3B319}" srcOrd="0" destOrd="0" presId="urn:microsoft.com/office/officeart/2005/8/layout/radial1"/>
    <dgm:cxn modelId="{81DD0A74-DB91-49E4-9DE6-3E96D45F3E70}" srcId="{70FEB5CF-0BB8-4776-89A5-BC193BFCFEF9}" destId="{5B443333-71A9-40BE-9708-7EDDC51E7775}" srcOrd="12" destOrd="0" parTransId="{8F7B966A-572F-447B-99D0-83CEF439BA8F}" sibTransId="{02FC9A6E-2FB0-4DA7-856D-A0E76D2E9602}"/>
    <dgm:cxn modelId="{89AB59E0-B4A9-49DC-9705-D71114485C01}" type="presOf" srcId="{5B443333-71A9-40BE-9708-7EDDC51E7775}" destId="{2FB65AC3-8241-4030-AB22-9250966CED4C}" srcOrd="0" destOrd="0" presId="urn:microsoft.com/office/officeart/2005/8/layout/radial1"/>
    <dgm:cxn modelId="{055605B5-7D33-43C0-A9D1-95EC2D265DF0}" type="presOf" srcId="{3ACF6BAD-3D2E-41CF-8874-D72E54FED96C}" destId="{14DC1315-69E7-4856-AAE5-B90EB70C6EEC}" srcOrd="1" destOrd="0" presId="urn:microsoft.com/office/officeart/2005/8/layout/radial1"/>
    <dgm:cxn modelId="{C3D7D4B1-D98C-4080-BBDE-AB5B68371F3A}" type="presOf" srcId="{A6201C63-CCCE-4299-B791-B6C7D8E9E178}" destId="{EB3ECBFF-8EC7-4749-9142-D7438D33D80C}" srcOrd="0" destOrd="0" presId="urn:microsoft.com/office/officeart/2005/8/layout/radial1"/>
    <dgm:cxn modelId="{1F04DBCE-F5D8-4CCE-AA06-A6EB17D0770D}" type="presOf" srcId="{FFDCF838-9011-4167-BFB7-BFC588ADC76A}" destId="{B45A4163-5484-4683-8B3B-59320F432F2E}" srcOrd="1" destOrd="0" presId="urn:microsoft.com/office/officeart/2005/8/layout/radial1"/>
    <dgm:cxn modelId="{149B3A1D-4F5A-42A8-B509-B9D9E3F8F904}" type="presOf" srcId="{C703676C-0375-45BF-9F26-00DB24E54CC7}" destId="{FEA3C195-481F-4ED0-92A0-ED747D3EC226}" srcOrd="0" destOrd="0" presId="urn:microsoft.com/office/officeart/2005/8/layout/radial1"/>
    <dgm:cxn modelId="{DD9985E8-7360-43CB-92E1-42090CBC5F7C}" type="presOf" srcId="{BC485765-7957-4FE8-B650-B852092D4532}" destId="{BB91333B-F362-41D2-B216-EAE2FDECAD3E}" srcOrd="1" destOrd="0" presId="urn:microsoft.com/office/officeart/2005/8/layout/radial1"/>
    <dgm:cxn modelId="{D675047F-08FB-4263-85B7-5C4FE2887F71}" type="presOf" srcId="{FFDCF838-9011-4167-BFB7-BFC588ADC76A}" destId="{4A99264E-FF3B-488A-80A1-374CDD82E392}" srcOrd="0" destOrd="0" presId="urn:microsoft.com/office/officeart/2005/8/layout/radial1"/>
    <dgm:cxn modelId="{5F14908D-41FD-4319-B282-0DBED5B76DDC}" type="presOf" srcId="{8F7B966A-572F-447B-99D0-83CEF439BA8F}" destId="{B77B2F91-2B4B-47EC-AEEE-0CDC40CD498E}" srcOrd="0" destOrd="0" presId="urn:microsoft.com/office/officeart/2005/8/layout/radial1"/>
    <dgm:cxn modelId="{CE6CCC93-41A7-4C65-8015-F93707F41372}" type="presOf" srcId="{785BED81-37ED-4A7C-BAF7-713CF3C5596E}" destId="{33F6D1DE-AF01-4953-BCAD-5B414EB7C5D6}" srcOrd="0" destOrd="0" presId="urn:microsoft.com/office/officeart/2005/8/layout/radial1"/>
    <dgm:cxn modelId="{76274A79-3DB1-4A9A-A5F0-F66A9E4D9106}" type="presOf" srcId="{A03B4353-4DDF-493D-9A64-F9C65582F1B4}" destId="{3153C598-8437-4C46-9CA8-A55218F5FD3C}" srcOrd="1" destOrd="0" presId="urn:microsoft.com/office/officeart/2005/8/layout/radial1"/>
    <dgm:cxn modelId="{ED9632B3-3F36-4177-A48D-4B024D8C73B0}" type="presOf" srcId="{317F107E-F919-4B34-B2B7-AE9DFF6DDC7D}" destId="{F0654DB0-B38E-4BB1-A5DE-FC2296F68B90}" srcOrd="0" destOrd="0" presId="urn:microsoft.com/office/officeart/2005/8/layout/radial1"/>
    <dgm:cxn modelId="{8CEFE7F5-D375-427E-84D7-8122E7C33301}" type="presOf" srcId="{70FEB5CF-0BB8-4776-89A5-BC193BFCFEF9}" destId="{42094000-3D12-47F3-968E-652346C6A38C}" srcOrd="0" destOrd="0" presId="urn:microsoft.com/office/officeart/2005/8/layout/radial1"/>
    <dgm:cxn modelId="{0D377FC3-AC13-47C3-9E0D-2DF096025BDE}" srcId="{70FEB5CF-0BB8-4776-89A5-BC193BFCFEF9}" destId="{817C3D88-64C0-43DB-8AE6-435906A379AF}" srcOrd="11" destOrd="0" parTransId="{FFDCF838-9011-4167-BFB7-BFC588ADC76A}" sibTransId="{B40A8585-B645-40E1-8710-E59093631129}"/>
    <dgm:cxn modelId="{565A81D9-71A9-482A-90AC-FA70FD485D72}" type="presOf" srcId="{55241DA5-4723-4576-A068-CF37ADDE3407}" destId="{820A06E9-A490-4CD4-88EC-6D0BBFD5E9C3}" srcOrd="1" destOrd="0" presId="urn:microsoft.com/office/officeart/2005/8/layout/radial1"/>
    <dgm:cxn modelId="{085729E4-0659-49A3-BC9F-0EA249E8ABEC}" srcId="{70FEB5CF-0BB8-4776-89A5-BC193BFCFEF9}" destId="{9CE0E37B-54E6-4322-86A0-4FFF055B2941}" srcOrd="7" destOrd="0" parTransId="{8366455A-9D8E-4889-8DE5-43375E8E4ED5}" sibTransId="{65F0722D-1E18-416A-BCDB-63F37150AE6F}"/>
    <dgm:cxn modelId="{BCE61535-E998-4E28-906C-D14403600DD3}" type="presOf" srcId="{5E3D8E66-8863-42D7-B322-E5602B7764AD}" destId="{738A5433-B1CC-47C6-8EEC-43FB9F1D8C45}" srcOrd="0" destOrd="0" presId="urn:microsoft.com/office/officeart/2005/8/layout/radial1"/>
    <dgm:cxn modelId="{876A411F-6A61-44B1-8D6D-00BFFBE443EE}" srcId="{70FEB5CF-0BB8-4776-89A5-BC193BFCFEF9}" destId="{5E3D8E66-8863-42D7-B322-E5602B7764AD}" srcOrd="1" destOrd="0" parTransId="{A179B136-F490-4BDE-8B05-254FB94F8D52}" sibTransId="{6C7E28FA-D199-405E-8CED-4631875F5C10}"/>
    <dgm:cxn modelId="{248C26E1-6DB0-4ABD-B389-BF3A4A5235C1}" srcId="{70FEB5CF-0BB8-4776-89A5-BC193BFCFEF9}" destId="{F00040BC-240C-47B1-9631-5856AA18525D}" srcOrd="8" destOrd="0" parTransId="{BC485765-7957-4FE8-B650-B852092D4532}" sibTransId="{4457F7F8-7C21-4AB6-8AE1-8CBF4E2F3E3D}"/>
    <dgm:cxn modelId="{C87D5D27-79AF-4A73-8F08-DC0539DEF26F}" type="presOf" srcId="{8366455A-9D8E-4889-8DE5-43375E8E4ED5}" destId="{9AA99FC1-CB8C-4604-9291-8434CCC832A0}" srcOrd="0" destOrd="0" presId="urn:microsoft.com/office/officeart/2005/8/layout/radial1"/>
    <dgm:cxn modelId="{6BAB7419-2AB7-4916-8266-AD86FCB66462}" type="presOf" srcId="{5486726E-E8F7-4A90-BEC6-F4210A6932F7}" destId="{B6486FED-0968-4B39-AE4C-9872FA24AD4E}" srcOrd="0" destOrd="0" presId="urn:microsoft.com/office/officeart/2005/8/layout/radial1"/>
    <dgm:cxn modelId="{9FFDB676-9B10-4A84-B0FE-3222AC71FF20}" type="presOf" srcId="{F00040BC-240C-47B1-9631-5856AA18525D}" destId="{2D7B8238-6A25-4271-B07B-C135EACE3571}" srcOrd="0" destOrd="0" presId="urn:microsoft.com/office/officeart/2005/8/layout/radial1"/>
    <dgm:cxn modelId="{2279AF2B-39D3-489E-9B46-E6BC3E23228D}" srcId="{70FEB5CF-0BB8-4776-89A5-BC193BFCFEF9}" destId="{73469D9E-8C37-4A72-A0D7-935E526B29A1}" srcOrd="5" destOrd="0" parTransId="{A03B4353-4DDF-493D-9A64-F9C65582F1B4}" sibTransId="{C51F7838-FD22-4DC1-933B-C511C206B563}"/>
    <dgm:cxn modelId="{A4036B6D-1BB0-47D9-BE43-D4C03DFADFC6}" type="presOf" srcId="{2AF386F0-9E07-420A-8C21-97E999FA6082}" destId="{D5BAB8E3-222C-437C-A71B-0CD48876BA8E}" srcOrd="0" destOrd="0" presId="urn:microsoft.com/office/officeart/2005/8/layout/radial1"/>
    <dgm:cxn modelId="{126AB0CD-7C3D-442E-BD41-74C1AE0687C4}" srcId="{70FEB5CF-0BB8-4776-89A5-BC193BFCFEF9}" destId="{A6201C63-CCCE-4299-B791-B6C7D8E9E178}" srcOrd="6" destOrd="0" parTransId="{3ACF6BAD-3D2E-41CF-8874-D72E54FED96C}" sibTransId="{4E321EE6-51D4-4AC2-90EF-E3E8225617CC}"/>
    <dgm:cxn modelId="{4D44555A-EB03-4845-BA58-4A4CBAD62F1F}" srcId="{70FEB5CF-0BB8-4776-89A5-BC193BFCFEF9}" destId="{20469BF1-2626-49C1-BD99-197326E59B57}" srcOrd="0" destOrd="0" parTransId="{D191030B-9FD7-4612-A3A3-7D84775EEDE9}" sibTransId="{4341C09F-2873-419A-B77C-FFDA810A0CB3}"/>
    <dgm:cxn modelId="{4C341F84-A18F-4A5D-A7F6-58ABBD0A9333}" type="presOf" srcId="{9CE0E37B-54E6-4322-86A0-4FFF055B2941}" destId="{350988F3-CEC3-44BD-9BB0-85C1DB83B191}" srcOrd="0" destOrd="0" presId="urn:microsoft.com/office/officeart/2005/8/layout/radial1"/>
    <dgm:cxn modelId="{28CBE20D-193F-4A1E-AF2C-3CD1B8BFF138}" type="presOf" srcId="{20469BF1-2626-49C1-BD99-197326E59B57}" destId="{DA738CA4-1A3D-41AE-9C37-13F83B191D41}" srcOrd="0" destOrd="0" presId="urn:microsoft.com/office/officeart/2005/8/layout/radial1"/>
    <dgm:cxn modelId="{B7647BC1-E6BC-404C-A830-936CF1570391}" type="presOf" srcId="{8F7B966A-572F-447B-99D0-83CEF439BA8F}" destId="{2ABF2C62-2B36-444B-BF8C-7AAA55A54762}" srcOrd="1" destOrd="0" presId="urn:microsoft.com/office/officeart/2005/8/layout/radial1"/>
    <dgm:cxn modelId="{E96C1742-02A0-4153-A49C-5C3581CB0A17}" srcId="{70FEB5CF-0BB8-4776-89A5-BC193BFCFEF9}" destId="{2AF386F0-9E07-420A-8C21-97E999FA6082}" srcOrd="3" destOrd="0" parTransId="{55241DA5-4723-4576-A068-CF37ADDE3407}" sibTransId="{8294628A-4F2D-4435-8C12-BB868F6C66FC}"/>
    <dgm:cxn modelId="{94C73309-1F6E-42AB-98A1-BC506CEF21A9}" type="presParOf" srcId="{C629BDB1-DD7C-4472-B843-36416104CC25}" destId="{42094000-3D12-47F3-968E-652346C6A38C}" srcOrd="0" destOrd="0" presId="urn:microsoft.com/office/officeart/2005/8/layout/radial1"/>
    <dgm:cxn modelId="{075C1AA0-40C7-4510-ACDA-7132058C6F6F}" type="presParOf" srcId="{C629BDB1-DD7C-4472-B843-36416104CC25}" destId="{385156A3-897D-4C52-A686-DE6CBF04F256}" srcOrd="1" destOrd="0" presId="urn:microsoft.com/office/officeart/2005/8/layout/radial1"/>
    <dgm:cxn modelId="{54AA9D2C-DD77-4758-8B71-7702F134612B}" type="presParOf" srcId="{385156A3-897D-4C52-A686-DE6CBF04F256}" destId="{A1CA1A89-994E-4C92-AC8E-6B5D95DBDF6B}" srcOrd="0" destOrd="0" presId="urn:microsoft.com/office/officeart/2005/8/layout/radial1"/>
    <dgm:cxn modelId="{D540A5C7-8ABE-4879-80E5-D4E5447A7015}" type="presParOf" srcId="{C629BDB1-DD7C-4472-B843-36416104CC25}" destId="{DA738CA4-1A3D-41AE-9C37-13F83B191D41}" srcOrd="2" destOrd="0" presId="urn:microsoft.com/office/officeart/2005/8/layout/radial1"/>
    <dgm:cxn modelId="{2CB7669C-1EDB-460C-AE87-6F96869D9A13}" type="presParOf" srcId="{C629BDB1-DD7C-4472-B843-36416104CC25}" destId="{22D347F2-F936-450A-9BE0-AA63419A3256}" srcOrd="3" destOrd="0" presId="urn:microsoft.com/office/officeart/2005/8/layout/radial1"/>
    <dgm:cxn modelId="{78ED29BB-0D39-44A0-BCD5-B6440E627929}" type="presParOf" srcId="{22D347F2-F936-450A-9BE0-AA63419A3256}" destId="{26D61185-9154-4027-9CD3-C2F8AE4441B7}" srcOrd="0" destOrd="0" presId="urn:microsoft.com/office/officeart/2005/8/layout/radial1"/>
    <dgm:cxn modelId="{1960BB9E-E939-489F-9EC1-F2D14B1DC15C}" type="presParOf" srcId="{C629BDB1-DD7C-4472-B843-36416104CC25}" destId="{738A5433-B1CC-47C6-8EEC-43FB9F1D8C45}" srcOrd="4" destOrd="0" presId="urn:microsoft.com/office/officeart/2005/8/layout/radial1"/>
    <dgm:cxn modelId="{C8A15D93-E7CE-4EF1-B2C7-812267954F33}" type="presParOf" srcId="{C629BDB1-DD7C-4472-B843-36416104CC25}" destId="{C609E844-81F7-4E42-8018-148A87A3B319}" srcOrd="5" destOrd="0" presId="urn:microsoft.com/office/officeart/2005/8/layout/radial1"/>
    <dgm:cxn modelId="{37C24E19-FBC3-4328-A87A-FDFD7E8EF5CD}" type="presParOf" srcId="{C609E844-81F7-4E42-8018-148A87A3B319}" destId="{0C7AFC2D-FCDC-442D-A42E-254821CF394E}" srcOrd="0" destOrd="0" presId="urn:microsoft.com/office/officeart/2005/8/layout/radial1"/>
    <dgm:cxn modelId="{A16EA748-1731-4C73-A02C-CE6ABA53C5DA}" type="presParOf" srcId="{C629BDB1-DD7C-4472-B843-36416104CC25}" destId="{0DCA6255-9DCF-494E-B439-EAE851D246D7}" srcOrd="6" destOrd="0" presId="urn:microsoft.com/office/officeart/2005/8/layout/radial1"/>
    <dgm:cxn modelId="{46A235E1-28F6-4FD3-8054-386DE02C6BF2}" type="presParOf" srcId="{C629BDB1-DD7C-4472-B843-36416104CC25}" destId="{7DB5B6BD-122D-4B6A-B58A-C5DF1DFBA5B5}" srcOrd="7" destOrd="0" presId="urn:microsoft.com/office/officeart/2005/8/layout/radial1"/>
    <dgm:cxn modelId="{3785A194-59AD-4B48-B6AB-8FAFB451F89F}" type="presParOf" srcId="{7DB5B6BD-122D-4B6A-B58A-C5DF1DFBA5B5}" destId="{820A06E9-A490-4CD4-88EC-6D0BBFD5E9C3}" srcOrd="0" destOrd="0" presId="urn:microsoft.com/office/officeart/2005/8/layout/radial1"/>
    <dgm:cxn modelId="{2A3036A8-56A5-425A-8B89-554A30A0FD9B}" type="presParOf" srcId="{C629BDB1-DD7C-4472-B843-36416104CC25}" destId="{D5BAB8E3-222C-437C-A71B-0CD48876BA8E}" srcOrd="8" destOrd="0" presId="urn:microsoft.com/office/officeart/2005/8/layout/radial1"/>
    <dgm:cxn modelId="{262599B4-144C-42F9-A052-BC8E9575181E}" type="presParOf" srcId="{C629BDB1-DD7C-4472-B843-36416104CC25}" destId="{F0654DB0-B38E-4BB1-A5DE-FC2296F68B90}" srcOrd="9" destOrd="0" presId="urn:microsoft.com/office/officeart/2005/8/layout/radial1"/>
    <dgm:cxn modelId="{FD37DF60-A71D-4EF7-BA35-C0BC5184FCBC}" type="presParOf" srcId="{F0654DB0-B38E-4BB1-A5DE-FC2296F68B90}" destId="{ABD42B14-3386-4256-8334-4CD775679F32}" srcOrd="0" destOrd="0" presId="urn:microsoft.com/office/officeart/2005/8/layout/radial1"/>
    <dgm:cxn modelId="{68980257-1951-48E1-B9E8-104B16B855BD}" type="presParOf" srcId="{C629BDB1-DD7C-4472-B843-36416104CC25}" destId="{33F6D1DE-AF01-4953-BCAD-5B414EB7C5D6}" srcOrd="10" destOrd="0" presId="urn:microsoft.com/office/officeart/2005/8/layout/radial1"/>
    <dgm:cxn modelId="{BE618488-FAAF-4CCA-AAE7-948763BE6747}" type="presParOf" srcId="{C629BDB1-DD7C-4472-B843-36416104CC25}" destId="{F7CAD477-280B-4584-8AAF-9C55D5D6A508}" srcOrd="11" destOrd="0" presId="urn:microsoft.com/office/officeart/2005/8/layout/radial1"/>
    <dgm:cxn modelId="{A825B345-8387-4C10-9B04-169BD0D78C96}" type="presParOf" srcId="{F7CAD477-280B-4584-8AAF-9C55D5D6A508}" destId="{3153C598-8437-4C46-9CA8-A55218F5FD3C}" srcOrd="0" destOrd="0" presId="urn:microsoft.com/office/officeart/2005/8/layout/radial1"/>
    <dgm:cxn modelId="{B0128673-5824-4D74-AB2D-0C567B33EC5E}" type="presParOf" srcId="{C629BDB1-DD7C-4472-B843-36416104CC25}" destId="{58BC006F-2188-4A6B-BFEF-0115DF3355CC}" srcOrd="12" destOrd="0" presId="urn:microsoft.com/office/officeart/2005/8/layout/radial1"/>
    <dgm:cxn modelId="{28C44C65-D9E5-4EE0-A7F3-CC89BE314F78}" type="presParOf" srcId="{C629BDB1-DD7C-4472-B843-36416104CC25}" destId="{A3A39B2B-1AE6-4ACB-9DC2-2CD79F1992B2}" srcOrd="13" destOrd="0" presId="urn:microsoft.com/office/officeart/2005/8/layout/radial1"/>
    <dgm:cxn modelId="{7221C8AC-40A1-462A-B383-0A3CEBF6CC05}" type="presParOf" srcId="{A3A39B2B-1AE6-4ACB-9DC2-2CD79F1992B2}" destId="{14DC1315-69E7-4856-AAE5-B90EB70C6EEC}" srcOrd="0" destOrd="0" presId="urn:microsoft.com/office/officeart/2005/8/layout/radial1"/>
    <dgm:cxn modelId="{95B5FED1-5D53-436C-8D5B-0D6330D62202}" type="presParOf" srcId="{C629BDB1-DD7C-4472-B843-36416104CC25}" destId="{EB3ECBFF-8EC7-4749-9142-D7438D33D80C}" srcOrd="14" destOrd="0" presId="urn:microsoft.com/office/officeart/2005/8/layout/radial1"/>
    <dgm:cxn modelId="{0893A24A-146B-4CA3-9295-FB2BDA4843B4}" type="presParOf" srcId="{C629BDB1-DD7C-4472-B843-36416104CC25}" destId="{9AA99FC1-CB8C-4604-9291-8434CCC832A0}" srcOrd="15" destOrd="0" presId="urn:microsoft.com/office/officeart/2005/8/layout/radial1"/>
    <dgm:cxn modelId="{95653943-E961-4367-B5A2-D5FEDB900D85}" type="presParOf" srcId="{9AA99FC1-CB8C-4604-9291-8434CCC832A0}" destId="{9FC839F3-44AF-4917-97F0-F7B170F9B781}" srcOrd="0" destOrd="0" presId="urn:microsoft.com/office/officeart/2005/8/layout/radial1"/>
    <dgm:cxn modelId="{A59C5A32-040F-48C2-AA57-5B896BFA27A6}" type="presParOf" srcId="{C629BDB1-DD7C-4472-B843-36416104CC25}" destId="{350988F3-CEC3-44BD-9BB0-85C1DB83B191}" srcOrd="16" destOrd="0" presId="urn:microsoft.com/office/officeart/2005/8/layout/radial1"/>
    <dgm:cxn modelId="{4B364A3D-FE72-4169-BFF8-45E4A2D4AB1A}" type="presParOf" srcId="{C629BDB1-DD7C-4472-B843-36416104CC25}" destId="{F8FA18B0-DE3E-40BD-9FEC-CB7304A076BA}" srcOrd="17" destOrd="0" presId="urn:microsoft.com/office/officeart/2005/8/layout/radial1"/>
    <dgm:cxn modelId="{79A616FB-9581-4B68-AD14-77F3A5070B6F}" type="presParOf" srcId="{F8FA18B0-DE3E-40BD-9FEC-CB7304A076BA}" destId="{BB91333B-F362-41D2-B216-EAE2FDECAD3E}" srcOrd="0" destOrd="0" presId="urn:microsoft.com/office/officeart/2005/8/layout/radial1"/>
    <dgm:cxn modelId="{59CD2CF3-A623-4CE2-AF81-A24AF47649BB}" type="presParOf" srcId="{C629BDB1-DD7C-4472-B843-36416104CC25}" destId="{2D7B8238-6A25-4271-B07B-C135EACE3571}" srcOrd="18" destOrd="0" presId="urn:microsoft.com/office/officeart/2005/8/layout/radial1"/>
    <dgm:cxn modelId="{07C7BA7C-BA2D-4DDD-8D18-7DE5EEDB4C96}" type="presParOf" srcId="{C629BDB1-DD7C-4472-B843-36416104CC25}" destId="{F05955F0-AB2E-45AC-8AAB-B42AF3700347}" srcOrd="19" destOrd="0" presId="urn:microsoft.com/office/officeart/2005/8/layout/radial1"/>
    <dgm:cxn modelId="{CD2E0393-9083-43A4-BF4C-556930BDBECA}" type="presParOf" srcId="{F05955F0-AB2E-45AC-8AAB-B42AF3700347}" destId="{27305DC6-7D79-4FB0-B825-B2FF8436D89D}" srcOrd="0" destOrd="0" presId="urn:microsoft.com/office/officeart/2005/8/layout/radial1"/>
    <dgm:cxn modelId="{F7F28376-1F6F-402F-A97E-36D346D10AEB}" type="presParOf" srcId="{C629BDB1-DD7C-4472-B843-36416104CC25}" destId="{D03FE1D1-5932-4145-A343-717BA214BA60}" srcOrd="20" destOrd="0" presId="urn:microsoft.com/office/officeart/2005/8/layout/radial1"/>
    <dgm:cxn modelId="{0C5957D6-D1FF-4B23-8F38-81E418A7DAEA}" type="presParOf" srcId="{C629BDB1-DD7C-4472-B843-36416104CC25}" destId="{B6486FED-0968-4B39-AE4C-9872FA24AD4E}" srcOrd="21" destOrd="0" presId="urn:microsoft.com/office/officeart/2005/8/layout/radial1"/>
    <dgm:cxn modelId="{C56B4D4E-ED16-4F9E-8F05-1B09FF8E5CD1}" type="presParOf" srcId="{B6486FED-0968-4B39-AE4C-9872FA24AD4E}" destId="{B5AE84AF-DA45-4589-8434-FB541CBF48D7}" srcOrd="0" destOrd="0" presId="urn:microsoft.com/office/officeart/2005/8/layout/radial1"/>
    <dgm:cxn modelId="{C464BEC0-C520-4D78-AA60-AEBDE05CDE4F}" type="presParOf" srcId="{C629BDB1-DD7C-4472-B843-36416104CC25}" destId="{FEA3C195-481F-4ED0-92A0-ED747D3EC226}" srcOrd="22" destOrd="0" presId="urn:microsoft.com/office/officeart/2005/8/layout/radial1"/>
    <dgm:cxn modelId="{338B7799-E988-47A4-B6C7-CC8B2B540170}" type="presParOf" srcId="{C629BDB1-DD7C-4472-B843-36416104CC25}" destId="{4A99264E-FF3B-488A-80A1-374CDD82E392}" srcOrd="23" destOrd="0" presId="urn:microsoft.com/office/officeart/2005/8/layout/radial1"/>
    <dgm:cxn modelId="{5A65FC15-0E9A-421E-8D55-7FE7DEBE7218}" type="presParOf" srcId="{4A99264E-FF3B-488A-80A1-374CDD82E392}" destId="{B45A4163-5484-4683-8B3B-59320F432F2E}" srcOrd="0" destOrd="0" presId="urn:microsoft.com/office/officeart/2005/8/layout/radial1"/>
    <dgm:cxn modelId="{07C1480C-BE3B-477A-A174-A57ACD39ED92}" type="presParOf" srcId="{C629BDB1-DD7C-4472-B843-36416104CC25}" destId="{18699D8A-DFF7-4438-A3C3-265088E309D0}" srcOrd="24" destOrd="0" presId="urn:microsoft.com/office/officeart/2005/8/layout/radial1"/>
    <dgm:cxn modelId="{BB7E4077-C6CB-4B71-8AA4-079372104C57}" type="presParOf" srcId="{C629BDB1-DD7C-4472-B843-36416104CC25}" destId="{B77B2F91-2B4B-47EC-AEEE-0CDC40CD498E}" srcOrd="25" destOrd="0" presId="urn:microsoft.com/office/officeart/2005/8/layout/radial1"/>
    <dgm:cxn modelId="{48BF0580-E542-452D-BA72-E6F52F98DE58}" type="presParOf" srcId="{B77B2F91-2B4B-47EC-AEEE-0CDC40CD498E}" destId="{2ABF2C62-2B36-444B-BF8C-7AAA55A54762}" srcOrd="0" destOrd="0" presId="urn:microsoft.com/office/officeart/2005/8/layout/radial1"/>
    <dgm:cxn modelId="{79CDD242-6639-4455-913D-7D744B742D48}" type="presParOf" srcId="{C629BDB1-DD7C-4472-B843-36416104CC25}" destId="{2FB65AC3-8241-4030-AB22-9250966CED4C}" srcOrd="2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0.27179</cdr:x>
      <cdr:y>0.24741</cdr:y>
    </cdr:from>
    <cdr:to>
      <cdr:x>0.30101</cdr:x>
      <cdr:y>0.27619</cdr:y>
    </cdr:to>
    <cdr:sp macro="" textlink="">
      <cdr:nvSpPr>
        <cdr:cNvPr id="2" name="Правая фигурная скобка 1"/>
        <cdr:cNvSpPr/>
      </cdr:nvSpPr>
      <cdr:spPr>
        <a:xfrm xmlns:a="http://schemas.openxmlformats.org/drawingml/2006/main" rot="16200000">
          <a:off x="2341952" y="1290416"/>
          <a:ext cx="155448" cy="246888"/>
        </a:xfrm>
        <a:prstGeom xmlns:a="http://schemas.openxmlformats.org/drawingml/2006/main" prst="rightBrac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0.10833</cdr:x>
      <cdr:y>0.74389</cdr:y>
    </cdr:from>
    <cdr:to>
      <cdr:x>0.90833</cdr:x>
      <cdr:y>0.91332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936104" y="4014763"/>
          <a:ext cx="6912768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0.03824</cdr:x>
      <cdr:y>0.75723</cdr:y>
    </cdr:from>
    <cdr:to>
      <cdr:x>0.95833</cdr:x>
      <cdr:y>0.85063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30432" y="4086771"/>
          <a:ext cx="7950487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0.04618</cdr:x>
      <cdr:y>0.73097</cdr:y>
    </cdr:from>
    <cdr:to>
      <cdr:x>0.95383</cdr:x>
      <cdr:y>0.906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404128" y="4111046"/>
          <a:ext cx="7943828" cy="984389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6">
            <a:lumMod val="20000"/>
            <a:lumOff val="80000"/>
          </a:schemeClr>
        </a:solidFill>
        <a:ln xmlns:a="http://schemas.openxmlformats.org/drawingml/2006/main" w="19050"/>
      </cdr:spPr>
      <cdr:style>
        <a:lnRef xmlns:a="http://schemas.openxmlformats.org/drawingml/2006/main" idx="1">
          <a:schemeClr val="accent6"/>
        </a:lnRef>
        <a:fillRef xmlns:a="http://schemas.openxmlformats.org/drawingml/2006/main" idx="2">
          <a:schemeClr val="accent6"/>
        </a:fillRef>
        <a:effectRef xmlns:a="http://schemas.openxmlformats.org/drawingml/2006/main" idx="1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non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ru-RU" sz="1400" b="0" dirty="0" smtClean="0">
              <a:latin typeface="Arial" panose="020B0604020202020204" pitchFamily="34" charset="0"/>
              <a:cs typeface="Arial" panose="020B0604020202020204" pitchFamily="34" charset="0"/>
            </a:rPr>
            <a:t>* Бюджетные кредиты на сумму:</a:t>
          </a:r>
        </a:p>
        <a:p xmlns:a="http://schemas.openxmlformats.org/drawingml/2006/main">
          <a:pPr algn="l"/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66,9 </a:t>
          </a:r>
          <a:r>
            <a:rPr lang="ru-RU" sz="1400" dirty="0" err="1" smtClean="0">
              <a:latin typeface="Arial" panose="020B0604020202020204" pitchFamily="34" charset="0"/>
              <a:cs typeface="Arial" panose="020B0604020202020204" pitchFamily="34" charset="0"/>
            </a:rPr>
            <a:t>млрд.рублей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 реструктурированы в декабре 2012г.(начало погашения с 2023 года)</a:t>
          </a:r>
        </a:p>
        <a:p xmlns:a="http://schemas.openxmlformats.org/drawingml/2006/main">
          <a:pPr algn="l"/>
          <a:r>
            <a:rPr lang="ru-RU" sz="1400" b="0" dirty="0" smtClean="0">
              <a:latin typeface="Arial" panose="020B0604020202020204" pitchFamily="34" charset="0"/>
              <a:cs typeface="Arial" panose="020B0604020202020204" pitchFamily="34" charset="0"/>
            </a:rPr>
            <a:t>12,2 </a:t>
          </a:r>
          <a:r>
            <a:rPr lang="ru-RU" sz="1400" b="0" dirty="0" err="1" smtClean="0">
              <a:latin typeface="Arial" panose="020B0604020202020204" pitchFamily="34" charset="0"/>
              <a:cs typeface="Arial" panose="020B0604020202020204" pitchFamily="34" charset="0"/>
            </a:rPr>
            <a:t>млрд.рублей</a:t>
          </a:r>
          <a:r>
            <a:rPr lang="ru-RU" sz="1400" b="0" dirty="0" smtClean="0">
              <a:latin typeface="Arial" panose="020B0604020202020204" pitchFamily="34" charset="0"/>
              <a:cs typeface="Arial" panose="020B0604020202020204" pitchFamily="34" charset="0"/>
            </a:rPr>
            <a:t> реструктурированы в октябре 2017г.( начало погашения с 2027 года)</a:t>
          </a:r>
        </a:p>
        <a:p xmlns:a="http://schemas.openxmlformats.org/drawingml/2006/main">
          <a:pPr algn="l"/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5,2 </a:t>
          </a:r>
          <a:r>
            <a:rPr lang="ru-RU" sz="1400" dirty="0" err="1" smtClean="0">
              <a:latin typeface="Arial" panose="020B0604020202020204" pitchFamily="34" charset="0"/>
              <a:cs typeface="Arial" panose="020B0604020202020204" pitchFamily="34" charset="0"/>
            </a:rPr>
            <a:t>млрд.рублей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 реструктурированы в декабре 2017г. (погашение в 2021 - 2029 годах)</a:t>
          </a:r>
          <a:endParaRPr lang="ru-RU" sz="1400" b="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0.01141</cdr:x>
      <cdr:y>0.02493</cdr:y>
    </cdr:from>
    <cdr:to>
      <cdr:x>0.15657</cdr:x>
      <cdr:y>0.08822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7210" y="137751"/>
          <a:ext cx="1236780" cy="3497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i="1" u="sng" dirty="0">
              <a:latin typeface="Arial" panose="020B0604020202020204" pitchFamily="34" charset="0"/>
              <a:cs typeface="Arial" panose="020B0604020202020204" pitchFamily="34" charset="0"/>
            </a:rPr>
            <a:t>м</a:t>
          </a:r>
          <a:r>
            <a:rPr lang="ru-RU" sz="2000" b="1" i="1" u="sng" dirty="0" smtClean="0">
              <a:latin typeface="Arial" panose="020B0604020202020204" pitchFamily="34" charset="0"/>
              <a:cs typeface="Arial" panose="020B0604020202020204" pitchFamily="34" charset="0"/>
            </a:rPr>
            <a:t>лрд. руб</a:t>
          </a:r>
          <a:r>
            <a:rPr lang="ru-RU" sz="2000" b="1" i="1" u="sng" dirty="0" smtClean="0">
              <a:latin typeface="Arial" panose="020B0604020202020204" pitchFamily="34" charset="0"/>
            </a:rPr>
            <a:t>.</a:t>
          </a:r>
          <a:endParaRPr lang="ru-RU" sz="2000" b="1" i="1" u="sng" dirty="0">
            <a:latin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0" y="18"/>
            <a:ext cx="2946400" cy="498476"/>
          </a:xfrm>
          <a:prstGeom prst="rect">
            <a:avLst/>
          </a:prstGeom>
        </p:spPr>
        <p:txBody>
          <a:bodyPr vert="horz" lIns="91265" tIns="45634" rIns="91265" bIns="4563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95" y="18"/>
            <a:ext cx="2946400" cy="498476"/>
          </a:xfrm>
          <a:prstGeom prst="rect">
            <a:avLst/>
          </a:prstGeom>
        </p:spPr>
        <p:txBody>
          <a:bodyPr vert="horz" lIns="91265" tIns="45634" rIns="91265" bIns="45634" rtlCol="0"/>
          <a:lstStyle>
            <a:lvl1pPr algn="r">
              <a:defRPr sz="1200"/>
            </a:lvl1pPr>
          </a:lstStyle>
          <a:p>
            <a:fld id="{D4373EE2-D04A-4BFE-8F6E-E70650417D14}" type="datetimeFigureOut">
              <a:rPr lang="ru-RU" smtClean="0"/>
              <a:pPr/>
              <a:t>30.12.2020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0" y="9429773"/>
            <a:ext cx="2946400" cy="498476"/>
          </a:xfrm>
          <a:prstGeom prst="rect">
            <a:avLst/>
          </a:prstGeom>
        </p:spPr>
        <p:txBody>
          <a:bodyPr vert="horz" lIns="91265" tIns="45634" rIns="91265" bIns="4563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95" y="9429773"/>
            <a:ext cx="2946400" cy="498476"/>
          </a:xfrm>
          <a:prstGeom prst="rect">
            <a:avLst/>
          </a:prstGeom>
        </p:spPr>
        <p:txBody>
          <a:bodyPr vert="horz" lIns="91265" tIns="45634" rIns="91265" bIns="45634" rtlCol="0" anchor="b"/>
          <a:lstStyle>
            <a:lvl1pPr algn="r">
              <a:defRPr sz="1200"/>
            </a:lvl1pPr>
          </a:lstStyle>
          <a:p>
            <a:fld id="{328CE669-232C-4296-A2E0-AD849B2A54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4840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6" y="6"/>
            <a:ext cx="2945659" cy="498135"/>
          </a:xfrm>
          <a:prstGeom prst="rect">
            <a:avLst/>
          </a:prstGeom>
        </p:spPr>
        <p:txBody>
          <a:bodyPr vert="horz" lIns="91265" tIns="45634" rIns="91265" bIns="4563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71" y="6"/>
            <a:ext cx="2945659" cy="498135"/>
          </a:xfrm>
          <a:prstGeom prst="rect">
            <a:avLst/>
          </a:prstGeom>
        </p:spPr>
        <p:txBody>
          <a:bodyPr vert="horz" lIns="91265" tIns="45634" rIns="91265" bIns="45634" rtlCol="0"/>
          <a:lstStyle>
            <a:lvl1pPr algn="r">
              <a:defRPr sz="1200"/>
            </a:lvl1pPr>
          </a:lstStyle>
          <a:p>
            <a:fld id="{E63DC4C7-2454-44C7-8585-B677AF5396A9}" type="datetimeFigureOut">
              <a:rPr lang="ru-RU" smtClean="0"/>
              <a:pPr/>
              <a:t>30.12.2020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39838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65" tIns="45634" rIns="91265" bIns="4563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81"/>
            <a:ext cx="5438140" cy="3909239"/>
          </a:xfrm>
          <a:prstGeom prst="rect">
            <a:avLst/>
          </a:prstGeom>
        </p:spPr>
        <p:txBody>
          <a:bodyPr vert="horz" lIns="91265" tIns="45634" rIns="91265" bIns="4563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6" y="9430109"/>
            <a:ext cx="2945659" cy="498134"/>
          </a:xfrm>
          <a:prstGeom prst="rect">
            <a:avLst/>
          </a:prstGeom>
        </p:spPr>
        <p:txBody>
          <a:bodyPr vert="horz" lIns="91265" tIns="45634" rIns="91265" bIns="4563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71" y="9430109"/>
            <a:ext cx="2945659" cy="498134"/>
          </a:xfrm>
          <a:prstGeom prst="rect">
            <a:avLst/>
          </a:prstGeom>
        </p:spPr>
        <p:txBody>
          <a:bodyPr vert="horz" lIns="91265" tIns="45634" rIns="91265" bIns="45634" rtlCol="0" anchor="b"/>
          <a:lstStyle>
            <a:lvl1pPr algn="r">
              <a:defRPr sz="1200"/>
            </a:lvl1pPr>
          </a:lstStyle>
          <a:p>
            <a:fld id="{849F7FE9-D755-4687-8750-6635378F62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428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Обращение Министра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901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Обращение Министра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420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7791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885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481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111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259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112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240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127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755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128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103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10.bin"/><Relationship Id="rId18" Type="http://schemas.openxmlformats.org/officeDocument/2006/relationships/oleObject" Target="../embeddings/oleObject15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9.bin"/><Relationship Id="rId17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6" Type="http://schemas.openxmlformats.org/officeDocument/2006/relationships/oleObject" Target="../embeddings/oleObject13.bin"/><Relationship Id="rId20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12.bin"/><Relationship Id="rId10" Type="http://schemas.openxmlformats.org/officeDocument/2006/relationships/oleObject" Target="../embeddings/oleObject7.bin"/><Relationship Id="rId19" Type="http://schemas.openxmlformats.org/officeDocument/2006/relationships/oleObject" Target="../embeddings/oleObject16.bin"/><Relationship Id="rId4" Type="http://schemas.openxmlformats.org/officeDocument/2006/relationships/image" Target="../media/image1.emf"/><Relationship Id="rId9" Type="http://schemas.openxmlformats.org/officeDocument/2006/relationships/oleObject" Target="../embeddings/oleObject6.bin"/><Relationship Id="rId14" Type="http://schemas.openxmlformats.org/officeDocument/2006/relationships/oleObject" Target="../embeddings/oleObject11.bin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oleObject" Target="../embeddings/oleObject26.bin"/><Relationship Id="rId18" Type="http://schemas.openxmlformats.org/officeDocument/2006/relationships/oleObject" Target="../embeddings/oleObject31.bin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20.bin"/><Relationship Id="rId12" Type="http://schemas.openxmlformats.org/officeDocument/2006/relationships/oleObject" Target="../embeddings/oleObject25.bin"/><Relationship Id="rId17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6" Type="http://schemas.openxmlformats.org/officeDocument/2006/relationships/oleObject" Target="../embeddings/oleObject29.bin"/><Relationship Id="rId20" Type="http://schemas.openxmlformats.org/officeDocument/2006/relationships/image" Target="../media/image2.e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9.bin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8.bin"/><Relationship Id="rId10" Type="http://schemas.openxmlformats.org/officeDocument/2006/relationships/oleObject" Target="../embeddings/oleObject23.bin"/><Relationship Id="rId19" Type="http://schemas.openxmlformats.org/officeDocument/2006/relationships/oleObject" Target="../embeddings/oleObject32.bin"/><Relationship Id="rId4" Type="http://schemas.openxmlformats.org/officeDocument/2006/relationships/image" Target="../media/image1.emf"/><Relationship Id="rId9" Type="http://schemas.openxmlformats.org/officeDocument/2006/relationships/oleObject" Target="../embeddings/oleObject22.bin"/><Relationship Id="rId14" Type="http://schemas.openxmlformats.org/officeDocument/2006/relationships/oleObject" Target="../embeddings/oleObject27.bin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oleObject" Target="../embeddings/oleObject42.bin"/><Relationship Id="rId18" Type="http://schemas.openxmlformats.org/officeDocument/2006/relationships/oleObject" Target="../embeddings/oleObject47.bin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6.bin"/><Relationship Id="rId12" Type="http://schemas.openxmlformats.org/officeDocument/2006/relationships/oleObject" Target="../embeddings/oleObject41.bin"/><Relationship Id="rId17" Type="http://schemas.openxmlformats.org/officeDocument/2006/relationships/oleObject" Target="../embeddings/oleObject46.bin"/><Relationship Id="rId2" Type="http://schemas.openxmlformats.org/officeDocument/2006/relationships/slideMaster" Target="../slideMasters/slideMaster1.xml"/><Relationship Id="rId16" Type="http://schemas.openxmlformats.org/officeDocument/2006/relationships/oleObject" Target="../embeddings/oleObject45.bin"/><Relationship Id="rId20" Type="http://schemas.openxmlformats.org/officeDocument/2006/relationships/image" Target="../media/image2.e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5.bin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44.bin"/><Relationship Id="rId10" Type="http://schemas.openxmlformats.org/officeDocument/2006/relationships/oleObject" Target="../embeddings/oleObject39.bin"/><Relationship Id="rId19" Type="http://schemas.openxmlformats.org/officeDocument/2006/relationships/oleObject" Target="../embeddings/oleObject48.bin"/><Relationship Id="rId4" Type="http://schemas.openxmlformats.org/officeDocument/2006/relationships/image" Target="../media/image1.emf"/><Relationship Id="rId9" Type="http://schemas.openxmlformats.org/officeDocument/2006/relationships/oleObject" Target="../embeddings/oleObject38.bin"/><Relationship Id="rId14" Type="http://schemas.openxmlformats.org/officeDocument/2006/relationships/oleObject" Target="../embeddings/oleObject43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30.12.2020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394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30.12.2020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194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30.12.2020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06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ьный слайд МФ РТ 20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53266" y="0"/>
            <a:ext cx="399495" cy="6858000"/>
            <a:chOff x="0" y="0"/>
            <a:chExt cx="380929" cy="6593882"/>
          </a:xfrm>
        </p:grpSpPr>
        <p:graphicFrame>
          <p:nvGraphicFramePr>
            <p:cNvPr id="8" name="Объект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8080092"/>
                </p:ext>
              </p:extLst>
            </p:nvPr>
          </p:nvGraphicFramePr>
          <p:xfrm>
            <a:off x="0" y="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034" r:id="rId3" imgW="1388213" imgH="1856520" progId="">
                    <p:embed/>
                  </p:oleObj>
                </mc:Choice>
                <mc:Fallback>
                  <p:oleObj r:id="rId3" imgW="1388213" imgH="1856520" progId="">
                    <p:embed/>
                    <p:pic>
                      <p:nvPicPr>
                        <p:cNvPr id="0" name="Picture 80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Объект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7040311"/>
                </p:ext>
              </p:extLst>
            </p:nvPr>
          </p:nvGraphicFramePr>
          <p:xfrm>
            <a:off x="0" y="42945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035" r:id="rId5" imgW="1388213" imgH="1856520" progId="">
                    <p:embed/>
                  </p:oleObj>
                </mc:Choice>
                <mc:Fallback>
                  <p:oleObj r:id="rId5" imgW="1388213" imgH="1856520" progId="">
                    <p:embed/>
                    <p:pic>
                      <p:nvPicPr>
                        <p:cNvPr id="0" name="Picture 80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2945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Объект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68869210"/>
                </p:ext>
              </p:extLst>
            </p:nvPr>
          </p:nvGraphicFramePr>
          <p:xfrm>
            <a:off x="0" y="85891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036" r:id="rId6" imgW="1388213" imgH="1856520" progId="">
                    <p:embed/>
                  </p:oleObj>
                </mc:Choice>
                <mc:Fallback>
                  <p:oleObj r:id="rId6" imgW="1388213" imgH="1856520" progId="">
                    <p:embed/>
                    <p:pic>
                      <p:nvPicPr>
                        <p:cNvPr id="0" name="Picture 80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85891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Объект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20261216"/>
                </p:ext>
              </p:extLst>
            </p:nvPr>
          </p:nvGraphicFramePr>
          <p:xfrm>
            <a:off x="0" y="128837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037" r:id="rId7" imgW="1388213" imgH="1856520" progId="">
                    <p:embed/>
                  </p:oleObj>
                </mc:Choice>
                <mc:Fallback>
                  <p:oleObj r:id="rId7" imgW="1388213" imgH="1856520" progId="">
                    <p:embed/>
                    <p:pic>
                      <p:nvPicPr>
                        <p:cNvPr id="0" name="Picture 80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28837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Объект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97539862"/>
                </p:ext>
              </p:extLst>
            </p:nvPr>
          </p:nvGraphicFramePr>
          <p:xfrm>
            <a:off x="0" y="174779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038" r:id="rId8" imgW="1388213" imgH="1856520" progId="">
                    <p:embed/>
                  </p:oleObj>
                </mc:Choice>
                <mc:Fallback>
                  <p:oleObj r:id="rId8" imgW="1388213" imgH="1856520" progId="">
                    <p:embed/>
                    <p:pic>
                      <p:nvPicPr>
                        <p:cNvPr id="0" name="Picture 80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74779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Объект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3844075"/>
                </p:ext>
              </p:extLst>
            </p:nvPr>
          </p:nvGraphicFramePr>
          <p:xfrm>
            <a:off x="0" y="217724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039" r:id="rId9" imgW="1388213" imgH="1856520" progId="">
                    <p:embed/>
                  </p:oleObj>
                </mc:Choice>
                <mc:Fallback>
                  <p:oleObj r:id="rId9" imgW="1388213" imgH="1856520" progId="">
                    <p:embed/>
                    <p:pic>
                      <p:nvPicPr>
                        <p:cNvPr id="0" name="Picture 80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17724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Объект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63633722"/>
                </p:ext>
              </p:extLst>
            </p:nvPr>
          </p:nvGraphicFramePr>
          <p:xfrm>
            <a:off x="0" y="260670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040" r:id="rId10" imgW="1388213" imgH="1856520" progId="">
                    <p:embed/>
                  </p:oleObj>
                </mc:Choice>
                <mc:Fallback>
                  <p:oleObj r:id="rId10" imgW="1388213" imgH="1856520" progId="">
                    <p:embed/>
                    <p:pic>
                      <p:nvPicPr>
                        <p:cNvPr id="0" name="Picture 80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60670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Объект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95386392"/>
                </p:ext>
              </p:extLst>
            </p:nvPr>
          </p:nvGraphicFramePr>
          <p:xfrm>
            <a:off x="0" y="303616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041" r:id="rId11" imgW="1388213" imgH="1856520" progId="">
                    <p:embed/>
                  </p:oleObj>
                </mc:Choice>
                <mc:Fallback>
                  <p:oleObj r:id="rId11" imgW="1388213" imgH="1856520" progId="">
                    <p:embed/>
                    <p:pic>
                      <p:nvPicPr>
                        <p:cNvPr id="0" name="Picture 80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03616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Объект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04894749"/>
                </p:ext>
              </p:extLst>
            </p:nvPr>
          </p:nvGraphicFramePr>
          <p:xfrm>
            <a:off x="0" y="3465618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042" r:id="rId12" imgW="1388213" imgH="1856520" progId="">
                    <p:embed/>
                  </p:oleObj>
                </mc:Choice>
                <mc:Fallback>
                  <p:oleObj r:id="rId12" imgW="1388213" imgH="1856520" progId="">
                    <p:embed/>
                    <p:pic>
                      <p:nvPicPr>
                        <p:cNvPr id="0" name="Picture 8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465618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Объект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58826935"/>
                </p:ext>
              </p:extLst>
            </p:nvPr>
          </p:nvGraphicFramePr>
          <p:xfrm>
            <a:off x="0" y="3895075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043" r:id="rId13" imgW="1388213" imgH="1856520" progId="">
                    <p:embed/>
                  </p:oleObj>
                </mc:Choice>
                <mc:Fallback>
                  <p:oleObj r:id="rId13" imgW="1388213" imgH="1856520" progId="">
                    <p:embed/>
                    <p:pic>
                      <p:nvPicPr>
                        <p:cNvPr id="0" name="Picture 8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895075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Объект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74149723"/>
                </p:ext>
              </p:extLst>
            </p:nvPr>
          </p:nvGraphicFramePr>
          <p:xfrm>
            <a:off x="0" y="432453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044" r:id="rId14" imgW="1388213" imgH="1856520" progId="">
                    <p:embed/>
                  </p:oleObj>
                </mc:Choice>
                <mc:Fallback>
                  <p:oleObj r:id="rId14" imgW="1388213" imgH="1856520" progId="">
                    <p:embed/>
                    <p:pic>
                      <p:nvPicPr>
                        <p:cNvPr id="0" name="Picture 8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32453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Объект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7554478"/>
                </p:ext>
              </p:extLst>
            </p:nvPr>
          </p:nvGraphicFramePr>
          <p:xfrm>
            <a:off x="0" y="475398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045" r:id="rId15" imgW="1388213" imgH="1856520" progId="">
                    <p:embed/>
                  </p:oleObj>
                </mc:Choice>
                <mc:Fallback>
                  <p:oleObj r:id="rId15" imgW="1388213" imgH="1856520" progId="">
                    <p:embed/>
                    <p:pic>
                      <p:nvPicPr>
                        <p:cNvPr id="0" name="Picture 8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75398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Объект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50162616"/>
                </p:ext>
              </p:extLst>
            </p:nvPr>
          </p:nvGraphicFramePr>
          <p:xfrm>
            <a:off x="0" y="522561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046" r:id="rId16" imgW="1388213" imgH="1856520" progId="">
                    <p:embed/>
                  </p:oleObj>
                </mc:Choice>
                <mc:Fallback>
                  <p:oleObj r:id="rId16" imgW="1388213" imgH="1856520" progId="">
                    <p:embed/>
                    <p:pic>
                      <p:nvPicPr>
                        <p:cNvPr id="0" name="Picture 8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22561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Объект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2607346"/>
                </p:ext>
              </p:extLst>
            </p:nvPr>
          </p:nvGraphicFramePr>
          <p:xfrm>
            <a:off x="0" y="565506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047" r:id="rId17" imgW="1388213" imgH="1856520" progId="">
                    <p:embed/>
                  </p:oleObj>
                </mc:Choice>
                <mc:Fallback>
                  <p:oleObj r:id="rId17" imgW="1388213" imgH="1856520" progId="">
                    <p:embed/>
                    <p:pic>
                      <p:nvPicPr>
                        <p:cNvPr id="0" name="Picture 8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65506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Объект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13551093"/>
                </p:ext>
              </p:extLst>
            </p:nvPr>
          </p:nvGraphicFramePr>
          <p:xfrm>
            <a:off x="0" y="6084526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048" r:id="rId18" imgW="1388213" imgH="1856520" progId="">
                    <p:embed/>
                  </p:oleObj>
                </mc:Choice>
                <mc:Fallback>
                  <p:oleObj r:id="rId18" imgW="1388213" imgH="1856520" progId="">
                    <p:embed/>
                    <p:pic>
                      <p:nvPicPr>
                        <p:cNvPr id="0" name="Picture 8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6084526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7" name="Объект 26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204642642"/>
              </p:ext>
            </p:extLst>
          </p:nvPr>
        </p:nvGraphicFramePr>
        <p:xfrm>
          <a:off x="8341131" y="6069668"/>
          <a:ext cx="802869" cy="774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049" r:id="rId19" imgW="1805298" imgH="1741500" progId="">
                  <p:embed/>
                </p:oleObj>
              </mc:Choice>
              <mc:Fallback>
                <p:oleObj r:id="rId19" imgW="1805298" imgH="1741500" progId="">
                  <p:embed/>
                  <p:pic>
                    <p:nvPicPr>
                      <p:cNvPr id="0" name="Picture 8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1131" y="6069668"/>
                        <a:ext cx="802869" cy="7746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Текст 36"/>
          <p:cNvSpPr>
            <a:spLocks noGrp="1"/>
          </p:cNvSpPr>
          <p:nvPr>
            <p:ph type="body" sz="quarter" idx="10" hasCustomPrompt="1"/>
          </p:nvPr>
        </p:nvSpPr>
        <p:spPr>
          <a:xfrm>
            <a:off x="514905" y="1869735"/>
            <a:ext cx="8528427" cy="914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24" name="Текст 36"/>
          <p:cNvSpPr>
            <a:spLocks noGrp="1"/>
          </p:cNvSpPr>
          <p:nvPr>
            <p:ph type="body" sz="quarter" idx="11" hasCustomPrompt="1"/>
          </p:nvPr>
        </p:nvSpPr>
        <p:spPr>
          <a:xfrm>
            <a:off x="514905" y="2875640"/>
            <a:ext cx="8528427" cy="914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/>
            </a:lvl1pPr>
          </a:lstStyle>
          <a:p>
            <a:pPr algn="ctr"/>
            <a:r>
              <a:rPr lang="ru-RU" sz="2800" b="1" dirty="0" smtClean="0">
                <a:solidFill>
                  <a:schemeClr val="accent2"/>
                </a:solidFill>
              </a:rPr>
              <a:t>Министр финансов Республики Татарстан </a:t>
            </a:r>
            <a:br>
              <a:rPr lang="ru-RU" sz="2800" b="1" dirty="0" smtClean="0">
                <a:solidFill>
                  <a:schemeClr val="accent2"/>
                </a:solidFill>
              </a:rPr>
            </a:br>
            <a:r>
              <a:rPr lang="ru-RU" sz="2800" b="1" dirty="0" smtClean="0">
                <a:solidFill>
                  <a:schemeClr val="accent2"/>
                </a:solidFill>
              </a:rPr>
              <a:t>Р.Р.</a:t>
            </a:r>
            <a:r>
              <a:rPr lang="ru-RU" sz="2800" b="1" baseline="0" dirty="0" smtClean="0">
                <a:solidFill>
                  <a:schemeClr val="accent2"/>
                </a:solidFill>
              </a:rPr>
              <a:t> </a:t>
            </a:r>
            <a:r>
              <a:rPr lang="ru-RU" sz="2800" b="1" dirty="0" err="1" smtClean="0">
                <a:solidFill>
                  <a:schemeClr val="accent2"/>
                </a:solidFill>
              </a:rPr>
              <a:t>Гайзатуллин</a:t>
            </a:r>
            <a:endParaRPr lang="ru-RU" sz="2800" b="1" dirty="0" smtClean="0">
              <a:solidFill>
                <a:schemeClr val="accent2"/>
              </a:solidFill>
            </a:endParaRPr>
          </a:p>
        </p:txBody>
      </p:sp>
      <p:sp>
        <p:nvSpPr>
          <p:cNvPr id="23" name="Дата 3"/>
          <p:cNvSpPr>
            <a:spLocks noGrp="1"/>
          </p:cNvSpPr>
          <p:nvPr>
            <p:ph type="dt" sz="half" idx="2"/>
          </p:nvPr>
        </p:nvSpPr>
        <p:spPr>
          <a:xfrm>
            <a:off x="3750418" y="622877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/>
                </a:solidFill>
              </a:defRPr>
            </a:lvl1pPr>
          </a:lstStyle>
          <a:p>
            <a:fld id="{CF264AD6-83EC-417C-A3DC-B7CFE9249401}" type="datetimeFigureOut">
              <a:rPr lang="ru-RU" smtClean="0"/>
              <a:pPr/>
              <a:t>30.12.2020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07328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53266" y="0"/>
            <a:ext cx="399495" cy="6858000"/>
            <a:chOff x="0" y="0"/>
            <a:chExt cx="380929" cy="6593882"/>
          </a:xfrm>
        </p:grpSpPr>
        <p:graphicFrame>
          <p:nvGraphicFramePr>
            <p:cNvPr id="8" name="Объект 7"/>
            <p:cNvGraphicFramePr>
              <a:graphicFrameLocks noChangeAspect="1"/>
            </p:cNvGraphicFramePr>
            <p:nvPr>
              <p:extLst/>
            </p:nvPr>
          </p:nvGraphicFramePr>
          <p:xfrm>
            <a:off x="0" y="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026" r:id="rId3" imgW="1388213" imgH="1856520" progId="">
                    <p:embed/>
                  </p:oleObj>
                </mc:Choice>
                <mc:Fallback>
                  <p:oleObj r:id="rId3" imgW="1388213" imgH="1856520" progId="">
                    <p:embed/>
                    <p:pic>
                      <p:nvPicPr>
                        <p:cNvPr id="0" name="Picture 80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Объект 8"/>
            <p:cNvGraphicFramePr>
              <a:graphicFrameLocks noChangeAspect="1"/>
            </p:cNvGraphicFramePr>
            <p:nvPr>
              <p:extLst/>
            </p:nvPr>
          </p:nvGraphicFramePr>
          <p:xfrm>
            <a:off x="0" y="42945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027" r:id="rId5" imgW="1388213" imgH="1856520" progId="">
                    <p:embed/>
                  </p:oleObj>
                </mc:Choice>
                <mc:Fallback>
                  <p:oleObj r:id="rId5" imgW="1388213" imgH="1856520" progId="">
                    <p:embed/>
                    <p:pic>
                      <p:nvPicPr>
                        <p:cNvPr id="0" name="Picture 80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2945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Объект 9"/>
            <p:cNvGraphicFramePr>
              <a:graphicFrameLocks noChangeAspect="1"/>
            </p:cNvGraphicFramePr>
            <p:nvPr>
              <p:extLst/>
            </p:nvPr>
          </p:nvGraphicFramePr>
          <p:xfrm>
            <a:off x="0" y="85891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028" r:id="rId6" imgW="1388213" imgH="1856520" progId="">
                    <p:embed/>
                  </p:oleObj>
                </mc:Choice>
                <mc:Fallback>
                  <p:oleObj r:id="rId6" imgW="1388213" imgH="1856520" progId="">
                    <p:embed/>
                    <p:pic>
                      <p:nvPicPr>
                        <p:cNvPr id="0" name="Picture 80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85891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Объект 10"/>
            <p:cNvGraphicFramePr>
              <a:graphicFrameLocks noChangeAspect="1"/>
            </p:cNvGraphicFramePr>
            <p:nvPr>
              <p:extLst/>
            </p:nvPr>
          </p:nvGraphicFramePr>
          <p:xfrm>
            <a:off x="0" y="128837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029" r:id="rId7" imgW="1388213" imgH="1856520" progId="">
                    <p:embed/>
                  </p:oleObj>
                </mc:Choice>
                <mc:Fallback>
                  <p:oleObj r:id="rId7" imgW="1388213" imgH="1856520" progId="">
                    <p:embed/>
                    <p:pic>
                      <p:nvPicPr>
                        <p:cNvPr id="0" name="Picture 80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28837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Объект 11"/>
            <p:cNvGraphicFramePr>
              <a:graphicFrameLocks noChangeAspect="1"/>
            </p:cNvGraphicFramePr>
            <p:nvPr>
              <p:extLst/>
            </p:nvPr>
          </p:nvGraphicFramePr>
          <p:xfrm>
            <a:off x="0" y="174779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030" r:id="rId8" imgW="1388213" imgH="1856520" progId="">
                    <p:embed/>
                  </p:oleObj>
                </mc:Choice>
                <mc:Fallback>
                  <p:oleObj r:id="rId8" imgW="1388213" imgH="1856520" progId="">
                    <p:embed/>
                    <p:pic>
                      <p:nvPicPr>
                        <p:cNvPr id="0" name="Picture 80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74779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Объект 12"/>
            <p:cNvGraphicFramePr>
              <a:graphicFrameLocks noChangeAspect="1"/>
            </p:cNvGraphicFramePr>
            <p:nvPr>
              <p:extLst/>
            </p:nvPr>
          </p:nvGraphicFramePr>
          <p:xfrm>
            <a:off x="0" y="217724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031" r:id="rId9" imgW="1388213" imgH="1856520" progId="">
                    <p:embed/>
                  </p:oleObj>
                </mc:Choice>
                <mc:Fallback>
                  <p:oleObj r:id="rId9" imgW="1388213" imgH="1856520" progId="">
                    <p:embed/>
                    <p:pic>
                      <p:nvPicPr>
                        <p:cNvPr id="0" name="Picture 80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17724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Объект 13"/>
            <p:cNvGraphicFramePr>
              <a:graphicFrameLocks noChangeAspect="1"/>
            </p:cNvGraphicFramePr>
            <p:nvPr>
              <p:extLst/>
            </p:nvPr>
          </p:nvGraphicFramePr>
          <p:xfrm>
            <a:off x="0" y="260670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032" r:id="rId10" imgW="1388213" imgH="1856520" progId="">
                    <p:embed/>
                  </p:oleObj>
                </mc:Choice>
                <mc:Fallback>
                  <p:oleObj r:id="rId10" imgW="1388213" imgH="1856520" progId="">
                    <p:embed/>
                    <p:pic>
                      <p:nvPicPr>
                        <p:cNvPr id="0" name="Picture 80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60670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Объект 14"/>
            <p:cNvGraphicFramePr>
              <a:graphicFrameLocks noChangeAspect="1"/>
            </p:cNvGraphicFramePr>
            <p:nvPr>
              <p:extLst/>
            </p:nvPr>
          </p:nvGraphicFramePr>
          <p:xfrm>
            <a:off x="0" y="303616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033" r:id="rId11" imgW="1388213" imgH="1856520" progId="">
                    <p:embed/>
                  </p:oleObj>
                </mc:Choice>
                <mc:Fallback>
                  <p:oleObj r:id="rId11" imgW="1388213" imgH="1856520" progId="">
                    <p:embed/>
                    <p:pic>
                      <p:nvPicPr>
                        <p:cNvPr id="0" name="Picture 80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03616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Объект 15"/>
            <p:cNvGraphicFramePr>
              <a:graphicFrameLocks noChangeAspect="1"/>
            </p:cNvGraphicFramePr>
            <p:nvPr>
              <p:extLst/>
            </p:nvPr>
          </p:nvGraphicFramePr>
          <p:xfrm>
            <a:off x="0" y="3465618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034" r:id="rId12" imgW="1388213" imgH="1856520" progId="">
                    <p:embed/>
                  </p:oleObj>
                </mc:Choice>
                <mc:Fallback>
                  <p:oleObj r:id="rId12" imgW="1388213" imgH="1856520" progId="">
                    <p:embed/>
                    <p:pic>
                      <p:nvPicPr>
                        <p:cNvPr id="0" name="Picture 8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465618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Объект 16"/>
            <p:cNvGraphicFramePr>
              <a:graphicFrameLocks noChangeAspect="1"/>
            </p:cNvGraphicFramePr>
            <p:nvPr>
              <p:extLst/>
            </p:nvPr>
          </p:nvGraphicFramePr>
          <p:xfrm>
            <a:off x="0" y="3895075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035" r:id="rId13" imgW="1388213" imgH="1856520" progId="">
                    <p:embed/>
                  </p:oleObj>
                </mc:Choice>
                <mc:Fallback>
                  <p:oleObj r:id="rId13" imgW="1388213" imgH="1856520" progId="">
                    <p:embed/>
                    <p:pic>
                      <p:nvPicPr>
                        <p:cNvPr id="0" name="Picture 8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895075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Объект 17"/>
            <p:cNvGraphicFramePr>
              <a:graphicFrameLocks noChangeAspect="1"/>
            </p:cNvGraphicFramePr>
            <p:nvPr>
              <p:extLst/>
            </p:nvPr>
          </p:nvGraphicFramePr>
          <p:xfrm>
            <a:off x="0" y="432453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036" r:id="rId14" imgW="1388213" imgH="1856520" progId="">
                    <p:embed/>
                  </p:oleObj>
                </mc:Choice>
                <mc:Fallback>
                  <p:oleObj r:id="rId14" imgW="1388213" imgH="1856520" progId="">
                    <p:embed/>
                    <p:pic>
                      <p:nvPicPr>
                        <p:cNvPr id="0" name="Picture 8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32453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Объект 18"/>
            <p:cNvGraphicFramePr>
              <a:graphicFrameLocks noChangeAspect="1"/>
            </p:cNvGraphicFramePr>
            <p:nvPr>
              <p:extLst/>
            </p:nvPr>
          </p:nvGraphicFramePr>
          <p:xfrm>
            <a:off x="0" y="475398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037" r:id="rId15" imgW="1388213" imgH="1856520" progId="">
                    <p:embed/>
                  </p:oleObj>
                </mc:Choice>
                <mc:Fallback>
                  <p:oleObj r:id="rId15" imgW="1388213" imgH="1856520" progId="">
                    <p:embed/>
                    <p:pic>
                      <p:nvPicPr>
                        <p:cNvPr id="0" name="Picture 8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75398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Объект 19"/>
            <p:cNvGraphicFramePr>
              <a:graphicFrameLocks noChangeAspect="1"/>
            </p:cNvGraphicFramePr>
            <p:nvPr>
              <p:extLst/>
            </p:nvPr>
          </p:nvGraphicFramePr>
          <p:xfrm>
            <a:off x="0" y="522561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038" r:id="rId16" imgW="1388213" imgH="1856520" progId="">
                    <p:embed/>
                  </p:oleObj>
                </mc:Choice>
                <mc:Fallback>
                  <p:oleObj r:id="rId16" imgW="1388213" imgH="1856520" progId="">
                    <p:embed/>
                    <p:pic>
                      <p:nvPicPr>
                        <p:cNvPr id="0" name="Picture 8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22561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Объект 20"/>
            <p:cNvGraphicFramePr>
              <a:graphicFrameLocks noChangeAspect="1"/>
            </p:cNvGraphicFramePr>
            <p:nvPr>
              <p:extLst/>
            </p:nvPr>
          </p:nvGraphicFramePr>
          <p:xfrm>
            <a:off x="0" y="565506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039" r:id="rId17" imgW="1388213" imgH="1856520" progId="">
                    <p:embed/>
                  </p:oleObj>
                </mc:Choice>
                <mc:Fallback>
                  <p:oleObj r:id="rId17" imgW="1388213" imgH="1856520" progId="">
                    <p:embed/>
                    <p:pic>
                      <p:nvPicPr>
                        <p:cNvPr id="0" name="Picture 8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65506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Объект 21"/>
            <p:cNvGraphicFramePr>
              <a:graphicFrameLocks noChangeAspect="1"/>
            </p:cNvGraphicFramePr>
            <p:nvPr>
              <p:extLst/>
            </p:nvPr>
          </p:nvGraphicFramePr>
          <p:xfrm>
            <a:off x="0" y="6084526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040" r:id="rId18" imgW="1388213" imgH="1856520" progId="">
                    <p:embed/>
                  </p:oleObj>
                </mc:Choice>
                <mc:Fallback>
                  <p:oleObj r:id="rId18" imgW="1388213" imgH="1856520" progId="">
                    <p:embed/>
                    <p:pic>
                      <p:nvPicPr>
                        <p:cNvPr id="0" name="Picture 8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6084526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Номер слайда 5"/>
          <p:cNvSpPr txBox="1">
            <a:spLocks/>
          </p:cNvSpPr>
          <p:nvPr userDrawn="1"/>
        </p:nvSpPr>
        <p:spPr>
          <a:xfrm>
            <a:off x="8334668" y="46038"/>
            <a:ext cx="782345" cy="314325"/>
          </a:xfrm>
          <a:prstGeom prst="rect">
            <a:avLst/>
          </a:prstGeom>
        </p:spPr>
        <p:txBody>
          <a:bodyPr anchor="ctr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fld id="{D2E577E2-59FE-4C26-9611-D5042F3A81FF}" type="slidenum">
              <a:rPr lang="ru-RU" sz="2400" b="1">
                <a:solidFill>
                  <a:srgbClr val="BFA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42900" indent="-342900" algn="r" eaLnBrk="0" hangingPunct="0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ru-RU" sz="2400" b="1" dirty="0">
              <a:solidFill>
                <a:srgbClr val="BFAE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Объект 25"/>
          <p:cNvSpPr>
            <a:spLocks noGrp="1"/>
          </p:cNvSpPr>
          <p:nvPr>
            <p:ph sz="quarter" idx="13"/>
          </p:nvPr>
        </p:nvSpPr>
        <p:spPr>
          <a:xfrm>
            <a:off x="514349" y="700996"/>
            <a:ext cx="8520593" cy="5527249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graphicFrame>
        <p:nvGraphicFramePr>
          <p:cNvPr id="27" name="Объект 26"/>
          <p:cNvGraphicFramePr>
            <a:graphicFrameLocks noChangeAspect="1"/>
          </p:cNvGraphicFramePr>
          <p:nvPr userDrawn="1">
            <p:extLst/>
          </p:nvPr>
        </p:nvGraphicFramePr>
        <p:xfrm>
          <a:off x="8334668" y="6052821"/>
          <a:ext cx="802869" cy="774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41" r:id="rId19" imgW="1805298" imgH="1741500" progId="">
                  <p:embed/>
                </p:oleObj>
              </mc:Choice>
              <mc:Fallback>
                <p:oleObj r:id="rId19" imgW="1805298" imgH="1741500" progId="">
                  <p:embed/>
                  <p:pic>
                    <p:nvPicPr>
                      <p:cNvPr id="0" name="Picture 8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4668" y="6052821"/>
                        <a:ext cx="802869" cy="7746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46038"/>
            <a:ext cx="8088112" cy="574747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6730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инФинРТ_2016_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 userDrawn="1"/>
        </p:nvGrpSpPr>
        <p:grpSpPr>
          <a:xfrm>
            <a:off x="53266" y="0"/>
            <a:ext cx="399495" cy="6858000"/>
            <a:chOff x="0" y="0"/>
            <a:chExt cx="380929" cy="6593882"/>
          </a:xfrm>
        </p:grpSpPr>
        <p:graphicFrame>
          <p:nvGraphicFramePr>
            <p:cNvPr id="13" name="Объект 12"/>
            <p:cNvGraphicFramePr>
              <a:graphicFrameLocks noChangeAspect="1"/>
            </p:cNvGraphicFramePr>
            <p:nvPr>
              <p:extLst/>
            </p:nvPr>
          </p:nvGraphicFramePr>
          <p:xfrm>
            <a:off x="0" y="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674" r:id="rId3" imgW="1388213" imgH="1856520" progId="">
                    <p:embed/>
                  </p:oleObj>
                </mc:Choice>
                <mc:Fallback>
                  <p:oleObj r:id="rId3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Объект 13"/>
            <p:cNvGraphicFramePr>
              <a:graphicFrameLocks noChangeAspect="1"/>
            </p:cNvGraphicFramePr>
            <p:nvPr>
              <p:extLst/>
            </p:nvPr>
          </p:nvGraphicFramePr>
          <p:xfrm>
            <a:off x="0" y="42945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675" r:id="rId5" imgW="1388213" imgH="1856520" progId="">
                    <p:embed/>
                  </p:oleObj>
                </mc:Choice>
                <mc:Fallback>
                  <p:oleObj r:id="rId5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2945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Объект 14"/>
            <p:cNvGraphicFramePr>
              <a:graphicFrameLocks noChangeAspect="1"/>
            </p:cNvGraphicFramePr>
            <p:nvPr>
              <p:extLst/>
            </p:nvPr>
          </p:nvGraphicFramePr>
          <p:xfrm>
            <a:off x="0" y="85891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676" r:id="rId6" imgW="1388213" imgH="1856520" progId="">
                    <p:embed/>
                  </p:oleObj>
                </mc:Choice>
                <mc:Fallback>
                  <p:oleObj r:id="rId6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85891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Объект 15"/>
            <p:cNvGraphicFramePr>
              <a:graphicFrameLocks noChangeAspect="1"/>
            </p:cNvGraphicFramePr>
            <p:nvPr>
              <p:extLst/>
            </p:nvPr>
          </p:nvGraphicFramePr>
          <p:xfrm>
            <a:off x="0" y="128837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677" r:id="rId7" imgW="1388213" imgH="1856520" progId="">
                    <p:embed/>
                  </p:oleObj>
                </mc:Choice>
                <mc:Fallback>
                  <p:oleObj r:id="rId7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28837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Объект 16"/>
            <p:cNvGraphicFramePr>
              <a:graphicFrameLocks noChangeAspect="1"/>
            </p:cNvGraphicFramePr>
            <p:nvPr>
              <p:extLst/>
            </p:nvPr>
          </p:nvGraphicFramePr>
          <p:xfrm>
            <a:off x="0" y="174779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678" r:id="rId8" imgW="1388213" imgH="1856520" progId="">
                    <p:embed/>
                  </p:oleObj>
                </mc:Choice>
                <mc:Fallback>
                  <p:oleObj r:id="rId8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74779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Объект 17"/>
            <p:cNvGraphicFramePr>
              <a:graphicFrameLocks noChangeAspect="1"/>
            </p:cNvGraphicFramePr>
            <p:nvPr>
              <p:extLst/>
            </p:nvPr>
          </p:nvGraphicFramePr>
          <p:xfrm>
            <a:off x="0" y="217724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679" r:id="rId9" imgW="1388213" imgH="1856520" progId="">
                    <p:embed/>
                  </p:oleObj>
                </mc:Choice>
                <mc:Fallback>
                  <p:oleObj r:id="rId9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17724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Объект 18"/>
            <p:cNvGraphicFramePr>
              <a:graphicFrameLocks noChangeAspect="1"/>
            </p:cNvGraphicFramePr>
            <p:nvPr>
              <p:extLst/>
            </p:nvPr>
          </p:nvGraphicFramePr>
          <p:xfrm>
            <a:off x="0" y="260670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680" r:id="rId10" imgW="1388213" imgH="1856520" progId="">
                    <p:embed/>
                  </p:oleObj>
                </mc:Choice>
                <mc:Fallback>
                  <p:oleObj r:id="rId10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60670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Объект 19"/>
            <p:cNvGraphicFramePr>
              <a:graphicFrameLocks noChangeAspect="1"/>
            </p:cNvGraphicFramePr>
            <p:nvPr>
              <p:extLst/>
            </p:nvPr>
          </p:nvGraphicFramePr>
          <p:xfrm>
            <a:off x="0" y="303616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681" r:id="rId11" imgW="1388213" imgH="1856520" progId="">
                    <p:embed/>
                  </p:oleObj>
                </mc:Choice>
                <mc:Fallback>
                  <p:oleObj r:id="rId11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03616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Объект 20"/>
            <p:cNvGraphicFramePr>
              <a:graphicFrameLocks noChangeAspect="1"/>
            </p:cNvGraphicFramePr>
            <p:nvPr>
              <p:extLst/>
            </p:nvPr>
          </p:nvGraphicFramePr>
          <p:xfrm>
            <a:off x="0" y="3465618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682" r:id="rId12" imgW="1388213" imgH="1856520" progId="">
                    <p:embed/>
                  </p:oleObj>
                </mc:Choice>
                <mc:Fallback>
                  <p:oleObj r:id="rId12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465618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Объект 21"/>
            <p:cNvGraphicFramePr>
              <a:graphicFrameLocks noChangeAspect="1"/>
            </p:cNvGraphicFramePr>
            <p:nvPr>
              <p:extLst/>
            </p:nvPr>
          </p:nvGraphicFramePr>
          <p:xfrm>
            <a:off x="0" y="3895075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683" r:id="rId13" imgW="1388213" imgH="1856520" progId="">
                    <p:embed/>
                  </p:oleObj>
                </mc:Choice>
                <mc:Fallback>
                  <p:oleObj r:id="rId13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895075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Объект 22"/>
            <p:cNvGraphicFramePr>
              <a:graphicFrameLocks noChangeAspect="1"/>
            </p:cNvGraphicFramePr>
            <p:nvPr>
              <p:extLst/>
            </p:nvPr>
          </p:nvGraphicFramePr>
          <p:xfrm>
            <a:off x="0" y="432453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684" r:id="rId14" imgW="1388213" imgH="1856520" progId="">
                    <p:embed/>
                  </p:oleObj>
                </mc:Choice>
                <mc:Fallback>
                  <p:oleObj r:id="rId14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32453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Объект 23"/>
            <p:cNvGraphicFramePr>
              <a:graphicFrameLocks noChangeAspect="1"/>
            </p:cNvGraphicFramePr>
            <p:nvPr>
              <p:extLst/>
            </p:nvPr>
          </p:nvGraphicFramePr>
          <p:xfrm>
            <a:off x="0" y="475398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685" r:id="rId15" imgW="1388213" imgH="1856520" progId="">
                    <p:embed/>
                  </p:oleObj>
                </mc:Choice>
                <mc:Fallback>
                  <p:oleObj r:id="rId15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75398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Объект 24"/>
            <p:cNvGraphicFramePr>
              <a:graphicFrameLocks noChangeAspect="1"/>
            </p:cNvGraphicFramePr>
            <p:nvPr>
              <p:extLst/>
            </p:nvPr>
          </p:nvGraphicFramePr>
          <p:xfrm>
            <a:off x="0" y="522561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686" r:id="rId16" imgW="1388213" imgH="1856520" progId="">
                    <p:embed/>
                  </p:oleObj>
                </mc:Choice>
                <mc:Fallback>
                  <p:oleObj r:id="rId16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22561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Объект 25"/>
            <p:cNvGraphicFramePr>
              <a:graphicFrameLocks noChangeAspect="1"/>
            </p:cNvGraphicFramePr>
            <p:nvPr>
              <p:extLst/>
            </p:nvPr>
          </p:nvGraphicFramePr>
          <p:xfrm>
            <a:off x="0" y="565506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687" r:id="rId17" imgW="1388213" imgH="1856520" progId="">
                    <p:embed/>
                  </p:oleObj>
                </mc:Choice>
                <mc:Fallback>
                  <p:oleObj r:id="rId17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65506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Объект 26"/>
            <p:cNvGraphicFramePr>
              <a:graphicFrameLocks noChangeAspect="1"/>
            </p:cNvGraphicFramePr>
            <p:nvPr>
              <p:extLst/>
            </p:nvPr>
          </p:nvGraphicFramePr>
          <p:xfrm>
            <a:off x="0" y="6084526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688" r:id="rId18" imgW="1388213" imgH="1856520" progId="">
                    <p:embed/>
                  </p:oleObj>
                </mc:Choice>
                <mc:Fallback>
                  <p:oleObj r:id="rId18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6084526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8" name="Номер слайда 5"/>
          <p:cNvSpPr txBox="1">
            <a:spLocks/>
          </p:cNvSpPr>
          <p:nvPr userDrawn="1"/>
        </p:nvSpPr>
        <p:spPr>
          <a:xfrm>
            <a:off x="8398276" y="46038"/>
            <a:ext cx="718737" cy="314325"/>
          </a:xfrm>
          <a:prstGeom prst="rect">
            <a:avLst/>
          </a:prstGeom>
        </p:spPr>
        <p:txBody>
          <a:bodyPr anchor="ctr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fld id="{D2E577E2-59FE-4C26-9611-D5042F3A81FF}" type="slidenum">
              <a:rPr lang="ru-RU" sz="2400" b="1">
                <a:solidFill>
                  <a:srgbClr val="BFA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42900" indent="-342900" algn="r" eaLnBrk="0" hangingPunct="0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ru-RU" sz="2400" b="1" dirty="0">
              <a:solidFill>
                <a:srgbClr val="BFAE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Объект 25"/>
          <p:cNvSpPr>
            <a:spLocks noGrp="1"/>
          </p:cNvSpPr>
          <p:nvPr>
            <p:ph sz="quarter" idx="13"/>
          </p:nvPr>
        </p:nvSpPr>
        <p:spPr>
          <a:xfrm>
            <a:off x="514349" y="700996"/>
            <a:ext cx="8520593" cy="552724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graphicFrame>
        <p:nvGraphicFramePr>
          <p:cNvPr id="30" name="Объект 29"/>
          <p:cNvGraphicFramePr>
            <a:graphicFrameLocks noChangeAspect="1"/>
          </p:cNvGraphicFramePr>
          <p:nvPr userDrawn="1">
            <p:extLst/>
          </p:nvPr>
        </p:nvGraphicFramePr>
        <p:xfrm>
          <a:off x="8334668" y="6052821"/>
          <a:ext cx="802869" cy="774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689" r:id="rId19" imgW="1805298" imgH="1741500" progId="">
                  <p:embed/>
                </p:oleObj>
              </mc:Choice>
              <mc:Fallback>
                <p:oleObj r:id="rId19" imgW="1805298" imgH="17415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4668" y="6052821"/>
                        <a:ext cx="802869" cy="7746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46038"/>
            <a:ext cx="8088112" cy="5747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9463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30.12.2020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885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30.12.2020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750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30.12.2020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138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30.12.2020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59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30.12.2020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520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30.12.2020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068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30.12.2020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44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30.12.2020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591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64AD6-83EC-417C-A3DC-B7CFE9249401}" type="datetimeFigureOut">
              <a:rPr lang="ru-RU" smtClean="0"/>
              <a:pPr/>
              <a:t>30.12.2020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37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fi.ru/ru/rating" TargetMode="External"/><Relationship Id="rId2" Type="http://schemas.openxmlformats.org/officeDocument/2006/relationships/hyperlink" Target="http://minfin.ru/ru/perfomance/regions/monitoring_results/monitoring_finance/" TargetMode="External"/><Relationship Id="rId1" Type="http://schemas.openxmlformats.org/officeDocument/2006/relationships/slideLayout" Target="../slideLayouts/slideLayout13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4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mailto:minfin@tatar.ru" TargetMode="Externa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.jpeg"/><Relationship Id="rId4" Type="http://schemas.openxmlformats.org/officeDocument/2006/relationships/image" Target="../media/image5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#sub_1111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3951"/>
          <a:stretch/>
        </p:blipFill>
        <p:spPr>
          <a:xfrm>
            <a:off x="986683" y="825034"/>
            <a:ext cx="7681743" cy="3597202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563342" y="66366"/>
            <a:ext cx="8528427" cy="657224"/>
          </a:xfrm>
        </p:spPr>
        <p:txBody>
          <a:bodyPr>
            <a:noAutofit/>
          </a:bodyPr>
          <a:lstStyle/>
          <a:p>
            <a:r>
              <a:rPr lang="ru-RU" sz="4800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2"/>
                </a:solidFill>
              </a:rPr>
              <a:t>БЮДЖЕТ ДЛЯ ГРАЖДАН</a:t>
            </a:r>
            <a:endParaRPr lang="ru-RU" sz="48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accent2"/>
              </a:solidFill>
            </a:endParaRPr>
          </a:p>
        </p:txBody>
      </p:sp>
      <p:sp>
        <p:nvSpPr>
          <p:cNvPr id="8" name="Текст 1"/>
          <p:cNvSpPr>
            <a:spLocks noGrp="1"/>
          </p:cNvSpPr>
          <p:nvPr>
            <p:ph type="body" sz="quarter" idx="10"/>
          </p:nvPr>
        </p:nvSpPr>
        <p:spPr>
          <a:xfrm>
            <a:off x="563342" y="4802152"/>
            <a:ext cx="8528427" cy="1527349"/>
          </a:xfrm>
        </p:spPr>
        <p:txBody>
          <a:bodyPr>
            <a:noAutofit/>
          </a:bodyPr>
          <a:lstStyle/>
          <a:p>
            <a:pPr>
              <a:lnSpc>
                <a:spcPts val="2600"/>
              </a:lnSpc>
            </a:pPr>
            <a:r>
              <a:rPr lang="ru-RU" dirty="0" smtClean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Закон </a:t>
            </a:r>
            <a:r>
              <a:rPr lang="ru-RU" dirty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Республики Татарстан </a:t>
            </a:r>
            <a:br>
              <a:rPr lang="ru-RU" dirty="0">
                <a:ln>
                  <a:solidFill>
                    <a:schemeClr val="bg1">
                      <a:lumMod val="95000"/>
                    </a:schemeClr>
                  </a:solidFill>
                </a:ln>
              </a:rPr>
            </a:br>
            <a:r>
              <a:rPr lang="ru-RU" dirty="0" smtClean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"О </a:t>
            </a:r>
            <a:r>
              <a:rPr lang="ru-RU" dirty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бюджете Республики Татарстан на </a:t>
            </a:r>
            <a:r>
              <a:rPr lang="ru-RU" dirty="0" smtClean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2021 </a:t>
            </a:r>
            <a:r>
              <a:rPr lang="ru-RU" dirty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год и </a:t>
            </a:r>
            <a:r>
              <a:rPr lang="ru-RU" dirty="0" smtClean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на плановый </a:t>
            </a:r>
            <a:br>
              <a:rPr lang="ru-RU" dirty="0" smtClean="0">
                <a:ln>
                  <a:solidFill>
                    <a:schemeClr val="bg1">
                      <a:lumMod val="95000"/>
                    </a:schemeClr>
                  </a:solidFill>
                </a:ln>
              </a:rPr>
            </a:br>
            <a:r>
              <a:rPr lang="ru-RU" dirty="0" smtClean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период 2022 и 2023 годов"   </a:t>
            </a:r>
          </a:p>
        </p:txBody>
      </p:sp>
      <p:sp>
        <p:nvSpPr>
          <p:cNvPr id="5" name="Текст 1"/>
          <p:cNvSpPr>
            <a:spLocks noGrp="1"/>
          </p:cNvSpPr>
          <p:nvPr>
            <p:ph type="body" sz="quarter" idx="10"/>
          </p:nvPr>
        </p:nvSpPr>
        <p:spPr>
          <a:xfrm>
            <a:off x="495173" y="6448919"/>
            <a:ext cx="8648827" cy="409082"/>
          </a:xfrm>
        </p:spPr>
        <p:txBody>
          <a:bodyPr>
            <a:noAutofit/>
          </a:bodyPr>
          <a:lstStyle/>
          <a:p>
            <a:r>
              <a:rPr lang="ru-RU" sz="2200" dirty="0" smtClean="0">
                <a:solidFill>
                  <a:schemeClr val="tx2"/>
                </a:solidFill>
              </a:rPr>
              <a:t>- Справочник -</a:t>
            </a:r>
            <a:endParaRPr lang="ru-RU" sz="2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3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9"/>
            <a:ext cx="8088112" cy="334962"/>
          </a:xfrm>
        </p:spPr>
        <p:txBody>
          <a:bodyPr>
            <a:normAutofit fontScale="47500" lnSpcReduction="20000"/>
          </a:bodyPr>
          <a:lstStyle/>
          <a:p>
            <a:r>
              <a:rPr lang="ru-RU" dirty="0"/>
              <a:t>Составление, рассмотрение и утверждение проекта закона Республики Татарстан о бюджете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180599"/>
              </p:ext>
            </p:extLst>
          </p:nvPr>
        </p:nvGraphicFramePr>
        <p:xfrm>
          <a:off x="552449" y="381001"/>
          <a:ext cx="8467725" cy="6409855"/>
        </p:xfrm>
        <a:graphic>
          <a:graphicData uri="http://schemas.openxmlformats.org/drawingml/2006/table">
            <a:tbl>
              <a:tblPr bandRow="1">
                <a:tableStyleId>{E8B1032C-EA38-4F05-BA0D-38AFFFC7BED3}</a:tableStyleId>
              </a:tblPr>
              <a:tblGrid>
                <a:gridCol w="287794"/>
                <a:gridCol w="8179931"/>
              </a:tblGrid>
              <a:tr h="2140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Проект бюджета Республики Татарстан составляется на основе прогноза социально-экономического развития Республики Татарстан в целях финансового обеспечения расходных обязательств Республики Татарстан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2140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Проект бюджета Республики Татарстан составляется и утверждается сроком на три года - очередной финансовый год и плановый период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116824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Составление проекта бюджета Республики Татарстан основывается на:</a:t>
                      </a:r>
                      <a:b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1) положениях послания Президента Российской Федерации Федеральному Собранию Российской Федерации, определяющих бюджетную политику (требования к бюджетной политике) в Российской Федерации;</a:t>
                      </a:r>
                      <a:b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2) послании Президента Республики Татарстан Государственному Совету Республики Татарстан;</a:t>
                      </a:r>
                      <a:b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3) основных направлениях бюджетной политики </a:t>
                      </a:r>
                      <a:r>
                        <a:rPr lang="ru-RU" sz="94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и налоговой </a:t>
                      </a:r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политики Республики Татарстан;</a:t>
                      </a:r>
                      <a:b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4) прогнозе социально-экономического развития Республики Татарстан;</a:t>
                      </a:r>
                      <a:b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5) бюджетном прогнозе Республики Татарстан (проекте бюджетного прогноза, проекте изменений бюджетного прогноза) на долгосрочный период;</a:t>
                      </a:r>
                      <a:b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6) государственных программах Республики Татарстан (проектах государственных программ, проектах изменений указанных программ)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3200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Порядок и сроки составления проекта бюджета Республики Татарстан устанавливаются Кабинетом Министров Республики Татарстан с соблюдением требований, установленных Бюджетным кодексом Российской Федерации и Бюджетным кодексом Республики Татарстан.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3200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Внесение Кабинетом Министров Республики Татарстан проекта закона Республики Татарстан о бюджете Республики Татарстан Президенту Республики Татарстан осуществляется не позднее 10 дней до внесения проекта указанного закона в Государственный Совет Республики Татарстан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2140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Президент Республики Татарстан вносит на рассмотрение Государственного Совета Республики Татарстан проект закона Республики Татарстан о бюджете Республики Татарстан на очередной финансовый год и плановый период не позднее 15 октября текущего года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2140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Проект закона Республики Татарстан о бюджете Республики Татарстан считается внесенным в срок, если он доставлен в Государственный Совет Республики Татарстан до 24.00 часов 15 октября текущего года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4261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Проект закона Республики Татарстан о бюджете Республики Татарстан на очередной финансовый год и плановый период, внесенный с соблюдением требований законодательства, направляется Председателем Государственного Совета Республики Татарстан в комитеты Государственного Совета Республики Татарстан, другим субъектам права законодательной инициативы для внесения замечаний и предложений, а также в Счетную палату Республики Татарстан на заключение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4261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Государственный Совет Республики Татарстан рассматривает проект закона Республики Татарстан о бюджете Республики Татарстан на очередной финансовый год и плановый период в первом чтении в срок, определяемый Председателем Государственного Совета Республики Татарстан, но не превышающий 30 дней со дня его внесения в Государственный Совет Республики Татарстан Президентом Республики Татарстан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4261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При рассмотрении в первом чтении проекта закона Республики Татарстан о бюджете Республики Татарстан на очередной финансовый год и плановый период Государственный Совет Республики Татарстан заслушивает доклад Президента Республики Татарстан или уполномоченных им лиц, содоклад председателя Комитета по бюджету, а также доклад Председателя Счетной палаты Республики Татарстан и принимает решение о принятии или об отклонении указанного законопроекта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74416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11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Государственный Совет Республики Татарстан рассматривает во втором чтении проект закона Республики Татарстан о бюджете Республики Татарстан на очередной финансовый год и плановый период в срок, определяемый Государственным Советом Республики Татарстан, но не превышающий 30 дней со дня принятия указанного законопроекта в первом чтении.</a:t>
                      </a:r>
                      <a:b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Субъекты, имеющие право законодательной инициативы, направляют свои поправки в Комитет по бюджету в срок, определяемый Государственным Советом Республики Татарстан.</a:t>
                      </a:r>
                      <a:b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Комитет по бюджету рассматривает поправки в соответствии с Регламентом Государственного Совета Республики Татарстан и проводит экспертизу представленных поправок, с учетом которой принимается решение Комитета по бюджету по поправке.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4261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12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Государственный Совет Республики Татарстан рассматривает в третьем чтении проект закона Республики Татарстан о бюджете Республики Татарстан на очередной финансовый год и плановый период в срок, определяемый Государственным Советом Республики Татарстан, но не превышающий 15 дней со дня принятия указанного законопроекта во втором чтении.</a:t>
                      </a:r>
                      <a:b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При рассмотрении в третьем чтении указанный законопроект голосуется в целом. Внесение в него поправок не допускается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205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065966" y="1858136"/>
            <a:ext cx="467609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:</a:t>
            </a:r>
            <a:r>
              <a:rPr lang="en-US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создание </a:t>
            </a:r>
            <a:r>
              <a:rPr lang="ru-RU" alt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условий для сохранения, изучения и развития татарского, русского и других языков в Республике Татарстан, а также татарского языка за пределами Республики Татарстан</a:t>
            </a:r>
            <a:r>
              <a:rPr lang="en-US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endParaRPr lang="ru-RU" altLang="ru-RU" sz="1600" dirty="0" smtClean="0">
              <a:solidFill>
                <a:prstClr val="black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924" y="41785"/>
            <a:ext cx="8098657" cy="10215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b="1" dirty="0" smtClean="0">
                <a:solidFill>
                  <a:prstClr val="black"/>
                </a:solidFill>
              </a:rPr>
              <a:t>2</a:t>
            </a:r>
            <a:r>
              <a:rPr lang="en-US" b="1" dirty="0" smtClean="0">
                <a:solidFill>
                  <a:prstClr val="black"/>
                </a:solidFill>
              </a:rPr>
              <a:t>0</a:t>
            </a:r>
            <a:r>
              <a:rPr lang="ru-RU" b="1" dirty="0" smtClean="0">
                <a:solidFill>
                  <a:prstClr val="black"/>
                </a:solidFill>
              </a:rPr>
              <a:t>. Государственная </a:t>
            </a:r>
            <a:r>
              <a:rPr lang="ru-RU" b="1" dirty="0">
                <a:solidFill>
                  <a:prstClr val="black"/>
                </a:solidFill>
              </a:rPr>
              <a:t>программа </a:t>
            </a:r>
            <a:r>
              <a:rPr lang="ru-RU" b="1" dirty="0" smtClean="0">
                <a:solidFill>
                  <a:prstClr val="black"/>
                </a:solidFill>
              </a:rPr>
              <a:t>"Сохранение</a:t>
            </a:r>
            <a:r>
              <a:rPr lang="ru-RU" b="1" dirty="0">
                <a:solidFill>
                  <a:prstClr val="black"/>
                </a:solidFill>
              </a:rPr>
              <a:t>, изучение и развитие государственных языков Республики Татарстан и других языков в Республике </a:t>
            </a:r>
            <a:r>
              <a:rPr lang="ru-RU" b="1" dirty="0" smtClean="0">
                <a:solidFill>
                  <a:prstClr val="black"/>
                </a:solidFill>
              </a:rPr>
              <a:t>Татарстан"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01" y="1457243"/>
            <a:ext cx="3187840" cy="2125227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154020"/>
              </p:ext>
            </p:extLst>
          </p:nvPr>
        </p:nvGraphicFramePr>
        <p:xfrm>
          <a:off x="683601" y="3937461"/>
          <a:ext cx="8058464" cy="10831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315663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28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119 512,9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61 479,9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123 410,0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124  210,0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129 187,2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143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4" y="41785"/>
            <a:ext cx="8098657" cy="5107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200" b="1" dirty="0">
                <a:solidFill>
                  <a:prstClr val="black"/>
                </a:solidFill>
              </a:rPr>
              <a:t>Индикаторы государственной программы </a:t>
            </a:r>
            <a:r>
              <a:rPr lang="ru-RU" sz="1200" b="1" dirty="0" smtClean="0">
                <a:solidFill>
                  <a:prstClr val="black"/>
                </a:solidFill>
              </a:rPr>
              <a:t> "Сохранение</a:t>
            </a:r>
            <a:r>
              <a:rPr lang="ru-RU" sz="1200" b="1" dirty="0">
                <a:solidFill>
                  <a:prstClr val="black"/>
                </a:solidFill>
              </a:rPr>
              <a:t>, изучение и развитие государственных языков Республики Татарстан и других языков в Республике </a:t>
            </a:r>
            <a:r>
              <a:rPr lang="ru-RU" sz="1200" b="1" dirty="0" smtClean="0">
                <a:solidFill>
                  <a:prstClr val="black"/>
                </a:solidFill>
              </a:rPr>
              <a:t>Татарстан"</a:t>
            </a:r>
            <a:endParaRPr lang="ru-RU" sz="1200" b="1" dirty="0">
              <a:solidFill>
                <a:prstClr val="black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21469"/>
              </p:ext>
            </p:extLst>
          </p:nvPr>
        </p:nvGraphicFramePr>
        <p:xfrm>
          <a:off x="542924" y="739320"/>
          <a:ext cx="8477251" cy="536383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760123"/>
                <a:gridCol w="665434"/>
                <a:gridCol w="816670"/>
                <a:gridCol w="776340"/>
                <a:gridCol w="736010"/>
                <a:gridCol w="722674"/>
              </a:tblGrid>
              <a:tr h="4173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показатели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443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год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(факт)</a:t>
                      </a:r>
                    </a:p>
                  </a:txBody>
                  <a:tcPr marL="36000" marR="36000" marT="443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год</a:t>
                      </a:r>
                    </a:p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(план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6000" marR="36000" marT="443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36000" marR="36000" marT="443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</a:t>
                      </a:r>
                    </a:p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6000" marR="36000" marT="443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год</a:t>
                      </a:r>
                    </a:p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6000" marR="36000" marT="443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633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Количество структурных подразделений органов государственной власти и органов местного самоуправления, к функциям которых отнесены вопросы реализации законодательства о языках Республики Татарстан и Программы, единиц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83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Соотношение аудиовизуальной информации на государственных языках Республики Татарстан в сфере государственного и муниципального управления, инфокоммуникационной сфере и сфере услуг, процентов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50/50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50/50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50/50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50/50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50/50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83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Доля размещенных на зданиях государственных и муниципальных учреждений средств внешней и внутренней визуальной информации, оформленной на двух государственных языках, в общем количестве информации, процентов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3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Количество устанавливаемых дорожных указателей на двух государственных языках Республики Татарстан, единиц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250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250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250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250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3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Доля уличных указателей, оформленных на двух государственных языках, в общем количестве уличных указателей, процентов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75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3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Доля общественного транспорта, обеспеченного автоинформаторами на двух государственных языках Республики Татарстан, в общем количестве общественного транспорта, процентов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85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85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3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Доля обслуживания населения на государственных языках Республики Татарстан, процентов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3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Доля справочной информации на двух государственных языках Республики Татарстан, процентов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96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831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Доля охвата обучением и воспитанием детей татарской национальности на родном татарском языке в дошкольных образовательных организациях, процентов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54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52,4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52,4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52,4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981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20254" y="136675"/>
            <a:ext cx="8098657" cy="5107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200" b="1" dirty="0">
                <a:solidFill>
                  <a:prstClr val="black"/>
                </a:solidFill>
              </a:rPr>
              <a:t>Индикаторы государственной программы </a:t>
            </a:r>
            <a:r>
              <a:rPr lang="ru-RU" sz="1200" b="1" dirty="0" smtClean="0">
                <a:solidFill>
                  <a:prstClr val="black"/>
                </a:solidFill>
              </a:rPr>
              <a:t> "Сохранение</a:t>
            </a:r>
            <a:r>
              <a:rPr lang="ru-RU" sz="1200" b="1" dirty="0">
                <a:solidFill>
                  <a:prstClr val="black"/>
                </a:solidFill>
              </a:rPr>
              <a:t>, изучение и развитие государственных языков Республики Татарстан и других языков в Республике Татарстан " </a:t>
            </a:r>
            <a:r>
              <a:rPr lang="ru-RU" sz="1200" b="1" dirty="0" smtClean="0">
                <a:solidFill>
                  <a:prstClr val="black"/>
                </a:solidFill>
              </a:rPr>
              <a:t>(продолжение)</a:t>
            </a:r>
            <a:endParaRPr lang="ru-RU" sz="1200" b="1" dirty="0">
              <a:solidFill>
                <a:prstClr val="black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975454"/>
              </p:ext>
            </p:extLst>
          </p:nvPr>
        </p:nvGraphicFramePr>
        <p:xfrm>
          <a:off x="526657" y="724678"/>
          <a:ext cx="8477251" cy="494367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760123"/>
                <a:gridCol w="665434"/>
                <a:gridCol w="816670"/>
                <a:gridCol w="776340"/>
                <a:gridCol w="736010"/>
                <a:gridCol w="722674"/>
              </a:tblGrid>
              <a:tr h="4173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показатели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443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год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(факт)</a:t>
                      </a:r>
                    </a:p>
                  </a:txBody>
                  <a:tcPr marL="36000" marR="36000" marT="443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год</a:t>
                      </a:r>
                    </a:p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(план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6000" marR="36000" marT="443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36000" marR="36000" marT="443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</a:t>
                      </a:r>
                    </a:p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6000" marR="36000" marT="443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год</a:t>
                      </a:r>
                    </a:p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6000" marR="36000" marT="443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13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Доля охвата обучением и воспитанием детей татарской национальности на родном татарском языке в общеобразовательных организациях, процентов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43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43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43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43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13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Доля охвата обучением детей русской национальности на родном русском языке в общеобразовательных организациях, процентов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13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Количество созданных и введенных в действие образовательно-культурных татарских центров - филиалов Института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Каюма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Насыри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, единиц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Количество результатов фундаментальных научных исследований в области татарской филологии, внедренных в практику, единиц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Количество научных монографий по русской филологии, подготовленных учеными Республики Татарстан, единиц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Количество оцифрованных документов печатного (письменного) наследия русского и татарского народов, хранящихся в архивах, научных центрах, библиотеках республики,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процентов, листов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55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65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30 000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3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Количество национальных воскресных школ (отделений) в Республике Татарстан, единиц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83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Доля средств массовой информации Республики Татарстан: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3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на татарском языке;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7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Доля делопроизводства на государственных языках Республики Татарстан в сфере государственного и муниципального управления, процентов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100/100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26657" y="5819669"/>
            <a:ext cx="87344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100" b="1" i="1" dirty="0" smtClean="0">
                <a:solidFill>
                  <a:schemeClr val="accent1"/>
                </a:solidFill>
              </a:rPr>
              <a:t>ГП:</a:t>
            </a:r>
            <a:r>
              <a:rPr lang="en-US" sz="1100" b="1" i="1" dirty="0" smtClean="0">
                <a:solidFill>
                  <a:schemeClr val="accent1"/>
                </a:solidFill>
              </a:rPr>
              <a:t> </a:t>
            </a:r>
            <a:r>
              <a:rPr lang="ru-RU" sz="1100" b="1" i="1" dirty="0">
                <a:solidFill>
                  <a:schemeClr val="accent1"/>
                </a:solidFill>
              </a:rPr>
              <a:t>Министерство образования и </a:t>
            </a:r>
            <a:r>
              <a:rPr lang="ru-RU" sz="1100" b="1" i="1" dirty="0" smtClean="0">
                <a:solidFill>
                  <a:schemeClr val="accent1"/>
                </a:solidFill>
              </a:rPr>
              <a:t>науки Республики </a:t>
            </a:r>
            <a:r>
              <a:rPr lang="ru-RU" sz="11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42924" y="6304148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</a:t>
            </a:r>
            <a:r>
              <a:rPr lang="en-US" sz="1100" b="1" i="1" dirty="0" smtClean="0">
                <a:solidFill>
                  <a:schemeClr val="accent6"/>
                </a:solidFill>
              </a:rPr>
              <a:t>://mon.tatarstan.ru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41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310744" y="1819087"/>
            <a:ext cx="438199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: 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обеспечение </a:t>
            </a:r>
            <a:r>
              <a:rPr lang="ru-RU" alt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устойчивого снижения уровня негативного воздействия автомобильного транспорта на окружающую среду и здоровье населения и достижение наибольшей экономической эффективности перевозок автотранспортными средствами </a:t>
            </a:r>
            <a:endParaRPr lang="ru-RU" altLang="ru-RU" sz="1600" dirty="0" smtClean="0">
              <a:solidFill>
                <a:prstClr val="black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925" y="195242"/>
            <a:ext cx="794385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b="1" dirty="0" smtClean="0">
                <a:solidFill>
                  <a:prstClr val="black"/>
                </a:solidFill>
              </a:rPr>
              <a:t>2</a:t>
            </a:r>
            <a:r>
              <a:rPr lang="en-US" b="1" dirty="0" smtClean="0">
                <a:solidFill>
                  <a:prstClr val="black"/>
                </a:solidFill>
              </a:rPr>
              <a:t>1</a:t>
            </a:r>
            <a:r>
              <a:rPr lang="ru-RU" b="1" dirty="0" smtClean="0">
                <a:solidFill>
                  <a:prstClr val="black"/>
                </a:solidFill>
              </a:rPr>
              <a:t>. Государственная </a:t>
            </a:r>
            <a:r>
              <a:rPr lang="ru-RU" b="1" dirty="0">
                <a:solidFill>
                  <a:prstClr val="black"/>
                </a:solidFill>
              </a:rPr>
              <a:t>программа </a:t>
            </a:r>
            <a:r>
              <a:rPr lang="ru-RU" b="1" dirty="0" smtClean="0">
                <a:solidFill>
                  <a:prstClr val="black"/>
                </a:solidFill>
              </a:rPr>
              <a:t>"Развитие </a:t>
            </a:r>
            <a:r>
              <a:rPr lang="ru-RU" b="1" dirty="0">
                <a:solidFill>
                  <a:prstClr val="black"/>
                </a:solidFill>
              </a:rPr>
              <a:t>рынка газомоторного топлива в Республике Татарстан </a:t>
            </a:r>
            <a:r>
              <a:rPr lang="ru-RU" b="1" dirty="0" smtClean="0">
                <a:solidFill>
                  <a:prstClr val="black"/>
                </a:solidFill>
              </a:rPr>
              <a:t>"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113666" name="Picture 2" descr="http://italgas77.ru/img/thumbs/origs/1027/360x240x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8" y="1699528"/>
            <a:ext cx="3429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599183"/>
              </p:ext>
            </p:extLst>
          </p:nvPr>
        </p:nvGraphicFramePr>
        <p:xfrm>
          <a:off x="752318" y="4286441"/>
          <a:ext cx="8058464" cy="9313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38594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92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72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62 075,6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438 954,1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138 900,0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134 270,0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134 270,0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102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195242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>
                <a:solidFill>
                  <a:prstClr val="black"/>
                </a:solidFill>
              </a:rPr>
              <a:t>Индикаторы государственной программы </a:t>
            </a:r>
            <a:r>
              <a:rPr lang="ru-RU" sz="1600" b="1" dirty="0" smtClean="0">
                <a:solidFill>
                  <a:prstClr val="black"/>
                </a:solidFill>
              </a:rPr>
              <a:t>"Развитие </a:t>
            </a:r>
            <a:r>
              <a:rPr lang="ru-RU" sz="1600" b="1" dirty="0">
                <a:solidFill>
                  <a:prstClr val="black"/>
                </a:solidFill>
              </a:rPr>
              <a:t>рынка газомоторного топлива в Республике </a:t>
            </a:r>
            <a:r>
              <a:rPr lang="ru-RU" sz="1600" b="1" dirty="0" smtClean="0">
                <a:solidFill>
                  <a:prstClr val="black"/>
                </a:solidFill>
              </a:rPr>
              <a:t>Татарстан"</a:t>
            </a: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674193"/>
              </p:ext>
            </p:extLst>
          </p:nvPr>
        </p:nvGraphicFramePr>
        <p:xfrm>
          <a:off x="542925" y="999771"/>
          <a:ext cx="8477247" cy="325945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169752"/>
                <a:gridCol w="861499"/>
                <a:gridCol w="861499"/>
                <a:gridCol w="861499"/>
                <a:gridCol w="861499"/>
                <a:gridCol w="861499"/>
              </a:tblGrid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Целевые показатели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2019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год (факт)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2020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год (план)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2021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год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2022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год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2023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год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Приобретение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автотранспортных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средств,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эксплуатируемых, работающих на газомоторном топливе, единиц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512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1.1.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АСВ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8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1.2.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АБВ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750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1.3.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Легковой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транспорт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40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1.4.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Легковой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коммерческий транспорт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78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1.5.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Грузовая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техника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607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Переоборудование автотранспортных средств, эксплуатируемых в республике, на использование ГМТ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подготовки и переподготовки кадров в области использования ГМТ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Снижение выбросов автотранспортными средствами вредных (загрязняющих) веществ, тыс. тонн в год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реализации КПГ с учетом эксплуатируемых АГНКС,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млн.куб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метров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50,25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отчетных материалов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видам транспортных средств, единиц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отчетных материалов, единиц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нормативно-методических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документов, единиц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проведенных практических семинаров, конференций, </a:t>
                      </a:r>
                      <a:r>
                        <a:rPr lang="ru-RU" sz="900" b="0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вебинаров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круглых столов, </a:t>
                      </a:r>
                      <a:r>
                        <a:rPr lang="ru-RU" sz="900" b="0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единц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Средняя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месячная аудитория портала, человек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14350" y="5993511"/>
            <a:ext cx="83690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ГП: Министерство </a:t>
            </a:r>
            <a:r>
              <a:rPr lang="ru-RU" sz="1100" b="1" i="1" dirty="0" smtClean="0">
                <a:solidFill>
                  <a:schemeClr val="accent1"/>
                </a:solidFill>
              </a:rPr>
              <a:t>промышленности и торговли Республики Татарстан</a:t>
            </a:r>
            <a:endParaRPr lang="ru-RU" sz="1100" b="1" i="1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42925" y="6255121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http://mpt.tatarstan.ru</a:t>
            </a:r>
            <a:endParaRPr lang="ru-RU" sz="1100" b="1" i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73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225123" y="1413891"/>
            <a:ext cx="434737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Цель:</a:t>
            </a:r>
            <a:r>
              <a:rPr lang="ru-RU" altLang="ru-RU" sz="1600" dirty="0" smtClean="0">
                <a:solidFill>
                  <a:prstClr val="black"/>
                </a:solidFill>
                <a:ea typeface="Calibri" panose="020F0502020204030204" pitchFamily="34" charset="0"/>
              </a:rPr>
              <a:t> повышение уровня правовой обеспеченности населения Республики Татарстан и создание оптимальных условий для независимого осуществления правосудия</a:t>
            </a:r>
            <a:endParaRPr lang="ru-RU" altLang="ru-RU" sz="1600" dirty="0" smtClean="0">
              <a:solidFill>
                <a:prstClr val="black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8648" y="26142"/>
            <a:ext cx="794385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2</a:t>
            </a:r>
            <a:r>
              <a:rPr lang="en-US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2</a:t>
            </a: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. Государственная  </a:t>
            </a:r>
            <a:r>
              <a:rPr lang="ru-RU" altLang="ru-RU" b="1" dirty="0">
                <a:solidFill>
                  <a:prstClr val="black"/>
                </a:solidFill>
                <a:ea typeface="Calibri" panose="020F0502020204030204" pitchFamily="34" charset="0"/>
              </a:rPr>
              <a:t>программа</a:t>
            </a:r>
            <a:endParaRPr lang="ru-RU" altLang="ru-RU" dirty="0">
              <a:solidFill>
                <a:prstClr val="black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"Развитие </a:t>
            </a:r>
            <a:r>
              <a:rPr lang="ru-RU" altLang="ru-RU" b="1" dirty="0">
                <a:solidFill>
                  <a:prstClr val="black"/>
                </a:solidFill>
                <a:ea typeface="Calibri" panose="020F0502020204030204" pitchFamily="34" charset="0"/>
              </a:rPr>
              <a:t>юстиции в Республике </a:t>
            </a: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Татарстан"</a:t>
            </a:r>
            <a:endParaRPr lang="ru-RU" altLang="ru-RU" b="1" dirty="0">
              <a:solidFill>
                <a:prstClr val="black"/>
              </a:solidFill>
              <a:ea typeface="Calibri" panose="020F0502020204030204" pitchFamily="34" charset="0"/>
            </a:endParaRPr>
          </a:p>
        </p:txBody>
      </p:sp>
      <p:pic>
        <p:nvPicPr>
          <p:cNvPr id="116738" name="Picture 2" descr="http://www.diapazon.kz/files/post/images/2013-06/normal/7p73DYP6yq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8" y="1103442"/>
            <a:ext cx="3386059" cy="194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01993"/>
              </p:ext>
            </p:extLst>
          </p:nvPr>
        </p:nvGraphicFramePr>
        <p:xfrm>
          <a:off x="749228" y="3384414"/>
          <a:ext cx="8058464" cy="10668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99367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730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702 480,8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675 921,2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604 841,9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605 390,1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524 984,2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93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409690"/>
              </p:ext>
            </p:extLst>
          </p:nvPr>
        </p:nvGraphicFramePr>
        <p:xfrm>
          <a:off x="628648" y="1078301"/>
          <a:ext cx="8342632" cy="403250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380646"/>
                <a:gridCol w="572756"/>
                <a:gridCol w="817462"/>
                <a:gridCol w="892942"/>
                <a:gridCol w="892942"/>
                <a:gridCol w="892942"/>
                <a:gridCol w="892942"/>
              </a:tblGrid>
              <a:tr h="3635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Целевые показатели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Ед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изм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2019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год</a:t>
                      </a:r>
                      <a:b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(факт)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2020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год </a:t>
                      </a:r>
                      <a:b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(план)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2021 год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2022 год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2023 год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563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Доля проектов законов Республики Татарстан, предусмотренных планом законопроектной деятельности Кабинета Министров Республики Татарстан на соответствующий год, внесенных в Кабинет Министров Республики Татарстан в установленный срок, в общем числе проектов законов Республики Татарстан, предусмотренных Планом законопроектной деятельности Кабинета Министров на соответствующий год, процентов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67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Доля разработанных проектов нормативных правовых актов и прошедших правовую и антикоррупционную экспертизу проектов нормативных правовых актов в сфере организации местного самоуправления от количества поступивших обращений органов местного самоуправления и поручений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7091"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Количество зданий, помещений судебных участков мировых судей, в которых произведены работы по текущему ремонту, единиц</a:t>
                      </a: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ед.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05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Выполнение заданного объема формирования Свода законов Республики Татарстан, процентов от установленного объема задания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628648" y="26142"/>
            <a:ext cx="7943850" cy="7150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ea typeface="Calibri" panose="020F0502020204030204" pitchFamily="34" charset="0"/>
              </a:rPr>
              <a:t>Индикаторы государственной программы </a:t>
            </a: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b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</a:b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"Развитие </a:t>
            </a:r>
            <a:r>
              <a:rPr lang="ru-RU" altLang="ru-RU" b="1" dirty="0">
                <a:solidFill>
                  <a:prstClr val="black"/>
                </a:solidFill>
                <a:ea typeface="Calibri" panose="020F0502020204030204" pitchFamily="34" charset="0"/>
              </a:rPr>
              <a:t>юстиции в Республике </a:t>
            </a: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Татарстан"</a:t>
            </a:r>
            <a:endParaRPr lang="ru-RU" altLang="ru-RU" b="1" dirty="0">
              <a:solidFill>
                <a:prstClr val="black"/>
              </a:solidFill>
              <a:ea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4824" y="5758499"/>
            <a:ext cx="83690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ГП: Министерство </a:t>
            </a:r>
            <a:r>
              <a:rPr lang="ru-RU" sz="1100" b="1" i="1" dirty="0" smtClean="0">
                <a:solidFill>
                  <a:schemeClr val="accent1"/>
                </a:solidFill>
              </a:rPr>
              <a:t>юстиции Республики </a:t>
            </a:r>
            <a:r>
              <a:rPr lang="ru-RU" sz="1100" b="1" i="1" dirty="0">
                <a:solidFill>
                  <a:schemeClr val="accent1"/>
                </a:solidFill>
              </a:rPr>
              <a:t>Татарстан</a:t>
            </a:r>
            <a:endParaRPr lang="ru-RU" sz="1100" b="1" i="1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fontAlgn="ctr"/>
            <a:endParaRPr lang="ru-RU" sz="1100" b="1" i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504824" y="6058029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ru-RU" sz="1100" b="1" i="1" dirty="0">
                <a:solidFill>
                  <a:schemeClr val="accent6"/>
                </a:solidFill>
              </a:rPr>
              <a:t>http://</a:t>
            </a:r>
            <a:r>
              <a:rPr lang="en-US" sz="1100" b="1" i="1" dirty="0">
                <a:solidFill>
                  <a:schemeClr val="accent6"/>
                </a:solidFill>
              </a:rPr>
              <a:t>minjust.tatarstan.ru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40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74747"/>
          </a:xfrm>
        </p:spPr>
        <p:txBody>
          <a:bodyPr>
            <a:noAutofit/>
          </a:bodyPr>
          <a:lstStyle/>
          <a:p>
            <a:pPr algn="l"/>
            <a:r>
              <a:rPr lang="ru-RU" sz="1400" dirty="0">
                <a:latin typeface="+mn-lt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72252" y="1667280"/>
            <a:ext cx="46899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prstClr val="black"/>
                </a:solidFill>
              </a:rPr>
              <a:t>Цель</a:t>
            </a:r>
            <a:r>
              <a:rPr lang="ru-RU" sz="1600" dirty="0">
                <a:solidFill>
                  <a:prstClr val="black"/>
                </a:solidFill>
              </a:rPr>
              <a:t>: </a:t>
            </a:r>
            <a:r>
              <a:rPr lang="ru-RU" sz="1600" dirty="0" smtClean="0">
                <a:solidFill>
                  <a:prstClr val="black"/>
                </a:solidFill>
              </a:rPr>
              <a:t>формирование </a:t>
            </a:r>
            <a:r>
              <a:rPr lang="ru-RU" sz="1600" dirty="0">
                <a:solidFill>
                  <a:prstClr val="black"/>
                </a:solidFill>
              </a:rPr>
              <a:t>эффективной системы управления энергосбережением и повышение энергетической эффективности в Республике </a:t>
            </a:r>
            <a:r>
              <a:rPr lang="ru-RU" sz="1600" dirty="0" smtClean="0">
                <a:solidFill>
                  <a:prstClr val="black"/>
                </a:solidFill>
              </a:rPr>
              <a:t>Татарстан </a:t>
            </a:r>
            <a:r>
              <a:rPr lang="ru-RU" sz="1600" dirty="0">
                <a:solidFill>
                  <a:prstClr val="black"/>
                </a:solidFill>
              </a:rPr>
              <a:t>при неуклонном повышении качества жизни, конкурентоспособности выпускаемой продукции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4350" y="46038"/>
            <a:ext cx="7943850" cy="69806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600" b="1" dirty="0" smtClean="0">
                <a:solidFill>
                  <a:prstClr val="black"/>
                </a:solidFill>
              </a:rPr>
              <a:t>2</a:t>
            </a:r>
            <a:r>
              <a:rPr lang="en-US" sz="1600" b="1" dirty="0" smtClean="0">
                <a:solidFill>
                  <a:prstClr val="black"/>
                </a:solidFill>
              </a:rPr>
              <a:t>3</a:t>
            </a:r>
            <a:r>
              <a:rPr lang="ru-RU" sz="1600" b="1" dirty="0" smtClean="0">
                <a:solidFill>
                  <a:prstClr val="black"/>
                </a:solidFill>
              </a:rPr>
              <a:t>. Государственная программа</a:t>
            </a:r>
            <a:r>
              <a:rPr lang="ru-RU" sz="1600" b="1" dirty="0">
                <a:solidFill>
                  <a:prstClr val="black"/>
                </a:solidFill>
              </a:rPr>
              <a:t/>
            </a:r>
            <a:br>
              <a:rPr lang="ru-RU" sz="1600" b="1" dirty="0">
                <a:solidFill>
                  <a:prstClr val="black"/>
                </a:solidFill>
              </a:rPr>
            </a:br>
            <a:r>
              <a:rPr lang="ru-RU" sz="1600" b="1" dirty="0">
                <a:solidFill>
                  <a:prstClr val="black"/>
                </a:solidFill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</a:rPr>
              <a:t>"Энергосбережение и повышение энергетической эффективности </a:t>
            </a:r>
          </a:p>
          <a:p>
            <a:pPr algn="ctr">
              <a:lnSpc>
                <a:spcPts val="1400"/>
              </a:lnSpc>
            </a:pPr>
            <a:r>
              <a:rPr lang="ru-RU" sz="1600" b="1" dirty="0" smtClean="0">
                <a:solidFill>
                  <a:prstClr val="black"/>
                </a:solidFill>
              </a:rPr>
              <a:t>в Республике Татарстан"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50" y="1266091"/>
            <a:ext cx="3243814" cy="2372039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91429"/>
              </p:ext>
            </p:extLst>
          </p:nvPr>
        </p:nvGraphicFramePr>
        <p:xfrm>
          <a:off x="703699" y="3912588"/>
          <a:ext cx="8058465" cy="12347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671111"/>
                <a:gridCol w="1671111"/>
              </a:tblGrid>
              <a:tr h="253970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45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5 596,6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3 196,6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 2021 – 2023 годы средства в бюджете Республики Татарстан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не предусмотрены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919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74747"/>
          </a:xfrm>
        </p:spPr>
        <p:txBody>
          <a:bodyPr>
            <a:noAutofit/>
          </a:bodyPr>
          <a:lstStyle/>
          <a:p>
            <a:pPr algn="l"/>
            <a:r>
              <a:rPr lang="ru-RU" sz="1400" dirty="0">
                <a:latin typeface="+mn-lt"/>
              </a:rPr>
              <a:t>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4350" y="46038"/>
            <a:ext cx="7943850" cy="6980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400" b="1" dirty="0">
                <a:solidFill>
                  <a:prstClr val="black"/>
                </a:solidFill>
              </a:rPr>
              <a:t>Индикаторы государственной программы 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 smtClean="0">
                <a:solidFill>
                  <a:prstClr val="black"/>
                </a:solidFill>
              </a:rPr>
              <a:t> "Энергосбережение и повышение энергетической эффективности </a:t>
            </a:r>
          </a:p>
          <a:p>
            <a:pPr algn="ctr">
              <a:lnSpc>
                <a:spcPts val="1400"/>
              </a:lnSpc>
            </a:pPr>
            <a:r>
              <a:rPr lang="ru-RU" sz="1400" b="1" dirty="0" smtClean="0">
                <a:solidFill>
                  <a:prstClr val="black"/>
                </a:solidFill>
              </a:rPr>
              <a:t>в Республике Татарстан"</a:t>
            </a:r>
            <a:endParaRPr lang="ru-RU" sz="14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296741"/>
              </p:ext>
            </p:extLst>
          </p:nvPr>
        </p:nvGraphicFramePr>
        <p:xfrm>
          <a:off x="514350" y="884448"/>
          <a:ext cx="8428682" cy="557172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519580"/>
                <a:gridCol w="555117"/>
                <a:gridCol w="545206"/>
                <a:gridCol w="604681"/>
                <a:gridCol w="604682"/>
                <a:gridCol w="599416"/>
              </a:tblGrid>
              <a:tr h="27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900" b="1" u="none" strike="noStrike" dirty="0">
                          <a:effectLst/>
                        </a:rPr>
                        <a:t>год (факт)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</a:rPr>
                        <a:t>2020год </a:t>
                      </a:r>
                      <a:r>
                        <a:rPr lang="ru-RU" sz="900" b="1" u="none" strike="noStrike" dirty="0">
                          <a:effectLst/>
                        </a:rPr>
                        <a:t>(план)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900" b="1" u="none" strike="noStrike" dirty="0">
                          <a:effectLst/>
                        </a:rPr>
                        <a:t>год (прогноз)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900" b="1" u="none" strike="noStrike" dirty="0">
                          <a:effectLst/>
                        </a:rPr>
                        <a:t>год (прогноз)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</a:rPr>
                        <a:t>2023год </a:t>
                      </a:r>
                      <a:r>
                        <a:rPr lang="ru-RU" sz="900" b="1" u="none" strike="noStrike" dirty="0">
                          <a:effectLst/>
                        </a:rPr>
                        <a:t>(прогноз)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фактических условий,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т.у.т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./млн. рублей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8,48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8,46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сопоставимых условий,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т.у.т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./млн. рублей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20,92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20,86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20,74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20,68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отношение расходов консолидированного бюджета Республики Татарстан на приобретение энергетических ресурсов к объему валового регионального продукта Республики Татарстан,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объема энергетических ресурсов, производимых с использованием возобновляемых источников энергии и (или) вторичных энергетических ресурсов, в общем объеме энергетических ресурсов, производимых на территории Республики Татарстан,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75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объема производства электрической энергии генерирующими объектами, функционирующими на основе использования возобновляемых источников энергии, в совокупном объеме производства электрической энергии на территории Республики Татарстан (без учета гидроэлектростанций установленной мощностью свыше 25 МВт),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75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ввод мощностей генерирующих объектов, функционирующих на основе использования возобновляемых источников энергии, на территории Республики Татарстан (без учета гидроэлектростанций установленной мощностью свыше 25 МВт), МВт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расход электрической энергии на снабжение органов государственной власти Республики Татарстан и государственных учреждений Республики Татарстан (в расчете на 1 кв. метр общей площади), кВт-ч/кв. метр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расход тепловой энергии на снабжение органов государственной власти Республики Татарстан и государственных учреждений Республики Татарстан (в расчете на 1 кв. метр общей площади), Гкал/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кв.метр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0,135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0,125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расход холодной воды на снабжение органов государственной власти Республики Татарстан и государственных учреждений Республики Татарстан (в расчете на человека), куб. метров/человека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расход горячей воды на снабжение органов государственной власти Республики Татарстан и государственных учреждений Республики Татарстан (в расчете на человека), куб. метров/человека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8,08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7,94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7,88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7,82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расход природного газа на снабжение органов государственной власти Республики Татарстан и государственных учреждений Республики Татарстан (в расчете на человека), куб. метров/человека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75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расход природного газа на снабжение органов государственной власти Республики Татарстан и государственных учреждений Республики Татарстан (в расчете на 1 кв. метр общей площади), куб. метров/кв. метр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4,65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92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74747"/>
          </a:xfrm>
        </p:spPr>
        <p:txBody>
          <a:bodyPr>
            <a:noAutofit/>
          </a:bodyPr>
          <a:lstStyle/>
          <a:p>
            <a:pPr algn="l"/>
            <a:r>
              <a:rPr lang="ru-RU" sz="1400" dirty="0">
                <a:latin typeface="+mn-lt"/>
              </a:rPr>
              <a:t>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8175" y="179388"/>
            <a:ext cx="7943850" cy="6980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</a:rPr>
              <a:t>Индикаторы государственной программы  </a:t>
            </a:r>
            <a:b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</a:rPr>
            </a:br>
            <a:r>
              <a:rPr lang="ru-RU" sz="1400" b="1" dirty="0" smtClean="0">
                <a:solidFill>
                  <a:prstClr val="black"/>
                </a:solidFill>
              </a:rPr>
              <a:t> "Энергосбережение и повышение энергетической эффективности </a:t>
            </a:r>
          </a:p>
          <a:p>
            <a:pPr algn="ctr">
              <a:lnSpc>
                <a:spcPts val="1400"/>
              </a:lnSpc>
            </a:pPr>
            <a:r>
              <a:rPr lang="ru-RU" sz="1400" b="1" dirty="0" smtClean="0">
                <a:solidFill>
                  <a:prstClr val="black"/>
                </a:solidFill>
              </a:rPr>
              <a:t>в Республике Татарстан"</a:t>
            </a:r>
            <a:r>
              <a:rPr lang="en-US" sz="1400" b="1" dirty="0" smtClean="0">
                <a:solidFill>
                  <a:prstClr val="black"/>
                </a:solidFill>
              </a:rPr>
              <a:t> (</a:t>
            </a:r>
            <a:r>
              <a:rPr lang="ru-RU" sz="1400" b="1" dirty="0" smtClean="0">
                <a:solidFill>
                  <a:prstClr val="black"/>
                </a:solidFill>
              </a:rPr>
              <a:t>продолжение)</a:t>
            </a:r>
            <a:endParaRPr lang="ru-RU" sz="14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175151"/>
              </p:ext>
            </p:extLst>
          </p:nvPr>
        </p:nvGraphicFramePr>
        <p:xfrm>
          <a:off x="483192" y="1034231"/>
          <a:ext cx="8536983" cy="388580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588105"/>
                <a:gridCol w="562707"/>
                <a:gridCol w="552660"/>
                <a:gridCol w="612949"/>
                <a:gridCol w="612950"/>
                <a:gridCol w="607612"/>
              </a:tblGrid>
              <a:tr h="27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Целевые показатели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900" b="1" u="none" strike="noStrike" dirty="0">
                          <a:effectLst/>
                        </a:rPr>
                        <a:t>год (факт)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</a:rPr>
                        <a:t>2020 год </a:t>
                      </a:r>
                      <a:r>
                        <a:rPr lang="ru-RU" sz="900" b="1" u="none" strike="noStrike" dirty="0">
                          <a:effectLst/>
                        </a:rPr>
                        <a:t>(план)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900" b="1" u="none" strike="noStrike" dirty="0">
                          <a:effectLst/>
                        </a:rPr>
                        <a:t>год (прогноз)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900" b="1" u="none" strike="noStrike" dirty="0">
                          <a:effectLst/>
                        </a:rPr>
                        <a:t>год (прогноз)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</a:rPr>
                        <a:t>2023год </a:t>
                      </a:r>
                      <a:r>
                        <a:rPr lang="ru-RU" sz="900" b="1" u="none" strike="noStrike" dirty="0">
                          <a:effectLst/>
                        </a:rPr>
                        <a:t>(прогноз)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энергосервисных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договоров (контрактов), заключенных органами государственной власти Республики Татарстан и государственными учреждениями Республики Татарстан, штук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удельный расход топлива на выработку электрической энергии тепловыми электростанциями, г/кВт-ч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307,5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303,5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удельный расход топлива на выработку тепловой энергии тепловыми электростанциями, кг/Гкал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143,4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143,2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143,1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143,0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потерь электрической энергии: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 ее передаче по сетям в общем объеме переданной электрической энергии,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7,65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 ее передаче по распределительным сетям в общем объеме переданной электрической энергии,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8,95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8,85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расход электрической энергии, используемой при передаче тепловой энергии в системах теплоснабжения, кВт-ч/Гкал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потерь тепловой энергии при ее передаче в общем объеме переданной тепловой энергии,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участников и посетителей программных мероприятий симпозиума и выставки в области энергосбережения и повышения энергетической эффективности, человек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органов государственной власти и государственных учреждений Республики Татарстан, направивших энергетические декларации в специальном модуле государственной информационной системы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Энергоэффективность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отчетный период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проведенных научно-практических семинаров по вопросам энергосбережения и энергоэффективности, штук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23194" y="5755232"/>
            <a:ext cx="87344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100" b="1" i="1" dirty="0" smtClean="0">
                <a:solidFill>
                  <a:schemeClr val="accent1"/>
                </a:solidFill>
              </a:rPr>
              <a:t>ГП:</a:t>
            </a:r>
            <a:r>
              <a:rPr lang="en-US" sz="1100" b="1" i="1" dirty="0" smtClean="0">
                <a:solidFill>
                  <a:schemeClr val="accent1"/>
                </a:solidFill>
              </a:rPr>
              <a:t> </a:t>
            </a:r>
            <a:r>
              <a:rPr lang="ru-RU" sz="1100" b="1" i="1" dirty="0">
                <a:solidFill>
                  <a:schemeClr val="accent1"/>
                </a:solidFill>
              </a:rPr>
              <a:t>Министерство </a:t>
            </a:r>
            <a:r>
              <a:rPr lang="ru-RU" sz="1100" b="1" i="1" dirty="0" smtClean="0">
                <a:solidFill>
                  <a:schemeClr val="accent1"/>
                </a:solidFill>
              </a:rPr>
              <a:t>промышленности и торговли Республики </a:t>
            </a:r>
            <a:r>
              <a:rPr lang="ru-RU" sz="11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29998" y="6016842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http://</a:t>
            </a:r>
            <a:r>
              <a:rPr lang="en-US" sz="1100" b="1" i="1" dirty="0" smtClean="0">
                <a:solidFill>
                  <a:schemeClr val="accent6"/>
                </a:solidFill>
              </a:rPr>
              <a:t>mpt.tatarstan.ru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81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84139"/>
            <a:ext cx="8088112" cy="536348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Основные направления бюджетной </a:t>
            </a:r>
            <a:r>
              <a:rPr lang="ru-RU" dirty="0" smtClean="0"/>
              <a:t> политики </a:t>
            </a:r>
            <a:r>
              <a:rPr lang="ru-RU" dirty="0"/>
              <a:t>Республики Татарстан</a:t>
            </a:r>
          </a:p>
          <a:p>
            <a:r>
              <a:rPr lang="ru-RU" dirty="0"/>
              <a:t>на </a:t>
            </a:r>
            <a:r>
              <a:rPr lang="ru-RU" dirty="0" smtClean="0"/>
              <a:t>2021 </a:t>
            </a:r>
            <a:r>
              <a:rPr lang="ru-RU" dirty="0"/>
              <a:t>год и на плановый период </a:t>
            </a:r>
            <a:r>
              <a:rPr lang="ru-RU" dirty="0" smtClean="0"/>
              <a:t>2022 </a:t>
            </a:r>
            <a:r>
              <a:rPr lang="ru-RU" dirty="0"/>
              <a:t>и </a:t>
            </a:r>
            <a:r>
              <a:rPr lang="ru-RU" dirty="0" smtClean="0"/>
              <a:t>2023 годов</a:t>
            </a:r>
            <a:endParaRPr lang="ru-RU" dirty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14349" y="563969"/>
            <a:ext cx="8372475" cy="629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tabLst>
                <a:tab pos="18097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продолжение последовательной реализации мер по наращиванию доходной базы всех уровней бюджетов;</a:t>
            </a:r>
          </a:p>
          <a:p>
            <a:pPr algn="just">
              <a:spcAft>
                <a:spcPts val="600"/>
              </a:spcAft>
              <a:tabLst>
                <a:tab pos="18097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проведение работы по налоговым расходам на предмет эффективности;</a:t>
            </a:r>
          </a:p>
          <a:p>
            <a:pPr algn="just">
              <a:spcAft>
                <a:spcPts val="600"/>
              </a:spcAft>
              <a:tabLst>
                <a:tab pos="8572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ориентирование на достижение национальных целей развития, установленных Указом Президента Российской Федерации от 21 июля 2020 года № 474 «О национальных целях развития Российской Федерации на период до 2030 года»;</a:t>
            </a:r>
          </a:p>
          <a:p>
            <a:pPr algn="just">
              <a:spcAft>
                <a:spcPts val="600"/>
              </a:spcAft>
              <a:tabLst>
                <a:tab pos="18097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реализация региональных проектов в рамках национальных (федеральных) проектов с достижением установленных индикаторов оценки эффективности их реализации;</a:t>
            </a:r>
          </a:p>
          <a:p>
            <a:pPr algn="just">
              <a:spcAft>
                <a:spcPts val="600"/>
              </a:spcAft>
              <a:tabLst>
                <a:tab pos="18097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сохранение достигнутых целевых показателей по заработной плате отдельных категорий работников бюджетной сферы, установленных Указом Президента Российской Федерации от 7 мая 2012 года № 597 «О мероприятиях по реализации государственной социальной политики»;</a:t>
            </a:r>
          </a:p>
          <a:p>
            <a:pPr algn="just">
              <a:spcAft>
                <a:spcPts val="600"/>
              </a:spcAft>
              <a:tabLst>
                <a:tab pos="18097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обеспечение своевременного и в полном объеме увеличения заработной платы работникам бюджетной сферы в меру повышения минимального размера оплаты труда;</a:t>
            </a:r>
          </a:p>
          <a:p>
            <a:pPr algn="just">
              <a:spcAft>
                <a:spcPts val="600"/>
              </a:spcAft>
              <a:tabLst>
                <a:tab pos="18097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обеспечение исполнения всех ранее принятых социальных обязательств республики;</a:t>
            </a:r>
          </a:p>
          <a:p>
            <a:pPr algn="just">
              <a:spcAft>
                <a:spcPts val="600"/>
              </a:spcAft>
              <a:tabLst>
                <a:tab pos="18097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усиление социальной ориентации бюджета;</a:t>
            </a:r>
          </a:p>
          <a:p>
            <a:pPr algn="just">
              <a:spcAft>
                <a:spcPts val="600"/>
              </a:spcAft>
              <a:tabLst>
                <a:tab pos="18097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усиление мер социальной поддержки, в первую очередь – населения с низким уровнем доходов;</a:t>
            </a:r>
          </a:p>
          <a:p>
            <a:pPr algn="just">
              <a:spcAft>
                <a:spcPts val="600"/>
              </a:spcAft>
              <a:tabLst>
                <a:tab pos="18097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безусловное соблюдение подхода, в соответствии с которым не допускается принятие решений, приводящих к увеличению расходных обязательств при отсутствии объективной возможности обеспечения их финансирования;</a:t>
            </a:r>
          </a:p>
          <a:p>
            <a:pPr algn="just">
              <a:spcAft>
                <a:spcPts val="600"/>
              </a:spcAft>
              <a:buFontTx/>
              <a:buChar char="-"/>
              <a:tabLst>
                <a:tab pos="18097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продолжение реализации политики по повышению эффективности бюджетных расходов;</a:t>
            </a:r>
          </a:p>
          <a:p>
            <a:pPr algn="just">
              <a:spcAft>
                <a:spcPts val="600"/>
              </a:spcAft>
              <a:buFontTx/>
              <a:buChar char="-"/>
              <a:tabLst>
                <a:tab pos="18097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поддержание оптимального соотношения текущих расходов и расходов капитального характера;</a:t>
            </a:r>
          </a:p>
          <a:p>
            <a:pPr algn="just">
              <a:spcAft>
                <a:spcPts val="600"/>
              </a:spcAft>
              <a:buFontTx/>
              <a:buChar char="-"/>
              <a:tabLst>
                <a:tab pos="18097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формирование бюджета на основе государственных программ с учетом контроля эффективности их реализации</a:t>
            </a:r>
            <a:r>
              <a:rPr lang="ru-RU" sz="9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600"/>
              </a:spcAft>
              <a:tabLst>
                <a:tab pos="180340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	обеспечение открытости и прозрачности бюджетов всех уровней и финансовой деятельности публично-правовых образований, формирование «Бюджета для граждан»;</a:t>
            </a:r>
          </a:p>
          <a:p>
            <a:pPr algn="just">
              <a:spcAft>
                <a:spcPts val="600"/>
              </a:spcAft>
              <a:tabLst>
                <a:tab pos="180340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	создание условий для максимальной сбалансированности местных бюджетов всех уровней, с полным обеспечением расходных полномочий, прежде всего по первоочередным и социально-значимым направлениям, доходными источниками;</a:t>
            </a:r>
          </a:p>
          <a:p>
            <a:pPr algn="just">
              <a:spcAft>
                <a:spcPts val="600"/>
              </a:spcAft>
              <a:tabLst>
                <a:tab pos="180340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выявление резервов увеличения доходной базы местных бюджетов;</a:t>
            </a:r>
          </a:p>
          <a:p>
            <a:pPr algn="just">
              <a:spcAft>
                <a:spcPts val="600"/>
              </a:spcAft>
              <a:buFontTx/>
              <a:buChar char="-"/>
              <a:tabLst>
                <a:tab pos="180340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заключение соглашений с муниципальными районами и городскими округами, получающими дотации на выравнивание бюджетной обеспеченности (в том числе путем их замены на дополнительные нормативы отчислений от налога на доходы физических лиц), предусматривающих меры по социально-экономическому развитию и оздоровлению муниципальных финансов района (городского округа);</a:t>
            </a:r>
          </a:p>
          <a:p>
            <a:pPr algn="just">
              <a:spcAft>
                <a:spcPts val="600"/>
              </a:spcAft>
              <a:buFontTx/>
              <a:buChar char="-"/>
              <a:tabLst>
                <a:tab pos="180340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максимально полное обеспечение по итогам финансового года расходных потребностей за счет источников поступления средств в бюджет, не относящихся к категории средне- и долгосрочного заемного финансирования;</a:t>
            </a:r>
          </a:p>
          <a:p>
            <a:pPr algn="just">
              <a:spcAft>
                <a:spcPts val="600"/>
              </a:spcAft>
              <a:tabLst>
                <a:tab pos="18097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	продолжение практики отказа от привлечения средств на финансовом рынке путем осуществления облигационных займов и кредитов от кредитных организаций;</a:t>
            </a:r>
          </a:p>
          <a:p>
            <a:pPr algn="just">
              <a:spcAft>
                <a:spcPts val="600"/>
              </a:spcAft>
              <a:tabLst>
                <a:tab pos="18097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осуществление контроля за объемом обязательств по предоставленным государственным гарантиям;</a:t>
            </a:r>
          </a:p>
          <a:p>
            <a:pPr algn="just">
              <a:spcAft>
                <a:spcPts val="600"/>
              </a:spcAft>
              <a:tabLst>
                <a:tab pos="18097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выполнение обязательств, принятых перед Министерством финансов Российской Федерации в рамках реструктуризации задолженности Республики Татарстан по бюджетным кредитам из федерального бюджета;</a:t>
            </a:r>
          </a:p>
          <a:p>
            <a:pPr algn="just">
              <a:spcAft>
                <a:spcPts val="600"/>
              </a:spcAft>
              <a:tabLst>
                <a:tab pos="180975" algn="l"/>
              </a:tabLst>
            </a:pPr>
            <a:r>
              <a:rPr lang="ru-RU" sz="9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обеспечение своевременного и полного погашения и обслуживания долговых обязательств республики.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ru-RU" sz="9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необходимых мероприятий в рамках обозначенных направлений бюджетной политики должна обеспечить решение основной задачи на предстоящий трехлетний период 2021 – 2023 годов по поддержанию условий для долгосрочной сбалансированности и устойчивости бюджетной системы республики</a:t>
            </a:r>
            <a:r>
              <a:rPr lang="ru-RU" sz="9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9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61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251366" y="1492922"/>
            <a:ext cx="444746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33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4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Цель: </a:t>
            </a:r>
            <a:r>
              <a:rPr lang="ru-RU" altLang="ru-RU" sz="14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повышение конкурентоспособности туристского комплекса Республики Татарстан на российском и международном туристских рынках на базе эффективного использования развивающейся инфраструктуры туризма, а также культурно-исторического, природного потенциала, потенциала событийного туризма республики и развития индустрии гостеприимства.</a:t>
            </a:r>
            <a:endParaRPr lang="ru-RU" altLang="ru-RU" sz="1400" dirty="0" smtClean="0">
              <a:solidFill>
                <a:prstClr val="black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2772" y="166154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2</a:t>
            </a:r>
            <a:r>
              <a:rPr lang="en-US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4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. Государственная программа </a:t>
            </a:r>
            <a:b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</a:b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сферы туризма и гостеприимства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 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2" y="1123717"/>
            <a:ext cx="3473797" cy="2588094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90066"/>
              </p:ext>
            </p:extLst>
          </p:nvPr>
        </p:nvGraphicFramePr>
        <p:xfrm>
          <a:off x="612772" y="3938032"/>
          <a:ext cx="8086062" cy="6435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7465"/>
                <a:gridCol w="1577465"/>
                <a:gridCol w="1577465"/>
                <a:gridCol w="1577465"/>
                <a:gridCol w="1776202"/>
              </a:tblGrid>
              <a:tr h="0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Объем финансирования государственной программы (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тыс.рублей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факт)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план)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113 964,1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234 161,7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363 128,5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329 886,5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94 902,6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559566"/>
              </p:ext>
            </p:extLst>
          </p:nvPr>
        </p:nvGraphicFramePr>
        <p:xfrm>
          <a:off x="619488" y="4789325"/>
          <a:ext cx="8067312" cy="88244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537842"/>
                <a:gridCol w="935665"/>
                <a:gridCol w="691117"/>
                <a:gridCol w="829339"/>
                <a:gridCol w="914400"/>
                <a:gridCol w="1158949"/>
              </a:tblGrid>
              <a:tr h="4849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год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(факт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(план)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Количество</a:t>
                      </a:r>
                      <a:r>
                        <a:rPr lang="ru-RU" sz="10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10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туристов</a:t>
                      </a:r>
                      <a:r>
                        <a:rPr lang="ru-RU" sz="10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10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и</a:t>
                      </a:r>
                      <a:r>
                        <a:rPr lang="ru-RU" sz="10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10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экскурсантов</a:t>
                      </a:r>
                      <a:r>
                        <a:rPr lang="ru-RU" sz="10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ru-RU" sz="1000" i="0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тыс</a:t>
                      </a:r>
                      <a:r>
                        <a:rPr lang="ru-RU" sz="1000" i="0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.</a:t>
                      </a:r>
                      <a:r>
                        <a:rPr lang="ru-RU" sz="1000" i="0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человек</a:t>
                      </a:r>
                      <a:endParaRPr lang="ru-RU" sz="1000" i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 </a:t>
                      </a:r>
                      <a:r>
                        <a:rPr lang="ru-RU" sz="10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3 627,8</a:t>
                      </a:r>
                      <a:endParaRPr lang="ru-RU" sz="1000" i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1 813,9</a:t>
                      </a:r>
                      <a:endParaRPr lang="ru-RU" sz="1000" i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2 539,5</a:t>
                      </a:r>
                      <a:endParaRPr lang="ru-RU" sz="1000" i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3 265,0</a:t>
                      </a:r>
                      <a:endParaRPr lang="ru-RU" sz="1000" i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3 650,0</a:t>
                      </a:r>
                      <a:endParaRPr lang="ru-RU" sz="1000" i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658">
                <a:tc>
                  <a:txBody>
                    <a:bodyPr/>
                    <a:lstStyle/>
                    <a:p>
                      <a:pPr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ru-RU" sz="100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Объем</a:t>
                      </a:r>
                      <a:r>
                        <a:rPr lang="ru-RU" sz="100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100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оказанных</a:t>
                      </a:r>
                      <a:r>
                        <a:rPr lang="ru-RU" sz="100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100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туристских</a:t>
                      </a:r>
                      <a:r>
                        <a:rPr lang="ru-RU" sz="100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100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услуг</a:t>
                      </a:r>
                      <a:r>
                        <a:rPr lang="ru-RU" sz="100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ru-RU" sz="100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млн</a:t>
                      </a:r>
                      <a:r>
                        <a:rPr lang="ru-RU" sz="100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.</a:t>
                      </a:r>
                      <a:r>
                        <a:rPr lang="ru-RU" sz="100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рублей</a:t>
                      </a:r>
                      <a:endParaRPr lang="ru-RU" sz="1000" i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ru-RU" sz="10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13</a:t>
                      </a:r>
                      <a:r>
                        <a:rPr lang="ru-RU" sz="10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 </a:t>
                      </a:r>
                      <a:r>
                        <a:rPr lang="ru-RU" sz="10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896,2</a:t>
                      </a:r>
                      <a:endParaRPr lang="ru-RU" sz="1000" i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ru-RU" sz="100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6 948,1</a:t>
                      </a:r>
                      <a:endParaRPr lang="ru-RU" sz="1000" i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ru-RU" sz="100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9 727,3</a:t>
                      </a:r>
                      <a:endParaRPr lang="ru-RU" sz="1000" i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ru-RU" sz="100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12 506,5</a:t>
                      </a:r>
                      <a:endParaRPr lang="ru-RU" sz="1000" i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ru-RU" sz="10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13</a:t>
                      </a:r>
                      <a:r>
                        <a:rPr lang="ru-RU" sz="10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 </a:t>
                      </a:r>
                      <a:r>
                        <a:rPr lang="ru-RU" sz="100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900,0</a:t>
                      </a:r>
                      <a:endParaRPr lang="ru-RU" sz="1000" i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98223" y="5817841"/>
            <a:ext cx="87344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100" b="1" i="1" dirty="0" smtClean="0">
                <a:solidFill>
                  <a:schemeClr val="accent1"/>
                </a:solidFill>
              </a:rPr>
              <a:t>ГП:</a:t>
            </a:r>
            <a:r>
              <a:rPr lang="en-US" sz="1100" b="1" i="1" dirty="0" smtClean="0">
                <a:solidFill>
                  <a:schemeClr val="accent1"/>
                </a:solidFill>
              </a:rPr>
              <a:t> </a:t>
            </a:r>
            <a:r>
              <a:rPr lang="ru-RU" sz="1100" b="1" i="1" dirty="0" smtClean="0">
                <a:solidFill>
                  <a:schemeClr val="accent1"/>
                </a:solidFill>
              </a:rPr>
              <a:t>Государственный комитет Республики Татарстан по туризму</a:t>
            </a:r>
            <a:endParaRPr lang="ru-RU" sz="1100" b="1" i="1" dirty="0">
              <a:solidFill>
                <a:schemeClr val="accent1"/>
              </a:solidFill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29998" y="6016842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</a:t>
            </a:r>
            <a:r>
              <a:rPr lang="en-US" sz="1100" b="1" i="1" dirty="0" smtClean="0">
                <a:solidFill>
                  <a:schemeClr val="accent6"/>
                </a:solidFill>
              </a:rPr>
              <a:t>://tourism.tatarstan.ru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09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150924" y="1541380"/>
            <a:ext cx="454791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Цель: </a:t>
            </a:r>
            <a:r>
              <a:rPr lang="ru-RU" altLang="ru-RU" sz="1600" dirty="0" smtClean="0">
                <a:solidFill>
                  <a:prstClr val="black"/>
                </a:solidFill>
                <a:ea typeface="Calibri" panose="020F0502020204030204" pitchFamily="34" charset="0"/>
              </a:rPr>
              <a:t>выявление и устранение причин коррупции (профилактика коррупции), создание условий, препятствующих коррупции, формирование в обществе нетерпимого отношения к коррупции.</a:t>
            </a:r>
            <a:endParaRPr lang="ru-RU" altLang="ru-RU" sz="1600" dirty="0" smtClean="0">
              <a:solidFill>
                <a:prstClr val="black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2775" y="213494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2</a:t>
            </a:r>
            <a:r>
              <a:rPr lang="en-US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5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.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</a:rPr>
              <a:t>Государственная  программа</a:t>
            </a:r>
            <a:endParaRPr lang="ru-RU" altLang="ru-RU" sz="700" dirty="0">
              <a:solidFill>
                <a:prstClr val="black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"Реализация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</a:rPr>
              <a:t>антикоррупционной политики Республики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Татарстан"</a:t>
            </a:r>
            <a:endParaRPr lang="ru-RU" altLang="ru-RU" sz="700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5" y="1226788"/>
            <a:ext cx="3333750" cy="1952625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105426"/>
              </p:ext>
            </p:extLst>
          </p:nvPr>
        </p:nvGraphicFramePr>
        <p:xfrm>
          <a:off x="612775" y="3660784"/>
          <a:ext cx="8086062" cy="9182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7465"/>
                <a:gridCol w="1577465"/>
                <a:gridCol w="1577465"/>
                <a:gridCol w="1577465"/>
                <a:gridCol w="1776202"/>
              </a:tblGrid>
              <a:tr h="0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9 360,3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5 868,4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8 837,1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8 837,1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8 837,1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1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137825"/>
              </p:ext>
            </p:extLst>
          </p:nvPr>
        </p:nvGraphicFramePr>
        <p:xfrm>
          <a:off x="507717" y="1139250"/>
          <a:ext cx="8245758" cy="230327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911883"/>
                <a:gridCol w="514350"/>
                <a:gridCol w="800100"/>
                <a:gridCol w="752475"/>
                <a:gridCol w="762000"/>
                <a:gridCol w="771525"/>
                <a:gridCol w="733425"/>
              </a:tblGrid>
              <a:tr h="348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Ед.</a:t>
                      </a:r>
                      <a:b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изм.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</a:t>
                      </a:r>
                      <a:b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(факт)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</a:t>
                      </a:r>
                      <a:b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(план)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</a:t>
                      </a:r>
                      <a:r>
                        <a:rPr lang="ru-RU" sz="1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  <a:r>
                        <a:rPr lang="ru-RU" sz="1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год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21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Доля органов государственной власти Республики Татарстан и органов местного самоуправления Республики Татарстан, внедривших внутренний контроль и антикоррупционный механизм в кадровую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политику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54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Уровень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удовлетворенности граждан качеством предоставления государственных и муниципальных услуг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98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96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Доля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государственных гражданских (муниципальных) служащих, государственных и муниципальных организаций, с которыми проведены антикоррупционные мероприятия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5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Доля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предпринимателей, попадавших в коррупционную ситуацию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4,6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13,7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13,7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13,7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13,7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"Реализация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</a:rPr>
              <a:t>антикоррупционной политики Республики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Татарстан"</a:t>
            </a:r>
            <a:endParaRPr lang="ru-RU" altLang="ru-RU" sz="700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3194" y="5755232"/>
            <a:ext cx="87344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100" b="1" i="1" dirty="0" smtClean="0">
                <a:solidFill>
                  <a:schemeClr val="accent1"/>
                </a:solidFill>
              </a:rPr>
              <a:t>ГП:</a:t>
            </a:r>
            <a:r>
              <a:rPr lang="en-US" sz="1100" b="1" i="1" dirty="0" smtClean="0">
                <a:solidFill>
                  <a:schemeClr val="accent1"/>
                </a:solidFill>
              </a:rPr>
              <a:t> </a:t>
            </a:r>
            <a:r>
              <a:rPr lang="ru-RU" sz="1100" b="1" i="1" dirty="0" smtClean="0">
                <a:solidFill>
                  <a:schemeClr val="accent1"/>
                </a:solidFill>
              </a:rPr>
              <a:t>Министерство юстиции Республики Татарстан</a:t>
            </a:r>
            <a:endParaRPr lang="ru-RU" sz="1100" b="1" i="1" dirty="0">
              <a:solidFill>
                <a:schemeClr val="accent1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29998" y="6016842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minjust.tatarstan.ru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7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589163" y="1731158"/>
            <a:ext cx="489761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: </a:t>
            </a:r>
            <a:r>
              <a:rPr lang="ru-RU" alt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о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беспечение </a:t>
            </a:r>
            <a:r>
              <a:rPr lang="ru-RU" alt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развертывания преемственной системы развития интеллектуально-творческого потенциала детей, молодежи и стратегическое управление талантами в интересах инновационного развития Республики Татарстан</a:t>
            </a:r>
            <a:endParaRPr lang="ru-RU" altLang="ru-RU" sz="1600" dirty="0" smtClean="0">
              <a:solidFill>
                <a:prstClr val="black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925" y="84710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2</a:t>
            </a:r>
            <a:r>
              <a:rPr lang="en-US" sz="1600" b="1" dirty="0" smtClean="0">
                <a:solidFill>
                  <a:prstClr val="black"/>
                </a:solidFill>
              </a:rPr>
              <a:t>6</a:t>
            </a:r>
            <a:r>
              <a:rPr lang="ru-RU" sz="1600" b="1" dirty="0" smtClean="0">
                <a:solidFill>
                  <a:prstClr val="black"/>
                </a:solidFill>
              </a:rPr>
              <a:t>. Государственная </a:t>
            </a:r>
            <a:r>
              <a:rPr lang="ru-RU" sz="1600" b="1" dirty="0">
                <a:solidFill>
                  <a:prstClr val="black"/>
                </a:solidFill>
              </a:rPr>
              <a:t>программа </a:t>
            </a:r>
            <a:r>
              <a:rPr lang="ru-RU" sz="1600" b="1" dirty="0" smtClean="0">
                <a:solidFill>
                  <a:prstClr val="black"/>
                </a:solidFill>
              </a:rPr>
              <a:t>"Стратегическое </a:t>
            </a:r>
            <a:r>
              <a:rPr lang="ru-RU" sz="1600" b="1" dirty="0">
                <a:solidFill>
                  <a:prstClr val="black"/>
                </a:solidFill>
              </a:rPr>
              <a:t>управление талантами в Республике </a:t>
            </a:r>
            <a:r>
              <a:rPr lang="ru-RU" sz="1600" b="1" dirty="0" smtClean="0">
                <a:solidFill>
                  <a:prstClr val="black"/>
                </a:solidFill>
              </a:rPr>
              <a:t>Татарстан"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82" y="1163302"/>
            <a:ext cx="2805081" cy="2648622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700868"/>
              </p:ext>
            </p:extLst>
          </p:nvPr>
        </p:nvGraphicFramePr>
        <p:xfrm>
          <a:off x="633360" y="3925272"/>
          <a:ext cx="8086062" cy="9645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7465"/>
                <a:gridCol w="1577465"/>
                <a:gridCol w="1577465"/>
                <a:gridCol w="1577465"/>
                <a:gridCol w="1776202"/>
              </a:tblGrid>
              <a:tr h="153988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161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597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119  050,0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108 050,0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119 050,0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100 000,0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100 000,0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51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076054"/>
              </p:ext>
            </p:extLst>
          </p:nvPr>
        </p:nvGraphicFramePr>
        <p:xfrm>
          <a:off x="542925" y="898942"/>
          <a:ext cx="8477247" cy="49864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42024"/>
                <a:gridCol w="743578"/>
                <a:gridCol w="743578"/>
                <a:gridCol w="803869"/>
                <a:gridCol w="813916"/>
                <a:gridCol w="730282"/>
              </a:tblGrid>
              <a:tr h="394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Целевые показатели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(факт)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(план)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8939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вес муниципальных образований Республики Татарстан, внедривших эффективные практики неформального образования, карьерной навигации, тренингов, профессиональных проб, доступные для детей и молодежи выпускных возрастов, %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2048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предприятий и компаний, системно участвующих в развитии кадровых проектов профориентации, дуального обучения, профессиональных полигонов, </a:t>
                      </a:r>
                      <a:r>
                        <a:rPr lang="ru-RU" sz="1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стажировочных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площадок для детей и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молодежи, единиц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204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молодых людей, вовлеченных в совместные с компаниями республики проекты профильной подготовки и кадрового притока выпускников, человек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204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педагогов, специалистов, тренеров, обученных и сертифицированных в качестве наставников Программы, действующих на территории республики, человек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1 810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2 280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2 750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3 500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204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Детско-молодежная аудитория выпускного возраста, вовлеченная в систему образовательной, карьерной навигации, профессиональных проб в Республике Татарстан, человек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55 0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939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Детско-молодежная аудитория, устойчиво вовлеченная в проектную деятельность по развитию потенциала и решению задач развития республики на площадках Программы в качестве уникальных участников Программы, человек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15 800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18 850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22 700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28 370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204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 инфраструктуры индивидуальной образовательной продюсерской поддержки, доступной для участия до 1600 молодых людей, обладающих наивысшими достижениями, человек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1 600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5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 положительной узнаваемости Программы в аудиториях адресатов по 5-й шкале мониторинга на 1000 опрошенных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939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проектов, программ в сфере поддержки одаренных детей и молодежи, прошедших публичную экспертизу Межведомственного координационного совета и интегрированных в республиканскую систему поддержки одаренных детей и талантливой молодежи (% от 100 принятых)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542925" y="84710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>
                <a:solidFill>
                  <a:prstClr val="black"/>
                </a:solidFill>
              </a:rPr>
              <a:t>Индикаторы государственной программы </a:t>
            </a:r>
            <a:r>
              <a:rPr lang="ru-RU" sz="1600" b="1" dirty="0" smtClean="0">
                <a:solidFill>
                  <a:prstClr val="black"/>
                </a:solidFill>
              </a:rPr>
              <a:t>"Стратегическое </a:t>
            </a:r>
            <a:r>
              <a:rPr lang="ru-RU" sz="1600" b="1" dirty="0">
                <a:solidFill>
                  <a:prstClr val="black"/>
                </a:solidFill>
              </a:rPr>
              <a:t>управление талантами в Республике </a:t>
            </a:r>
            <a:r>
              <a:rPr lang="ru-RU" sz="1600" b="1" dirty="0" smtClean="0">
                <a:solidFill>
                  <a:prstClr val="black"/>
                </a:solidFill>
              </a:rPr>
              <a:t>Татарстан"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3400" y="5880470"/>
            <a:ext cx="836906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100" b="1" i="1" dirty="0" smtClean="0">
                <a:solidFill>
                  <a:schemeClr val="accent1"/>
                </a:solidFill>
              </a:rPr>
              <a:t>Ответственные исполнители </a:t>
            </a:r>
            <a:r>
              <a:rPr lang="ru-RU" sz="1100" b="1" i="1" dirty="0">
                <a:solidFill>
                  <a:schemeClr val="accent1"/>
                </a:solidFill>
              </a:rPr>
              <a:t>ГП: Министерство образования и науки Республики Татарстан, Министерство по делам молодежи Республики Татарстан</a:t>
            </a:r>
            <a:endParaRPr lang="ru-RU" sz="1100" b="1" i="1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fontAlgn="ctr"/>
            <a:endParaRPr lang="ru-RU" sz="1100" b="1" i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42925" y="6283542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</a:t>
            </a:r>
            <a:r>
              <a:rPr lang="ru-RU" sz="1100" b="1" i="1" dirty="0">
                <a:solidFill>
                  <a:schemeClr val="accent6"/>
                </a:solidFill>
              </a:rPr>
              <a:t>: http://prav.tatarstan.ru</a:t>
            </a:r>
          </a:p>
        </p:txBody>
      </p:sp>
    </p:spTree>
    <p:extLst>
      <p:ext uri="{BB962C8B-B14F-4D97-AF65-F5344CB8AC3E}">
        <p14:creationId xmlns:p14="http://schemas.microsoft.com/office/powerpoint/2010/main" val="262489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642372" y="1360241"/>
            <a:ext cx="519731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: </a:t>
            </a:r>
            <a:endParaRPr lang="ru-RU" altLang="ru-RU" sz="1600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just"/>
            <a:r>
              <a:rPr lang="ru-RU" sz="1600" dirty="0" smtClean="0"/>
              <a:t>1) </a:t>
            </a:r>
            <a:r>
              <a:rPr lang="ru-RU" sz="1600" dirty="0"/>
              <a:t>Удовлетворение текущих и формирование новых потребностей общества в получении информации, содержащейся в документах Архивного фонда Республики Татарстан и других архивных документах;</a:t>
            </a:r>
          </a:p>
          <a:p>
            <a:pPr algn="just"/>
            <a:r>
              <a:rPr lang="ru-RU" sz="1600" dirty="0" smtClean="0"/>
              <a:t>2) </a:t>
            </a:r>
            <a:r>
              <a:rPr lang="ru-RU" sz="1600" dirty="0"/>
              <a:t>Повышение эффективности документационного обеспечения системы государственного управления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925" y="84710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27. </a:t>
            </a:r>
            <a:r>
              <a:rPr lang="ru-RU" sz="1600" b="1" dirty="0">
                <a:solidFill>
                  <a:prstClr val="black"/>
                </a:solidFill>
              </a:rPr>
              <a:t>Государственная </a:t>
            </a:r>
            <a:r>
              <a:rPr lang="ru-RU" sz="1600" b="1" dirty="0" smtClean="0">
                <a:solidFill>
                  <a:prstClr val="black"/>
                </a:solidFill>
              </a:rPr>
              <a:t>программа "Развитие </a:t>
            </a:r>
            <a:r>
              <a:rPr lang="ru-RU" sz="1600" b="1" dirty="0">
                <a:solidFill>
                  <a:prstClr val="black"/>
                </a:solidFill>
              </a:rPr>
              <a:t>архивного дела </a:t>
            </a:r>
            <a:endParaRPr lang="ru-RU" sz="1600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в </a:t>
            </a:r>
            <a:r>
              <a:rPr lang="ru-RU" sz="1600" b="1" dirty="0">
                <a:solidFill>
                  <a:prstClr val="black"/>
                </a:solidFill>
              </a:rPr>
              <a:t>Республике </a:t>
            </a:r>
            <a:r>
              <a:rPr lang="ru-RU" sz="1600" b="1" dirty="0" smtClean="0">
                <a:solidFill>
                  <a:prstClr val="black"/>
                </a:solidFill>
              </a:rPr>
              <a:t>Татарстан" 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27" y="1136720"/>
            <a:ext cx="2638634" cy="2609316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9625"/>
              </p:ext>
            </p:extLst>
          </p:nvPr>
        </p:nvGraphicFramePr>
        <p:xfrm>
          <a:off x="753627" y="4011536"/>
          <a:ext cx="8219550" cy="9990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3910"/>
                <a:gridCol w="1643910"/>
                <a:gridCol w="1643910"/>
                <a:gridCol w="1643910"/>
                <a:gridCol w="1643910"/>
              </a:tblGrid>
              <a:tr h="127642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(тыс. рублей)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50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92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250 615,5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216 632,9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242 830,0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243 433,8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244 061,8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799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76324"/>
              </p:ext>
            </p:extLst>
          </p:nvPr>
        </p:nvGraphicFramePr>
        <p:xfrm>
          <a:off x="542922" y="1051399"/>
          <a:ext cx="8339821" cy="44104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22158"/>
                <a:gridCol w="724377"/>
                <a:gridCol w="724377"/>
                <a:gridCol w="783111"/>
                <a:gridCol w="792899"/>
                <a:gridCol w="792899"/>
              </a:tblGrid>
              <a:tr h="394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Целевые показатели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год (факт)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год (план)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 (прогноз</a:t>
                      </a:r>
                      <a:r>
                        <a:rPr lang="ru-RU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 </a:t>
                      </a:r>
                    </a:p>
                    <a:p>
                      <a:pPr algn="ctr" fontAlgn="ctr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год (прогноз</a:t>
                      </a:r>
                      <a:r>
                        <a:rPr lang="ru-RU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72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модернизированных и внедренных новых функциональных модулей, единиц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12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12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посетителей электронного читального зала, единиц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&gt; 2 000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&gt; 2 700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&gt; 3 500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запросов, исполненных подведомственными учреждениями в установленные сроки, в общем объеме исполненных за год запросов, процентов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98,7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6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оцифрованных документов, хранящихся в системе хранения данных, в общем количестве оцифрованных документов, процентов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93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отреставрированных документов, листов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14 000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6 250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6 250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6 250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9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пополнения портала по генеалогии и родословным генеалогическими записями в общем количестве запланированных записей в текущем году, процентов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6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аудиовизуальных документов, включенных в Архивный фонд Республики Татарстан, единиц хранения/единиц учета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500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500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500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500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300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07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модернизированных рабочих мест государственных и муниципальных архивов в общем количестве запланированных в отчетном году, процентов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542925" y="84710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>
                <a:solidFill>
                  <a:prstClr val="black"/>
                </a:solidFill>
              </a:rPr>
              <a:t>Индикаторы государственной программы </a:t>
            </a:r>
            <a:r>
              <a:rPr lang="ru-RU" sz="1600" b="1" dirty="0" smtClean="0">
                <a:solidFill>
                  <a:prstClr val="black"/>
                </a:solidFill>
              </a:rPr>
              <a:t>"Развитие </a:t>
            </a:r>
            <a:r>
              <a:rPr lang="ru-RU" sz="1600" b="1" dirty="0">
                <a:solidFill>
                  <a:prstClr val="black"/>
                </a:solidFill>
              </a:rPr>
              <a:t>архивного дела </a:t>
            </a:r>
            <a:endParaRPr lang="ru-RU" sz="1600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в </a:t>
            </a:r>
            <a:r>
              <a:rPr lang="ru-RU" sz="1600" b="1" dirty="0">
                <a:solidFill>
                  <a:prstClr val="black"/>
                </a:solidFill>
              </a:rPr>
              <a:t>Республике </a:t>
            </a:r>
            <a:r>
              <a:rPr lang="ru-RU" sz="1600" b="1" dirty="0" smtClean="0">
                <a:solidFill>
                  <a:prstClr val="black"/>
                </a:solidFill>
              </a:rPr>
              <a:t>Татарстан" 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2925" y="5625230"/>
            <a:ext cx="84772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200" b="1" i="1" dirty="0" smtClean="0">
                <a:solidFill>
                  <a:schemeClr val="accent1"/>
                </a:solidFill>
              </a:rPr>
              <a:t>ГП: Государственный </a:t>
            </a:r>
            <a:r>
              <a:rPr lang="ru-RU" sz="1200" b="1" i="1" dirty="0">
                <a:solidFill>
                  <a:schemeClr val="accent1"/>
                </a:solidFill>
              </a:rPr>
              <a:t>комитет Республики Татарстан по архивному делу</a:t>
            </a:r>
            <a:r>
              <a:rPr lang="ru-RU" sz="1400" b="1" i="1" dirty="0">
                <a:solidFill>
                  <a:schemeClr val="tx2"/>
                </a:solidFill>
              </a:rPr>
              <a:t>	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29998" y="6016842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</a:t>
            </a:r>
            <a:r>
              <a:rPr lang="ru-RU" sz="1100" b="1" i="1" dirty="0">
                <a:solidFill>
                  <a:schemeClr val="accent6"/>
                </a:solidFill>
              </a:rPr>
              <a:t> http</a:t>
            </a:r>
            <a:r>
              <a:rPr lang="ru-RU" sz="1100" b="1" i="1" dirty="0" smtClean="0">
                <a:solidFill>
                  <a:schemeClr val="accent6"/>
                </a:solidFill>
              </a:rPr>
              <a:t>://</a:t>
            </a:r>
            <a:r>
              <a:rPr lang="en-US" sz="1100" b="1" i="1" dirty="0" smtClean="0">
                <a:solidFill>
                  <a:schemeClr val="accent6"/>
                </a:solidFill>
              </a:rPr>
              <a:t>arhiv.tatarstan.ru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96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504799" y="1745887"/>
            <a:ext cx="423544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: </a:t>
            </a:r>
            <a:r>
              <a:rPr lang="ru-RU" alt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содействие </a:t>
            </a:r>
            <a:r>
              <a:rPr lang="ru-RU" alt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социально-экономическому и демографическому развитию Республики Татарстан за счет добровольного переселения соотечественников, проживающих за рубежом</a:t>
            </a:r>
            <a:endParaRPr lang="ru-RU" altLang="ru-RU" sz="1600" dirty="0" smtClean="0">
              <a:solidFill>
                <a:prstClr val="black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32874" y="125740"/>
            <a:ext cx="7943850" cy="9194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2</a:t>
            </a:r>
            <a:r>
              <a:rPr lang="en-US" sz="1600" b="1" dirty="0" smtClean="0">
                <a:solidFill>
                  <a:prstClr val="black"/>
                </a:solidFill>
              </a:rPr>
              <a:t>8</a:t>
            </a:r>
            <a:r>
              <a:rPr lang="ru-RU" sz="1600" b="1" dirty="0" smtClean="0">
                <a:solidFill>
                  <a:prstClr val="black"/>
                </a:solidFill>
              </a:rPr>
              <a:t>. </a:t>
            </a:r>
            <a:r>
              <a:rPr lang="ru-RU" sz="1600" b="1" dirty="0">
                <a:solidFill>
                  <a:prstClr val="black"/>
                </a:solidFill>
              </a:rPr>
              <a:t>Государственная программа </a:t>
            </a:r>
            <a:r>
              <a:rPr lang="ru-RU" sz="1600" b="1" dirty="0" smtClean="0">
                <a:solidFill>
                  <a:prstClr val="black"/>
                </a:solidFill>
              </a:rPr>
              <a:t>"Оказание </a:t>
            </a:r>
            <a:r>
              <a:rPr lang="ru-RU" sz="1600" b="1" dirty="0">
                <a:solidFill>
                  <a:prstClr val="black"/>
                </a:solidFill>
              </a:rPr>
              <a:t>содействия добровольному переселению в Республику Татарстан соотечественников, </a:t>
            </a:r>
            <a:endParaRPr lang="ru-RU" sz="1600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проживающих </a:t>
            </a:r>
            <a:r>
              <a:rPr lang="ru-RU" sz="1600" b="1" dirty="0">
                <a:solidFill>
                  <a:prstClr val="black"/>
                </a:solidFill>
              </a:rPr>
              <a:t>за </a:t>
            </a:r>
            <a:r>
              <a:rPr lang="ru-RU" sz="1600" b="1" dirty="0" smtClean="0">
                <a:solidFill>
                  <a:prstClr val="black"/>
                </a:solidFill>
              </a:rPr>
              <a:t>рубежом" 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2" y="1557493"/>
            <a:ext cx="3675794" cy="1946449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042459"/>
              </p:ext>
            </p:extLst>
          </p:nvPr>
        </p:nvGraphicFramePr>
        <p:xfrm>
          <a:off x="734577" y="3760535"/>
          <a:ext cx="8219550" cy="19850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3910"/>
                <a:gridCol w="1643910"/>
                <a:gridCol w="1643910"/>
                <a:gridCol w="1643910"/>
                <a:gridCol w="1643910"/>
              </a:tblGrid>
              <a:tr h="147231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8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30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1 233,7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1 200,0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1 125,0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1 125,0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 2023 год средства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в бюджете Республики Татарстан не предусмотрены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283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32874" y="125740"/>
            <a:ext cx="7943850" cy="91940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>
                <a:solidFill>
                  <a:prstClr val="black"/>
                </a:solidFill>
              </a:rPr>
              <a:t>Индикаторы государственной программы  </a:t>
            </a:r>
            <a:r>
              <a:rPr lang="ru-RU" sz="1600" b="1" dirty="0" smtClean="0">
                <a:solidFill>
                  <a:prstClr val="black"/>
                </a:solidFill>
              </a:rPr>
              <a:t>"Оказание </a:t>
            </a:r>
            <a:r>
              <a:rPr lang="ru-RU" sz="1600" b="1" dirty="0">
                <a:solidFill>
                  <a:prstClr val="black"/>
                </a:solidFill>
              </a:rPr>
              <a:t>содействия добровольному переселению в Республику Татарстан соотечественников, проживающих за </a:t>
            </a:r>
            <a:r>
              <a:rPr lang="ru-RU" sz="1600" b="1" dirty="0" smtClean="0">
                <a:solidFill>
                  <a:prstClr val="black"/>
                </a:solidFill>
              </a:rPr>
              <a:t>рубежом" 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9998" y="5524399"/>
            <a:ext cx="84772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100" b="1" i="1" dirty="0" smtClean="0">
                <a:solidFill>
                  <a:schemeClr val="accent1"/>
                </a:solidFill>
              </a:rPr>
              <a:t>ГП: Министерство труда, занятости и социальной защиты Республики </a:t>
            </a:r>
            <a:r>
              <a:rPr lang="ru-RU" sz="1100" b="1" i="1" dirty="0">
                <a:solidFill>
                  <a:schemeClr val="accent1"/>
                </a:solidFill>
              </a:rPr>
              <a:t>Татарстан </a:t>
            </a:r>
            <a:r>
              <a:rPr lang="ru-RU" sz="1400" b="1" i="1" dirty="0">
                <a:solidFill>
                  <a:schemeClr val="tx2"/>
                </a:solidFill>
              </a:rPr>
              <a:t>	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29998" y="6016842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http://</a:t>
            </a:r>
            <a:r>
              <a:rPr lang="en-US" sz="1100" b="1" i="1" dirty="0" smtClean="0">
                <a:solidFill>
                  <a:schemeClr val="accent6"/>
                </a:solidFill>
              </a:rPr>
              <a:t>mtsz.tatarstan.ru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342859"/>
              </p:ext>
            </p:extLst>
          </p:nvPr>
        </p:nvGraphicFramePr>
        <p:xfrm>
          <a:off x="532874" y="1285315"/>
          <a:ext cx="8128047" cy="31126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34681"/>
                <a:gridCol w="741871"/>
                <a:gridCol w="733246"/>
                <a:gridCol w="733245"/>
                <a:gridCol w="785004"/>
              </a:tblGrid>
              <a:tr h="394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показатели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год (факт)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год (план)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 (прогноз</a:t>
                      </a:r>
                      <a:r>
                        <a:rPr lang="ru-RU" sz="1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 </a:t>
                      </a:r>
                    </a:p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7218">
                <a:tc>
                  <a:txBody>
                    <a:bodyPr/>
                    <a:lstStyle/>
                    <a:p>
                      <a:pPr algn="just"/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latin typeface="Arial"/>
                        </a:rPr>
                        <a:t>Количество участников государственной программы и членов их семей, человек	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5544">
                <a:tc>
                  <a:txBody>
                    <a:bodyPr/>
                    <a:lstStyle/>
                    <a:p>
                      <a:pPr algn="just"/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Коэффициент миграционного прироста (на 10 тыс. человек)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latin typeface="Arial"/>
                        </a:rPr>
                        <a:t>	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10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Тираж печатных изданий, экземпляров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615">
                <a:tc>
                  <a:txBody>
                    <a:bodyPr/>
                    <a:lstStyle/>
                    <a:p>
                      <a:pPr marL="0" marR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Численность участников Государственной программы Российской Федерации и членов их семей, получающих среднее профессиональное, высшее образование, дополнительное профессиональное образование в образовательных организациях Республики Татарстан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9369">
                <a:tc>
                  <a:txBody>
                    <a:bodyPr/>
                    <a:lstStyle/>
                    <a:p>
                      <a:pPr algn="just"/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презентаций государственной программы Республики Татарстан в государствах постоянного проживания соотечественников, проведенных уполномоченным органом, в том числе с использованием технических каналов связи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918">
                <a:tc>
                  <a:txBody>
                    <a:bodyPr/>
                    <a:lstStyle/>
                    <a:p>
                      <a:pPr algn="just"/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участников Государственной программы Российской Федерации, которым выделены жилые помещения для временного размещения на срок не менее 6 месяцев либо компенсирован наем жилого помещения на указанный срок, человек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631">
                <a:tc>
                  <a:txBody>
                    <a:bodyPr/>
                    <a:lstStyle/>
                    <a:p>
                      <a:pPr algn="just"/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Количество участников Государственной программы Российской Федерации и членов их семей, получивших гарантированное медицинское обслуживание в Республике Татарстан в период адаптации, человек						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188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err="1" smtClean="0"/>
              <a:t>прпо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648586" y="46038"/>
            <a:ext cx="7953876" cy="59931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t"/>
            <a:r>
              <a:rPr lang="en-US" sz="1600" b="1" dirty="0" smtClean="0">
                <a:solidFill>
                  <a:prstClr val="black"/>
                </a:solidFill>
              </a:rPr>
              <a:t>29</a:t>
            </a:r>
            <a:r>
              <a:rPr lang="ru-RU" sz="1600" dirty="0" smtClean="0">
                <a:solidFill>
                  <a:prstClr val="black"/>
                </a:solidFill>
              </a:rPr>
              <a:t>. </a:t>
            </a:r>
            <a:r>
              <a:rPr lang="ru-RU" sz="1600" dirty="0">
                <a:solidFill>
                  <a:prstClr val="black"/>
                </a:solidFill>
              </a:rPr>
              <a:t>Государственная программа </a:t>
            </a:r>
            <a:r>
              <a:rPr lang="ru-RU" sz="1600" dirty="0" smtClean="0">
                <a:solidFill>
                  <a:prstClr val="black"/>
                </a:solidFill>
              </a:rPr>
              <a:t>"Формирование </a:t>
            </a:r>
            <a:r>
              <a:rPr lang="ru-RU" sz="1600" dirty="0">
                <a:solidFill>
                  <a:prstClr val="black"/>
                </a:solidFill>
              </a:rPr>
              <a:t>современной городской среды на территории Республики </a:t>
            </a:r>
            <a:r>
              <a:rPr lang="ru-RU" sz="1600" dirty="0" smtClean="0">
                <a:solidFill>
                  <a:prstClr val="black"/>
                </a:solidFill>
              </a:rPr>
              <a:t>Татарстан"</a:t>
            </a: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692022"/>
              </p:ext>
            </p:extLst>
          </p:nvPr>
        </p:nvGraphicFramePr>
        <p:xfrm>
          <a:off x="688475" y="3668142"/>
          <a:ext cx="8219550" cy="9297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3910"/>
                <a:gridCol w="1643910"/>
                <a:gridCol w="1643910"/>
                <a:gridCol w="1643910"/>
                <a:gridCol w="1643910"/>
              </a:tblGrid>
              <a:tr h="237016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62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714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3 851 333,1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3 700 597,6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3 608 265,9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3 165 901,1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3 165 901,1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5715" name="Picture 3" descr="C:\Users\Alsu.Husainova\Desktop\0e0ebed189357054b6e61dfcc56fc1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50" y="807523"/>
            <a:ext cx="3878950" cy="257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866904" y="1232394"/>
            <a:ext cx="40613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: </a:t>
            </a:r>
            <a:r>
              <a:rPr lang="ru-RU" sz="1600" dirty="0"/>
              <a:t>Повышение качества и комфорта городской среды на территории Республики Татарстан</a:t>
            </a:r>
          </a:p>
        </p:txBody>
      </p:sp>
    </p:spTree>
    <p:extLst>
      <p:ext uri="{BB962C8B-B14F-4D97-AF65-F5344CB8AC3E}">
        <p14:creationId xmlns:p14="http://schemas.microsoft.com/office/powerpoint/2010/main" val="45915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41" y="80031"/>
            <a:ext cx="8452121" cy="662919"/>
          </a:xfrm>
        </p:spPr>
        <p:txBody>
          <a:bodyPr>
            <a:noAutofit/>
          </a:bodyPr>
          <a:lstStyle/>
          <a:p>
            <a:r>
              <a:rPr lang="ru-RU" sz="1500" dirty="0" smtClean="0"/>
              <a:t>Основные направления налоговой </a:t>
            </a:r>
            <a:r>
              <a:rPr lang="ru-RU" sz="1500" dirty="0"/>
              <a:t>политики Республики Татарстан </a:t>
            </a:r>
          </a:p>
          <a:p>
            <a:r>
              <a:rPr lang="ru-RU" sz="1500" dirty="0"/>
              <a:t>на </a:t>
            </a:r>
            <a:r>
              <a:rPr lang="ru-RU" sz="1500" dirty="0" smtClean="0"/>
              <a:t>2021 </a:t>
            </a:r>
            <a:r>
              <a:rPr lang="ru-RU" sz="1500" dirty="0"/>
              <a:t>год </a:t>
            </a:r>
            <a:r>
              <a:rPr lang="ru-RU" sz="1500" dirty="0" smtClean="0"/>
              <a:t>и на </a:t>
            </a:r>
            <a:r>
              <a:rPr lang="ru-RU" sz="1500" dirty="0"/>
              <a:t>плановый период </a:t>
            </a:r>
            <a:r>
              <a:rPr lang="ru-RU" sz="1500" dirty="0" smtClean="0"/>
              <a:t>2022 </a:t>
            </a:r>
            <a:r>
              <a:rPr lang="ru-RU" sz="1500" dirty="0"/>
              <a:t>и </a:t>
            </a:r>
            <a:r>
              <a:rPr lang="ru-RU" sz="1500" dirty="0" smtClean="0"/>
              <a:t>2023 годов</a:t>
            </a:r>
          </a:p>
          <a:p>
            <a:endParaRPr lang="ru-RU" sz="1500" dirty="0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00660" y="779545"/>
            <a:ext cx="8403614" cy="9194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 algn="just"/>
            <a:r>
              <a:rPr lang="ru-RU" sz="1600" b="1" dirty="0">
                <a:solidFill>
                  <a:schemeClr val="tx1"/>
                </a:solidFill>
              </a:rPr>
              <a:t>Для поддержки инвестиций в экономику и стимулирования инновационной деятельности на территории республики продолжат действовать пониженные ставки по налогу на прибыль и налогу на имущество организаций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35498" y="1830824"/>
            <a:ext cx="8368776" cy="9194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>
              <a:defRPr/>
            </a:pPr>
            <a:r>
              <a:rPr lang="ru-RU" sz="1600" b="1" dirty="0">
                <a:solidFill>
                  <a:schemeClr val="tx1"/>
                </a:solidFill>
              </a:rPr>
              <a:t>Продлен до 2023 года срок действия пониженной ставки в размере 0,5 процента по налогу на имущество организаций для технопарков, индустриальных парков, </a:t>
            </a:r>
            <a:r>
              <a:rPr lang="ru-RU" sz="1600" b="1" dirty="0" err="1">
                <a:solidFill>
                  <a:schemeClr val="tx1"/>
                </a:solidFill>
              </a:rPr>
              <a:t>инновационно</a:t>
            </a:r>
            <a:r>
              <a:rPr lang="ru-RU" sz="1600" b="1" dirty="0">
                <a:solidFill>
                  <a:schemeClr val="tx1"/>
                </a:solidFill>
              </a:rPr>
              <a:t>-технологических центров</a:t>
            </a:r>
            <a:endParaRPr lang="ru-RU" sz="1600" b="1" kern="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0391" y="3085636"/>
            <a:ext cx="8363883" cy="9194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600" b="1" dirty="0">
                <a:solidFill>
                  <a:schemeClr val="tx1"/>
                </a:solidFill>
              </a:rPr>
              <a:t>До 1 января 2022 года продолжится действие налоговых преференций в отношении объектов социально-культурной сферы, используемых организациями для нужд здравоохранения, физической культуры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5498" y="4288325"/>
            <a:ext cx="8368776" cy="9194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 algn="just">
              <a:defRPr/>
            </a:pPr>
            <a:r>
              <a:rPr lang="ru-RU" sz="1600" b="1" dirty="0">
                <a:solidFill>
                  <a:schemeClr val="tx1"/>
                </a:solidFill>
              </a:rPr>
              <a:t>В целях развития предпринимательства, на 2021 год продлено действие пониженных налоговых ставок по упрощенной системе налогообложения «доходы минус расходы»</a:t>
            </a:r>
            <a:endParaRPr lang="ru-RU" sz="1600" b="1" kern="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5793" y="5360126"/>
            <a:ext cx="8318482" cy="10692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>
                <a:solidFill>
                  <a:schemeClr val="tx1"/>
                </a:solidFill>
              </a:rPr>
              <a:t>На период </a:t>
            </a:r>
            <a:r>
              <a:rPr lang="ru-RU" sz="1600" b="1" dirty="0" smtClean="0">
                <a:solidFill>
                  <a:schemeClr val="tx1"/>
                </a:solidFill>
              </a:rPr>
              <a:t>2021 - 2022 </a:t>
            </a:r>
            <a:r>
              <a:rPr lang="ru-RU" sz="1600" b="1" dirty="0">
                <a:solidFill>
                  <a:schemeClr val="tx1"/>
                </a:solidFill>
              </a:rPr>
              <a:t>годов установлены пониженные ставки по упрощенной системе налогообложения для </a:t>
            </a:r>
            <a:r>
              <a:rPr lang="en-US" sz="1600" b="1" dirty="0">
                <a:solidFill>
                  <a:schemeClr val="tx1"/>
                </a:solidFill>
              </a:rPr>
              <a:t>IT</a:t>
            </a:r>
            <a:r>
              <a:rPr lang="ru-RU" sz="1600" b="1" dirty="0">
                <a:solidFill>
                  <a:schemeClr val="tx1"/>
                </a:solidFill>
              </a:rPr>
              <a:t>-компаний, местом осуществления деятельности которых являются города с численностью населения до 7 тысяч человек.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02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593108"/>
              </p:ext>
            </p:extLst>
          </p:nvPr>
        </p:nvGraphicFramePr>
        <p:xfrm>
          <a:off x="650699" y="1390812"/>
          <a:ext cx="8068867" cy="29873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33016"/>
                <a:gridCol w="669435"/>
                <a:gridCol w="619125"/>
                <a:gridCol w="628650"/>
                <a:gridCol w="695325"/>
                <a:gridCol w="623316"/>
              </a:tblGrid>
              <a:tr h="394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показатели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год (факт)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год (план)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 (прогноз</a:t>
                      </a:r>
                      <a:r>
                        <a:rPr lang="ru-RU" sz="1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 </a:t>
                      </a:r>
                    </a:p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год (прогноз</a:t>
                      </a:r>
                      <a:r>
                        <a:rPr lang="ru-RU" sz="1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72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Реализованы мероприятия по благоустройству, предусмотренные </a:t>
                      </a: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государственными (муниципальными) программами формирования</a:t>
                      </a: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современной городской </a:t>
                      </a: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среды </a:t>
                      </a: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обустроенных общественных пространств), не менее единиц накопительным </a:t>
                      </a: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итогом, начиная </a:t>
                      </a: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 2019 года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72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Прирост среднего индекса </a:t>
                      </a: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качества городской </a:t>
                      </a: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среды по отношению к 2018 году, процентов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554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Среднее значение индекса качества городской среды по Российской Федерации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247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объема закупок оборудования, имеющего российское происхождение, в том числе оборудования, закупаемого при выполнении работ, в общем объеме оборудования, закупленного в рамках реализации мероприятий 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государствен-ных</a:t>
                      </a: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(муниципальных) программ современной городской среды, процентов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6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городов с благоприятной городской средой, 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9369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городов с благоприятной средой от общего количества городов (индекс качества городской среды - выше 50 процентов), процентов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>
          <a:xfrm>
            <a:off x="583006" y="417513"/>
            <a:ext cx="8092099" cy="5993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t"/>
            <a:r>
              <a:rPr lang="ru-RU" sz="1600" b="1" dirty="0">
                <a:solidFill>
                  <a:prstClr val="black"/>
                </a:solidFill>
              </a:rPr>
              <a:t>Индикаторы </a:t>
            </a:r>
            <a:r>
              <a:rPr lang="ru-RU" sz="1600" dirty="0" smtClean="0">
                <a:solidFill>
                  <a:prstClr val="black"/>
                </a:solidFill>
              </a:rPr>
              <a:t>государственной программы "Формирование </a:t>
            </a:r>
            <a:r>
              <a:rPr lang="ru-RU" sz="1600" dirty="0">
                <a:solidFill>
                  <a:prstClr val="black"/>
                </a:solidFill>
              </a:rPr>
              <a:t>современной городской среды на территории Республики </a:t>
            </a:r>
            <a:r>
              <a:rPr lang="ru-RU" sz="1600" dirty="0" smtClean="0">
                <a:solidFill>
                  <a:prstClr val="black"/>
                </a:solidFill>
              </a:rPr>
              <a:t>Татарстан"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0664" y="4592270"/>
            <a:ext cx="81167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ГП: Министерство </a:t>
            </a:r>
            <a:r>
              <a:rPr lang="ru-RU" sz="1100" b="1" i="1" dirty="0" smtClean="0">
                <a:solidFill>
                  <a:schemeClr val="accent1"/>
                </a:solidFill>
              </a:rPr>
              <a:t>строительства, архитектуры и жилищно-коммунального хозяйства Республики Татарстан </a:t>
            </a:r>
            <a:endParaRPr lang="ru-RU" sz="1100" b="1" i="1" dirty="0">
              <a:solidFill>
                <a:schemeClr val="tx2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613435" y="5090566"/>
            <a:ext cx="7987454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http://minstroy.tatarstan.ru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78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134533" y="1491943"/>
            <a:ext cx="450166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33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latin typeface="Arial"/>
                <a:ea typeface="Times New Roman" panose="02020603050405020304" pitchFamily="18" charset="0"/>
              </a:rPr>
              <a:t>Цель: </a:t>
            </a:r>
            <a:r>
              <a:rPr lang="ru-RU" altLang="ru-RU" sz="1600" dirty="0" smtClean="0">
                <a:latin typeface="Arial"/>
                <a:ea typeface="Times New Roman" panose="02020603050405020304" pitchFamily="18" charset="0"/>
              </a:rPr>
              <a:t>стимулирование перевода автомобильной техники на газомоторное топливо путем расширения газозаправочной инфраструктуры</a:t>
            </a:r>
            <a:endParaRPr lang="ru-RU" altLang="ru-RU" sz="1600" dirty="0" smtClean="0">
              <a:latin typeface="Arial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30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. Государственная программа </a:t>
            </a:r>
            <a:r>
              <a:rPr lang="ru-RU" sz="1600" dirty="0" smtClean="0">
                <a:solidFill>
                  <a:prstClr val="black"/>
                </a:solidFill>
              </a:rPr>
              <a:t>"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Строительство автомобильных газонаполнительных станций на территории Республики Татарстан</a:t>
            </a:r>
            <a:r>
              <a:rPr lang="ru-RU" sz="1600" dirty="0" smtClean="0">
                <a:solidFill>
                  <a:prstClr val="black"/>
                </a:solidFill>
              </a:rPr>
              <a:t>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754434"/>
              </p:ext>
            </p:extLst>
          </p:nvPr>
        </p:nvGraphicFramePr>
        <p:xfrm>
          <a:off x="692029" y="3821677"/>
          <a:ext cx="8058464" cy="20842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49991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45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80 000,0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 2020 год средства в бюджете Республики Татарстан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не предусмотрены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252 000,0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252 000,0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252 000,0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6978" name="Picture 2" descr="Газовая заправка: нюансы и перспективы бизнеса (ноябрь 2020) — vipidei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1143001"/>
            <a:ext cx="3407457" cy="248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02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91940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программы</a:t>
            </a:r>
            <a:endParaRPr lang="ru-RU" altLang="ru-RU" sz="1600" b="1" dirty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«Строительство автомобильных газонаполнительных станций на территории Республики Татарстан"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850651"/>
              </p:ext>
            </p:extLst>
          </p:nvPr>
        </p:nvGraphicFramePr>
        <p:xfrm>
          <a:off x="612776" y="1222759"/>
          <a:ext cx="8159749" cy="147618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63849"/>
                <a:gridCol w="1047750"/>
                <a:gridCol w="1200150"/>
                <a:gridCol w="1009650"/>
                <a:gridCol w="1107997"/>
                <a:gridCol w="930353"/>
              </a:tblGrid>
              <a:tr h="5122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год (факт)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новых АГНКС, в том числе с учетом наличия зарядных колонок (станций) для транспортных средств с электродвигателями (нарастающим итогом)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47700" y="5753849"/>
            <a:ext cx="81305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 smtClean="0">
                <a:solidFill>
                  <a:schemeClr val="accent1"/>
                </a:solidFill>
              </a:rPr>
              <a:t>Ответственный исполнитель ГП: Министерство промышленности и торговли Республики Татарстан</a:t>
            </a:r>
            <a:endParaRPr lang="ru-RU" sz="1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47700" y="6042558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000" b="1" i="1" dirty="0">
                <a:solidFill>
                  <a:schemeClr val="accent6"/>
                </a:solidFill>
              </a:rPr>
              <a:t>https://mpt.tatarstan.ru/</a:t>
            </a:r>
            <a:endParaRPr lang="ru-RU" sz="10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90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134533" y="1615053"/>
            <a:ext cx="450166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33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latin typeface="Arial"/>
                <a:ea typeface="Times New Roman" panose="02020603050405020304" pitchFamily="18" charset="0"/>
              </a:rPr>
              <a:t>Цель: </a:t>
            </a:r>
            <a:r>
              <a:rPr lang="ru-RU" altLang="ru-RU" sz="1600" dirty="0" smtClean="0">
                <a:latin typeface="Arial"/>
                <a:ea typeface="Times New Roman" panose="02020603050405020304" pitchFamily="18" charset="0"/>
              </a:rPr>
              <a:t>реализация государственной политики по развитию  физической культуры и спорта в Республике Татарстан</a:t>
            </a:r>
            <a:endParaRPr lang="ru-RU" altLang="ru-RU" sz="1600" dirty="0" smtClean="0">
              <a:latin typeface="Arial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3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1.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Государственная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программа "Развитие физической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культуры и спорта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858215"/>
              </p:ext>
            </p:extLst>
          </p:nvPr>
        </p:nvGraphicFramePr>
        <p:xfrm>
          <a:off x="692029" y="3804726"/>
          <a:ext cx="8058464" cy="10864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319002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593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4 337 968,3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8 525 709,2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4 080 414,7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4 259 077,1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3 872 809,1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3906" name="Picture 2" descr="Картинки по запросу спорт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6" y="1030786"/>
            <a:ext cx="3006724" cy="237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01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программы</a:t>
            </a:r>
            <a:endParaRPr lang="ru-RU" altLang="ru-RU" sz="1600" b="1" dirty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физической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культуры и спорта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708238"/>
              </p:ext>
            </p:extLst>
          </p:nvPr>
        </p:nvGraphicFramePr>
        <p:xfrm>
          <a:off x="612776" y="1222759"/>
          <a:ext cx="8178799" cy="331641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73349"/>
                <a:gridCol w="1457325"/>
                <a:gridCol w="1028700"/>
                <a:gridCol w="1047750"/>
                <a:gridCol w="1022272"/>
                <a:gridCol w="949403"/>
              </a:tblGrid>
              <a:tr h="5122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(факт)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населения РТ, систематически занимающегося физической культурой и спортом, %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49,5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53,5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54,5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спортсменов-разрядников в общем количестве лиц, занимающихся в системе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спортивных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школ олимпийского резерва и училищ олимпийского резерва, 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52,25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52,55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52,85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53,15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53,45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 спортивных сооружений на 100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тыс.человек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населения, единиц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306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310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0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Единовременная пропускная способность объектов, введенных в эксплуатацию в рамках государственной программы,  по направлению касающемуся совершенствования условий для развития массового спорта, (нарастающим итогом), человек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1019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1099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1127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85776" y="5718546"/>
            <a:ext cx="8534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1"/>
                </a:solidFill>
              </a:rPr>
              <a:t>Ответственный исполнитель ГП : Министерство спорта Республики Татарстан</a:t>
            </a:r>
            <a:endParaRPr lang="ru-RU" sz="1200" b="1" i="1" dirty="0">
              <a:solidFill>
                <a:schemeClr val="accent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" y="6133096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200" b="1" i="1" dirty="0" smtClean="0">
                <a:solidFill>
                  <a:schemeClr val="accent6"/>
                </a:solidFill>
              </a:rPr>
              <a:t>программа и отчеты о ходе ее реализации, </a:t>
            </a:r>
            <a:r>
              <a:rPr lang="ru-RU" sz="1200" b="1" i="1" dirty="0">
                <a:solidFill>
                  <a:schemeClr val="accent6"/>
                </a:solidFill>
              </a:rPr>
              <a:t>находится </a:t>
            </a:r>
            <a:r>
              <a:rPr lang="ru-RU" sz="1200" b="1" i="1" dirty="0" smtClean="0">
                <a:solidFill>
                  <a:schemeClr val="accent6"/>
                </a:solidFill>
              </a:rPr>
              <a:t>по </a:t>
            </a:r>
            <a:r>
              <a:rPr lang="ru-RU" sz="1200" b="1" i="1" dirty="0">
                <a:solidFill>
                  <a:schemeClr val="accent6"/>
                </a:solidFill>
              </a:rPr>
              <a:t>адресу</a:t>
            </a:r>
            <a:r>
              <a:rPr lang="ru-RU" sz="1200" b="1" i="1" dirty="0" smtClean="0">
                <a:solidFill>
                  <a:schemeClr val="accent6"/>
                </a:solidFill>
              </a:rPr>
              <a:t>:</a:t>
            </a:r>
            <a:r>
              <a:rPr lang="en-US" sz="1200" b="1" i="1" dirty="0">
                <a:solidFill>
                  <a:schemeClr val="accent6"/>
                </a:solidFill>
              </a:rPr>
              <a:t> http</a:t>
            </a:r>
            <a:r>
              <a:rPr lang="en-US" sz="1200" b="1" i="1" dirty="0" smtClean="0">
                <a:solidFill>
                  <a:schemeClr val="accent6"/>
                </a:solidFill>
              </a:rPr>
              <a:t>://minsport.tatarstan.ru</a:t>
            </a:r>
            <a:endParaRPr lang="ru-RU" sz="1200" b="1" i="1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82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134533" y="1615053"/>
            <a:ext cx="450166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33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/>
            <a:r>
              <a:rPr lang="ru-RU" altLang="ru-RU" sz="1600" b="1" dirty="0" smtClean="0">
                <a:latin typeface="Arial"/>
                <a:ea typeface="Times New Roman" panose="02020603050405020304" pitchFamily="18" charset="0"/>
              </a:rPr>
              <a:t>Цель: </a:t>
            </a:r>
            <a:r>
              <a:rPr lang="ru-RU" altLang="ru-RU" sz="16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реализация государственной политики по развитию молодежной политики </a:t>
            </a:r>
            <a:br>
              <a:rPr lang="ru-RU" altLang="ru-RU" sz="16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</a:br>
            <a:r>
              <a:rPr lang="ru-RU" altLang="ru-RU" sz="16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в Республике Татарстан</a:t>
            </a:r>
            <a:endParaRPr lang="ru-RU" altLang="ru-RU" sz="1600" dirty="0" smtClean="0">
              <a:latin typeface="Arial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3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2.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Государственная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программа "Развитие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молодежной политики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788126"/>
              </p:ext>
            </p:extLst>
          </p:nvPr>
        </p:nvGraphicFramePr>
        <p:xfrm>
          <a:off x="692029" y="3787472"/>
          <a:ext cx="8058464" cy="10088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41365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(тыс. рублей)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86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3 708 426,0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5 270 293,0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6 063 162,4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2 799 819,7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2 833 514,3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3908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64" y="1133850"/>
            <a:ext cx="3297869" cy="219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4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endParaRPr lang="ru-RU" altLang="ru-RU" sz="1600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молодежной политики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399642"/>
              </p:ext>
            </p:extLst>
          </p:nvPr>
        </p:nvGraphicFramePr>
        <p:xfrm>
          <a:off x="612776" y="1222759"/>
          <a:ext cx="7893049" cy="271106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393576"/>
                <a:gridCol w="1222748"/>
                <a:gridCol w="857250"/>
                <a:gridCol w="1333500"/>
                <a:gridCol w="1057275"/>
                <a:gridCol w="1028700"/>
              </a:tblGrid>
              <a:tr h="425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год (факт)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 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Удельный вес сельской молодежи, участвующей в программах социального развития села, в общем количестве сельской молодежи, процентов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62,2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64,2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68,1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72,1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Увеличение доли молодых людей, вовлеченных в реализуемые исполнительными органами государственной власти проекты и программы в сфере поддержки талантливой молодежи, в общем количестве молодежи, процентов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Охват детей и молодежи мероприятиями патриотической направленности, человек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52 000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54 000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56 000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58 000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60 000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85776" y="5718546"/>
            <a:ext cx="8534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1"/>
                </a:solidFill>
              </a:rPr>
              <a:t>Ответственный исполнитель ГП : Министерство </a:t>
            </a:r>
            <a:r>
              <a:rPr lang="ru-RU" sz="1200" b="1" i="1" dirty="0">
                <a:solidFill>
                  <a:schemeClr val="accent1"/>
                </a:solidFill>
              </a:rPr>
              <a:t>по делам молодежи </a:t>
            </a:r>
            <a:r>
              <a:rPr lang="ru-RU" sz="1200" b="1" i="1" dirty="0" smtClean="0">
                <a:solidFill>
                  <a:schemeClr val="accent1"/>
                </a:solidFill>
              </a:rPr>
              <a:t>Республики Татарстан</a:t>
            </a:r>
            <a:endParaRPr lang="ru-RU" sz="1200" b="1" i="1" dirty="0">
              <a:solidFill>
                <a:schemeClr val="accent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" y="6133096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200" b="1" i="1" dirty="0" smtClean="0">
                <a:solidFill>
                  <a:schemeClr val="accent6"/>
                </a:solidFill>
              </a:rPr>
              <a:t>программа и отчеты о ходе ее реализации, </a:t>
            </a:r>
            <a:r>
              <a:rPr lang="ru-RU" sz="1200" b="1" i="1" dirty="0">
                <a:solidFill>
                  <a:schemeClr val="accent6"/>
                </a:solidFill>
              </a:rPr>
              <a:t>находится </a:t>
            </a:r>
            <a:r>
              <a:rPr lang="ru-RU" sz="1200" b="1" i="1" dirty="0" smtClean="0">
                <a:solidFill>
                  <a:schemeClr val="accent6"/>
                </a:solidFill>
              </a:rPr>
              <a:t>по </a:t>
            </a:r>
            <a:r>
              <a:rPr lang="ru-RU" sz="1200" b="1" i="1" dirty="0">
                <a:solidFill>
                  <a:schemeClr val="accent6"/>
                </a:solidFill>
              </a:rPr>
              <a:t>адресу</a:t>
            </a:r>
            <a:r>
              <a:rPr lang="ru-RU" sz="1200" b="1" i="1" dirty="0" smtClean="0">
                <a:solidFill>
                  <a:schemeClr val="accent6"/>
                </a:solidFill>
              </a:rPr>
              <a:t>:</a:t>
            </a:r>
            <a:r>
              <a:rPr lang="en-US" sz="1200" b="1" i="1" dirty="0">
                <a:solidFill>
                  <a:schemeClr val="accent6"/>
                </a:solidFill>
              </a:rPr>
              <a:t> http</a:t>
            </a:r>
            <a:r>
              <a:rPr lang="en-US" sz="1200" b="1" i="1" dirty="0" smtClean="0">
                <a:solidFill>
                  <a:schemeClr val="accent6"/>
                </a:solidFill>
              </a:rPr>
              <a:t>://minmol.tatarstan.ru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82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ru-RU" sz="1600" dirty="0"/>
              <a:t>Сведения </a:t>
            </a:r>
            <a:r>
              <a:rPr lang="ru-RU" sz="1600" dirty="0" smtClean="0"/>
              <a:t>об отдельных программных </a:t>
            </a:r>
            <a:r>
              <a:rPr lang="ru-RU" sz="1600" dirty="0"/>
              <a:t>мероприятиях, планируемых к реализации за счет средств бюджета Республики Татарстан в </a:t>
            </a:r>
            <a:r>
              <a:rPr lang="ru-RU" sz="1600" dirty="0" smtClean="0"/>
              <a:t>2020 </a:t>
            </a:r>
            <a:r>
              <a:rPr lang="ru-RU" sz="1600" dirty="0"/>
              <a:t>– </a:t>
            </a:r>
            <a:r>
              <a:rPr lang="ru-RU" sz="1600" dirty="0" smtClean="0"/>
              <a:t>2023 годах, </a:t>
            </a:r>
            <a:r>
              <a:rPr lang="ru-RU" sz="1600" dirty="0" err="1" smtClean="0"/>
              <a:t>тыс.рублей</a:t>
            </a:r>
            <a:endParaRPr lang="ru-RU" sz="1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4439"/>
              </p:ext>
            </p:extLst>
          </p:nvPr>
        </p:nvGraphicFramePr>
        <p:xfrm>
          <a:off x="609599" y="800155"/>
          <a:ext cx="8439151" cy="580829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971676"/>
                <a:gridCol w="628650"/>
                <a:gridCol w="619125"/>
                <a:gridCol w="695325"/>
                <a:gridCol w="630352"/>
                <a:gridCol w="3894023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Наименование 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План 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2020 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 </a:t>
                      </a:r>
                      <a:b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 </a:t>
                      </a: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2021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 </a:t>
                      </a:r>
                      <a:b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на 2022 </a:t>
                      </a:r>
                    </a:p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Прогноз на 2023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Ожидаемые результаты от реализации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49377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Организация отдыха детей и молодежи, их оздоровления и занятости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ru-RU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552 060,2</a:t>
                      </a:r>
                      <a:endParaRPr lang="ru-RU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1 607 428,3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1 656 135,8</a:t>
                      </a:r>
                      <a:endParaRPr lang="ru-RU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ru-RU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682 112,2</a:t>
                      </a:r>
                      <a:endParaRPr lang="ru-RU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 defTabSz="685800" rtl="0" eaLnBrk="1" fontAlgn="t" latinLnBrk="0" hangingPunct="1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Реализация мероприятий подпрограммы позволит создать условия </a:t>
                      </a: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для: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just" defTabSz="685800" rtl="0" eaLnBrk="1" fontAlgn="t" latinLnBrk="0" hangingPunct="1">
                        <a:buFontTx/>
                        <a:buNone/>
                      </a:pP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развития </a:t>
                      </a:r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различных форм отдыха детей и молодежи, детского и молодежного </a:t>
                      </a: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туризма и спорта;</a:t>
                      </a:r>
                    </a:p>
                    <a:p>
                      <a:pPr marL="0" indent="0" algn="just" defTabSz="685800" rtl="0" eaLnBrk="1" fontAlgn="t" latinLnBrk="0" hangingPunct="1">
                        <a:buFontTx/>
                        <a:buNone/>
                      </a:pP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формирования </a:t>
                      </a:r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системы выявления, а также поддержки одаренных детей, победителей предметных олимпиад, творческих </a:t>
                      </a: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конкурсов;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just" defTabSz="685800" rtl="0" eaLnBrk="1" fontAlgn="t" latinLnBrk="0" hangingPunct="1">
                        <a:buFontTx/>
                        <a:buNone/>
                      </a:pP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поддержки </a:t>
                      </a:r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детских и молодежных общественных организаций, волонтеров</a:t>
                      </a: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marL="0" indent="0" algn="just" defTabSz="685800" rtl="0" eaLnBrk="1" fontAlgn="t" latinLnBrk="0" hangingPunct="1">
                        <a:buFontTx/>
                        <a:buNone/>
                      </a:pP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оказания </a:t>
                      </a:r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государственной поддержки детей-сирот, детей, оставшихся без попечения </a:t>
                      </a: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родителей;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just" defTabSz="685800" rtl="0" eaLnBrk="1" fontAlgn="t" latinLnBrk="0" hangingPunct="1">
                        <a:buFontTx/>
                        <a:buNone/>
                      </a:pP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реализации </a:t>
                      </a:r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мер по профилактике детской заболеваемости и инвалидности, безнадзорности и правонарушений </a:t>
                      </a: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несовершеннолетних;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just" defTabSz="685800" rtl="0" eaLnBrk="1" fontAlgn="t" latinLnBrk="0" hangingPunct="1">
                        <a:buFontTx/>
                        <a:buNone/>
                      </a:pP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формирования </a:t>
                      </a:r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эффективной комплексной социальной защиты и интеграции в </a:t>
                      </a: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общество </a:t>
                      </a:r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детей, находящихся в трудной жизненной </a:t>
                      </a: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ситуации;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just" defTabSz="685800" rtl="0" eaLnBrk="1" fontAlgn="t" latinLnBrk="0" hangingPunct="1">
                        <a:buFontTx/>
                        <a:buNone/>
                      </a:pP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обеспечения </a:t>
                      </a:r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детей школьного возраста отдыхом в каникулярный </a:t>
                      </a: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период;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just" defTabSz="685800" rtl="0" eaLnBrk="1" fontAlgn="t" latinLnBrk="0" hangingPunct="1">
                        <a:buFontTx/>
                        <a:buNone/>
                      </a:pP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обеспечения </a:t>
                      </a:r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детей и молодежи отдыхом в течение года (за исключением каникулярного периода</a:t>
                      </a: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);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just" defTabSz="685800" rtl="0" eaLnBrk="1" fontAlgn="t" latinLnBrk="0" hangingPunct="1">
                        <a:buFontTx/>
                        <a:buNone/>
                      </a:pP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улучшения </a:t>
                      </a:r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жизнедеятельности и решение проблем неблагополучия </a:t>
                      </a: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детей;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just" defTabSz="685800" rtl="0" eaLnBrk="1" fontAlgn="t" latinLnBrk="0" hangingPunct="1">
                        <a:buFontTx/>
                        <a:buNone/>
                      </a:pP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обеспечения </a:t>
                      </a:r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детей и молодежи занятостью в каникулярный </a:t>
                      </a: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период;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just" defTabSz="685800" rtl="0" eaLnBrk="1" fontAlgn="t" latinLnBrk="0" hangingPunct="1">
                        <a:buFontTx/>
                        <a:buNone/>
                      </a:pPr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обеспечения </a:t>
                      </a:r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укомплектования персоналом организаций отдыха.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68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Развитие института мировой юстиции в Республике Татарстан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76 699,8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82 200,0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81 600,0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Реализация мероприятий  программы позволит создать условия 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для: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осуществления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государственной политики в сфере юстиции в пределах полномочий Республики Татарстан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;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ru-RU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развития и укрепления института мировой юстиции в Республике Татарстан.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6251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Профилактика наркотизации населения в Республике Татарстан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13 747,0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20 980,0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20 980,0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20 980,0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Реализация мероприятий подпрограммы позволит создать условия 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для: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наращивания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усилий правоохранительных органов по борьбе с незаконным оборотом 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наркотиков;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совершенствования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системы лечебной и реабилитационной помощи наркозависимым, психотерапевтической работы с 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родственниками;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формирования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 населения отрицательного отношения к потреблению 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наркотиков;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для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вовлечения детей и молодежи в систематические занятия в кружках по интересам, физической культурой и спортом, развитие волонтерского 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движения;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совершенствования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организационного, нормативно-правового и методического обеспечения антинаркотической деятельности.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algn="just" defTabSz="685800" rtl="0" eaLnBrk="1" fontAlgn="t" latinLnBrk="0" hangingPunct="1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Повышение безопасности дорожного движения в Республике Татарстан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2 166 735,2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2 091 686,7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2 091 686,7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2 091 686,7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Повышение безопасности дорожного движения в Республике Татарстан</a:t>
                      </a:r>
                      <a:endParaRPr lang="ru-RU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065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Организация деятельности по профилактике правонарушений и преступлений в Республике Татарстан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183 790,9  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148 140,5  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148 140,5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148 140,5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Реализация мероприятий подпрограммы позволит создать  условия 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для: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l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снижения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уровня преступности на территории Республики Татарстан;</a:t>
                      </a:r>
                      <a:b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организации подготовки осужденных к освобождению из мест лишения свободы;</a:t>
                      </a:r>
                      <a:b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организации деятельности органов внутренних дел в обеспечении общественной безопасности и внедрение современных технических средств для обеспечения правопорядка и безопасности в общественных местах и раскрытия преступлений;</a:t>
                      </a:r>
                      <a:b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обеспечения правопорядка на улицах.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62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ru-RU" sz="1600" dirty="0"/>
              <a:t>Сведения об отдельных программных мероприятиях, планируемых к реализации за счет средств бюджета Республики Татарстан в </a:t>
            </a:r>
            <a:r>
              <a:rPr lang="ru-RU" sz="1600" dirty="0" smtClean="0"/>
              <a:t>2020 – 2023 годах (продолжение)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615104"/>
              </p:ext>
            </p:extLst>
          </p:nvPr>
        </p:nvGraphicFramePr>
        <p:xfrm>
          <a:off x="495299" y="717550"/>
          <a:ext cx="8410576" cy="367329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190626"/>
                <a:gridCol w="695325"/>
                <a:gridCol w="723900"/>
                <a:gridCol w="628650"/>
                <a:gridCol w="666750"/>
                <a:gridCol w="4505325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Наименование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План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2020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 </a:t>
                      </a:r>
                      <a:b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2021 год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 </a:t>
                      </a:r>
                      <a:b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Прогноз на 2023 год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Ожидаемые результаты от реализации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16095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Развитие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малого и среднего предпринимательства в Республике Татарстан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1 275 109,6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1 201 748,0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1 187 328,3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1 254 666,9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Реализация Подпрограммы в полном объеме позволит достичь к концу 2024 года увеличения: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увеличения оборота субъектов малого и среднего предпринимательства в постоянных ценах по отношению к показателю 2014 года до 129,3 процента;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увеличения оборота в расчете на одного работника субъекта малого и среднего предпринимательства в постоянных ценах по отношению к показателю 2014 года до 120,1 процента;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увеличения доли обрабатывающей промышленности в обороте субъектов малого и среднего предпринимательства (без учета индивидуальных предпринимателей) до 17 процентов;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увеличения доли экспорта малых и средних предприятий в общем объеме экспорта Республики Татарстан до 7,4 процента;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увеличения доли средств, направляемых на реализацию мероприятий в сфере развития малого и среднего предпринимательства в </a:t>
                      </a:r>
                      <a:r>
                        <a:rPr lang="ru-RU" sz="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монопрофильных</a:t>
                      </a: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муниципальных образованиях, в общем объеме финансового обеспечения государственной поддержки малого и среднего предпринимательства за счет средств федерального бюджета до 10 процентов;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увеличения годового объема закупок товаров, работ, услуг, осуществляемых отдельными видами юридических лиц у субъектов малого и среднего предпринимательства, в совокупном стоимостном объеме договоров, заключенных по результатам закупок, до 25 процентов, в том числе в годовом стоимостном объеме договоров, заключенных с субъектами малого и среднего предпринимательства по результатам закупок, участниками которых являются только субъекты малого и среднего предпринимательства, до 15 процентов;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увеличения количества субъектов малого и среднего предпринимательства и </a:t>
                      </a:r>
                      <a:r>
                        <a:rPr lang="ru-RU" sz="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самозанятых</a:t>
                      </a:r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граждан, получивших поддержку в рамках регионального проекта, нарастающим итогом до 15,9 тыс. единиц;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увеличения количества обученных основам ведения бизнеса, финансовой грамотности и иным навыкам предпринимательской деятельности до 11,1 тыс. человек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525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/>
              <a:t>Сведения об отдельных программных мероприятиях, планируемых к реализации за счет средств бюджета Республики Татарстан в </a:t>
            </a:r>
            <a:r>
              <a:rPr lang="ru-RU" dirty="0" smtClean="0"/>
              <a:t>2020 </a:t>
            </a:r>
            <a:r>
              <a:rPr lang="ru-RU" dirty="0"/>
              <a:t>– </a:t>
            </a:r>
            <a:r>
              <a:rPr lang="ru-RU" dirty="0" smtClean="0"/>
              <a:t>2023 годах </a:t>
            </a:r>
            <a:r>
              <a:rPr lang="ru-RU" dirty="0"/>
              <a:t>(продолжение)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899580"/>
              </p:ext>
            </p:extLst>
          </p:nvPr>
        </p:nvGraphicFramePr>
        <p:xfrm>
          <a:off x="504825" y="706405"/>
          <a:ext cx="8477250" cy="584297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558965"/>
                <a:gridCol w="776798"/>
                <a:gridCol w="776798"/>
                <a:gridCol w="776798"/>
                <a:gridCol w="776798"/>
                <a:gridCol w="3811093"/>
              </a:tblGrid>
              <a:tr h="4594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Наименование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План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2020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 </a:t>
                      </a:r>
                      <a:b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2021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 </a:t>
                      </a:r>
                      <a:b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год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Прогноз</a:t>
                      </a:r>
                      <a:r>
                        <a:rPr lang="ru-RU" sz="10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 2023 год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Ожидаемые результаты от реализации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0592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Патриотическое воспитание молодежи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15 994,2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48 190,7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10 050,0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10 050,0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Модернизация инфраструктуры патриотического воспитания в республике: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увеличение количества детей и молодежи, состоящих в патриотических клубах (объединениях) (2022 год - 39 тыс. человек);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увеличение охвата детей и молодежи мероприятиями патриотической направленности (2022 год - 58 тыс. человек);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совершенствование работы по подготовке молодежи к службе в армии: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увеличение количества военно-спортивных профильных патриотических смен (2022 год - 63 смены);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увеличение количества детей и молодежи, прошедших подготовку в военно-спортивных лагерях (2022 год - 5 900 человек);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увеличение количества подготовленных специалистов в области патриотического воспитания (2022 год - 420 человек);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повышение уровня духовно-нравственной культуры молодежи: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повышение уровня гражданской идентичности;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повышение степени готовности к выполнению обязанностей по защите Отечества;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совершенствование работы по подготовке молодежи к службе в армии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9858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Реализация антикоррупционной политики в Республике Татарстан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5 868,4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8 837,1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8 837,1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8 837,1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Реализация мероприятий программы позволит создать  условия 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для: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совершенствования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инструментов и механизмов, в том числе правовых и организационных, противодействия 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коррупции;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выявления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 устранение </a:t>
                      </a:r>
                      <a:r>
                        <a:rPr lang="ru-RU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коррупциогенных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факторов в нормативных правовых актах и проектах нормативных правовых актов посредством проведения антикоррупционной экспертизы, обеспечение условий для проведения независимой антикоррупционной экспертизы проектов нормативных правовых 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актов;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оценки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состояния коррупции посредством проведения мониторинговых 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исследований;</a:t>
                      </a: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активизации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антикоррупционного обучения и антикоррупционной пропаганды, вовлечение кадровых, материальных, информационных и других ресурсов гражданского общества в противодействие 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коррупции;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обеспечения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открытости, доступности для населения деятельности государственных и муниципальных органов, укрепление их связи с гражданским обществом, стимулирование антикоррупционной активности 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общественности;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обеспечения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открытости, добросовестной конкуренции и объективности при осуществлении закупок товаров, работ, услуг для обеспечения государственных и муниципальных 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нужд;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последовательного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снижение административного давления на предпринимательство (бизнес-структуры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);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повышения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эффективности взаимодействия органов государственной власти Республики Татарстан с правоохранительными 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органами;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усиления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мер по минимизации бытовой 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коррупции;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стимулирования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антикоррупционного поведения государственных и муниципальных служащих.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473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666750" y="123676"/>
            <a:ext cx="8088112" cy="574747"/>
          </a:xfrm>
        </p:spPr>
        <p:txBody>
          <a:bodyPr/>
          <a:lstStyle/>
          <a:p>
            <a:r>
              <a:rPr lang="ru-RU" dirty="0" smtClean="0"/>
              <a:t>Основные характеристики бюджета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82462" y="3057523"/>
            <a:ext cx="7772400" cy="13811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ap="flat" cmpd="sng" algn="ctr">
            <a:solidFill>
              <a:schemeClr val="accent6"/>
            </a:solidFill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Дефицит бюджета – 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</a:rPr>
              <a:t>превышение расходов бюджета над его доходами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82462" y="4629717"/>
            <a:ext cx="7772400" cy="13519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latin typeface="Arial" panose="020B0604020202020204" pitchFamily="34" charset="0"/>
              </a:rPr>
              <a:t>Профицит бюджета – </a:t>
            </a:r>
            <a:br>
              <a:rPr lang="ru-RU" sz="2800" b="1" dirty="0" smtClean="0">
                <a:latin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</a:rPr>
              <a:t>превышение доходов бюджета над его расходами</a:t>
            </a:r>
            <a:endParaRPr lang="ru-RU" sz="2800" dirty="0"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4070" y="931213"/>
            <a:ext cx="7772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u="sng" dirty="0" smtClean="0">
                <a:solidFill>
                  <a:schemeClr val="tx2"/>
                </a:solidFill>
              </a:rPr>
              <a:t>Доходы</a:t>
            </a:r>
            <a:r>
              <a:rPr lang="ru-RU" b="1" dirty="0" smtClean="0"/>
              <a:t> </a:t>
            </a:r>
            <a:r>
              <a:rPr lang="ru-RU" dirty="0" smtClean="0"/>
              <a:t>– </a:t>
            </a:r>
            <a:r>
              <a:rPr lang="ru-RU" i="1" dirty="0">
                <a:solidFill>
                  <a:schemeClr val="accent1"/>
                </a:solidFill>
              </a:rPr>
              <a:t>поступающие в бюджет денежные средства, за исключением средств, являющихся источниками финансирования дефицита </a:t>
            </a:r>
            <a:r>
              <a:rPr lang="ru-RU" i="1" dirty="0" smtClean="0">
                <a:solidFill>
                  <a:schemeClr val="accent1"/>
                </a:solidFill>
              </a:rPr>
              <a:t>бюджета</a:t>
            </a:r>
          </a:p>
          <a:p>
            <a:pPr algn="just"/>
            <a:endParaRPr lang="ru-RU" i="1" dirty="0">
              <a:solidFill>
                <a:schemeClr val="accent1"/>
              </a:solidFill>
            </a:endParaRPr>
          </a:p>
          <a:p>
            <a:pPr algn="just"/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</a:rPr>
              <a:t>Расходы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smtClean="0"/>
              <a:t>– </a:t>
            </a:r>
            <a:r>
              <a:rPr lang="ru-RU" i="1" dirty="0">
                <a:solidFill>
                  <a:schemeClr val="accent1"/>
                </a:solidFill>
              </a:rPr>
              <a:t>выплачиваемые из бюджета денежные средства, за исключением средств, являющихся источниками финансирования дефицита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425278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/>
              <a:t>Сведения об отдельных программных мероприятиях, планируемых к реализации за счет средств бюджета Республики Татарстан в </a:t>
            </a:r>
            <a:r>
              <a:rPr lang="ru-RU" dirty="0" smtClean="0"/>
              <a:t>2020 – 2023 годах (окончание)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37996"/>
              </p:ext>
            </p:extLst>
          </p:nvPr>
        </p:nvGraphicFramePr>
        <p:xfrm>
          <a:off x="485775" y="620680"/>
          <a:ext cx="8477250" cy="305737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558965"/>
                <a:gridCol w="776798"/>
                <a:gridCol w="776798"/>
                <a:gridCol w="776798"/>
                <a:gridCol w="776798"/>
                <a:gridCol w="3811093"/>
              </a:tblGrid>
              <a:tr h="4594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Наименование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План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2020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 </a:t>
                      </a:r>
                      <a:b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2021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Прогноз </a:t>
                      </a:r>
                      <a:b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год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Прогноз</a:t>
                      </a:r>
                      <a:r>
                        <a:rPr lang="ru-RU" sz="10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 2023 год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Ожидаемые результаты от реализации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15759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Профилактика безнадзорности и правонарушений среди несовершеннолетних в Республике Татарстан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11 200,0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11 200,0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11 200,0 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Снижение числа несовершеннолетних, состоящих на учете в подразделениях по делам несовершеннолетних органов внутренних дел;</a:t>
                      </a:r>
                    </a:p>
                    <a:p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Снижение доли несовершеннолетних в возрасте 14-17 лет, совершивших преступления	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31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Развитие комплексной системы защиты прав потребителей в Республике Татарстан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6 372,4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4 900,0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4 900,0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4 900,0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Снижение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количества обращений граждан по фактам нарушений законодательства Российской Федерации в области защиты прав потребителей;        </a:t>
                      </a: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Увеличение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количества консультаций, полученных потребителями по вопросам защиты их 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прав;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Увеличение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количества хозяйствующих субъектов, прослушавших семинары по вопросам соблюдения требований законодательства о защите прав 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потребителей;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Увеличение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количества учащихся образовательных учреждений республики, принявших участие в занятиях по основам законодательства о защите прав 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потребителей;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Увеличение 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количества исследований и экспертиз товаров (работ, услуг), реализуемых на потребительском рынке республики, с последующим размещением результатов в средствах массовой 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информации</a:t>
                      </a: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Увеличение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количества выпущенных в средствах массовой информации материалов (печатных, радио-, видео-, интернет), касающихся вопросов защиты прав потребителей. 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818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latin typeface="Arial Narrow" panose="020B0606020202030204" pitchFamily="34" charset="0"/>
              </a:rPr>
              <a:t>Национальные проекты Российской Федерации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84522" y="430574"/>
            <a:ext cx="8340403" cy="14157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     </a:t>
            </a:r>
            <a:r>
              <a:rPr lang="ru-RU" sz="1200" dirty="0" smtClean="0"/>
              <a:t>Национальные проекты - важнейшая часть реформы социальной сферы, реформы, вызванной  </a:t>
            </a:r>
            <a:r>
              <a:rPr lang="ru-RU" sz="1200" dirty="0"/>
              <a:t>переходом общества к жизни в условиях демократического социального государства с рыночно ориентированной экономикой, </a:t>
            </a:r>
            <a:r>
              <a:rPr lang="ru-RU" sz="1200" dirty="0" smtClean="0"/>
              <a:t>и </a:t>
            </a:r>
            <a:r>
              <a:rPr lang="ru-RU" sz="1200" dirty="0"/>
              <a:t>пересмотром принципов социального обеспечения. </a:t>
            </a:r>
            <a:endParaRPr lang="ru-RU" sz="1200" dirty="0" smtClean="0"/>
          </a:p>
          <a:p>
            <a:pPr algn="just"/>
            <a:r>
              <a:rPr lang="ru-RU" sz="1200" dirty="0" smtClean="0"/>
              <a:t>            В </a:t>
            </a:r>
            <a:r>
              <a:rPr lang="ru-RU" sz="1200" dirty="0"/>
              <a:t>соответствии с Указом Президента Российской Федерации от 7 мая 2018 </a:t>
            </a:r>
            <a:r>
              <a:rPr lang="ru-RU" sz="1200" dirty="0" smtClean="0"/>
              <a:t>года </a:t>
            </a:r>
            <a:r>
              <a:rPr lang="ru-RU" sz="1200" dirty="0"/>
              <a:t>№ 204 «О национальных целях и стратегических задачах развития Российской Федерации на период до 2024 года» и поручением Правительства Российской Федерации от 22 мая 2018 года № ДМ-П13-2858 (подпункт «б» пункта 2</a:t>
            </a:r>
            <a:r>
              <a:rPr lang="ru-RU" sz="1200" dirty="0" smtClean="0"/>
              <a:t>) утверждены 13 национальных проектов.</a:t>
            </a:r>
            <a:endParaRPr lang="ru-RU" sz="1200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02735064"/>
              </p:ext>
            </p:extLst>
          </p:nvPr>
        </p:nvGraphicFramePr>
        <p:xfrm>
          <a:off x="549919" y="2047875"/>
          <a:ext cx="8505826" cy="4440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5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31603" y="0"/>
            <a:ext cx="8088112" cy="574747"/>
          </a:xfrm>
        </p:spPr>
        <p:txBody>
          <a:bodyPr>
            <a:normAutofit fontScale="25000" lnSpcReduction="20000"/>
          </a:bodyPr>
          <a:lstStyle/>
          <a:p>
            <a:endParaRPr lang="ru-RU" sz="33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7200" dirty="0">
                <a:ea typeface="Calibri" panose="020F0502020204030204" pitchFamily="34" charset="0"/>
                <a:cs typeface="Times New Roman" panose="02020603050405020304" pitchFamily="18" charset="0"/>
              </a:rPr>
              <a:t>Информация об объемах средств, предусмотренных на реализацию национальных </a:t>
            </a:r>
            <a:r>
              <a:rPr lang="ru-RU" sz="7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проектов, на 2021 – 2023 годы (тыс. рублей)</a:t>
            </a:r>
            <a:endParaRPr lang="ru-RU" sz="72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258439"/>
              </p:ext>
            </p:extLst>
          </p:nvPr>
        </p:nvGraphicFramePr>
        <p:xfrm>
          <a:off x="428625" y="682094"/>
          <a:ext cx="8696325" cy="60721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35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1050"/>
                <a:gridCol w="409575"/>
                <a:gridCol w="409291"/>
                <a:gridCol w="419384"/>
                <a:gridCol w="550793"/>
                <a:gridCol w="620782"/>
                <a:gridCol w="428625"/>
                <a:gridCol w="438150"/>
                <a:gridCol w="390525"/>
                <a:gridCol w="476250"/>
                <a:gridCol w="438150"/>
                <a:gridCol w="428625"/>
                <a:gridCol w="466725"/>
                <a:gridCol w="428625"/>
                <a:gridCol w="4762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182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национального (федерального) проекта</a:t>
                      </a:r>
                    </a:p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2023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3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том числе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том числе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том числе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рамках </a:t>
                      </a:r>
                      <a:r>
                        <a:rPr lang="ru-RU" sz="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софинансирования</a:t>
                      </a: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рамках </a:t>
                      </a:r>
                      <a:r>
                        <a:rPr lang="ru-RU" sz="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софинансирования</a:t>
                      </a: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рамках </a:t>
                      </a:r>
                      <a:r>
                        <a:rPr lang="ru-RU" sz="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софинансирования</a:t>
                      </a: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412971">
                <a:tc vMerge="1">
                  <a:txBody>
                    <a:bodyPr/>
                    <a:lstStyle/>
                    <a:p>
                      <a:pPr algn="ctr" fontAlgn="ctr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09745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21 991 408,4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16 447 608,7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13 980 859,9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2 466 748,8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5 543 799,7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20 484 228,0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13 616 603,6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11 778 057,5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1 838 546,1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6 867 624,4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24 896 418,3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16 485 831,2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14 205 743,5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2 280 087,7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8 410 587,1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9467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ДЕМОГРАФИЯ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8 459 116,5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6 474 336,2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6 080 516,5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393 819,7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1 984 780,3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6 940 095,2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4 876 792,6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4 796 171,4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80 621,2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2 063 302,6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6 945 443,7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4 800 395,8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4 741 995,1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58 400,7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2 145 047,9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9553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Финансовая поддержка семей при рождении детей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6 423 405,9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4 456 879,4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4 456 879,4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1 966 526,5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6 550 953,9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4 505 905,1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4 505 905,1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2 045 048,8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6 673 252,3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4 546 458,2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4 546 458,2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2 126 794,1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Осуществление ежемесячной выплаты в связи с рождением (усыновлением) первого ребенка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4 456 879,4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4 456 879,4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4 456 879,4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4 505 905,1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4 505 905,1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4 505 905,1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4 546 458,2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4 546 458,2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4 546 458,2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Предоставление компенсации части родительской платы за присмотр и уход за ребенком в дошкольных образовательных организациях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1 258 095,8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1 258 095,8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1 308 419,6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1 308 419,6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1 360 756,4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1 360 756,4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Безвозмездное обеспечение детей первых трех лет жизни, находящихся на искусственном смешанном вскармливании, из семей со среднедушевым доходом, не превышающим величины прожиточного минимума на душу населения, установленной на территории Республики Татарстан, и детей, имеющих хронические заболевания, специальными продуктами детского питания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532 411,2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532 411,2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553 611,1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553 611,1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575 659,0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575 659,0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Предоставление единовременной  выплаты  женщинам, постоянно проживающим в сельской местности, поселках городского типа на территории Республики Татарстан, при рождении первого, третьего ребенка 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170 800,0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170 800,0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177 650,0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177 650,0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184 750,0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184 750,0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Предоставление пособий семьям, воспитывающим трех и более одновременно рожденных детей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1 514,5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1 514,5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1 562,9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1 562,9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1 623,3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1 623,3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24593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Предоставление единовременного вознаграждения матерям, награжденным медалью "Ана даны -Материнская слава", родителям (усыновителям), награжденным орденом "Родительская слава"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3 705,0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3 705,0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3 805,2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3 805,2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4 005,4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4 005,4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Содействие занятости женщин - создание условий дошкольного образования для детей в возрасте до трех лет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1 686 153,5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1 686 153,5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1 365 784,3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320 369,2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71 986,3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71 986,3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58 308,9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13 677,4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92 667,6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92 667,6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75 060,7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17 606,9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Создание дополнительных мест для детей в возрасте от 1,5 до 3 лет в образовательных организациях, осуществляющих образовательную деятельность по образовательным программам дошкольного образования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1 686 153,5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1 686 153,5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1 365 784,3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320 369,2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71 986,3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71 986,3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58 308,9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13 677,4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92 667,6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92 667,6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75 060,7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17 606,9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0149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Старшее поколение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90 876,3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84 176,3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68 281,5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15 894,8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6 700,0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91 216,1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84 516,1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68 556,8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15 959,3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6 700,0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91 216,1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84 516,1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68 556,8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15 959,3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6 700,0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Создание системы долговременного ухода за гражданами пожилого возраста и инвалидами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83 656,9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83 656,9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67 762,1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15 894,8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83 996,6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83 996,6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68 037,3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15 959,3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83 996,6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83 996,6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68 037,3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15 959,3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Проведение иммунизации против пневмококковой инфекции у населения старше трудоспособного возраста из групп риска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519,4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519,4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519,4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519,5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519,5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519,5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519,5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519,5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519,5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Определение информационной системы для аккумулирования и обмена информацией о гражданах, нуждающихся в долговременном уходе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3 000,0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3 000,0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3 000,0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Реализация проекта "Приемная семья для пожилого человека"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3 700,0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3 700,0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3 700,0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3 700,0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3 700,0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3 700,0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6511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Укрепление общественного здоровья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11 553,8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11 553,8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11 553,8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11 553,8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11 553,8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11 553,8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Организация работы Регионального ресурсного центра в рамках федерального проекта "Общее дело"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1 433,8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1 433,8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1 433,8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1 433,8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1 433,8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1 433,8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Мероприятия в рамках Подпрограммы "Профилактика наркотизации населения в Республике Татарстан" Государственной программы "Обеспечение общественного порядка и  противодействие преступности в Республике Татарстан"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10 000,0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10 000,0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10 000,0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Мероприятия по ЗОЖ (конкурс лекторского мастерства, издание печатной продукции) 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4976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Спорт - норма жизни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247 127,0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247 127,0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189 571,3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57 555,7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214 385,1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214 385,1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163 400,6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50 984,5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76 753,9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76 753,9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51 919,4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24 834,5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Создание и модернизация объектов спортивной инфраструктуры региональной собственности для занятий физической культурой и спортом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182 616,2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182 616,2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147 919,0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34 697,2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138 339,9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138 339,9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112 055,3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26 284,6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Оснащение объектов спортивной инфраструктуры спортивно-технологическим оборудованием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11 595,8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11 595,8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9 392,6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2 203,2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16 634,1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16 634,1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13 473,6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3 160,5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16 638,6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16 638,6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13 477,3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3 161,3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поддержка спортивных организаций, осуществляющих подготовку спортивного резерва для сборных команд Российской Федерации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46 093,3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46 093,3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26 734,1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19 359,2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48 815,8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48 815,8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29 289,5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19 526,3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48 815,8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48 815,8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29 289,5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19 526,3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692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25000" lnSpcReduction="20000"/>
          </a:bodyPr>
          <a:lstStyle/>
          <a:p>
            <a:endParaRPr lang="ru-RU" sz="33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7200" dirty="0">
                <a:ea typeface="Calibri" panose="020F0502020204030204" pitchFamily="34" charset="0"/>
                <a:cs typeface="Times New Roman" panose="02020603050405020304" pitchFamily="18" charset="0"/>
              </a:rPr>
              <a:t>Информация об объемах средств, предусмотренных на реализацию национальных </a:t>
            </a:r>
            <a:r>
              <a:rPr lang="ru-RU" sz="7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проектов, на 2021 – 2023 годы (тыс. рублей) (продолжение)</a:t>
            </a:r>
            <a:endParaRPr lang="ru-RU" sz="72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435812"/>
              </p:ext>
            </p:extLst>
          </p:nvPr>
        </p:nvGraphicFramePr>
        <p:xfrm>
          <a:off x="447675" y="911689"/>
          <a:ext cx="8696325" cy="57920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35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1050"/>
                <a:gridCol w="409575"/>
                <a:gridCol w="514350"/>
                <a:gridCol w="314325"/>
                <a:gridCol w="550793"/>
                <a:gridCol w="620782"/>
                <a:gridCol w="428625"/>
                <a:gridCol w="438150"/>
                <a:gridCol w="390525"/>
                <a:gridCol w="476250"/>
                <a:gridCol w="438150"/>
                <a:gridCol w="428625"/>
                <a:gridCol w="466725"/>
                <a:gridCol w="428625"/>
                <a:gridCol w="4762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182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национального (федерального) проекта</a:t>
                      </a:r>
                    </a:p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2023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3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том числе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том числе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том числе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рамках </a:t>
                      </a:r>
                      <a:r>
                        <a:rPr lang="ru-RU" sz="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софинансирования</a:t>
                      </a: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рамках </a:t>
                      </a:r>
                      <a:r>
                        <a:rPr lang="ru-RU" sz="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софинансирования</a:t>
                      </a: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рамках </a:t>
                      </a:r>
                      <a:r>
                        <a:rPr lang="ru-RU" sz="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софинансирования</a:t>
                      </a: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412971">
                <a:tc vMerge="1">
                  <a:txBody>
                    <a:bodyPr/>
                    <a:lstStyle/>
                    <a:p>
                      <a:pPr algn="ctr" fontAlgn="ctr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Приобретение спортивного оборудования и инвентаря для приведения организаций спортивной подготовки в нормативное состояние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6 821,7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6 821,7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5 525,6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1 296,1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10 595,3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10 595,3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8 582,2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2 013,1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11 299,5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11 299,5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9 152,6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2 146,9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2862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ЗДРАВООХРАНЕНИЕ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2 646 366,4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2 251 006,9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1 496 720,2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754 286,7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395 359,5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1 787 065,4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1 380 477,6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1 120 683,8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259 793,8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406 587,8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1 325 772,4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907 507,2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661 976,9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245 530,3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418 265,2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7732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системы оказания первичной медико-санитарной помощи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343 252,7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62 544,8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36 276,0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26 268,8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280 707,9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351 424,2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59 488,0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35 692,8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23 795,2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291 936,2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355 535,3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51 921,7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31 153,0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20 768,7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303 613,6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Обеспечение авиационным обслуживанием для оказания медицинской помощи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62 544,8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62 544,8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36 276,0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26 268,8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59 488,0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59 488,0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35 692,8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23 795,2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51 921,7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51 921,7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31 153,0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20 768,7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Обеспечение граждан Республики Татарстан охватом профилактическим осмотром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280 707,9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280 707,9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291 936,2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291 936,2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303 613,6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303 613,6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8671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Борьба с сердечно-сосудистыми заболеваниями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507 331,4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507 331,4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443 318,5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64 012,9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611 345,8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611 345,8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547 332,9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64 012,9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485 957,8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485 957,8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421 944,9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64 012,9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9850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Оснащение оборудованием региональных сосудистых центров и первичных сосудистых отделений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170 421,6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170 421,6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170 421,6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274 436,0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274 436,0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274 436,0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149 048,0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149 048,0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149 048,0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Обеспечение профилактики развития сердечно-сосудистых заболеваний и сердечно-сосудистых осложнений у пациентов высокого риска, находящихся на диспансерном наблюдении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336 909,8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336 909,8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272 896,9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64 012,9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336 909,8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336 909,8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272 896,9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64 012,9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336 909,8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336 909,8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272 896,9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64 012,9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1007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Борьба с онкологическими заболеваниями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317 253,5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317 253,5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317 253,5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379 571,3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379 571,3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379 571,3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98 697,4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98 697,4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98 697,4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Создание и оснащение референс-центров для проведения иммуногистохимических, патоморфологических исследований и лучевых методов исследований, переоснащение сети региональных медицинских организаций, оказывающих помощь больным онкологическими заболеваниями в субъектах Российской Федерации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317 253,5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317 253,5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317 253,5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379 571,3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379 571,3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379 571,3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98 697,4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98 697,4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98 697,4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детского здравоохранения, включая создание современной инфраструктуры оказания медицинской помощи детям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1 230 701,6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1 230 701,6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592 000,0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638 701,6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134 903,6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134 903,6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134 903,6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134 903,6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134 903,6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134 903,6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4477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Новое строительство или реконструкцию детских больниц (корпусов)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1 095 798,0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1 095 798,0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592 000,0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503 798,0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011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материально-технической базы детских поликлиник и детских поликлинических отделений медицинских организаций, оказывающих первичную медико-санитарную помощь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134 903,6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134 903,6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134 903,6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134 903,6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134 903,6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134 903,6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134 903,6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134 903,6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134 903,6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Обеспечение медицинских организаций системы здравоохранения квалифицированными кадрами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114 651,6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114 651,6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114 651,6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114 651,6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114 651,6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114 651,6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Финансовое обеспечение мер социальной поддержки врачей – молодых специалистов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12 151,6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12 151,6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12 151,6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12 151,6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12 151,6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12 151,6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0632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Финансовое обеспечение мер государственной поддержки врачей-специалистов, врачей клинико-лабораторной диагностики, получивших гранты Правительства Республики Татарстан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100 000,0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100 000,0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100 000,0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Проведение конкурсов профессионального мастерства среди медицинских работников и профориентационных мероприятий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Создание единого цифрового контура в здравоохранении на основе единой государственной информационной системы здравоохранения (ЕГИСЗ)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133 175,6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133 175,6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107 872,2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25 303,4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195 168,9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195 168,9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158 086,8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37 082,1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136 026,7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136 026,7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110 181,6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25 845,1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Субсидия на реализацию региональных проектов "Создание единого цифрового контура в здравоохранении на основе единой государственной информационной системы здравоохранения (ЕГИСЗ)"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133 175,6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133 175,6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107 872,2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25 303,4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195 168,9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195 168,9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158 086,8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37 082,1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136 026,7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136 026,7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110 181,6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25 845,1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1024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ОБРАЗОВАНИ</a:t>
                      </a:r>
                      <a:r>
                        <a:rPr lang="en-US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655 622,0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635 496,1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431 686,9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203 809,2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20 125,9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745 321,9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745 321,9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521 090,5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224 231,4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303 809,5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303 809,5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246 085,6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57 723,9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Современная школа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554 698,8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554 698,8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366 241,2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188 457,6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621 676,9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621 676,9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420 938,1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200 738,8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280 129,2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280 129,2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226 904,6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53 224,6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Создание новых мест в общеобразовательных организациях, расположенных в сельской местности и поселках городского типа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63 016,0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63 016,0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51 042,9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11 973,1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60 951,0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60 951,0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49 370,3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11 580,7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Создание новых мест в общеобразовательных организациях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361 151,4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361 151,4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209 467,8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151 683,6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359 218,0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359 218,0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208 346,4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150 871,6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454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25000" lnSpcReduction="20000"/>
          </a:bodyPr>
          <a:lstStyle/>
          <a:p>
            <a:endParaRPr lang="ru-RU" sz="33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7200" dirty="0">
                <a:ea typeface="Calibri" panose="020F0502020204030204" pitchFamily="34" charset="0"/>
                <a:cs typeface="Times New Roman" panose="02020603050405020304" pitchFamily="18" charset="0"/>
              </a:rPr>
              <a:t>Информация об объемах средств, предусмотренных на реализацию национальных </a:t>
            </a:r>
            <a:r>
              <a:rPr lang="ru-RU" sz="7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проектов, на 2021 – 2023 годы (тыс. рублей) (продолжение)</a:t>
            </a:r>
            <a:endParaRPr lang="ru-RU" sz="72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506768"/>
              </p:ext>
            </p:extLst>
          </p:nvPr>
        </p:nvGraphicFramePr>
        <p:xfrm>
          <a:off x="447675" y="911689"/>
          <a:ext cx="8696325" cy="56195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35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1050"/>
                <a:gridCol w="409575"/>
                <a:gridCol w="514350"/>
                <a:gridCol w="314325"/>
                <a:gridCol w="550793"/>
                <a:gridCol w="620782"/>
                <a:gridCol w="428625"/>
                <a:gridCol w="438150"/>
                <a:gridCol w="390525"/>
                <a:gridCol w="476250"/>
                <a:gridCol w="438150"/>
                <a:gridCol w="428625"/>
                <a:gridCol w="466725"/>
                <a:gridCol w="428625"/>
                <a:gridCol w="4762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182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национального (федерального) проекта</a:t>
                      </a:r>
                    </a:p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2023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3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том числе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том числе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том числе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рамках </a:t>
                      </a:r>
                      <a:r>
                        <a:rPr lang="ru-RU" sz="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софинансирования</a:t>
                      </a: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рамках </a:t>
                      </a:r>
                      <a:r>
                        <a:rPr lang="ru-RU" sz="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софинансирования</a:t>
                      </a: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рамках </a:t>
                      </a:r>
                      <a:r>
                        <a:rPr lang="ru-RU" sz="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софинансирования</a:t>
                      </a: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412971">
                <a:tc vMerge="1">
                  <a:txBody>
                    <a:bodyPr/>
                    <a:lstStyle/>
                    <a:p>
                      <a:pPr algn="ctr" fontAlgn="ctr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Софинансируемые</a:t>
                      </a:r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расходы на создание и обеспечение функционирования центров образования естественно-научной и технологической направленностей в общеобразовательных организациях, расположенных в сельской местности и малых городах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178 835,8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178 835,8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144 857,0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33 978,8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183 543,3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183 543,3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148 670,1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34 873,2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181 946,7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181 946,7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147 376,8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34 569,9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Обновление материально-технической базы в организациях, осуществляющих общеобразовательную деятельность исключительно по адаптированным основным общеобразовательным программам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14 711,6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14 711,6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11 916,4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2 795,2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15 899,6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15 899,6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12 878,7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3 020,9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37 231,5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37 231,5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30 157,5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7 074,0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732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Успех каждого ребенка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23 742,2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23 742,2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19 231,1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4 511,1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23 812,4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23 812,4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19 288,0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4 524,4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23 680,3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23 680,3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19 181,0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4 499,3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Создание в общеобразовательных организациях, расположенных в сельской местности, условий для занятий физической культурой и спортом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2 380,3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2 380,3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1 928,0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452,3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2 368,2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2 368,2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1 918,2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2 323,3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2 323,3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1 881,8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441,5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0618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Создание детских технопарков "Кванториум"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21 361,9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21 361,9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17 303,1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4 058,8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21 444,2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21 444,2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17 369,8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4 074,4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21 357,0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21 357,0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17 299,2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4 057,8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0235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Цифровая образовательная среда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49 388,4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49 388,4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40 004,6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9 383,8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99 832,6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99 832,6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80 864,4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18 968,2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9850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Внедрение целевой модели цифровой образовательной среды в общеобразовательных организациях и профессиональных образовательных организациях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49 388,4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49 388,4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40 004,6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9 383,8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82 389,1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82 389,1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66 735,2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15 653,9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9098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Создание центров цифрового образования детей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17 443,5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17 443,5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14 129,2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3 314,3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Молодые профессионалы (Повышение конкурентоспособности профессионального образования)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20 125,9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20 125,9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поддержка профессиональных образовательных организаций в целях обеспечения соответствия их материально-технической базы современным требованиям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20 125,9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20 125,9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9425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Социальная активность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7 666,7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7 666,7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6 210,0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1 456,7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26079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Проведение Всероссийского конкурса лучших региональных практик поддержки волонтерства "Регион добрых дел"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7 666,7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7 666,7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6 210,0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1 456,7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1808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ЖИЛЬЕ И ГОРОДСКАЯ СРЕДА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2 936 264,6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2 936 264,6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2 455 006,2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481 258,4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1 887 315,0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1 887 315,0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1 528 725,1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358 589,9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5 858 749,3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5 858 749,3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4 745 586,9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1 113 162,4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7506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Жилье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956 888,6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956 888,6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775 079,7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181 808,9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447 930,9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447 930,9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362 824,0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85 106,9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4 419 365,2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4 419 365,2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3 579 685,8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839 679,4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Стимулирование программ развития жилищного строительства субъектов Российской Федерации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956 888,6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956 888,6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775 079,7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181 808,9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447 930,9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447 930,9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362 824,0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85 106,9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4 419 365,2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4 419 365,2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3 579 685,8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839 679,4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0632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Формирование комфортной городской среды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1 870 575,2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1 870 575,2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1 608 265,9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262 309,3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1 439 384,1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1 439 384,1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1 165 901,1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273 483,0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1 439 384,1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1 439 384,1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1 165 901,1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273 483,0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Реализация программ формирования современной городской среды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1 380 575,2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1 380 575,2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1 118 265,9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262 309,3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1 439 384,1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1 439 384,1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1 165 901,1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273 483,0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1 439 384,1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1 439 384,1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1 165 901,1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273 483,0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Создание комфортной городской среды в малых городах и исторических поселениях - победителях Всероссийского конкурса лучших проектов создания комфортной городской среды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490 000,0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490 000,0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490 000,0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Обеспечение устойчивого сокращения непригодного для проживания жилищного фонда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108 800,8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108 800,8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71 660,6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37 140,2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06316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Переселение граждан из аварийного жилищного фонда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108 800,8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108 800,8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71 660,6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37 140,2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3517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ЭКОЛОГИЯ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1 926 374,3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1 926 374,3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1 566 371,2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360 003,1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2 812 830,3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2 812 830,3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2 315 303,1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497 527,2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1 982 187,3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1 982 187,3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1 638 597,0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343 590,3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Чистая страна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146 720,0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146 720,0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85 097,6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61 622,4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Реализация мероприятий по ликвидации несанкционированных свалок в границах городов и наиболее опасных объектов накопленного вреда окружающей среде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146 720,0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146 720,0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85 097,6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61 622,4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Оздоровление Волги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1 355 050,7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1 355 050,7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1 097 591,1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257 459,6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2 339 482,1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2 339 482,1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1 894 980,4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444 501,7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1 525 146,8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1 525 146,8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1 235 368,9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289 777,9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Реализация мероприятий по сокращению доли загрязненных сточных вод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1 355 050,7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1 355 050,7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1 097 591,1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257 459,6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1 855 062,3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1 855 062,3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1 502 600,4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352 461,9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807 801,1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807 801,1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654 318,9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153 482,2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Ликвидация (рекультивация) объектов накопленного экологического вреда, представляющих угрозу реке Волге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484 419,8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484 419,8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392 380,0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92 039,8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717 345,7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717 345,7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581 050,0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136 295,7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098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25000" lnSpcReduction="20000"/>
          </a:bodyPr>
          <a:lstStyle/>
          <a:p>
            <a:endParaRPr lang="ru-RU" sz="33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7200" dirty="0">
                <a:ea typeface="Calibri" panose="020F0502020204030204" pitchFamily="34" charset="0"/>
                <a:cs typeface="Times New Roman" panose="02020603050405020304" pitchFamily="18" charset="0"/>
              </a:rPr>
              <a:t>Информация об объемах средств, предусмотренных на реализацию национальных </a:t>
            </a:r>
            <a:r>
              <a:rPr lang="ru-RU" sz="7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проектов, на 2021 – 2023 годы (тыс. рублей) (продолжение)</a:t>
            </a:r>
            <a:endParaRPr lang="ru-RU" sz="72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891008"/>
              </p:ext>
            </p:extLst>
          </p:nvPr>
        </p:nvGraphicFramePr>
        <p:xfrm>
          <a:off x="447675" y="911689"/>
          <a:ext cx="8696325" cy="58158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35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1050"/>
                <a:gridCol w="409575"/>
                <a:gridCol w="514350"/>
                <a:gridCol w="314325"/>
                <a:gridCol w="550793"/>
                <a:gridCol w="620782"/>
                <a:gridCol w="428625"/>
                <a:gridCol w="438150"/>
                <a:gridCol w="390525"/>
                <a:gridCol w="476250"/>
                <a:gridCol w="438150"/>
                <a:gridCol w="428625"/>
                <a:gridCol w="466725"/>
                <a:gridCol w="428625"/>
                <a:gridCol w="4762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182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национального (федерального) проекта</a:t>
                      </a:r>
                    </a:p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2023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3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том числе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том числе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том числе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рамках </a:t>
                      </a:r>
                      <a:r>
                        <a:rPr lang="ru-RU" sz="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софинансирования</a:t>
                      </a: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рамках </a:t>
                      </a:r>
                      <a:r>
                        <a:rPr lang="ru-RU" sz="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софинансирования</a:t>
                      </a: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рамках </a:t>
                      </a:r>
                      <a:r>
                        <a:rPr lang="ru-RU" sz="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софинансирования</a:t>
                      </a: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412971">
                <a:tc vMerge="1">
                  <a:txBody>
                    <a:bodyPr/>
                    <a:lstStyle/>
                    <a:p>
                      <a:pPr algn="ctr" fontAlgn="ctr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988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Чистая вода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215 374,1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215 374,1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174 453,0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40 921,1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279 081,4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279 081,4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226 055,9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53 025,5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283 223,0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283 223,0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229 410,6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53 812,4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Субсидии на реализацию мероприятий по строительству и реконструкции (модернизации) объектов питьевого водоснабжения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215 374,1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215 374,1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174 453,0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40 921,1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279 081,4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279 081,4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226 055,9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53 025,5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283 223,0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283 223,0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229 410,6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53 812,4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732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Сохранение лесов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187 149,5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187 149,5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187 149,5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87 673,3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87 673,3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87 673,3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84 594,3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84 594,3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84 594,3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Оснащение специализированных учреждений органов государственной власти субъектов Российской Федерации лесопожарной техникой и оборудованием для проведения комплекса мероприятий по охране лесов от пожаров 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91 005,0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91 005,0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91 005,0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0618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Увеличение площади лесовосстановления 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87 933,5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87 933,5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87 933,5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84 819,5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84 819,5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84 819,5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84 463,0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84 463,0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84 463,0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0235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Оснащение учреждений, выполняющих мероприятия по воспроизводству лесов, специализированной лесохозяйственной техникой и оборудованием для проведения комплекса мероприятий по лесовосстановлению и лесоразведению 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8 079,7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8 079,7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8 079,7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2 731,8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2 731,8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2 731,8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9850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Формирование запаса лесных семян для лесовосстановления 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131,3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131,3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131,3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131,3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131,3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131,3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9098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Сохранение уникальных водных объектов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22 080,0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22 080,0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22 080,0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106 593,5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106 593,5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106 593,5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89 223,2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89 223,2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89 223,2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Улучшение экологического состояния гидрографической сети в рамках переданных полномочий в области водных отношений за счет средств федерального бюджета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22 080,0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22 080,0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22 080,0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106 593,5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106 593,5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106 593,5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89 223,2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89 223,2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89 223,2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6476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БЕЗОПАСНЫЕ И КАЧЕСТВЕННЫЕ АВТОМОБИЛЬНЫЕ ДОРОГИ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4 130 700,0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1 056 000,0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1 056 000,0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3 074 700,0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4 328 900,0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4 328 900,0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5 778 600,0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5 778 600,0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9425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Дорожная сеть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4 130 700,0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1 056 000,0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1 056 000,0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3 074 700,0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4 328 900,0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4 328 900,0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5 778 600,0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5 778 600,0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4477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Финансовое обеспечение дорожной деятельности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4 130 700,0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1 056 000,0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1 056 000,0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3 074 700,0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4 328 900,0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4 328 900,0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5 778 600,0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5 778 600,0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8942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ПРОИЗВОДИТЕЛЬНОСТЬ ТРУДА И ПОДДЕРЖКА ЗАНЯТОСТИ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73 615,0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73 615,0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73 242,6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372,4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90 119,5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90 119,5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89 741,2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378,3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94 560,8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94 560,8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93 326,7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1 234,1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7506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Адресная  поддержка повышения производительности труда на предприятиях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71 655,0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71 655,0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71 655,0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88 128,5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88 128,5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88 128,5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88 065,7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88 065,7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88 065,7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поддержка субъектов Российской Федерации - участников национального проекта "Повышение производительности труда и поддержка занятости"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71 655,0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71 655,0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71 655,0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88 128,5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88 128,5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88 128,5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88 065,7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88 065,7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88 065,7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0632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Поддержка занятости и повышение эффективности  рынка труда для обеспечения роста производительности труда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1 960,0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1 960,0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1 587,6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372,4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1 991,0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1 991,0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1 612,7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378,3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6 495,1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6 495,1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5 261,0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1 234,1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0378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Повышение эффективности службы занятости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1 960,0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1 960,0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1 587,6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372,4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1 991,0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1 991,0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1 612,7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378,3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6 495,1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6 495,1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5 261,0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1 234,1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8871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КУЛЬТУРА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306 819,8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288 769,8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168 662,4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120 107,4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18 050,0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747 774,3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729 724,3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520 184,5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209 539,8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18 050,0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479 784,0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461 894,0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396 026,4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65 867,6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17 890,0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Культурная среда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285 969,8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285 969,8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165 862,4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120 107,4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726 624,3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726 624,3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517 084,5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209 539,8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461 894,0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461 894,0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396 026,4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65 867,6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Создание центров культурного развития в городах с числом жителей до 300 тысяч человек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160 344,9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160 344,9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93 000,0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67 344,9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318 666,7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318 666,7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191 200,0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127 466,7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поддержка отрасли культуры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125 624,9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125 624,9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72 862,4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52 762,5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205 182,6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205 182,6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123 109,5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82 073,1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164 669,0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164 669,0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98 801,4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65 867,6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Реновация учреждений отрасли культуры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202 775,0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202 775,0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202 775,0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297 225,0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297 225,0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297 225,0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Творческие люди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16 050,0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16 050,0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16 050,0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16 050,0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16 050,0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16 050,0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Мероприятия в сфере культуры и кинематографии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14 300,0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14 300,0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14 300,0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14 300,0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14 300,0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14 300,0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Гранты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1 750,0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1 750,0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1 750,0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1 750,0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1 750,0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1 750,0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Цифровая культура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4 800,0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5 100,0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3 100,0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3 100,0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1 840,0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1 840,0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Создание виртуальных концертных залов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3 100,0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3 100,0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3 100,0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Мероприятия в сфере культуры и кинематографии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1 540,0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1 540,0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1 540,0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1 540,0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1 540,0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1 540,0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Реализация программных мероприятий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2516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МЕЖДУНАРОДНАЯ КООПЕРАЦИЯ И ЭКСПОРТ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174 615,2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174 615,2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141 438,3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33 176,9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178 453,0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178 453,0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144 547,0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33 906,0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247 297,0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247 297,0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200 310,6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46 986,4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Экспорт продукции агропромышленного комплекса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174 615,2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174 615,2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141 438,3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33 176,9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178 453,0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178 453,0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144 547,0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33 906,0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247 297,0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247 297,0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200 310,6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46 986,4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Расходы в области мелиорации земель сельскохозяйственного назначения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48 835,8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48 835,8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39 557,0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9 278,8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42 104,9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42 104,9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34 105,0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7 999,9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92 500,0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92 500,0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74 925,0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17 575,0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поддержка производства масличных культур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125 779,4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125 779,4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101 881,3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23 898,1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136 348,1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136 348,1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110 442,0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25 906,1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123 532,3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123 532,3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100 061,2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23 471,1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016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-128891"/>
            <a:ext cx="8088112" cy="574747"/>
          </a:xfrm>
        </p:spPr>
        <p:txBody>
          <a:bodyPr>
            <a:normAutofit fontScale="25000" lnSpcReduction="20000"/>
          </a:bodyPr>
          <a:lstStyle/>
          <a:p>
            <a:endParaRPr lang="ru-RU" sz="33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7200" dirty="0">
                <a:ea typeface="Calibri" panose="020F0502020204030204" pitchFamily="34" charset="0"/>
                <a:cs typeface="Times New Roman" panose="02020603050405020304" pitchFamily="18" charset="0"/>
              </a:rPr>
              <a:t>Информация об объемах средств, предусмотренных на реализацию национальных </a:t>
            </a:r>
            <a:r>
              <a:rPr lang="ru-RU" sz="7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проектов, на 2021 – 2023 годы (тыс. рублей) (окончание)</a:t>
            </a:r>
            <a:endParaRPr lang="ru-RU" sz="72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256460"/>
              </p:ext>
            </p:extLst>
          </p:nvPr>
        </p:nvGraphicFramePr>
        <p:xfrm>
          <a:off x="447675" y="720857"/>
          <a:ext cx="8696325" cy="59897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35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1050"/>
                <a:gridCol w="409575"/>
                <a:gridCol w="514350"/>
                <a:gridCol w="314325"/>
                <a:gridCol w="550793"/>
                <a:gridCol w="620782"/>
                <a:gridCol w="428625"/>
                <a:gridCol w="438150"/>
                <a:gridCol w="390525"/>
                <a:gridCol w="476250"/>
                <a:gridCol w="438150"/>
                <a:gridCol w="428625"/>
                <a:gridCol w="466725"/>
                <a:gridCol w="428625"/>
                <a:gridCol w="4762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182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национального (федерального) проекта</a:t>
                      </a:r>
                    </a:p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2023 год</a:t>
                      </a:r>
                    </a:p>
                  </a:txBody>
                  <a:tcPr marL="9525" marR="9525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3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том числе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том числе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 предусмотрено на реализацию национальных проектов в бюджете Республики Татарстан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том числе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рамках </a:t>
                      </a:r>
                      <a:r>
                        <a:rPr lang="ru-RU" sz="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софинансирования</a:t>
                      </a: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рамках </a:t>
                      </a:r>
                      <a:r>
                        <a:rPr lang="ru-RU" sz="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софинансирования</a:t>
                      </a: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рамках </a:t>
                      </a:r>
                      <a:r>
                        <a:rPr lang="ru-RU" sz="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софинансирования</a:t>
                      </a:r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Предусмотрено дополнительно за счет средств бюджета Республики Татарстан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412971">
                <a:tc vMerge="1">
                  <a:txBody>
                    <a:bodyPr/>
                    <a:lstStyle/>
                    <a:p>
                      <a:pPr algn="ctr" fontAlgn="ctr"/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РТ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5543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Реализация мероприятий, направленных на создание условий для получения аккредитации ветеринарными лабораториями в национальной системе аккредитации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31 264,7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31 264,7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25 324,4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5 940,3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МАЛОЕ И СРЕДНЕЕ ПРЕДПРИНИМАТЕЛЬСТВО И ПОДДЕРЖКА ИНДИВИДУАЛЬНОЙ ПРЕДПРИНИМАТЕЛЬСКОЙ ИНИЦИАТИВЫ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594 037,8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594 037,8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481 170,5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112 867,3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602 975,6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602 975,6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488 410,0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114 565,6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835 636,4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835 636,4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676 865,3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158 771,1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16606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Улучшение условий ведения предпринимательской деятельности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34 273,6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34 273,6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27 761,6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6 512,0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61 161,0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61 161,0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49 540,4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11 620,6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77 275,4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77 275,4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62 593,0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14 682,4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поддержка малого и среднего предпринимательства, включая крестьянские (фермерские) хозяйства, а также  реализация мероприятий по поддержке молодежного предпринимательства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34 273,6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34 273,6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27 761,6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6 512,0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61 161,0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61 161,0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49 540,4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11 620,6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77 275,4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77 275,4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62 593,0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14 682,4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0618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Расширение доступа субъектов малого и среднего предпринимательства к финансовым ресурсам, в том числе к льготному финансированию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27 659,6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27 659,6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22 404,2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5 255,4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33 476,9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33 476,9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27 116,2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6 360,7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49 094,5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49 094,5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39 766,5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9 328,0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0235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поддержка малого и среднего предпринимательства в субъектах Российской Федерации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27 659,6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27 659,6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22 404,2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5 255,4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33 476,9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33 476,9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27 116,2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6 360,7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49 094,5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49 094,5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39 766,5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9 328,0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9850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Акселерация субъектов малого и среднего предпринимательства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187 138,6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187 138,6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151 582,2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35 556,4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136 631,8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136 631,8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110 671,7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25 960,1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188 033,9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188 033,9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152 307,4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35 726,5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9098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Государственная поддержка малого и среднего предпринимательства в субъектах Российской Федерации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187 138,6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187 138,6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151 582,2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35 556,4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136 631,8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136 631,8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110 671,7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25 960,1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188 033,9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188 033,9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152 307,4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35 726,5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Создание системы поддержки фермеров и развитие сельской кооперации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344 966,0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344 966,0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279 422,5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65 543,5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371 705,9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371 705,9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301 081,7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70 624,2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521 232,6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521 232,6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422 198,4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99 034,2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6476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Создание системы поддержки фермеров и развитие сельской кооперации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344 966,0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344 966,0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279 422,5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65 543,5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371 705,9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371 705,9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301 081,7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70 624,2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521 232,6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521 232,6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422 198,4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99 034,2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9425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ЦИФРОВАЯ ЭКОНОМИКА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87 876,8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37 092,8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30 045,1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7 047,7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50 784,0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363 377,8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312 593,8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253 200,9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59 392,9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50 784,0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1 044 577,9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993 793,9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804 973,0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188 820,9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50 784,0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</a:tr>
              <a:tr h="4477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Информационная инфраструктура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37 092,8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37 092,8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30 045,1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7 047,7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312 593,8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312 593,8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253 200,9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59 392,9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993 793,9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993 793,9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804 973,0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188 820,9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8942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Формирование ИТ-инфраструктуры в государственных (муниципальных) образовательных организациях, реализующих программы общего образования, в соответствии с утвержденным стандартом для обеспечения в помещениях безопасного доступа к государственным, муниципальным и иным информационным системам, а также к сети "Интернет"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168 207,3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168 207,3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136 247,9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31 959,4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965 888,1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965 888,1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782 369,3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183 518,8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506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Обеспечение мероприятий по формированию и функционированию необходимой информационно-технологической и телекоммуникационной инфраструктуры на участках мировых судей для организации защищенного межведомственного электронного взаимодействия, приема исковых заявлений, направляемых в электронном виде, и организации участия в заседаниях мировых судов в режиме видеоконференцсвязи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37 092,8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37 092,8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30 045,1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7 047,7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144 386,5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144 386,5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116 953,0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27 433,5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27 905,8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27 905,8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22 603,7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5 302,1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941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Кадры для цифровой экономики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22 684,0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22 684,0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22 684,0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22 684,0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22 684,0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22 684,0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0632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Прочие мероприятия в сфере информатизации и связи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22 684,0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22 684,0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22 684,0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22 684,0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22 684,0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22 684,0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10378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Информационная безопасность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8871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и эксплуатация информационных и коммуникационных технологий в органах государственной власти Республики Татарстан и органах местного самоуправления Республики Татарстан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Цифровые технологии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Прочие мероприятия в сфере информатизации и связи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Цифровое государственное управление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25 000,0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25 000,0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25 000,0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  <a:tr h="7648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и эксплуатация информационных и коммуникационных технологий в органах государственной власти Республики Татарстан и органах местного самоуправления Республики Татарстан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25 000,0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25 000,0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25 000,0</a:t>
                      </a: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25 000,0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797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4299" y="4286282"/>
            <a:ext cx="8028632" cy="251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Информация о качестве управления региональными финансами </a:t>
            </a:r>
            <a:endParaRPr lang="ru-RU" sz="9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9974" y="5124486"/>
            <a:ext cx="765182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u="sng" dirty="0">
                <a:hlinkClick r:id="rId2"/>
              </a:rPr>
              <a:t>http://minfin.ru/ru/perfomance/regions/monitoring_results/monitoring_finance/</a:t>
            </a:r>
            <a:endParaRPr lang="ru-RU" sz="9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02650" y="3961898"/>
            <a:ext cx="8315011" cy="324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5368" y="5355318"/>
            <a:ext cx="80286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/>
              <a:t>Информация о позиции Республики Татарстан в рейтинге открытости бюджетных данных</a:t>
            </a:r>
            <a:endParaRPr lang="ru-RU" sz="9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72707" y="6170701"/>
            <a:ext cx="76518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4"/>
          </p:nvPr>
        </p:nvSpPr>
        <p:spPr>
          <a:xfrm>
            <a:off x="822574" y="180974"/>
            <a:ext cx="8088112" cy="428626"/>
          </a:xfrm>
        </p:spPr>
        <p:txBody>
          <a:bodyPr>
            <a:normAutofit/>
          </a:bodyPr>
          <a:lstStyle/>
          <a:p>
            <a:r>
              <a:rPr lang="ru-RU" sz="1800" dirty="0"/>
              <a:t>Финансовая поддержка местных бюджетов в </a:t>
            </a:r>
            <a:r>
              <a:rPr lang="ru-RU" sz="1800" dirty="0" smtClean="0"/>
              <a:t>2021 году</a:t>
            </a:r>
            <a:endParaRPr lang="ru-RU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7866125" y="456458"/>
            <a:ext cx="1090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u="sng" dirty="0" smtClean="0"/>
              <a:t>тыс. рублей</a:t>
            </a:r>
            <a:endParaRPr lang="ru-RU" sz="1200" i="1" u="sng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09666" y="5615794"/>
            <a:ext cx="796366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dirty="0"/>
              <a:t>По результатам мониторинга, проведенного Научно-исследовательским финансовым институтом по заказу Министерства финансов Российской Федерации, по уровню открытости бюджетных данных Республика Татарстан по итогам </a:t>
            </a:r>
            <a:r>
              <a:rPr lang="ru-RU" sz="900" dirty="0" smtClean="0"/>
              <a:t>2019 </a:t>
            </a:r>
            <a:r>
              <a:rPr lang="ru-RU" sz="900" dirty="0"/>
              <a:t>года отнесена к </a:t>
            </a:r>
            <a:r>
              <a:rPr lang="ru-RU" sz="900" dirty="0" smtClean="0"/>
              <a:t>группе субъектов </a:t>
            </a:r>
            <a:r>
              <a:rPr lang="ru-RU" sz="900" dirty="0"/>
              <a:t>Российской Федерации </a:t>
            </a:r>
            <a:r>
              <a:rPr lang="ru-RU" sz="900" dirty="0" smtClean="0"/>
              <a:t>со средним уровнем </a:t>
            </a:r>
            <a:r>
              <a:rPr lang="ru-RU" sz="900" dirty="0"/>
              <a:t>открытости бюджетных данных.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78529" y="4499287"/>
            <a:ext cx="804017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dirty="0" smtClean="0"/>
              <a:t>По результатам оценки качества управления региональными финансами за 2019 год, проведенной в соответствии с приказом Министерства финансов Российской Федерации от 03.12.2010 № 552 «О Порядке осуществления мониторинга и оценки качества управления региональными финансами», Республике Татарстан присвоена II степень качества управления региональными финансами (надлежащее качество управления региональными финансами).</a:t>
            </a:r>
            <a:r>
              <a:rPr lang="ru-RU" sz="900" u="sng" dirty="0">
                <a:hlinkClick r:id="rId3"/>
              </a:rPr>
              <a:t> </a:t>
            </a:r>
            <a:endParaRPr lang="ru-RU" sz="900" u="sng" dirty="0" smtClean="0">
              <a:hlinkClick r:id="rId3"/>
            </a:endParaRPr>
          </a:p>
          <a:p>
            <a:endParaRPr lang="ru-RU" sz="900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779824"/>
              </p:ext>
            </p:extLst>
          </p:nvPr>
        </p:nvGraphicFramePr>
        <p:xfrm>
          <a:off x="577956" y="718936"/>
          <a:ext cx="8241323" cy="341491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90627"/>
                <a:gridCol w="2150696"/>
              </a:tblGrid>
              <a:tr h="43811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1" u="none" strike="noStrike" dirty="0">
                          <a:effectLst/>
                        </a:rPr>
                        <a:t>Межбюджетные трансферты муниципальным образованиям, в </a:t>
                      </a:r>
                      <a:r>
                        <a:rPr lang="ru-RU" sz="1800" b="1" i="1" u="none" strike="noStrike" dirty="0" smtClean="0">
                          <a:effectLst/>
                        </a:rPr>
                        <a:t>том</a:t>
                      </a:r>
                      <a:r>
                        <a:rPr lang="ru-RU" sz="1800" b="1" i="1" u="none" strike="noStrike" baseline="0" dirty="0" smtClean="0">
                          <a:effectLst/>
                        </a:rPr>
                        <a:t> числе: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i="1" u="none" strike="noStrike" dirty="0" smtClean="0">
                          <a:effectLst/>
                        </a:rPr>
                        <a:t>64 160 607,3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591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Дотации, из них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 smtClean="0">
                          <a:effectLst/>
                        </a:rPr>
                        <a:t>13 851 845,4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2652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i="1" u="none" strike="noStrike" dirty="0">
                          <a:effectLst/>
                        </a:rPr>
                        <a:t> - Дотации на выравнивание бюджетной обеспеченности муниципальных районов (городских округов)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1 620 170,4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91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i="1" u="none" strike="noStrike" dirty="0">
                          <a:effectLst/>
                        </a:rPr>
                        <a:t> - Дотация по дополнительному нормативу НДФЛ 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12 231 675,0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26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Субсидии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15 887 999,6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591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Субвенции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32</a:t>
                      </a:r>
                      <a:r>
                        <a:rPr lang="ru-RU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 144 096,0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797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Иные межбюджетные трансферты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 smtClean="0">
                          <a:effectLst/>
                        </a:rPr>
                        <a:t>2 276 666,3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21489" y="6123625"/>
            <a:ext cx="149271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u="sng" dirty="0">
                <a:hlinkClick r:id="rId3"/>
              </a:rPr>
              <a:t>http://www.nifi.ru/ru/rating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62018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634724" y="151698"/>
            <a:ext cx="8088112" cy="574747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Софинансирование</a:t>
            </a:r>
            <a:r>
              <a:rPr lang="ru-RU" dirty="0"/>
              <a:t> средств самообложения граждан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>
                <a:latin typeface="Arial Narrow" panose="020B0606020202030204" pitchFamily="34" charset="0"/>
              </a:rPr>
              <a:t>Одним из направлений финансовой поддержки муниципальных образований из бюджета Республики Татарстан является предоставление иных межбюджетных трансфертов на </a:t>
            </a:r>
            <a:r>
              <a:rPr lang="ru-RU" dirty="0" err="1">
                <a:latin typeface="Arial Narrow" panose="020B0606020202030204" pitchFamily="34" charset="0"/>
              </a:rPr>
              <a:t>софинансирование</a:t>
            </a:r>
            <a:r>
              <a:rPr lang="ru-RU" dirty="0">
                <a:latin typeface="Arial Narrow" panose="020B0606020202030204" pitchFamily="34" charset="0"/>
              </a:rPr>
              <a:t> средств самообложения граждан.</a:t>
            </a:r>
          </a:p>
          <a:p>
            <a:pPr algn="just"/>
            <a:endParaRPr lang="ru-RU" dirty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ru-RU" dirty="0">
                <a:latin typeface="Arial Narrow" panose="020B0606020202030204" pitchFamily="34" charset="0"/>
              </a:rPr>
              <a:t>В целях стимулирования муниципальных образований к повышению уровня социально-экономического развития и качества жизни населения постановлением Кабинета Министров Республики Татарстан от </a:t>
            </a:r>
            <a:r>
              <a:rPr lang="ru-RU" dirty="0" smtClean="0">
                <a:latin typeface="Arial Narrow" panose="020B0606020202030204" pitchFamily="34" charset="0"/>
              </a:rPr>
              <a:t>22.11.2013       </a:t>
            </a:r>
            <a:r>
              <a:rPr lang="ru-RU" dirty="0">
                <a:latin typeface="Arial Narrow" panose="020B0606020202030204" pitchFamily="34" charset="0"/>
              </a:rPr>
              <a:t>№ 909 «Об утверждении Порядка предоставления из бюджета Республики Татарстан иных межбюджетных трансфертов бюджетам муниципальных образований Республики Татарстан на решение вопросов местного значения, осуществляемое с привлечением средств самообложения» предусмотрено выделение из бюджета республики дополнительных средств бюджетам муниципальных образований, в которых введено самообложение граждан.</a:t>
            </a:r>
          </a:p>
          <a:p>
            <a:pPr algn="just"/>
            <a:endParaRPr lang="ru-RU" dirty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ru-RU" dirty="0">
                <a:latin typeface="Arial Narrow" panose="020B0606020202030204" pitchFamily="34" charset="0"/>
              </a:rPr>
              <a:t>Размер предоставляемых иных межбюджетных трансфертов из бюджета Республики Татарстан постановлением установлен в соотношении 4 рубля к 1 рублю средств самообложения граждан, поступивших в бюджет муниципального образования Республики Татарстан. </a:t>
            </a:r>
          </a:p>
          <a:p>
            <a:pPr marL="0" indent="0" algn="just">
              <a:buNone/>
            </a:pP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09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>
                <a:latin typeface="Arial Narrow" panose="020B0606020202030204" pitchFamily="34" charset="0"/>
              </a:rPr>
              <a:t>Одним из направлений финансовой поддержки муниципальных образований из бюджета Республики Татарстан является предоставление иных межбюджетных трансфертов на </a:t>
            </a:r>
            <a:r>
              <a:rPr lang="ru-RU" dirty="0" err="1">
                <a:latin typeface="Arial Narrow" panose="020B0606020202030204" pitchFamily="34" charset="0"/>
              </a:rPr>
              <a:t>софинансирование</a:t>
            </a:r>
            <a:r>
              <a:rPr lang="ru-RU" dirty="0">
                <a:latin typeface="Arial Narrow" panose="020B0606020202030204" pitchFamily="34" charset="0"/>
              </a:rPr>
              <a:t> средств самообложения граждан.</a:t>
            </a:r>
          </a:p>
          <a:p>
            <a:pPr algn="just"/>
            <a:endParaRPr lang="ru-RU" dirty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ru-RU" dirty="0">
                <a:latin typeface="Arial Narrow" panose="020B0606020202030204" pitchFamily="34" charset="0"/>
              </a:rPr>
              <a:t>В целях стимулирования муниципальных образований к повышению уровня социально-экономического развития и качества жизни населения постановлением Кабинета Министров Республики Татарстан от 22.11.2013 № 909 «Об утверждении Порядка предоставления из бюджета Республики Татарстан иных межбюджетных трансфертов бюджетам муниципальных образований Республики Татарстан на решение вопросов местного значения, осуществляемое с привлечением средств самообложения» предусмотрено выделение из бюджета республики дополнительных средств бюджетам муниципальных образований, в которых введено самообложение граждан.</a:t>
            </a:r>
          </a:p>
          <a:p>
            <a:pPr algn="just"/>
            <a:endParaRPr lang="ru-RU" dirty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ru-RU" dirty="0">
                <a:latin typeface="Arial Narrow" panose="020B0606020202030204" pitchFamily="34" charset="0"/>
              </a:rPr>
              <a:t>Размер предоставляемых иных межбюджетных трансфертов из бюджета Республики Татарстан постановлением установлен в соотношении 4 рубля к 1 рублю средств самообложения граждан, поступивших в бюджет муниципального образования Республики Татарстан.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err="1"/>
              <a:t>Софинансирование</a:t>
            </a:r>
            <a:r>
              <a:rPr lang="ru-RU" dirty="0"/>
              <a:t> средств самообложения </a:t>
            </a:r>
            <a:r>
              <a:rPr lang="ru-RU" dirty="0" smtClean="0"/>
              <a:t>граждан (</a:t>
            </a:r>
            <a:r>
              <a:rPr lang="ru-RU" dirty="0"/>
              <a:t>продолжение)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446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886700" y="5953125"/>
            <a:ext cx="1257300" cy="904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0"/>
            <a:ext cx="8088112" cy="574747"/>
          </a:xfrm>
        </p:spPr>
        <p:txBody>
          <a:bodyPr>
            <a:noAutofit/>
          </a:bodyPr>
          <a:lstStyle/>
          <a:p>
            <a:r>
              <a:rPr lang="ru-RU" sz="1800" dirty="0" smtClean="0"/>
              <a:t>Динамика основных параметров бюджета Республики Татарстан (тыс. рублей)</a:t>
            </a:r>
            <a:endParaRPr lang="ru-RU" sz="1800" dirty="0"/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270571848"/>
              </p:ext>
            </p:extLst>
          </p:nvPr>
        </p:nvGraphicFramePr>
        <p:xfrm>
          <a:off x="512411" y="396733"/>
          <a:ext cx="8128699" cy="2359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228630144"/>
              </p:ext>
            </p:extLst>
          </p:nvPr>
        </p:nvGraphicFramePr>
        <p:xfrm>
          <a:off x="617674" y="2555325"/>
          <a:ext cx="8097701" cy="1290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104310248"/>
              </p:ext>
            </p:extLst>
          </p:nvPr>
        </p:nvGraphicFramePr>
        <p:xfrm>
          <a:off x="602754" y="3076573"/>
          <a:ext cx="8100415" cy="2414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90575" y="5260627"/>
            <a:ext cx="7724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</a:rPr>
              <a:t>Источники финансирования дефицита бюджета</a:t>
            </a:r>
            <a:br>
              <a:rPr lang="ru-RU" sz="1200" b="1" dirty="0">
                <a:solidFill>
                  <a:srgbClr val="000000"/>
                </a:solidFill>
              </a:rPr>
            </a:br>
            <a:r>
              <a:rPr lang="ru-RU" sz="1200" b="1" dirty="0">
                <a:solidFill>
                  <a:srgbClr val="000000"/>
                </a:solidFill>
              </a:rPr>
              <a:t> Республики Татарстан на </a:t>
            </a:r>
            <a:r>
              <a:rPr lang="ru-RU" sz="1200" b="1" dirty="0" smtClean="0">
                <a:solidFill>
                  <a:srgbClr val="000000"/>
                </a:solidFill>
              </a:rPr>
              <a:t>2021 </a:t>
            </a:r>
            <a:r>
              <a:rPr lang="ru-RU" sz="1200" b="1" dirty="0">
                <a:solidFill>
                  <a:srgbClr val="000000"/>
                </a:solidFill>
              </a:rPr>
              <a:t>- </a:t>
            </a:r>
            <a:r>
              <a:rPr lang="ru-RU" sz="1200" b="1" dirty="0" smtClean="0">
                <a:solidFill>
                  <a:srgbClr val="000000"/>
                </a:solidFill>
              </a:rPr>
              <a:t>2023 </a:t>
            </a:r>
            <a:r>
              <a:rPr lang="ru-RU" sz="1200" b="1" dirty="0">
                <a:solidFill>
                  <a:srgbClr val="000000"/>
                </a:solidFill>
              </a:rPr>
              <a:t>годы (тыс</a:t>
            </a:r>
            <a:r>
              <a:rPr lang="ru-RU" sz="1200" b="1" dirty="0" smtClean="0">
                <a:solidFill>
                  <a:srgbClr val="000000"/>
                </a:solidFill>
              </a:rPr>
              <a:t>. рублей</a:t>
            </a:r>
            <a:r>
              <a:rPr lang="ru-RU" sz="1200" b="1" dirty="0">
                <a:solidFill>
                  <a:srgbClr val="000000"/>
                </a:solidFill>
              </a:rPr>
              <a:t>)</a:t>
            </a:r>
            <a:r>
              <a:rPr lang="ru-RU" sz="1200" dirty="0"/>
              <a:t> 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267779"/>
              </p:ext>
            </p:extLst>
          </p:nvPr>
        </p:nvGraphicFramePr>
        <p:xfrm>
          <a:off x="424346" y="5722292"/>
          <a:ext cx="8457232" cy="105079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155902"/>
                <a:gridCol w="1194305"/>
                <a:gridCol w="999030"/>
                <a:gridCol w="1107995"/>
              </a:tblGrid>
              <a:tr h="1143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Наименование показателя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2021 год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2022 год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2023 год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68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Бюджетные  кредиты  от  других  бюджетов  бюджетной системы </a:t>
                      </a:r>
                      <a:r>
                        <a:rPr lang="ru-RU" sz="1100" u="none" strike="noStrike" dirty="0" smtClean="0">
                          <a:effectLst/>
                        </a:rPr>
                        <a:t>РФ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1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-286 557,2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-286 557,2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-373 623,2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59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Изменение остатков средств на счетах по учету средств бюджетов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1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6 948 114,8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1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6 346 805,7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4 121 449,5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595">
                <a:tc>
                  <a:txBody>
                    <a:bodyPr/>
                    <a:lstStyle/>
                    <a:p>
                      <a:pPr marL="0" algn="l" defTabSz="685800" rtl="0" eaLnBrk="1" fontAlgn="b" latinLnBrk="0" hangingPunct="1"/>
                      <a:r>
                        <a:rPr lang="ru-RU" sz="11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Бюджетные кредиты, предоставленные внутри страны в валюте Российской Федерации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1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370 000,0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1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2 432 663,4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3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ИТОГО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7 031 557,6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6 060 248,5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6 180 489,7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840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  <a:noFill/>
        </p:spPr>
        <p:txBody>
          <a:bodyPr>
            <a:normAutofit fontScale="92500"/>
          </a:bodyPr>
          <a:lstStyle/>
          <a:p>
            <a:r>
              <a:rPr lang="ru-RU" dirty="0">
                <a:latin typeface="Arial" panose="020B0604020202020204" pitchFamily="34" charset="0"/>
              </a:rPr>
              <a:t>Государственный долг Республики Татарстан </a:t>
            </a:r>
          </a:p>
        </p:txBody>
      </p:sp>
      <p:graphicFrame>
        <p:nvGraphicFramePr>
          <p:cNvPr id="9" name="Содержимое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685898"/>
              </p:ext>
            </p:extLst>
          </p:nvPr>
        </p:nvGraphicFramePr>
        <p:xfrm>
          <a:off x="329543" y="723616"/>
          <a:ext cx="8752083" cy="5624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4"/>
          <p:cNvSpPr txBox="1"/>
          <p:nvPr/>
        </p:nvSpPr>
        <p:spPr>
          <a:xfrm>
            <a:off x="3372076" y="819652"/>
            <a:ext cx="939205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98,0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6074442" y="845668"/>
            <a:ext cx="972691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95,3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6"/>
          <p:cNvSpPr txBox="1"/>
          <p:nvPr/>
        </p:nvSpPr>
        <p:spPr>
          <a:xfrm>
            <a:off x="518184" y="1033859"/>
            <a:ext cx="1445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млрд.руб</a:t>
            </a:r>
            <a:r>
              <a:rPr lang="ru-RU" sz="2000" b="1" i="1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8" name="TextBox 4"/>
          <p:cNvSpPr txBox="1"/>
          <p:nvPr/>
        </p:nvSpPr>
        <p:spPr>
          <a:xfrm>
            <a:off x="4705585" y="845667"/>
            <a:ext cx="102037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5,6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1964093" y="845669"/>
            <a:ext cx="90021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93,7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7380312" y="845669"/>
            <a:ext cx="96694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95,0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99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89391258"/>
              </p:ext>
            </p:extLst>
          </p:nvPr>
        </p:nvGraphicFramePr>
        <p:xfrm>
          <a:off x="514350" y="701674"/>
          <a:ext cx="8520113" cy="6039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78263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ru-RU" dirty="0"/>
              <a:t>Долговая нагрузка на бюджет</a:t>
            </a:r>
            <a:br>
              <a:rPr lang="ru-RU" dirty="0"/>
            </a:br>
            <a:r>
              <a:rPr lang="ru-RU" dirty="0"/>
              <a:t> Республики Татарстан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7805996" y="730249"/>
            <a:ext cx="1228467" cy="36049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400" b="1" i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2400" b="1" i="1" u="sng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68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23949" y="5031939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/>
              <a:t>Адрес: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420015, г. Казань, ул. Пушкина, д. 37</a:t>
            </a:r>
          </a:p>
          <a:p>
            <a:r>
              <a:rPr lang="ru-RU" sz="1400" b="1" dirty="0"/>
              <a:t>Телефон: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+7 (843) 264-79-06, 264-37-45</a:t>
            </a:r>
          </a:p>
          <a:p>
            <a:r>
              <a:rPr lang="ru-RU" sz="1400" b="1" dirty="0"/>
              <a:t>Факс: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+7 (843) 264-78-01</a:t>
            </a:r>
          </a:p>
          <a:p>
            <a:r>
              <a:rPr lang="ru-RU" sz="1400" b="1" dirty="0"/>
              <a:t>E-</a:t>
            </a:r>
            <a:r>
              <a:rPr lang="ru-RU" sz="1400" b="1" dirty="0" err="1"/>
              <a:t>Mail</a:t>
            </a:r>
            <a:r>
              <a:rPr lang="ru-RU" sz="1400" b="1" dirty="0"/>
              <a:t>: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>
                <a:hlinkClick r:id="rId2"/>
              </a:rPr>
              <a:t>minfin@tatar.ru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57811" y="5732442"/>
            <a:ext cx="3159968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accent3"/>
                </a:solidFill>
              </a:rPr>
              <a:t>www.minfin.tatarstan.ru</a:t>
            </a:r>
            <a:endParaRPr lang="ru-RU" sz="2000" b="1" dirty="0">
              <a:solidFill>
                <a:schemeClr val="accent3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4750"/>
          <a:stretch/>
        </p:blipFill>
        <p:spPr>
          <a:xfrm>
            <a:off x="828674" y="323849"/>
            <a:ext cx="8084637" cy="4174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7624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9"/>
            <a:ext cx="8115300" cy="354012"/>
          </a:xfrm>
        </p:spPr>
        <p:txBody>
          <a:bodyPr>
            <a:noAutofit/>
          </a:bodyPr>
          <a:lstStyle/>
          <a:p>
            <a:r>
              <a:rPr lang="ru-RU" sz="2000" dirty="0"/>
              <a:t>ИЗ ЧЕГО СКЛАДЫВАЮТСЯ ДОХОДЫ БЮДЖЕТА?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990099"/>
              </p:ext>
            </p:extLst>
          </p:nvPr>
        </p:nvGraphicFramePr>
        <p:xfrm>
          <a:off x="704850" y="476250"/>
          <a:ext cx="8296275" cy="28845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96275"/>
              </a:tblGrid>
              <a:tr h="206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НАЛОГОВЫЕ ДОХОДЫ</a:t>
                      </a:r>
                      <a:endParaRPr lang="ru-RU" sz="1300" b="1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68" marR="6868" marT="6868" marB="0" anchor="ctr">
                    <a:noFill/>
                  </a:tcPr>
                </a:tc>
              </a:tr>
              <a:tr h="61811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dirty="0" smtClean="0"/>
                        <a:t>Доходы от предусмотренных законодательством Российской Федерации федеральных налогов и сборов, в том числе от налогов, предусмотренных специальными налоговыми режимами, и законодательством Республики Татарстан от региональных налогов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68" marR="6868" marT="6868" marB="0" anchor="b">
                    <a:noFill/>
                  </a:tcPr>
                </a:tc>
              </a:tr>
              <a:tr h="206039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68" marR="6868" marT="6868" marB="0" anchor="b">
                    <a:noFill/>
                  </a:tcPr>
                </a:tc>
              </a:tr>
              <a:tr h="206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НЕНАЛОГОВЫЕ ДОХОДЫ</a:t>
                      </a:r>
                      <a:endParaRPr lang="ru-RU" sz="1300" b="1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68" marR="6868" marT="6868" marB="0" anchor="ctr">
                    <a:noFill/>
                  </a:tcPr>
                </a:tc>
              </a:tr>
              <a:tr h="618116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Платежи,  которые  включают  в  себя возмездные  операции  от  прямого предоставления  государством  в пользование  имущества  и природных  ресурсов,  от  различного вида  услуг,  а  также  платежи  в  виде штрафов  или  иных  санкций  за нарушение  законодательства</a:t>
                      </a:r>
                      <a:endParaRPr lang="ru-RU" sz="1200" dirty="0"/>
                    </a:p>
                  </a:txBody>
                  <a:tcPr marL="6868" marR="6868" marT="6868" marB="0" anchor="b">
                    <a:noFill/>
                  </a:tcPr>
                </a:tc>
              </a:tr>
              <a:tr h="206039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68" marR="6868" marT="6868" marB="0" anchor="b">
                    <a:noFill/>
                  </a:tcPr>
                </a:tc>
              </a:tr>
              <a:tr h="206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БЕЗВОЗМЕЗДНЫЕ ПОСТУПЛЕНИЯ</a:t>
                      </a:r>
                      <a:endParaRPr lang="ru-RU" sz="1300" b="1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68" marR="6868" marT="6868" marB="0" anchor="ctr">
                    <a:noFill/>
                  </a:tcPr>
                </a:tc>
              </a:tr>
              <a:tr h="618116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Поступающие  в  бюджет денежные  средства  на безвозвратной  и  безвозмездной основе  из  федерального  бюджета (межбюджетные  трансферты  в виде  дотаций,  субсидий, субвенций и иных межбюджетных трансфертов),  а  также  перечисления от  физических  и  юридических лиц</a:t>
                      </a:r>
                      <a:endParaRPr lang="ru-RU" sz="1200" dirty="0"/>
                    </a:p>
                  </a:txBody>
                  <a:tcPr marL="6868" marR="6868" marT="6868" marB="0" anchor="b"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460959"/>
              </p:ext>
            </p:extLst>
          </p:nvPr>
        </p:nvGraphicFramePr>
        <p:xfrm>
          <a:off x="661987" y="3963508"/>
          <a:ext cx="8381999" cy="256785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819664"/>
                <a:gridCol w="1112467"/>
                <a:gridCol w="1112467"/>
                <a:gridCol w="1084740"/>
                <a:gridCol w="1085850"/>
                <a:gridCol w="1166811"/>
              </a:tblGrid>
              <a:tr h="4813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ДОХОДЫ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400" b="1" u="none" strike="noStrike" dirty="0">
                          <a:effectLst/>
                        </a:rPr>
                        <a:t>год 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551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288 520 142,0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292</a:t>
                      </a:r>
                      <a:r>
                        <a:rPr lang="ru-RU" sz="12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701 742,0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274 636 726,5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279 747 243,5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282</a:t>
                      </a:r>
                      <a:r>
                        <a:rPr lang="ru-RU" sz="12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810 055,7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7808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НАЛОГОВЫЕ И НЕНАЛОГОВЫЕ ДОХОДЫ, </a:t>
                      </a:r>
                      <a:br>
                        <a:rPr lang="ru-RU" sz="1100" u="none" strike="noStrike" dirty="0">
                          <a:effectLst/>
                        </a:rPr>
                      </a:br>
                      <a:r>
                        <a:rPr lang="ru-RU" sz="1100" u="none" strike="noStrike" dirty="0">
                          <a:effectLst/>
                        </a:rPr>
                        <a:t>в том числе: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249 489 986,8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203 981 552,9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227 543 189,1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236 821</a:t>
                      </a:r>
                      <a:r>
                        <a:rPr lang="ru-RU" sz="11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956,5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245 385 985,5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51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 - налоговые доходы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239 221 748,5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197 465 851,4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214 885 189,1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223 943 286,3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232 479 170,5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51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 - неналоговые доходы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10 268 238,3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6 515 701,5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lang="ru-RU" sz="1100" b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658 000,0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12 878 670,2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12 906 815,0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103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БЕЗВОЗМЕЗДНЫЕ ПОСТУПЛЕНИЯ, </a:t>
                      </a:r>
                      <a:br>
                        <a:rPr lang="ru-RU" sz="1100" u="none" strike="noStrike" dirty="0">
                          <a:effectLst/>
                        </a:rPr>
                      </a:br>
                      <a:r>
                        <a:rPr lang="ru-RU" sz="1100" u="none" strike="noStrike" dirty="0">
                          <a:effectLst/>
                        </a:rPr>
                        <a:t>в том числе: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39 030 155,2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88 720 189,1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47 093 537,4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42 925 287,0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37 424 070,2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711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 - безвозмездные поступления от федерального бюджета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36 908 533,2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82 804 130,1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46 892 109,7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42 718 768,8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37 265 059,7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551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 - прочие безвозмездные поступления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2 121 622,0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5 916 059,0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201 427,7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206 518,2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159 010,5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04849" y="3440288"/>
            <a:ext cx="82962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Структура доходов бюджета Республики Татарстан</a:t>
            </a:r>
            <a:r>
              <a:rPr lang="ru-RU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12527" y="3655731"/>
            <a:ext cx="1188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err="1" smtClean="0"/>
              <a:t>тыс.рублей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101536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9"/>
            <a:ext cx="8115300" cy="354012"/>
          </a:xfrm>
        </p:spPr>
        <p:txBody>
          <a:bodyPr>
            <a:noAutofit/>
          </a:bodyPr>
          <a:lstStyle/>
          <a:p>
            <a:r>
              <a:rPr lang="ru-RU" sz="1800" dirty="0"/>
              <a:t>Налоговые доходы Республики Татарстан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355351"/>
              </p:ext>
            </p:extLst>
          </p:nvPr>
        </p:nvGraphicFramePr>
        <p:xfrm>
          <a:off x="600073" y="615981"/>
          <a:ext cx="8381999" cy="423367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819664"/>
                <a:gridCol w="1112467"/>
                <a:gridCol w="1112467"/>
                <a:gridCol w="1112467"/>
                <a:gridCol w="1112467"/>
                <a:gridCol w="1112467"/>
              </a:tblGrid>
              <a:tr h="3527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Налоговые</a:t>
                      </a:r>
                      <a:r>
                        <a:rPr lang="en-US" sz="1400" b="1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+mn-lt"/>
                        </a:rPr>
                        <a:t>2019 </a:t>
                      </a:r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  <a:latin typeface="+mn-lt"/>
                        </a:rPr>
                      </a:br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+mn-lt"/>
                        </a:rPr>
                        <a:t>2020 год </a:t>
                      </a:r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/>
                      </a:r>
                      <a:br>
                        <a:rPr lang="ru-RU" sz="1400" b="1" u="none" strike="noStrike" dirty="0">
                          <a:effectLst/>
                          <a:latin typeface="+mn-lt"/>
                        </a:rPr>
                      </a:br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+mn-lt"/>
                        </a:rPr>
                        <a:t>2021 </a:t>
                      </a:r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  <a:latin typeface="+mn-lt"/>
                        </a:rPr>
                      </a:br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+mn-lt"/>
                        </a:rPr>
                        <a:t>2022 </a:t>
                      </a:r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  <a:latin typeface="+mn-lt"/>
                        </a:rPr>
                      </a:br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+mn-lt"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  <a:latin typeface="+mn-lt"/>
                        </a:rPr>
                      </a:br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98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Всего налоговые доходы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239</a:t>
                      </a:r>
                      <a:r>
                        <a:rPr lang="ru-RU" sz="11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221 748,5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197 465 851,4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214 885 189,1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223 943 286,3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232 479 170,5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097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Налог на прибыль организаций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111 149 039,6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63 051 000,0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77 000 000,0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77 800 000,0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81 200 000,0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430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Налог на доходы физических лиц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55 541 693,3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56 313 404,4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57 171 730,8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61 643 613,6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65 896 046,4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01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Акцизы по подакцизным товарам (продукции), производимым на территории Российской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Федерации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34 403 807,8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37 946 500,0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40 013 100,0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42 191 800,0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41 401 600,0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03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7 356 599,7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7 359 156,4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8 277 537,3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8 608 642,0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8 952 981,3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687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Налог на профессиональный доход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168 100,0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157 742,0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164 051,7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170 613,8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788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Налог на имущество организаций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24 456 271,5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25 997 712,0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26 000 000,0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27 170 000,0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28 392 650,0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992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Транспортный налог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5 457 473,9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5 910 089,0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5 500 000,0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5 600 000,0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5 700 000,0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992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Налог на игорный бизнес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17 341,0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12 038,0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16 742,0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16 742,0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16 742,0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658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Налог на добычу полезных ископаемых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8 225,8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7 705,0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7 600,0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7 600,0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7 600,0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970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Сборы за пользование объектами животного мира и за пользование объектами водных биологических ресурсов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1 962,3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1 850,0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1 500,0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1 600,0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1 700,0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992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Государственная пошлина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829 141,2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698 244,3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739 237,0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739 237,0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739  237,0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753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Задолженность и перерасчеты по отмененным налогам, сборами иным обязательным платежам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192,4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52,3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793477" y="308204"/>
            <a:ext cx="1238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тыс. рублей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245851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723900" y="261969"/>
            <a:ext cx="8115300" cy="354012"/>
          </a:xfrm>
        </p:spPr>
        <p:txBody>
          <a:bodyPr>
            <a:noAutofit/>
          </a:bodyPr>
          <a:lstStyle/>
          <a:p>
            <a:r>
              <a:rPr lang="ru-RU" sz="1800" dirty="0" smtClean="0"/>
              <a:t>Неналоговые </a:t>
            </a:r>
            <a:r>
              <a:rPr lang="ru-RU" sz="1800" dirty="0"/>
              <a:t>доходы бюджета Республики Татарстан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702196"/>
              </p:ext>
            </p:extLst>
          </p:nvPr>
        </p:nvGraphicFramePr>
        <p:xfrm>
          <a:off x="649767" y="942027"/>
          <a:ext cx="8381998" cy="329689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755310"/>
                <a:gridCol w="1117912"/>
                <a:gridCol w="1127194"/>
                <a:gridCol w="1127194"/>
                <a:gridCol w="1127194"/>
                <a:gridCol w="1127194"/>
              </a:tblGrid>
              <a:tr h="6401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Неналоговые</a:t>
                      </a:r>
                      <a:r>
                        <a:rPr lang="en-US" sz="1400" b="1" u="none" strike="noStrike" dirty="0" smtClean="0">
                          <a:effectLst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2019</a:t>
                      </a:r>
                      <a:r>
                        <a:rPr lang="ru-RU" sz="1400" b="1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400" b="1" u="none" strike="noStrike" dirty="0" smtClean="0">
                          <a:effectLst/>
                        </a:rPr>
                        <a:t>год</a:t>
                      </a:r>
                      <a:r>
                        <a:rPr lang="ru-RU" sz="1400" b="1" u="none" strike="noStrike" dirty="0">
                          <a:effectLst/>
                        </a:rPr>
                        <a:t/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400" b="1" u="none" strike="noStrike" dirty="0">
                          <a:effectLst/>
                        </a:rPr>
                        <a:t>год 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29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10 268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238,3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6 515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701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lang="ru-RU" sz="12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658 000,0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12 878 670,2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12 906 815,0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9181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4 609 491,2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1 854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257,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307 537,3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326 992,0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328 784,5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97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Платежи при пользовании природными ресурсами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221 125,1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284 412,0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180 641,0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182 333,0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184 062,0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64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Доходы от оказания платных услуг (работ) и компенсации затрат государства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1 326 538,7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886 716,5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1 459 660,7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1 639 651,2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1 664 224,5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32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Доходы от продажи материальных и нематериальных активов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54 535,2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98 850,0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111 500,0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31 000,0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31 000,0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20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Административные платежи и сборы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1 804,8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2 375,0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2 000,0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2 000,0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2 000,0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4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Штрафы, санкции, возмещение ущерба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269 496,3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3 263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000,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3 094 294,0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3 094 294,0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3 094 294,0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9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Прочие неналоговые доходы, включая разовые платежи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785 247,0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126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091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7 502 367,0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7 602 400,0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7 602 450,0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793477" y="615981"/>
            <a:ext cx="1238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тыс. рублей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326896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2555" y="620785"/>
            <a:ext cx="8235696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Безвозмездные поступления включают в себя:</a:t>
            </a:r>
          </a:p>
          <a:p>
            <a:pPr algn="just"/>
            <a:endParaRPr lang="ru-RU" dirty="0" smtClean="0"/>
          </a:p>
          <a:p>
            <a:pPr algn="just"/>
            <a:r>
              <a:rPr lang="ru-RU" sz="1400" b="1" dirty="0" smtClean="0">
                <a:solidFill>
                  <a:schemeClr val="accent1"/>
                </a:solidFill>
              </a:rPr>
              <a:t>Межбюджетные трансферты </a:t>
            </a:r>
            <a:r>
              <a:rPr lang="ru-RU" sz="1400" dirty="0"/>
              <a:t>- средства, предоставляемые одним бюджетом бюджетной системы Российской Федерации </a:t>
            </a:r>
            <a:r>
              <a:rPr lang="ru-RU" sz="1400" dirty="0" smtClean="0"/>
              <a:t>другому </a:t>
            </a:r>
            <a:r>
              <a:rPr lang="ru-RU" sz="1400" dirty="0"/>
              <a:t>бюджету бюджетной системы Российской </a:t>
            </a:r>
            <a:r>
              <a:rPr lang="ru-RU" sz="1400" dirty="0" smtClean="0"/>
              <a:t>Федерации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b="1" dirty="0" smtClean="0">
                <a:solidFill>
                  <a:schemeClr val="accent1"/>
                </a:solidFill>
              </a:rPr>
              <a:t>Дотации</a:t>
            </a:r>
            <a:r>
              <a:rPr lang="ru-RU" sz="1400" b="1" dirty="0" smtClean="0"/>
              <a:t> </a:t>
            </a:r>
            <a:r>
              <a:rPr lang="ru-RU" sz="1400" dirty="0"/>
              <a:t>- межбюджетные трансферты, предоставляемые на безвозмездной и безвозвратной основе без установления направлений </a:t>
            </a:r>
            <a:r>
              <a:rPr lang="ru-RU" sz="1400" dirty="0" smtClean="0"/>
              <a:t>и </a:t>
            </a:r>
            <a:r>
              <a:rPr lang="ru-RU" sz="1400" dirty="0"/>
              <a:t>(или) условий их использования</a:t>
            </a:r>
            <a:endParaRPr lang="ru-RU" sz="1400" dirty="0" smtClean="0"/>
          </a:p>
          <a:p>
            <a:pPr algn="just"/>
            <a:endParaRPr lang="ru-RU" sz="1400" dirty="0" smtClean="0"/>
          </a:p>
          <a:p>
            <a:pPr algn="just"/>
            <a:r>
              <a:rPr lang="ru-RU" sz="1400" b="1" dirty="0">
                <a:solidFill>
                  <a:schemeClr val="accent1"/>
                </a:solidFill>
              </a:rPr>
              <a:t>Субсидии</a:t>
            </a:r>
            <a:r>
              <a:rPr lang="ru-RU" sz="1400" b="1" dirty="0" smtClean="0"/>
              <a:t> </a:t>
            </a:r>
            <a:r>
              <a:rPr lang="ru-RU" sz="1400" dirty="0"/>
              <a:t>- межбюджетные трансферты, предоставляемые в целях </a:t>
            </a:r>
            <a:r>
              <a:rPr lang="ru-RU" sz="1400" dirty="0" err="1" smtClean="0"/>
              <a:t>софинансирования</a:t>
            </a:r>
            <a:r>
              <a:rPr lang="ru-RU" sz="1400" dirty="0" smtClean="0"/>
              <a:t> </a:t>
            </a:r>
            <a:r>
              <a:rPr lang="ru-RU" sz="1400" dirty="0"/>
              <a:t>расходных обязательств, возникающих при </a:t>
            </a:r>
            <a:r>
              <a:rPr lang="ru-RU" sz="1400" dirty="0" smtClean="0"/>
              <a:t>выполнении </a:t>
            </a:r>
            <a:r>
              <a:rPr lang="ru-RU" sz="1400" dirty="0"/>
              <a:t>полномочий органов государственной власти субъектов РФ по предметам ведения субъектов РФ и предметам </a:t>
            </a:r>
            <a:r>
              <a:rPr lang="ru-RU" sz="1400" dirty="0" smtClean="0"/>
              <a:t>совместного </a:t>
            </a:r>
            <a:r>
              <a:rPr lang="ru-RU" sz="1400" dirty="0"/>
              <a:t>ведения РФ и субъектов РФ, и расходных обязательств по выполнению полномочий органов местного самоуправления по </a:t>
            </a:r>
            <a:r>
              <a:rPr lang="ru-RU" sz="1400" dirty="0" smtClean="0"/>
              <a:t>вопросам </a:t>
            </a:r>
            <a:r>
              <a:rPr lang="ru-RU" sz="1400" dirty="0"/>
              <a:t>местного значения</a:t>
            </a:r>
            <a:endParaRPr lang="ru-RU" sz="1400" dirty="0" smtClean="0"/>
          </a:p>
          <a:p>
            <a:pPr algn="just"/>
            <a:endParaRPr lang="ru-RU" sz="1400" dirty="0" smtClean="0">
              <a:solidFill>
                <a:schemeClr val="accent1"/>
              </a:solidFill>
            </a:endParaRPr>
          </a:p>
          <a:p>
            <a:pPr algn="just"/>
            <a:r>
              <a:rPr lang="ru-RU" sz="1400" b="1" dirty="0" smtClean="0">
                <a:solidFill>
                  <a:schemeClr val="accent1"/>
                </a:solidFill>
              </a:rPr>
              <a:t>Субвенции </a:t>
            </a:r>
            <a:r>
              <a:rPr lang="ru-RU" sz="1400" dirty="0" smtClean="0"/>
              <a:t>- межбюджетные </a:t>
            </a:r>
            <a:r>
              <a:rPr lang="ru-RU" sz="1400" dirty="0"/>
              <a:t>трансферты, предоставляемые бюджетам субъектов Российской Федерации в целях финансового </a:t>
            </a:r>
            <a:r>
              <a:rPr lang="ru-RU" sz="1400" dirty="0" smtClean="0"/>
              <a:t>обеспечения </a:t>
            </a:r>
            <a:r>
              <a:rPr lang="ru-RU" sz="1400" dirty="0"/>
              <a:t>расходных обязательств субъектов РФ и (или) муниципальных образований, возникающих при выполнении полномочий </a:t>
            </a:r>
            <a:r>
              <a:rPr lang="ru-RU" sz="1400" dirty="0" smtClean="0"/>
              <a:t>РФ</a:t>
            </a:r>
            <a:r>
              <a:rPr lang="ru-RU" sz="1400" dirty="0"/>
              <a:t>, переданных для осуществления органам государственной власти субъектов </a:t>
            </a:r>
            <a:r>
              <a:rPr lang="ru-RU" sz="1400" dirty="0" smtClean="0"/>
              <a:t>РФ </a:t>
            </a:r>
            <a:r>
              <a:rPr lang="ru-RU" sz="1400" dirty="0"/>
              <a:t>и (или) органам местного </a:t>
            </a:r>
            <a:r>
              <a:rPr lang="ru-RU" sz="1400" dirty="0" smtClean="0"/>
              <a:t>самоуправления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b="1" dirty="0">
                <a:solidFill>
                  <a:schemeClr val="accent1"/>
                </a:solidFill>
              </a:rPr>
              <a:t>Иные межбюджетные </a:t>
            </a:r>
            <a:r>
              <a:rPr lang="ru-RU" sz="1400" b="1" dirty="0" smtClean="0">
                <a:solidFill>
                  <a:schemeClr val="accent1"/>
                </a:solidFill>
              </a:rPr>
              <a:t>трансферы</a:t>
            </a:r>
            <a:r>
              <a:rPr lang="ru-RU" sz="1400" dirty="0" smtClean="0"/>
              <a:t> предоставляются в случаях и порядке, которые предусмотрены соответствующими правовыми актами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b="1" dirty="0">
                <a:solidFill>
                  <a:schemeClr val="accent1"/>
                </a:solidFill>
              </a:rPr>
              <a:t>Безвозмездные поступления </a:t>
            </a:r>
            <a:r>
              <a:rPr lang="ru-RU" sz="1400" dirty="0" smtClean="0"/>
              <a:t>– поступления от физических и юридических лиц, международных организаций и правительства иностранных государств, в том числе добровольные пожертвования</a:t>
            </a:r>
            <a:endParaRPr lang="ru-RU" sz="1400" dirty="0"/>
          </a:p>
        </p:txBody>
      </p:sp>
      <p:sp>
        <p:nvSpPr>
          <p:cNvPr id="6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7474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Безвозмездные поступления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682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2000" dirty="0"/>
              <a:t>Безвозмездные поступления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98579"/>
              </p:ext>
            </p:extLst>
          </p:nvPr>
        </p:nvGraphicFramePr>
        <p:xfrm>
          <a:off x="600073" y="615983"/>
          <a:ext cx="8381998" cy="474387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514727"/>
                <a:gridCol w="996043"/>
                <a:gridCol w="947057"/>
                <a:gridCol w="938893"/>
                <a:gridCol w="1001695"/>
                <a:gridCol w="983583"/>
              </a:tblGrid>
              <a:tr h="4355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Неналоговые</a:t>
                      </a:r>
                      <a:r>
                        <a:rPr lang="en-US" sz="1050" b="1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доходы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j-lt"/>
                        </a:rPr>
                        <a:t>2019 </a:t>
                      </a:r>
                      <a:r>
                        <a:rPr lang="ru-RU" sz="1050" b="1" u="none" strike="noStrike" dirty="0">
                          <a:effectLst/>
                          <a:latin typeface="+mj-lt"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  <a:latin typeface="+mj-lt"/>
                        </a:rPr>
                      </a:br>
                      <a:r>
                        <a:rPr lang="ru-RU" sz="1050" b="1" u="none" strike="noStrike" dirty="0">
                          <a:effectLst/>
                          <a:latin typeface="+mj-lt"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j-lt"/>
                        </a:rPr>
                        <a:t>2020 </a:t>
                      </a:r>
                      <a:r>
                        <a:rPr lang="ru-RU" sz="1050" b="1" u="none" strike="noStrike" dirty="0">
                          <a:effectLst/>
                          <a:latin typeface="+mj-lt"/>
                        </a:rPr>
                        <a:t>год </a:t>
                      </a:r>
                      <a:br>
                        <a:rPr lang="ru-RU" sz="1050" b="1" u="none" strike="noStrike" dirty="0">
                          <a:effectLst/>
                          <a:latin typeface="+mj-lt"/>
                        </a:rPr>
                      </a:br>
                      <a:r>
                        <a:rPr lang="ru-RU" sz="1050" b="1" u="none" strike="noStrike" dirty="0">
                          <a:effectLst/>
                          <a:latin typeface="+mj-lt"/>
                        </a:rPr>
                        <a:t>(план)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j-lt"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  <a:latin typeface="+mj-lt"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  <a:latin typeface="+mj-lt"/>
                        </a:rPr>
                      </a:br>
                      <a:r>
                        <a:rPr lang="ru-RU" sz="1050" b="1" u="none" strike="noStrike" dirty="0">
                          <a:effectLst/>
                          <a:latin typeface="+mj-lt"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j-lt"/>
                        </a:rPr>
                        <a:t>2022 </a:t>
                      </a:r>
                      <a:r>
                        <a:rPr lang="ru-RU" sz="1050" b="1" u="none" strike="noStrike" dirty="0">
                          <a:effectLst/>
                          <a:latin typeface="+mj-lt"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  <a:latin typeface="+mj-lt"/>
                        </a:rPr>
                      </a:br>
                      <a:r>
                        <a:rPr lang="ru-RU" sz="1050" b="1" u="none" strike="noStrike" dirty="0">
                          <a:effectLst/>
                          <a:latin typeface="+mj-lt"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j-lt"/>
                        </a:rPr>
                        <a:t>2023 </a:t>
                      </a:r>
                      <a:r>
                        <a:rPr lang="ru-RU" sz="1050" b="1" u="none" strike="noStrike" dirty="0">
                          <a:effectLst/>
                          <a:latin typeface="+mj-lt"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  <a:latin typeface="+mj-lt"/>
                        </a:rPr>
                      </a:br>
                      <a:r>
                        <a:rPr lang="ru-RU" sz="1050" b="1" u="none" strike="noStrike" dirty="0">
                          <a:effectLst/>
                          <a:latin typeface="+mj-lt"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66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ВСЕГО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39 030 155,2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88 720 189,1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47 093 537,4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42 925 287,0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37 424 070,2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42249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Безвозмездные поступления от федерального бюджета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36 908 533,2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82 804 130,1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46 892 109,7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42 718 768,8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37 265 059,7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86681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Дотации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1 113 479,0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25 149 383,1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681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Субсидии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11 623 315,8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21 296 457,6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17 074 521,5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15 934 927,2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18 434 516,8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681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Субвенции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7 988 333,5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14 803 033,5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14 852 679,1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13 735 195,5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13 860 969,2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681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Иные межбюджетные трансферты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16 183 404,9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21 555 255,9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14 964 909,1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13 048 646,1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4 969 573,7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8348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Безвозмездные поступления от бюджета Пенсионного фонда Российской Федерации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252,3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229,0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86681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Иные межбюджетные трансферты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229,0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4319">
                <a:tc>
                  <a:txBody>
                    <a:bodyPr/>
                    <a:lstStyle/>
                    <a:p>
                      <a:pPr marL="0" algn="l" defTabSz="685800" rtl="0" eaLnBrk="1" fontAlgn="b" latinLnBrk="0" hangingPunct="1"/>
                      <a:r>
                        <a:rPr lang="ru-RU" sz="105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Прочие безвозмездные поступления от других бюджетов бюджетной системы</a:t>
                      </a:r>
                      <a:endParaRPr lang="ru-RU" sz="105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252,3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2249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Безвозмездные поступления, получаемые от государственной корпорации – Фонда содействия реформированию</a:t>
                      </a:r>
                      <a:r>
                        <a:rPr lang="ru-RU" sz="10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жилищно-коммунального хозяйства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64 519,5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101 540,6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90 791,8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50 588,8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2249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Безвозмездные поступления</a:t>
                      </a:r>
                      <a:r>
                        <a:rPr lang="ru-RU" sz="10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от некоммерческой организации «Фонд поддержки детей, находящихся в трудной жизненной ситуации» 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2 381,4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446,4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854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5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Безвозмездные поступления от некоммерческой организации </a:t>
                      </a:r>
                      <a:r>
                        <a:rPr lang="ru-RU" sz="105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«Фонд </a:t>
                      </a:r>
                      <a:r>
                        <a:rPr lang="ru-RU" sz="105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развития </a:t>
                      </a:r>
                      <a:r>
                        <a:rPr lang="ru-RU" sz="105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моногородов»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318 787,2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160 189,4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8710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5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Прочие безвозмездные поступления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305 425,1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4 234 000,0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86681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5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1 355 952,6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1 352 899,6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0233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Отрицательные трансферты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74 303,9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66 754,0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110  635,9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155 929,4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159 010,5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93477" y="308204"/>
            <a:ext cx="1238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тыс. рублей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282443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0050" y="0"/>
            <a:ext cx="838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Garamond" panose="02020404030301010803" pitchFamily="18" charset="0"/>
              </a:rPr>
              <a:t>Тезисы доклада Министра финансов Республики Татарстан </a:t>
            </a:r>
            <a:br>
              <a:rPr lang="ru-RU" sz="2000" b="1" dirty="0">
                <a:solidFill>
                  <a:srgbClr val="FF0000"/>
                </a:solidFill>
                <a:latin typeface="Garamond" panose="02020404030301010803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Garamond" panose="02020404030301010803" pitchFamily="18" charset="0"/>
              </a:rPr>
              <a:t>Радика </a:t>
            </a:r>
            <a:r>
              <a:rPr lang="ru-RU" sz="20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Рауфовича</a:t>
            </a:r>
            <a:r>
              <a:rPr lang="ru-RU" sz="2000" b="1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Гайзатуллина</a:t>
            </a:r>
            <a:r>
              <a:rPr lang="ru-RU" sz="2000" b="1" dirty="0">
                <a:solidFill>
                  <a:srgbClr val="FF0000"/>
                </a:solidFill>
                <a:latin typeface="Garamond" panose="02020404030301010803" pitchFamily="18" charset="0"/>
              </a:rPr>
              <a:t> на </a:t>
            </a:r>
            <a:r>
              <a:rPr lang="ru-RU" sz="20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сессии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Государственного </a:t>
            </a:r>
            <a:r>
              <a:rPr lang="ru-RU" sz="2000" b="1" dirty="0">
                <a:solidFill>
                  <a:srgbClr val="FF0000"/>
                </a:solidFill>
                <a:latin typeface="Garamond" panose="02020404030301010803" pitchFamily="18" charset="0"/>
              </a:rPr>
              <a:t>Совета Республики Татарстан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solidFill>
                <a:schemeClr val="accent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94892" y="711222"/>
            <a:ext cx="5687158" cy="3577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endParaRPr lang="ru-RU" sz="1400" dirty="0" smtClean="0">
              <a:latin typeface="Garamond" panose="02020404030301010803" pitchFamily="18" charset="0"/>
            </a:endParaRPr>
          </a:p>
          <a:p>
            <a:pPr indent="450215" algn="just"/>
            <a:r>
              <a:rPr lang="ru-RU" sz="1250" dirty="0" smtClean="0">
                <a:cs typeface="Arial" panose="020B0604020202020204" pitchFamily="34" charset="0"/>
              </a:rPr>
              <a:t>В </a:t>
            </a:r>
            <a:r>
              <a:rPr lang="ru-RU" sz="1250" dirty="0">
                <a:cs typeface="Arial" panose="020B0604020202020204" pitchFamily="34" charset="0"/>
              </a:rPr>
              <a:t>соответствии со статьёй 94 Конституции республики и статьёй 61 Бюджетного Кодекса Республики Татарстан Президентом внесен на рассмотрение Государственного Совета законопроект о бюджете на </a:t>
            </a:r>
            <a:r>
              <a:rPr lang="ru-RU" sz="1250" dirty="0" smtClean="0">
                <a:cs typeface="Arial" panose="020B0604020202020204" pitchFamily="34" charset="0"/>
              </a:rPr>
              <a:t> 2021 </a:t>
            </a:r>
            <a:r>
              <a:rPr lang="ru-RU" sz="1250" dirty="0">
                <a:cs typeface="Arial" panose="020B0604020202020204" pitchFamily="34" charset="0"/>
              </a:rPr>
              <a:t>год и плановый период </a:t>
            </a:r>
            <a:r>
              <a:rPr lang="ru-RU" sz="1250" dirty="0" smtClean="0">
                <a:cs typeface="Arial" panose="020B0604020202020204" pitchFamily="34" charset="0"/>
              </a:rPr>
              <a:t>2022 и 2023 годов</a:t>
            </a:r>
            <a:r>
              <a:rPr lang="tt-RU" sz="1250" dirty="0">
                <a:cs typeface="Arial" panose="020B0604020202020204" pitchFamily="34" charset="0"/>
              </a:rPr>
              <a:t>.</a:t>
            </a:r>
            <a:endParaRPr lang="ru-RU" sz="1250" dirty="0">
              <a:cs typeface="Arial" panose="020B0604020202020204" pitchFamily="34" charset="0"/>
            </a:endParaRPr>
          </a:p>
          <a:p>
            <a:pPr indent="450215" algn="just"/>
            <a:r>
              <a:rPr lang="ru-RU" sz="1250" dirty="0">
                <a:cs typeface="Arial" panose="020B0604020202020204" pitchFamily="34" charset="0"/>
              </a:rPr>
              <a:t>Проект закона Республики Татарстан о бюджете подготовлен в соответствии с требованиями, установленными Бюджетным кодексом Российской Федерации и Бюджетным кодексом Республики Татарстан.</a:t>
            </a:r>
          </a:p>
          <a:p>
            <a:pPr indent="450215" algn="just"/>
            <a:r>
              <a:rPr lang="ru-RU" sz="1250" dirty="0">
                <a:cs typeface="Arial" panose="020B0604020202020204" pitchFamily="34" charset="0"/>
              </a:rPr>
              <a:t>В структуре законопроекта 23 статьи и </a:t>
            </a:r>
            <a:r>
              <a:rPr lang="ru-RU" sz="1250" dirty="0" smtClean="0">
                <a:cs typeface="Arial" panose="020B0604020202020204" pitchFamily="34" charset="0"/>
              </a:rPr>
              <a:t>43 приложения. </a:t>
            </a:r>
            <a:r>
              <a:rPr lang="ru-RU" sz="1250" dirty="0">
                <a:cs typeface="Arial" panose="020B0604020202020204" pitchFamily="34" charset="0"/>
              </a:rPr>
              <a:t>К законопроекту прилагаются документы и материалы, предусмотренные Бюджетным кодексом. Документы и материалы содержат информацию наиболее полно отражающую процесс формирования бюджета. Формирование бюджета проводилось одновременно в двух направлениях: по доходной и расходной составляющим. </a:t>
            </a:r>
          </a:p>
          <a:p>
            <a:pPr indent="450215" algn="just"/>
            <a:r>
              <a:rPr lang="ru-RU" sz="1250" dirty="0">
                <a:cs typeface="Arial" panose="020B0604020202020204" pitchFamily="34" charset="0"/>
              </a:rPr>
              <a:t>В рамках формирования бюджета по расходам проведены совещания по рассмотрению предложений </a:t>
            </a:r>
            <a:r>
              <a:rPr lang="ru-RU" sz="1250" dirty="0" smtClean="0">
                <a:cs typeface="Arial" panose="020B0604020202020204" pitchFamily="34" charset="0"/>
              </a:rPr>
              <a:t>республиканских министерств и </a:t>
            </a:r>
            <a:r>
              <a:rPr lang="ru-RU" sz="1250" dirty="0">
                <a:cs typeface="Arial" panose="020B0604020202020204" pitchFamily="34" charset="0"/>
              </a:rPr>
              <a:t>ведомств, а также муниципальных районов и городских округов.  </a:t>
            </a:r>
          </a:p>
          <a:p>
            <a:pPr indent="450215" algn="just"/>
            <a:r>
              <a:rPr lang="ru-RU" sz="1250" dirty="0" smtClean="0">
                <a:ea typeface="Calibri" panose="020F0502020204030204" pitchFamily="34" charset="0"/>
              </a:rPr>
              <a:t> </a:t>
            </a:r>
            <a:endParaRPr lang="ru-RU" sz="1250" dirty="0">
              <a:effectLst/>
              <a:ea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5291" y="3676383"/>
            <a:ext cx="8226573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endParaRPr lang="ru-RU" sz="1250" dirty="0" smtClean="0">
              <a:cs typeface="Arial" panose="020B0604020202020204" pitchFamily="34" charset="0"/>
            </a:endParaRPr>
          </a:p>
          <a:p>
            <a:pPr indent="450215" algn="just"/>
            <a:endParaRPr lang="ru-RU" sz="1250" dirty="0" smtClean="0">
              <a:cs typeface="Arial" panose="020B0604020202020204" pitchFamily="34" charset="0"/>
            </a:endParaRPr>
          </a:p>
          <a:p>
            <a:pPr indent="450215" algn="just"/>
            <a:r>
              <a:rPr lang="ru-RU" sz="1250" dirty="0" smtClean="0">
                <a:cs typeface="Arial" panose="020B0604020202020204" pitchFamily="34" charset="0"/>
              </a:rPr>
              <a:t>В результате совместной работы прогноз бюджета в сценарных условиях согласован с муниципалитетами и главными распорядителями бюджетных средств без разногласий. </a:t>
            </a:r>
          </a:p>
          <a:p>
            <a:pPr indent="450215" algn="just"/>
            <a:r>
              <a:rPr lang="ru-RU" sz="1250" dirty="0">
                <a:cs typeface="Arial" panose="020B0604020202020204" pitchFamily="34" charset="0"/>
              </a:rPr>
              <a:t>Таким образом, составлены проекты на </a:t>
            </a:r>
            <a:r>
              <a:rPr lang="ru-RU" sz="1250" dirty="0" smtClean="0">
                <a:cs typeface="Arial" panose="020B0604020202020204" pitchFamily="34" charset="0"/>
              </a:rPr>
              <a:t>2021 </a:t>
            </a:r>
            <a:r>
              <a:rPr lang="ru-RU" sz="1250" dirty="0">
                <a:cs typeface="Arial" panose="020B0604020202020204" pitchFamily="34" charset="0"/>
              </a:rPr>
              <a:t>– </a:t>
            </a:r>
            <a:r>
              <a:rPr lang="ru-RU" sz="1250" dirty="0" smtClean="0">
                <a:cs typeface="Arial" panose="020B0604020202020204" pitchFamily="34" charset="0"/>
              </a:rPr>
              <a:t>2023 </a:t>
            </a:r>
            <a:r>
              <a:rPr lang="ru-RU" sz="1250" dirty="0">
                <a:cs typeface="Arial" panose="020B0604020202020204" pitchFamily="34" charset="0"/>
              </a:rPr>
              <a:t>годы бюджета Республики Татарстан, 45-ти бюджетов муниципальных районов и городских округов, 911-ти бюджетов поселений. Все бюджеты муниципальных образований прогнозируются бездефицитными.</a:t>
            </a:r>
          </a:p>
          <a:p>
            <a:pPr indent="450215" algn="just"/>
            <a:r>
              <a:rPr lang="ru-RU" sz="1250" dirty="0" smtClean="0">
                <a:cs typeface="Arial" panose="020B0604020202020204" pitchFamily="34" charset="0"/>
              </a:rPr>
              <a:t>В 2021 </a:t>
            </a:r>
            <a:r>
              <a:rPr lang="ru-RU" sz="1250" dirty="0">
                <a:cs typeface="Arial" panose="020B0604020202020204" pitchFamily="34" charset="0"/>
              </a:rPr>
              <a:t>году продолжится распределение расходов по государственным </a:t>
            </a:r>
            <a:r>
              <a:rPr lang="ru-RU" sz="1250" dirty="0" smtClean="0">
                <a:cs typeface="Arial" panose="020B0604020202020204" pitchFamily="34" charset="0"/>
              </a:rPr>
              <a:t>программам и отражение </a:t>
            </a:r>
            <a:r>
              <a:rPr lang="ru-RU" sz="1250" dirty="0">
                <a:cs typeface="Arial" panose="020B0604020202020204" pitchFamily="34" charset="0"/>
              </a:rPr>
              <a:t>в составе государственных программ национальных и федеральных проектов</a:t>
            </a:r>
            <a:r>
              <a:rPr lang="ru-RU" sz="1250" dirty="0" smtClean="0">
                <a:cs typeface="Arial" panose="020B0604020202020204" pitchFamily="34" charset="0"/>
              </a:rPr>
              <a:t>. </a:t>
            </a:r>
            <a:r>
              <a:rPr lang="ru-RU" sz="1250" dirty="0">
                <a:cs typeface="Arial" panose="020B0604020202020204" pitchFamily="34" charset="0"/>
              </a:rPr>
              <a:t>По </a:t>
            </a:r>
            <a:r>
              <a:rPr lang="ru-RU" sz="1250" dirty="0" smtClean="0">
                <a:cs typeface="Arial" panose="020B0604020202020204" pitchFamily="34" charset="0"/>
              </a:rPr>
              <a:t>предварительному прогнозу </a:t>
            </a:r>
            <a:r>
              <a:rPr lang="ru-RU" sz="1250" dirty="0">
                <a:cs typeface="Arial" panose="020B0604020202020204" pitchFamily="34" charset="0"/>
              </a:rPr>
              <a:t>программами будет охвачено порядка </a:t>
            </a:r>
            <a:r>
              <a:rPr lang="ru-RU" sz="1250" dirty="0" smtClean="0">
                <a:cs typeface="Arial" panose="020B0604020202020204" pitchFamily="34" charset="0"/>
              </a:rPr>
              <a:t>90 </a:t>
            </a:r>
            <a:r>
              <a:rPr lang="ru-RU" sz="1250" dirty="0">
                <a:cs typeface="Arial" panose="020B0604020202020204" pitchFamily="34" charset="0"/>
              </a:rPr>
              <a:t>процентов расходов.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1" y="1323439"/>
            <a:ext cx="2684113" cy="237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8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Классификация расходов бюджета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74355" y="693253"/>
            <a:ext cx="8423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Расходы бюджета распределяются по единой классификации, включающей </a:t>
            </a:r>
          </a:p>
          <a:p>
            <a:r>
              <a:rPr lang="ru-RU" dirty="0" smtClean="0"/>
              <a:t>14 разделов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91728" y="1194799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1</a:t>
            </a:r>
            <a:endParaRPr lang="ru-RU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7282" y="1890325"/>
            <a:ext cx="22445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accent2"/>
                </a:solidFill>
              </a:rPr>
              <a:t>Общегосударственные </a:t>
            </a:r>
            <a:r>
              <a:rPr lang="ru-RU" sz="1400" i="1" dirty="0" smtClean="0">
                <a:solidFill>
                  <a:schemeClr val="accent2"/>
                </a:solidFill>
              </a:rPr>
              <a:t/>
            </a:r>
            <a:br>
              <a:rPr lang="ru-RU" sz="1400" i="1" dirty="0" smtClean="0">
                <a:solidFill>
                  <a:schemeClr val="accent2"/>
                </a:solidFill>
              </a:rPr>
            </a:br>
            <a:r>
              <a:rPr lang="ru-RU" sz="1400" i="1" dirty="0" smtClean="0">
                <a:solidFill>
                  <a:schemeClr val="accent2"/>
                </a:solidFill>
              </a:rPr>
              <a:t>вопросы</a:t>
            </a:r>
            <a:endParaRPr lang="ru-RU" sz="1400" i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77932" y="1197168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61269" y="1669923"/>
            <a:ext cx="21495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accent1"/>
                </a:solidFill>
              </a:rPr>
              <a:t>Национальная оборона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98680" y="1177895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3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68393" y="1745099"/>
            <a:ext cx="20005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/>
              <a:t>Национальная безопасность и правоохранительная деятельность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68905" y="1209622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741435" y="2002701"/>
            <a:ext cx="1871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accent3"/>
                </a:solidFill>
              </a:rPr>
              <a:t>Национальная экономика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78921" y="1194799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5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69980" y="1773288"/>
            <a:ext cx="18717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tx2"/>
                </a:solidFill>
              </a:rPr>
              <a:t>Жилищно-коммунальное хозяйство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3957" y="2855714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4999" y="3330093"/>
            <a:ext cx="1871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accent3"/>
                </a:solidFill>
              </a:rPr>
              <a:t>Охрана окружающей среды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58001" y="2922069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7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31317" y="3485734"/>
            <a:ext cx="18717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rgbClr val="7030A0"/>
                </a:solidFill>
              </a:rPr>
              <a:t>Образование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35462" y="2898220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850222" y="3409712"/>
            <a:ext cx="1871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accent6"/>
                </a:solidFill>
              </a:rPr>
              <a:t>Культура, кинематография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17831" y="2920283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9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02480" y="3545536"/>
            <a:ext cx="18717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accent2"/>
                </a:solidFill>
              </a:rPr>
              <a:t>Здравоохранение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38476" y="2897256"/>
            <a:ext cx="1934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10</a:t>
            </a:r>
            <a:endParaRPr lang="ru-RU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369979" y="3553781"/>
            <a:ext cx="1871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 smtClean="0"/>
              <a:t>Социальная</a:t>
            </a:r>
            <a:br>
              <a:rPr lang="ru-RU" sz="1400" i="1" dirty="0" smtClean="0"/>
            </a:br>
            <a:r>
              <a:rPr lang="ru-RU" sz="1400" i="1" dirty="0" smtClean="0"/>
              <a:t>политика</a:t>
            </a:r>
            <a:endParaRPr lang="ru-RU" sz="1400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520417" y="4445398"/>
            <a:ext cx="1934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11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22969" y="5120892"/>
            <a:ext cx="1871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accent6"/>
                </a:solidFill>
              </a:rPr>
              <a:t>Физическая культура и спорт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12142" y="4444424"/>
            <a:ext cx="1934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12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471373" y="5153886"/>
            <a:ext cx="2039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/>
              <a:t>Средства  массовой </a:t>
            </a:r>
            <a:r>
              <a:rPr lang="ru-RU" sz="1400" i="1" dirty="0" smtClean="0"/>
              <a:t>информации</a:t>
            </a:r>
            <a:endParaRPr lang="ru-RU" sz="1400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4826287" y="4437219"/>
            <a:ext cx="1934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13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837422" y="5110884"/>
            <a:ext cx="18717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rgbClr val="7030A0"/>
                </a:solidFill>
              </a:rPr>
              <a:t>Обслуживание государственного </a:t>
            </a:r>
            <a:r>
              <a:rPr lang="ru-RU" sz="1400" i="1" dirty="0" smtClean="0">
                <a:solidFill>
                  <a:srgbClr val="7030A0"/>
                </a:solidFill>
              </a:rPr>
              <a:t>(муниципального) </a:t>
            </a:r>
            <a:r>
              <a:rPr lang="ru-RU" sz="1400" i="1" dirty="0">
                <a:solidFill>
                  <a:srgbClr val="7030A0"/>
                </a:solidFill>
              </a:rPr>
              <a:t>долга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70122" y="4467376"/>
            <a:ext cx="1934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14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752727" y="5013534"/>
            <a:ext cx="24717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tx2"/>
                </a:solidFill>
              </a:rPr>
              <a:t>Межбюджетные трансферты общего характера бюджетам бюджетной системы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105654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1083515"/>
          </a:xfrm>
          <a:noFill/>
        </p:spPr>
        <p:txBody>
          <a:bodyPr>
            <a:normAutofit/>
          </a:bodyPr>
          <a:lstStyle/>
          <a:p>
            <a:r>
              <a:rPr lang="ru-RU" dirty="0">
                <a:cs typeface="Times New Roman" pitchFamily="18" charset="0"/>
              </a:rPr>
              <a:t>Структура </a:t>
            </a:r>
            <a:r>
              <a:rPr lang="ru-RU" dirty="0" smtClean="0">
                <a:cs typeface="Times New Roman" pitchFamily="18" charset="0"/>
              </a:rPr>
              <a:t>расходов бюджета </a:t>
            </a:r>
          </a:p>
          <a:p>
            <a:r>
              <a:rPr lang="ru-RU" dirty="0" smtClean="0">
                <a:cs typeface="Times New Roman" pitchFamily="18" charset="0"/>
              </a:rPr>
              <a:t>Республики </a:t>
            </a:r>
            <a:r>
              <a:rPr lang="ru-RU">
                <a:cs typeface="Times New Roman" pitchFamily="18" charset="0"/>
              </a:rPr>
              <a:t>Татарстан </a:t>
            </a:r>
            <a:r>
              <a:rPr lang="ru-RU" smtClean="0">
                <a:cs typeface="Times New Roman" pitchFamily="18" charset="0"/>
              </a:rPr>
              <a:t>на 2021 год</a:t>
            </a:r>
            <a:endParaRPr lang="en-US" dirty="0"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65425714"/>
              </p:ext>
            </p:extLst>
          </p:nvPr>
        </p:nvGraphicFramePr>
        <p:xfrm>
          <a:off x="611560" y="1196752"/>
          <a:ext cx="8448675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4579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9"/>
            <a:ext cx="8115300" cy="354012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ysClr val="windowText" lastClr="000000"/>
                </a:solidFill>
                <a:cs typeface="Times New Roman" pitchFamily="18" charset="0"/>
              </a:rPr>
              <a:t>Структура расходов </a:t>
            </a:r>
            <a:r>
              <a:rPr lang="ru-RU" sz="1800" dirty="0" smtClean="0">
                <a:solidFill>
                  <a:sysClr val="windowText" lastClr="000000"/>
                </a:solidFill>
                <a:cs typeface="Times New Roman" pitchFamily="18" charset="0"/>
              </a:rPr>
              <a:t>бюджета Республики Татарстан</a:t>
            </a:r>
            <a:endParaRPr lang="en-US" sz="1800" dirty="0">
              <a:solidFill>
                <a:sysClr val="windowText" lastClr="000000"/>
              </a:solidFill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613964"/>
              </p:ext>
            </p:extLst>
          </p:nvPr>
        </p:nvGraphicFramePr>
        <p:xfrm>
          <a:off x="600074" y="736561"/>
          <a:ext cx="8381998" cy="565852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34424"/>
                <a:gridCol w="2291024"/>
                <a:gridCol w="1151310"/>
                <a:gridCol w="1151310"/>
                <a:gridCol w="1151310"/>
                <a:gridCol w="1151310"/>
                <a:gridCol w="1151310"/>
              </a:tblGrid>
              <a:tr h="40643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Разделы классификации расходов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2019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2020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 </a:t>
                      </a:r>
                      <a:b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2023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997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274 812 103,6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324 750 658,6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281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668 284,1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285 807 492,0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288 990 545,4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99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Общегосударственные вопросы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10 269 071,7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13 923 770,4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19 305 405,3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959 390,8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22 123 614,8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9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Национальная оборона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147 819,8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197 734,2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132 024,7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133 230,6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137 529,2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18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Национальная безопасность и правоохранительная деятельность 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1 823 916,0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1 741 198,8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1 326 526,0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1 327 370,8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1 328 248,9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9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Национальная экономика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80 130 490,8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90 150 628,2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62 410 215,7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57 505 503,1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52 725 797,4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19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Жилищно-коммунальное хозяйство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16 047 496,1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17 977 326,6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13 085 641,5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16 128 637,7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14 792 400,3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9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Охрана окружающей среды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1 561 214,4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2 985 811,0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1 845 453,1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2 683 799,9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1 869 907,3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9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Образование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68 022 194,5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73 489 183,9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69 298 979,5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65 481 925,6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70 291 561,5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0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Культура, кинематография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10 178 087,9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11 522 946,0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8 970 896,1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9 860 310,6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8 356 917,9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53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Здравоохранение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25 150 852,1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37 143 993,2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28 650 045,9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28 541 454,8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27 917 141,1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0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Социальная политика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39 466 803,2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50 537 359,5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54 316 869,4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54 617 694,3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56 321 692,0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7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Физическая культура и спорт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4 653 495,6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8 679 259,0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4 155 494,8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4 334 157,2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3 947 889,2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19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Средства  массовой информации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1 821 603,5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1 787 370,8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1 532 097,5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1 531 787,5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1 527 224,5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18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Обслуживание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государственного (муниципального)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долга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84 558,8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84 325,5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93 628,6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93 725,2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93 783,4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83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15 454 499,2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14 529 751,5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16 545 006,0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14 448 503,9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12 686 837,9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19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Условно утвержденные расходы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7 160 000,0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14 870 000,0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793477" y="400051"/>
            <a:ext cx="1238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тыс. рублей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128311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446331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Расходы </a:t>
            </a:r>
            <a:r>
              <a:rPr lang="ru-RU" dirty="0"/>
              <a:t>по разделу </a:t>
            </a:r>
            <a:r>
              <a:rPr lang="ru-RU" dirty="0" smtClean="0"/>
              <a:t>"Общегосударственные вопросы" </a:t>
            </a:r>
            <a:r>
              <a:rPr lang="ru-RU" dirty="0"/>
              <a:t>(тыс</a:t>
            </a:r>
            <a:r>
              <a:rPr lang="ru-RU" dirty="0" smtClean="0"/>
              <a:t>. рублей</a:t>
            </a:r>
            <a:r>
              <a:rPr lang="ru-RU" dirty="0"/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590843"/>
              </p:ext>
            </p:extLst>
          </p:nvPr>
        </p:nvGraphicFramePr>
        <p:xfrm>
          <a:off x="635153" y="373617"/>
          <a:ext cx="8348073" cy="437130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253559"/>
                <a:gridCol w="1004836"/>
                <a:gridCol w="1065125"/>
                <a:gridCol w="1037431"/>
                <a:gridCol w="993561"/>
                <a:gridCol w="993561"/>
              </a:tblGrid>
              <a:tr h="3052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Структура расходов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400" b="1" u="none" strike="noStrike" dirty="0">
                          <a:effectLst/>
                        </a:rPr>
                        <a:t>год 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2023 год</a:t>
                      </a:r>
                      <a:r>
                        <a:rPr lang="ru-RU" sz="1400" b="1" u="none" strike="noStrike" dirty="0">
                          <a:effectLst/>
                        </a:rPr>
                        <a:t/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17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</a:rPr>
                        <a:t>Всего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10 269 071,7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13 923 770,4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19 305 405,3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21 959 390,8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22 123 614,8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240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482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968,5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452 808,7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283 763,6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283 805,1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283 848,2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00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366 185,0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381 707,2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278 295,8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279 026,7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279 787,1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00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315 124,9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281 039,4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172 339,0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172 339,0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172 339,0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Судебная система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585 462,8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665 242,8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547 944,5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564 570,5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466 781,7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20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1 037 306,7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1 072 118,2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700 264,8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701 948,3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703 700,3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60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Обеспечение проведения выборов и референдумов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356 636,3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845 955,8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43 078,9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43 115,4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43 153,4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Фундаментальные исследования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437 146,2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394 844,3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475 503,3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502 243,4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534 807,4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Резервные фонды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1 608 522,3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6 046 000,0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6 288 000,0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6 539 000,0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60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Прикладные научные исследования в области общегосударственных вопросов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91 718,2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94 773,7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61 181,1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61 411,3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61 650,9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Другие общегосударственные вопросы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6 596 523,1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8 126 758,0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10 697 034,3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13 062 931,1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13 038 546,8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6351"/>
              </p:ext>
            </p:extLst>
          </p:nvPr>
        </p:nvGraphicFramePr>
        <p:xfrm>
          <a:off x="633702" y="5176866"/>
          <a:ext cx="8247592" cy="118444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02838"/>
                <a:gridCol w="984739"/>
                <a:gridCol w="1055076"/>
                <a:gridCol w="1034981"/>
                <a:gridCol w="1055077"/>
                <a:gridCol w="1014881"/>
              </a:tblGrid>
              <a:tr h="2267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Структура расходов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200" b="1" u="none" strike="noStrike" dirty="0">
                          <a:effectLst/>
                        </a:rPr>
                        <a:t>год 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(план)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+mn-lt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147 819,8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197 734,2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132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024,7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133 230,6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137 529,2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7208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Мобилизационная и вневойсковая подготовка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120 322,4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170 162,4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101 803,1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102 882,8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107 050,1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07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Мобилизационная подготовка экономики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27 497,4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27 571,8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30 221,6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30 347,8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30 479,1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93182" y="4807534"/>
            <a:ext cx="808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Расходы по разделу </a:t>
            </a:r>
            <a:r>
              <a:rPr lang="ru-RU" b="1" dirty="0" smtClean="0">
                <a:solidFill>
                  <a:srgbClr val="000000"/>
                </a:solidFill>
              </a:rPr>
              <a:t>"Национальная оборона" </a:t>
            </a:r>
            <a:r>
              <a:rPr lang="ru-RU" b="1" dirty="0">
                <a:solidFill>
                  <a:srgbClr val="000000"/>
                </a:solidFill>
              </a:rPr>
              <a:t>(тыс</a:t>
            </a:r>
            <a:r>
              <a:rPr lang="ru-RU" b="1" dirty="0" smtClean="0">
                <a:solidFill>
                  <a:srgbClr val="000000"/>
                </a:solidFill>
              </a:rPr>
              <a:t>. рублей</a:t>
            </a:r>
            <a:r>
              <a:rPr lang="ru-RU" b="1" dirty="0">
                <a:solidFill>
                  <a:srgbClr val="000000"/>
                </a:solidFill>
              </a:rPr>
              <a:t>)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056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36765"/>
          </a:xfrm>
        </p:spPr>
        <p:txBody>
          <a:bodyPr>
            <a:noAutofit/>
          </a:bodyPr>
          <a:lstStyle/>
          <a:p>
            <a:r>
              <a:rPr lang="ru-RU" sz="1800" dirty="0"/>
              <a:t>Расходы по разделу </a:t>
            </a:r>
            <a:r>
              <a:rPr lang="ru-RU" sz="1800" dirty="0" smtClean="0"/>
              <a:t>"Национальная </a:t>
            </a:r>
            <a:r>
              <a:rPr lang="ru-RU" sz="1800" dirty="0"/>
              <a:t>безопасность и правоохранительная </a:t>
            </a:r>
            <a:r>
              <a:rPr lang="ru-RU" sz="1800" dirty="0" smtClean="0"/>
              <a:t>деятельность" </a:t>
            </a:r>
            <a:r>
              <a:rPr lang="ru-RU" sz="1800" dirty="0"/>
              <a:t>(</a:t>
            </a:r>
            <a:r>
              <a:rPr lang="ru-RU" sz="1800" dirty="0" err="1"/>
              <a:t>тыс.рублей</a:t>
            </a:r>
            <a:r>
              <a:rPr lang="ru-RU" sz="1800" dirty="0"/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910026"/>
              </p:ext>
            </p:extLst>
          </p:nvPr>
        </p:nvGraphicFramePr>
        <p:xfrm>
          <a:off x="615052" y="641170"/>
          <a:ext cx="8247591" cy="251275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824261"/>
                <a:gridCol w="977258"/>
                <a:gridCol w="1082340"/>
                <a:gridCol w="1082341"/>
                <a:gridCol w="1157172"/>
                <a:gridCol w="1124219"/>
              </a:tblGrid>
              <a:tr h="3848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</a:rPr>
                        <a:t>Структура расходов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050" b="1" u="none" strike="noStrike" dirty="0">
                          <a:effectLst/>
                        </a:rPr>
                        <a:t>год 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(план)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84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</a:rPr>
                        <a:t>Всего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1 823 916,0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1 741 198,8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1 326 526,0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1 327 370,8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1 328 248,9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88595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Гражданская оборона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4 154,1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4 154,1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4 154,1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232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</a:rPr>
                        <a:t>Защита населения и территории от чрезвычайных ситуаций природного и техногенного характера, гражданская оборона </a:t>
                      </a:r>
                      <a:r>
                        <a:rPr lang="ru-RU" sz="1050" u="none" strike="noStrike" dirty="0" smtClean="0">
                          <a:effectLst/>
                        </a:rPr>
                        <a:t>(с 2021 года – «Защита населения и территории от чрезвычайных</a:t>
                      </a:r>
                      <a:r>
                        <a:rPr lang="ru-RU" sz="1050" u="none" strike="noStrike" baseline="0" dirty="0" smtClean="0">
                          <a:effectLst/>
                        </a:rPr>
                        <a:t> ситуаций природного и техногенного характера, пожарная безопасность»)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520 906,5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505 276,3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1 184 531,4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1 185 376,2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1 186 254,3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411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effectLst/>
                        </a:rPr>
                        <a:t>Обеспечение пожарной безопасности 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1 170 815,1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1 069 167,3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822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132 194,4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166 755,2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137 840,5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137 840,5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137 840,5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15052" y="3149936"/>
            <a:ext cx="808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Расходы по разделу </a:t>
            </a:r>
            <a:r>
              <a:rPr lang="ru-RU" b="1" dirty="0" smtClean="0">
                <a:solidFill>
                  <a:srgbClr val="000000"/>
                </a:solidFill>
              </a:rPr>
              <a:t>"Национальная экономика" </a:t>
            </a:r>
            <a:r>
              <a:rPr lang="ru-RU" b="1" dirty="0">
                <a:solidFill>
                  <a:srgbClr val="000000"/>
                </a:solidFill>
              </a:rPr>
              <a:t>(</a:t>
            </a:r>
            <a:r>
              <a:rPr lang="ru-RU" b="1" dirty="0" err="1">
                <a:solidFill>
                  <a:srgbClr val="000000"/>
                </a:solidFill>
              </a:rPr>
              <a:t>тыс.рублей</a:t>
            </a:r>
            <a:r>
              <a:rPr lang="ru-RU" b="1" dirty="0">
                <a:solidFill>
                  <a:srgbClr val="000000"/>
                </a:solidFill>
              </a:rPr>
              <a:t>)</a:t>
            </a:r>
            <a:r>
              <a:rPr lang="ru-RU" dirty="0"/>
              <a:t>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34091"/>
              </p:ext>
            </p:extLst>
          </p:nvPr>
        </p:nvGraphicFramePr>
        <p:xfrm>
          <a:off x="529593" y="3619502"/>
          <a:ext cx="8259029" cy="295881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141161"/>
                <a:gridCol w="1197412"/>
                <a:gridCol w="1267849"/>
                <a:gridCol w="1207474"/>
                <a:gridCol w="1227599"/>
                <a:gridCol w="1217534"/>
              </a:tblGrid>
              <a:tr h="3524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</a:rPr>
                        <a:t>Структура расходов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050" b="1" u="none" strike="noStrike" dirty="0">
                          <a:effectLst/>
                        </a:rPr>
                        <a:t>год 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(план)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</a:rPr>
                        <a:t>Всего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80 130 490,8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90 150 628,2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</a:t>
                      </a:r>
                      <a:r>
                        <a:rPr lang="ru-RU" sz="105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410 215,7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57 505 503,1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52 725 797,4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</a:rPr>
                        <a:t>Общеэкономические вопросы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983 896,5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1 023 099,1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796 916,3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797 594,9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800 797,8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1123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</a:rPr>
                        <a:t>Воспроизводство минерально-сырьевой базы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36 642,8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45 403,5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50 000,0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50 000,0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50 000,0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1123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effectLst/>
                        </a:rPr>
                        <a:t>Сельское хозяйство и рыболовство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15 736 843,8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16 002 595,1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13 987 859,8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12 763 280,2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12 663 531,5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22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effectLst/>
                        </a:rPr>
                        <a:t>Водное хозяйство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528 435,1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1 495 876,6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106 351,8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169 759,8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135 893,5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22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effectLst/>
                        </a:rPr>
                        <a:t>Лесное хозяйство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1 072 972,9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1 289 165,6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965 916,6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904 182,3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840 970,0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22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effectLst/>
                        </a:rPr>
                        <a:t>Транспорт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1 553 157,5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4 422 397,5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2 043 366,2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2 039 710,8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2 039 882,1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1123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effectLst/>
                        </a:rPr>
                        <a:t>Дорожное хозяйство (дорожные фонды)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33 856 617,6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38 138 191,2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27 924 423,8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24 840 869,6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27 239 368,3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522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effectLst/>
                        </a:rPr>
                        <a:t>Связь и информатика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1 707 921,9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2 356 138,3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1 595 596,1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1 816 402,7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2 368 273,8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1123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effectLst/>
                        </a:rPr>
                        <a:t>Другие вопросы в области национальной экономики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24 654 002,7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25 377 761,3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14 939 785,1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14 123 702,8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6 587 080,4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799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36765"/>
          </a:xfrm>
        </p:spPr>
        <p:txBody>
          <a:bodyPr>
            <a:noAutofit/>
          </a:bodyPr>
          <a:lstStyle/>
          <a:p>
            <a:r>
              <a:rPr lang="ru-RU" sz="1600" dirty="0"/>
              <a:t>Расходы по разделу </a:t>
            </a:r>
            <a:r>
              <a:rPr lang="ru-RU" sz="1600" dirty="0" smtClean="0"/>
              <a:t>"Жилищно-коммунальное хозяйство" </a:t>
            </a:r>
            <a:r>
              <a:rPr lang="ru-RU" sz="1600" dirty="0"/>
              <a:t>(</a:t>
            </a:r>
            <a:r>
              <a:rPr lang="ru-RU" sz="1600" dirty="0" err="1"/>
              <a:t>тыс.рублей</a:t>
            </a:r>
            <a:r>
              <a:rPr lang="ru-RU" sz="1600" dirty="0"/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384328"/>
              </p:ext>
            </p:extLst>
          </p:nvPr>
        </p:nvGraphicFramePr>
        <p:xfrm>
          <a:off x="615053" y="345753"/>
          <a:ext cx="8247591" cy="146481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102837"/>
                <a:gridCol w="1004835"/>
                <a:gridCol w="1024932"/>
                <a:gridCol w="1045029"/>
                <a:gridCol w="1045028"/>
                <a:gridCol w="1024930"/>
              </a:tblGrid>
              <a:tr h="2247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Структура расходов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2020 год </a:t>
                      </a:r>
                      <a:r>
                        <a:rPr lang="ru-RU" sz="1200" b="1" u="none" strike="noStrike" dirty="0">
                          <a:effectLst/>
                        </a:rPr>
                        <a:t/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(план)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2022 год</a:t>
                      </a:r>
                      <a:r>
                        <a:rPr lang="ru-RU" sz="1200" b="1" u="none" strike="noStrike" dirty="0">
                          <a:effectLst/>
                        </a:rPr>
                        <a:t/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70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16 047 496,1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17 977 326,6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13 085 641,5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16 128 637,7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14 792 400,3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1235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Жилищное хозяйство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3 594 167,2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2 829 974,9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2 988 718,7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2 885 350,9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2 877 355,9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03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Коммунальное хозяйство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6 561 948,2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6 745 668,1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5 529 400,4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9 049 021,7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7 925 953,3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75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Благоустройство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5 726 773,4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8 146 355,0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4 067 371,3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3 718 617,8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3 463 541,4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08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164 607,3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255 328,6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500 151,1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475 647,3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525 549,7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49081" y="1901961"/>
            <a:ext cx="8088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</a:rPr>
              <a:t>Расходы по разделу </a:t>
            </a:r>
            <a:r>
              <a:rPr lang="ru-RU" sz="1600" b="1" dirty="0" smtClean="0">
                <a:solidFill>
                  <a:srgbClr val="000000"/>
                </a:solidFill>
              </a:rPr>
              <a:t>"Охрана </a:t>
            </a:r>
            <a:r>
              <a:rPr lang="ru-RU" sz="1600" b="1" dirty="0">
                <a:solidFill>
                  <a:srgbClr val="000000"/>
                </a:solidFill>
              </a:rPr>
              <a:t>окружающей </a:t>
            </a:r>
            <a:r>
              <a:rPr lang="ru-RU" sz="1600" b="1" dirty="0" smtClean="0">
                <a:solidFill>
                  <a:srgbClr val="000000"/>
                </a:solidFill>
              </a:rPr>
              <a:t>среды" </a:t>
            </a:r>
            <a:r>
              <a:rPr lang="ru-RU" sz="1600" b="1" dirty="0">
                <a:solidFill>
                  <a:srgbClr val="000000"/>
                </a:solidFill>
              </a:rPr>
              <a:t>(</a:t>
            </a:r>
            <a:r>
              <a:rPr lang="ru-RU" sz="1600" b="1" dirty="0" err="1">
                <a:solidFill>
                  <a:srgbClr val="000000"/>
                </a:solidFill>
              </a:rPr>
              <a:t>тыс.рублей</a:t>
            </a:r>
            <a:r>
              <a:rPr lang="ru-RU" sz="1600" b="1" dirty="0">
                <a:solidFill>
                  <a:srgbClr val="000000"/>
                </a:solidFill>
              </a:rPr>
              <a:t>)</a:t>
            </a:r>
            <a:endParaRPr lang="ru-RU" sz="1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051853"/>
              </p:ext>
            </p:extLst>
          </p:nvPr>
        </p:nvGraphicFramePr>
        <p:xfrm>
          <a:off x="615053" y="2324100"/>
          <a:ext cx="8247592" cy="160786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02838"/>
                <a:gridCol w="984739"/>
                <a:gridCol w="1055076"/>
                <a:gridCol w="1034981"/>
                <a:gridCol w="1055077"/>
                <a:gridCol w="1014881"/>
              </a:tblGrid>
              <a:tr h="3305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Структура расходов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200" b="1" u="none" strike="noStrike" dirty="0">
                          <a:effectLst/>
                        </a:rPr>
                        <a:t>год 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(план)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+mn-lt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1 561 214,4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2 985 811,0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1 845 453,1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2 683 799,9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1 869 907,3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720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Сбор, удаление отходов и очистка сточных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вод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1 123 758,4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1 722 484,5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1 355 050,7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1 855 062,3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807 801,1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720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Охрана объектов растительного и животного мира и среды их обитания</a:t>
                      </a:r>
                    </a:p>
                  </a:txBody>
                  <a:tcPr marL="3600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212 965,3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173 559,9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182 177,0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182 567,2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182 754,9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07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3600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224 490,7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1 089 766,6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308 225,4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646 170,4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879 351,3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48403" y="4066013"/>
            <a:ext cx="8247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Расходы по разделу </a:t>
            </a:r>
            <a:r>
              <a:rPr lang="ru-RU" sz="1600" b="1" dirty="0" smtClean="0"/>
              <a:t>"Образование" </a:t>
            </a:r>
            <a:r>
              <a:rPr lang="ru-RU" sz="1600" b="1" dirty="0"/>
              <a:t>(</a:t>
            </a:r>
            <a:r>
              <a:rPr lang="ru-RU" sz="1600" b="1" dirty="0" err="1"/>
              <a:t>тыс.рублей</a:t>
            </a:r>
            <a:r>
              <a:rPr lang="ru-RU" sz="1600" b="1" dirty="0"/>
              <a:t>)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192802"/>
              </p:ext>
            </p:extLst>
          </p:nvPr>
        </p:nvGraphicFramePr>
        <p:xfrm>
          <a:off x="610981" y="4420107"/>
          <a:ext cx="8317929" cy="21336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36601"/>
                <a:gridCol w="1036266"/>
                <a:gridCol w="1026301"/>
                <a:gridCol w="1036266"/>
                <a:gridCol w="1026301"/>
                <a:gridCol w="1056194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Структура расходов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200" b="1" u="none" strike="noStrike" dirty="0">
                          <a:effectLst/>
                        </a:rPr>
                        <a:t>год 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(план)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68 022 194,5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73 489 183,9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69 298 979,5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65 481 925,6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70 291 561,5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Дошкольное образование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6 773 499,3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9 624 477,3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7 873 008,7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5 371 986,3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5 392 667,6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Общее образование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15 270 969,9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18 528 838,4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9 198 068,5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8 919 812,4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9 029 188,3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Дополнительное образование детей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535 787,9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914 906,7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742 068,9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531 502,9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611 328,8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Среднее профессиональное образование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5 883 418,1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7 138 037,9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7 520 207,0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8 060 366,3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8 740 557,9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382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394,3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395 370,5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423 657,5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442 630,4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456 742,4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Высшее </a:t>
                      </a:r>
                      <a:r>
                        <a:rPr lang="ru-RU" sz="1100" u="none" strike="noStrike" dirty="0" smtClean="0">
                          <a:effectLst/>
                        </a:rPr>
                        <a:t>образование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356 244,2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444 434,4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233 770,5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254 620,6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280 004,7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Молодежная </a:t>
                      </a:r>
                      <a:r>
                        <a:rPr lang="ru-RU" sz="1100" u="none" strike="noStrike" dirty="0" smtClean="0">
                          <a:effectLst/>
                        </a:rPr>
                        <a:t>политика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3 887 503,5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5 372 758,9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6 160 750,2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2 900 421,3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2 931 494,1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Другие вопросы в области образования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34 932 377,3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31 070 359,8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37 147 448,2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39 000 585,4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42 849 577,7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704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36765"/>
          </a:xfrm>
        </p:spPr>
        <p:txBody>
          <a:bodyPr>
            <a:noAutofit/>
          </a:bodyPr>
          <a:lstStyle/>
          <a:p>
            <a:r>
              <a:rPr lang="ru-RU" sz="1600" dirty="0"/>
              <a:t>Расходы по разделу </a:t>
            </a:r>
            <a:r>
              <a:rPr lang="ru-RU" sz="1600" dirty="0" smtClean="0"/>
              <a:t>"Культура</a:t>
            </a:r>
            <a:r>
              <a:rPr lang="ru-RU" sz="1600" dirty="0"/>
              <a:t>, </a:t>
            </a:r>
            <a:r>
              <a:rPr lang="ru-RU" sz="1600" dirty="0" smtClean="0"/>
              <a:t>кинематография" </a:t>
            </a:r>
            <a:r>
              <a:rPr lang="ru-RU" sz="1600" dirty="0"/>
              <a:t>(</a:t>
            </a:r>
            <a:r>
              <a:rPr lang="ru-RU" sz="1600" dirty="0" err="1"/>
              <a:t>тыс.рублей</a:t>
            </a:r>
            <a:r>
              <a:rPr lang="ru-RU" sz="1600" dirty="0"/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914293"/>
              </p:ext>
            </p:extLst>
          </p:nvPr>
        </p:nvGraphicFramePr>
        <p:xfrm>
          <a:off x="615053" y="367393"/>
          <a:ext cx="8247591" cy="134997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102837"/>
                <a:gridCol w="1004835"/>
                <a:gridCol w="1024932"/>
                <a:gridCol w="1045029"/>
                <a:gridCol w="1045028"/>
                <a:gridCol w="1024930"/>
              </a:tblGrid>
              <a:tr h="4152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Структура расходов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100" b="1" u="none" strike="noStrike" dirty="0">
                          <a:effectLst/>
                        </a:rPr>
                        <a:t>год</a:t>
                      </a:r>
                      <a:br>
                        <a:rPr lang="ru-RU" sz="1100" b="1" u="none" strike="noStrike" dirty="0">
                          <a:effectLst/>
                        </a:rPr>
                      </a:br>
                      <a:r>
                        <a:rPr lang="ru-RU" sz="1100" b="1" u="none" strike="noStrike" dirty="0">
                          <a:effectLst/>
                        </a:rPr>
                        <a:t>(факт)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100" b="1" u="none" strike="noStrike" dirty="0">
                          <a:effectLst/>
                        </a:rPr>
                        <a:t>год </a:t>
                      </a:r>
                      <a:br>
                        <a:rPr lang="ru-RU" sz="1100" b="1" u="none" strike="noStrike" dirty="0">
                          <a:effectLst/>
                        </a:rPr>
                      </a:br>
                      <a:r>
                        <a:rPr lang="ru-RU" sz="1100" b="1" u="none" strike="noStrike" dirty="0">
                          <a:effectLst/>
                        </a:rPr>
                        <a:t>(план)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100" b="1" u="none" strike="noStrike" dirty="0">
                          <a:effectLst/>
                        </a:rPr>
                        <a:t>год</a:t>
                      </a:r>
                      <a:br>
                        <a:rPr lang="ru-RU" sz="1100" b="1" u="none" strike="noStrike" dirty="0">
                          <a:effectLst/>
                        </a:rPr>
                      </a:br>
                      <a:r>
                        <a:rPr lang="ru-RU" sz="1100" b="1" u="none" strike="noStrike" dirty="0">
                          <a:effectLst/>
                        </a:rPr>
                        <a:t>(прогноз)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100" b="1" u="none" strike="noStrike" dirty="0">
                          <a:effectLst/>
                        </a:rPr>
                        <a:t>год</a:t>
                      </a:r>
                      <a:br>
                        <a:rPr lang="ru-RU" sz="1100" b="1" u="none" strike="noStrike" dirty="0">
                          <a:effectLst/>
                        </a:rPr>
                      </a:br>
                      <a:r>
                        <a:rPr lang="ru-RU" sz="1100" b="1" u="none" strike="noStrike" dirty="0">
                          <a:effectLst/>
                        </a:rPr>
                        <a:t>(прогноз)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100" b="1" u="none" strike="noStrike" dirty="0">
                          <a:effectLst/>
                        </a:rPr>
                        <a:t>год</a:t>
                      </a:r>
                      <a:br>
                        <a:rPr lang="ru-RU" sz="1100" b="1" u="none" strike="noStrike" dirty="0">
                          <a:effectLst/>
                        </a:rPr>
                      </a:br>
                      <a:r>
                        <a:rPr lang="ru-RU" sz="1100" b="1" u="none" strike="noStrike" dirty="0">
                          <a:effectLst/>
                        </a:rPr>
                        <a:t>(прогноз)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77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Всего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10 178 087,9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11 522 946,0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8 970 896,1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9 860 310,6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8 356 917,9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2396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Культура 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9 918 894,2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11 333 936,0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8 801 733,0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9 690 072,6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8 182 794,4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728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Кинематография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77 133,0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50 190,0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56 664,9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58 157,8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59 854,4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41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182 060,7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138 820,0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112 498,2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112 080,2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114 269,1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74533" y="1767112"/>
            <a:ext cx="8088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</a:rPr>
              <a:t>Расходы по разделу </a:t>
            </a:r>
            <a:r>
              <a:rPr lang="ru-RU" sz="1600" b="1" dirty="0" smtClean="0">
                <a:solidFill>
                  <a:srgbClr val="000000"/>
                </a:solidFill>
              </a:rPr>
              <a:t>"Здравоохранение" </a:t>
            </a:r>
            <a:r>
              <a:rPr lang="ru-RU" sz="1600" b="1" dirty="0">
                <a:solidFill>
                  <a:srgbClr val="000000"/>
                </a:solidFill>
              </a:rPr>
              <a:t>(</a:t>
            </a:r>
            <a:r>
              <a:rPr lang="ru-RU" sz="1600" b="1" dirty="0" err="1">
                <a:solidFill>
                  <a:srgbClr val="000000"/>
                </a:solidFill>
              </a:rPr>
              <a:t>тыс.рублей</a:t>
            </a:r>
            <a:r>
              <a:rPr lang="ru-RU" sz="1600" b="1" dirty="0">
                <a:solidFill>
                  <a:srgbClr val="000000"/>
                </a:solidFill>
              </a:rPr>
              <a:t>)</a:t>
            </a:r>
            <a:endParaRPr lang="ru-RU" sz="1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564029"/>
              </p:ext>
            </p:extLst>
          </p:nvPr>
        </p:nvGraphicFramePr>
        <p:xfrm>
          <a:off x="694793" y="2105666"/>
          <a:ext cx="8247592" cy="260259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02838"/>
                <a:gridCol w="984739"/>
                <a:gridCol w="1055076"/>
                <a:gridCol w="1034981"/>
                <a:gridCol w="1055077"/>
                <a:gridCol w="1014881"/>
              </a:tblGrid>
              <a:tr h="2267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</a:rPr>
                        <a:t>Структура расходов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2019 год</a:t>
                      </a:r>
                      <a:r>
                        <a:rPr lang="ru-RU" sz="1050" b="1" u="none" strike="noStrike" dirty="0">
                          <a:effectLst/>
                        </a:rPr>
                        <a:t/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050" b="1" u="none" strike="noStrike" dirty="0">
                          <a:effectLst/>
                        </a:rPr>
                        <a:t>год 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(план)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25 150 852,1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37 143 993,2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28 650 045,9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28 541 454,8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27 917 141,1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Стационарная медицинская помощь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7 756 737,2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10 821 636,1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7 985 196,1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7 647 393,9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6 748 244,2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Амбулаторная помощь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2 381 274,2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2 846 292,4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2 650 868,7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2 714 280,5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2 789 273,0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Скорая медицинская помощь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165 854,8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123 110,3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192 586,6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200 483,2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205 841,1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Санаторно-оздоровительная помощь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1 568,4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4 104,8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5 086,5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5 734,3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6 501,1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Заготовка, переработка, хранение и обеспечение безопасности донорской крови и ее компонентов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505 909,0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558 248,0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547 439,3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558 809,3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570 889,8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Санитарно-эпидемиологическое благополучие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203 871,4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2 625 410,5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134 384,1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139 853,8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145 548,4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086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Прикладные научные исследования в области здравоохранения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30 969,0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28 768,2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31 106,3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31 163,1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31 222,2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339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Другие вопросы в области здравоохранения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14 104 668,1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20 136 422,9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17 103 378,3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17 243 736,7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17 419 621,3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94793" y="4701641"/>
            <a:ext cx="8247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Расходы по разделу </a:t>
            </a:r>
            <a:r>
              <a:rPr lang="ru-RU" sz="1600" b="1" dirty="0" smtClean="0"/>
              <a:t>"Социальная политика" </a:t>
            </a:r>
            <a:r>
              <a:rPr lang="ru-RU" sz="1600" b="1" dirty="0"/>
              <a:t>(</a:t>
            </a:r>
            <a:r>
              <a:rPr lang="ru-RU" sz="1600" b="1" dirty="0" err="1"/>
              <a:t>тыс.рублей</a:t>
            </a:r>
            <a:r>
              <a:rPr lang="ru-RU" sz="1600" b="1" dirty="0"/>
              <a:t>)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109556"/>
              </p:ext>
            </p:extLst>
          </p:nvPr>
        </p:nvGraphicFramePr>
        <p:xfrm>
          <a:off x="615054" y="5187438"/>
          <a:ext cx="8247592" cy="150482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10077"/>
                <a:gridCol w="1027503"/>
                <a:gridCol w="1017623"/>
                <a:gridCol w="1027503"/>
                <a:gridCol w="1017623"/>
                <a:gridCol w="1047263"/>
              </a:tblGrid>
              <a:tr h="2467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Структура расходов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2019 год</a:t>
                      </a:r>
                      <a:r>
                        <a:rPr lang="ru-RU" sz="1050" b="1" u="none" strike="noStrike" dirty="0">
                          <a:effectLst/>
                        </a:rPr>
                        <a:t/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050" b="1" u="none" strike="noStrike" dirty="0">
                          <a:effectLst/>
                        </a:rPr>
                        <a:t>год 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(план)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89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39 466 803,2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50 537 359,5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54 316 869,4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54 617 694,3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56 321 692,0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Пенсионное обеспечение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874 363,8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889 863,9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935 831,6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971 569,4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1 007 696,8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Социальное обслуживание населения 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4 546 714,9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4 796 954,7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5 160 671,7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5 409 858,5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5 683 089,9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Социальное обеспечение населения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27 150 431,0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31 293 668,3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33 201 135,9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32 925 539,9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33 958 765,0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Охрана семьи и детства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6 419 808,8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13 071 195,4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14 660 968,1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14 951 934,7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15 312 565,9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Другие вопросы в области социальной политики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475 484,7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485 677,2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358 262,1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358 791,8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359 574,4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811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36765"/>
          </a:xfrm>
        </p:spPr>
        <p:txBody>
          <a:bodyPr>
            <a:noAutofit/>
          </a:bodyPr>
          <a:lstStyle/>
          <a:p>
            <a:r>
              <a:rPr lang="ru-RU" sz="1600" dirty="0"/>
              <a:t>Расходы по разделу </a:t>
            </a:r>
            <a:r>
              <a:rPr lang="ru-RU" sz="1600" dirty="0" smtClean="0"/>
              <a:t>"Физическая </a:t>
            </a:r>
            <a:r>
              <a:rPr lang="ru-RU" sz="1600" dirty="0"/>
              <a:t>культура и </a:t>
            </a:r>
            <a:r>
              <a:rPr lang="ru-RU" sz="1600" dirty="0" smtClean="0"/>
              <a:t>спорт" </a:t>
            </a:r>
            <a:r>
              <a:rPr lang="ru-RU" sz="1600" dirty="0"/>
              <a:t>(</a:t>
            </a:r>
            <a:r>
              <a:rPr lang="ru-RU" sz="1600" dirty="0" err="1"/>
              <a:t>тыс.рублей</a:t>
            </a:r>
            <a:r>
              <a:rPr lang="ru-RU" sz="1600" dirty="0"/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98420"/>
              </p:ext>
            </p:extLst>
          </p:nvPr>
        </p:nvGraphicFramePr>
        <p:xfrm>
          <a:off x="615053" y="341691"/>
          <a:ext cx="8247591" cy="135375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102837"/>
                <a:gridCol w="1004835"/>
                <a:gridCol w="1024932"/>
                <a:gridCol w="1045029"/>
                <a:gridCol w="1045028"/>
                <a:gridCol w="1024930"/>
              </a:tblGrid>
              <a:tr h="3754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Структура расходов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n-lt"/>
                        </a:rPr>
                        <a:t>2019 </a:t>
                      </a:r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  <a:latin typeface="+mn-lt"/>
                        </a:rPr>
                      </a:br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n-lt"/>
                        </a:rPr>
                        <a:t>2020 </a:t>
                      </a:r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год </a:t>
                      </a:r>
                      <a:br>
                        <a:rPr lang="ru-RU" sz="1050" b="1" u="none" strike="noStrike" dirty="0">
                          <a:effectLst/>
                          <a:latin typeface="+mn-lt"/>
                        </a:rPr>
                      </a:br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(план)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n-lt"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  <a:latin typeface="+mn-lt"/>
                        </a:rPr>
                      </a:br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n-lt"/>
                        </a:rPr>
                        <a:t>2022 </a:t>
                      </a:r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  <a:latin typeface="+mn-lt"/>
                        </a:rPr>
                      </a:br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n-lt"/>
                        </a:rPr>
                        <a:t>2023 </a:t>
                      </a:r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  <a:latin typeface="+mn-lt"/>
                        </a:rPr>
                      </a:br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77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4 653 495,6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8 679 259,0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4 155 494,8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4 334 157,2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3 947 889,2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3358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Физическая культура 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2 701 801,7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6 590 553,7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3 247 902,8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3 460 914,7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3 211 961,6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263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Массовый спорт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626 350,8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1 314 634,3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312 918,9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275 780,2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138 014,4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453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Спорт высших достижений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1 264 222,8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714 093,9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555 025,6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557 751,2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558 136,0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835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61 120,3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59 977,1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39 647,5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39 711,1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39 777,2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24578" y="1641342"/>
            <a:ext cx="8088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</a:rPr>
              <a:t>Расходы по разделу </a:t>
            </a:r>
            <a:r>
              <a:rPr lang="ru-RU" sz="1600" b="1" dirty="0" smtClean="0">
                <a:solidFill>
                  <a:srgbClr val="000000"/>
                </a:solidFill>
              </a:rPr>
              <a:t>"Средства </a:t>
            </a:r>
            <a:r>
              <a:rPr lang="ru-RU" sz="1600" b="1" dirty="0">
                <a:solidFill>
                  <a:srgbClr val="000000"/>
                </a:solidFill>
              </a:rPr>
              <a:t>массовой </a:t>
            </a:r>
            <a:r>
              <a:rPr lang="ru-RU" sz="1600" b="1" dirty="0" smtClean="0">
                <a:solidFill>
                  <a:srgbClr val="000000"/>
                </a:solidFill>
              </a:rPr>
              <a:t>информации" </a:t>
            </a:r>
            <a:r>
              <a:rPr lang="ru-RU" sz="1600" b="1" dirty="0">
                <a:solidFill>
                  <a:srgbClr val="000000"/>
                </a:solidFill>
              </a:rPr>
              <a:t>(</a:t>
            </a:r>
            <a:r>
              <a:rPr lang="ru-RU" sz="1600" b="1" dirty="0" err="1">
                <a:solidFill>
                  <a:srgbClr val="000000"/>
                </a:solidFill>
              </a:rPr>
              <a:t>тыс.рублей</a:t>
            </a:r>
            <a:r>
              <a:rPr lang="ru-RU" sz="1600" b="1" dirty="0">
                <a:solidFill>
                  <a:srgbClr val="000000"/>
                </a:solidFill>
              </a:rPr>
              <a:t>)</a:t>
            </a:r>
            <a:endParaRPr lang="ru-RU" sz="1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485749"/>
              </p:ext>
            </p:extLst>
          </p:nvPr>
        </p:nvGraphicFramePr>
        <p:xfrm>
          <a:off x="639232" y="2095500"/>
          <a:ext cx="8247592" cy="111823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02838"/>
                <a:gridCol w="984739"/>
                <a:gridCol w="1055076"/>
                <a:gridCol w="1034981"/>
                <a:gridCol w="1055077"/>
                <a:gridCol w="1014881"/>
              </a:tblGrid>
              <a:tr h="2996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</a:rPr>
                        <a:t>Структура расходов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050" b="1" u="none" strike="noStrike" dirty="0">
                          <a:effectLst/>
                        </a:rPr>
                        <a:t>год 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(план)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1 821 603,5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1 787 370,8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1 532 097,5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1 531 787,5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1 527 224,5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4943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Телевидение и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радиовещание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1 109 374,8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1 031 523,7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887 591,6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883 206,8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883 000,8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Периодическая печать и издательства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683 675,6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723 203,6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624 577,6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628 652,4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624 295,4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28 553,1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32 643,5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19 928,3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19 928,3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19 928,3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49285" y="3184755"/>
            <a:ext cx="8247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Расходы по разделу </a:t>
            </a:r>
            <a:r>
              <a:rPr lang="ru-RU" sz="1600" b="1" dirty="0" smtClean="0"/>
              <a:t>"Обслуживание </a:t>
            </a:r>
            <a:r>
              <a:rPr lang="ru-RU" sz="1600" b="1" dirty="0"/>
              <a:t>государственного </a:t>
            </a:r>
            <a:endParaRPr lang="ru-RU" sz="1600" b="1" dirty="0" smtClean="0"/>
          </a:p>
          <a:p>
            <a:pPr algn="ctr"/>
            <a:r>
              <a:rPr lang="ru-RU" sz="1600" b="1" dirty="0" smtClean="0"/>
              <a:t>(муниципального) долга" </a:t>
            </a:r>
            <a:r>
              <a:rPr lang="ru-RU" sz="1600" b="1" dirty="0"/>
              <a:t>(</a:t>
            </a:r>
            <a:r>
              <a:rPr lang="ru-RU" sz="1600" b="1" dirty="0" err="1"/>
              <a:t>тыс.рублей</a:t>
            </a:r>
            <a:r>
              <a:rPr lang="ru-RU" sz="1600" b="1" dirty="0"/>
              <a:t>)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76259"/>
              </p:ext>
            </p:extLst>
          </p:nvPr>
        </p:nvGraphicFramePr>
        <p:xfrm>
          <a:off x="624578" y="4960607"/>
          <a:ext cx="8247592" cy="141351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10077"/>
                <a:gridCol w="1027503"/>
                <a:gridCol w="1017623"/>
                <a:gridCol w="1027503"/>
                <a:gridCol w="1017623"/>
                <a:gridCol w="1047263"/>
              </a:tblGrid>
              <a:tr h="2777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Структура расходов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050" b="1" u="none" strike="noStrike" dirty="0">
                          <a:effectLst/>
                        </a:rPr>
                        <a:t>год 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(план)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Всего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15 454 499,2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14 529 751,5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16 545 006,0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14 448 503,9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12 686 837,9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752 231,0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851 169,3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1 620 170,4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823 216,6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282 720,1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Иные дотации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90 000,0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Прочие межбюджетные трансферты общего характера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14 702 268,2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13 588 582,2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14 924 835,6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13 625 287,3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12 404 117,8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468136"/>
              </p:ext>
            </p:extLst>
          </p:nvPr>
        </p:nvGraphicFramePr>
        <p:xfrm>
          <a:off x="644685" y="3816684"/>
          <a:ext cx="8247592" cy="48958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10077"/>
                <a:gridCol w="1027503"/>
                <a:gridCol w="1017623"/>
                <a:gridCol w="1027503"/>
                <a:gridCol w="1017623"/>
                <a:gridCol w="1047263"/>
              </a:tblGrid>
              <a:tr h="269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Структура расходов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050" b="1" u="none" strike="noStrike" dirty="0">
                          <a:effectLst/>
                        </a:rPr>
                        <a:t>год 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(план)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84 558,8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84 325,5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93 628,6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93 725,2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93 783,4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86328" y="4306269"/>
            <a:ext cx="8247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</a:rPr>
              <a:t>Расходы по разделу </a:t>
            </a:r>
            <a:r>
              <a:rPr lang="ru-RU" sz="1600" b="1" dirty="0" smtClean="0">
                <a:solidFill>
                  <a:srgbClr val="000000"/>
                </a:solidFill>
              </a:rPr>
              <a:t>"Межбюджетные трансферты </a:t>
            </a:r>
            <a:r>
              <a:rPr lang="ru-RU" sz="1600" b="1" dirty="0">
                <a:solidFill>
                  <a:srgbClr val="000000"/>
                </a:solidFill>
              </a:rPr>
              <a:t>общего характера бюджетам бюджетной системы Российской </a:t>
            </a:r>
            <a:r>
              <a:rPr lang="ru-RU" sz="1600" b="1" dirty="0" smtClean="0">
                <a:solidFill>
                  <a:srgbClr val="000000"/>
                </a:solidFill>
              </a:rPr>
              <a:t>Федерации" </a:t>
            </a:r>
            <a:r>
              <a:rPr lang="ru-RU" sz="1600" b="1" dirty="0">
                <a:solidFill>
                  <a:srgbClr val="000000"/>
                </a:solidFill>
              </a:rPr>
              <a:t>(</a:t>
            </a:r>
            <a:r>
              <a:rPr lang="ru-RU" sz="1600" b="1" dirty="0" err="1">
                <a:solidFill>
                  <a:srgbClr val="000000"/>
                </a:solidFill>
              </a:rPr>
              <a:t>тыс.рублей</a:t>
            </a:r>
            <a:r>
              <a:rPr lang="ru-RU" sz="1600" b="1" dirty="0">
                <a:solidFill>
                  <a:srgbClr val="000000"/>
                </a:solidFill>
              </a:rPr>
              <a:t>)</a:t>
            </a:r>
            <a:r>
              <a:rPr lang="ru-RU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94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634930" y="145406"/>
            <a:ext cx="8088112" cy="396089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БЮДЖЕТ РЕСПУБЛИКИ ТАТАРСТАН СОХРАНИЛ СОЦИАЛЬНУЮ НАПРАВЛЕННОСТЬ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809401245"/>
              </p:ext>
            </p:extLst>
          </p:nvPr>
        </p:nvGraphicFramePr>
        <p:xfrm>
          <a:off x="634930" y="743858"/>
          <a:ext cx="8348296" cy="6008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647989" y="560476"/>
            <a:ext cx="13352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u="sng" dirty="0" err="1" smtClean="0"/>
              <a:t>тыс.рублей</a:t>
            </a:r>
            <a:endParaRPr lang="ru-RU" sz="1600" i="1" u="sng" dirty="0"/>
          </a:p>
        </p:txBody>
      </p:sp>
    </p:spTree>
    <p:extLst>
      <p:ext uri="{BB962C8B-B14F-4D97-AF65-F5344CB8AC3E}">
        <p14:creationId xmlns:p14="http://schemas.microsoft.com/office/powerpoint/2010/main" val="352416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86700" y="5953125"/>
            <a:ext cx="1257300" cy="904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464108" y="56088"/>
            <a:ext cx="8088112" cy="494736"/>
          </a:xfrm>
        </p:spPr>
        <p:txBody>
          <a:bodyPr>
            <a:noAutofit/>
          </a:bodyPr>
          <a:lstStyle/>
          <a:p>
            <a:r>
              <a:rPr lang="ru-RU" sz="1400" dirty="0" smtClean="0"/>
              <a:t>Меры социальной поддержки отдельных категорий граждан в Республике Татарстан</a:t>
            </a:r>
            <a:endParaRPr lang="ru-RU" sz="1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599003"/>
              </p:ext>
            </p:extLst>
          </p:nvPr>
        </p:nvGraphicFramePr>
        <p:xfrm>
          <a:off x="444382" y="380475"/>
          <a:ext cx="8608178" cy="603947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75556"/>
                <a:gridCol w="382258"/>
                <a:gridCol w="321308"/>
                <a:gridCol w="356698"/>
                <a:gridCol w="303193"/>
                <a:gridCol w="303193"/>
                <a:gridCol w="1337617"/>
                <a:gridCol w="829321"/>
                <a:gridCol w="1069734"/>
                <a:gridCol w="545908"/>
                <a:gridCol w="589660"/>
                <a:gridCol w="658024"/>
                <a:gridCol w="546933"/>
                <a:gridCol w="788775"/>
              </a:tblGrid>
              <a:tr h="752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Категории получателей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Численность, </a:t>
                      </a:r>
                      <a:r>
                        <a:rPr lang="ru-RU" sz="900" b="1" u="none" strike="noStrike" dirty="0" err="1">
                          <a:effectLst/>
                        </a:rPr>
                        <a:t>ед.изм</a:t>
                      </a:r>
                      <a:r>
                        <a:rPr lang="ru-RU" sz="900" b="1" u="none" strike="noStrike" dirty="0">
                          <a:effectLst/>
                        </a:rPr>
                        <a:t>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Виды поддержки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Размеры выплат (руб.)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Правовое основание</a:t>
                      </a:r>
                      <a:b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(нормативный акт)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Объем расходов, тыс. 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06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2019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2020 год 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2021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2019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2020 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2021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2141">
                <a:tc rowSpan="6"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Многодетные семьи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48 368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48</a:t>
                      </a:r>
                      <a:r>
                        <a:rPr lang="ru-RU" sz="6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368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55</a:t>
                      </a:r>
                      <a:r>
                        <a:rPr lang="ru-RU" sz="6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370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58</a:t>
                      </a:r>
                      <a:r>
                        <a:rPr lang="ru-RU" sz="6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289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58 289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ежемесячная субсидия на проезд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обучающимся в </a:t>
                      </a: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общеобразовательных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организациях и </a:t>
                      </a: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профессиональных образовательных организациях до окончания ими обучения, но не более чем до достижения ими возраста 18 лет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ru-RU" sz="6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субсидия на проезд </a:t>
                      </a:r>
                      <a:r>
                        <a:rPr lang="ru-RU" sz="6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307 </a:t>
                      </a:r>
                      <a:r>
                        <a:rPr lang="ru-RU" sz="6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руб.  в месяц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269 827,2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301 239,9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335 203,2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348 611,3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362 556,3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3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субсидия на приобретение лекарственных средств на детей в возрасте до 6 лет</a:t>
                      </a:r>
                    </a:p>
                  </a:txBody>
                  <a:tcPr marL="9525" marR="9525" marT="9525" marB="0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ru-RU" sz="6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субсидия на лекарства  </a:t>
                      </a:r>
                      <a:r>
                        <a:rPr lang="ru-RU" sz="6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136 </a:t>
                      </a:r>
                      <a:r>
                        <a:rPr lang="ru-RU" sz="6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руб. в месяц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12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субсидия в размере 30% расходов на оплату жилья и коммунальных услуг в пределах социальной нормы площади жилья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и нормативов </a:t>
                      </a: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потребления услуг для населения</a:t>
                      </a:r>
                    </a:p>
                  </a:txBody>
                  <a:tcPr marL="9525" marR="9525" marT="9525" marB="0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ru-RU" sz="6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416 873,8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470 211,0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468 635,4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487 380,8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506 876,0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1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75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75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33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33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33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пособия семьям, воспитывающим трех и более одновременно рожденных детей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ru-RU" sz="6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единовременное </a:t>
                      </a:r>
                      <a:r>
                        <a:rPr lang="ru-RU" sz="6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пособие- </a:t>
                      </a:r>
                      <a:r>
                        <a:rPr lang="ru-RU" sz="6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10 000 руб.</a:t>
                      </a:r>
                      <a:br>
                        <a:rPr lang="ru-RU" sz="6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6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ежемесячное пособие- 1000 руб.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Указ Президента РТ от 20.08.2008 №УП-397 "О дополнительных мерах социальной поддержки семей с детьми в связи с рождением одновременно трех и более детей"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426,4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1494,7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1504,0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1552,0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1612,0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33 семьи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46 семей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50 семей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50 семей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50 семей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обеспечение жильем многодетных семей, имеющих пять и более детей, нуждающихся в улучшении жилищных условий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ru-RU" sz="6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порядка 4 </a:t>
                      </a:r>
                      <a:r>
                        <a:rPr lang="ru-RU" sz="6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600,0 </a:t>
                      </a:r>
                      <a:r>
                        <a:rPr lang="ru-RU" sz="6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тыс. руб. на семью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Постановление КМ РТ от 30.04.2014 г. №289 «Об утверждении государственной программы «Обеспечение качественным жильем и услугами жилищно-коммунального хозяйства населения Республики Татарстан на 2014 - 2020 годы»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155 965,9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211</a:t>
                      </a:r>
                      <a:r>
                        <a:rPr lang="ru-RU" sz="6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892,6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220 368,3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229 183,0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238 350,3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30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74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выплата денежного вознаграждения матерям,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награжденным </a:t>
                      </a: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медалью Республики Татарстан «</a:t>
                      </a:r>
                      <a:r>
                        <a:rPr lang="ru-RU" sz="65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Ана</a:t>
                      </a: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даны - Материнская слава»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ru-RU" sz="650" b="0" i="0" u="none" strike="noStrike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матерям, воспитавшим пять детей, - 50 000 рублей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Указ Президента Республики Татарстан от 02.11.2000г. № УП-828 «О порядке рассмотрения и представления документов к награждению медалью Республики Татарстан «</a:t>
                      </a:r>
                      <a:r>
                        <a:rPr lang="ru-RU" sz="65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Ана</a:t>
                      </a: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даны - Материнская слава»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2 060,0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3 700,0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3 700,0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3 800,0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4 000,0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92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Молодые семьи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6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53 семьи</a:t>
                      </a:r>
                      <a:endParaRPr lang="ru-RU" sz="650" b="0" i="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6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48 семей</a:t>
                      </a:r>
                      <a:endParaRPr lang="ru-RU" sz="650" b="0" i="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6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48 семей</a:t>
                      </a:r>
                      <a:endParaRPr lang="ru-RU" sz="650" b="0" i="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6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48 </a:t>
                      </a:r>
                      <a:r>
                        <a:rPr lang="ru-RU" sz="6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семей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6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48 </a:t>
                      </a:r>
                      <a:r>
                        <a:rPr lang="ru-RU" sz="6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семей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Оказание дополнительных мер государственной поддержки в решении жилищных проблем молодым семьям, признанным в установленном порядке нуждающимися в улучшении жилищных условий</a:t>
                      </a:r>
                      <a:b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ru-RU" sz="6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порядка 900 000  рублей на семью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Постановление </a:t>
                      </a: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КМ РТ от 30.04.2014 г. №289 «Об утверждении государственной программы «Обеспечение качественным жильем и услугами жилищно-коммунального хозяйства населения Республики Татарстан на 2014 - 2020 годы»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63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928,0</a:t>
                      </a: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/>
                      </a:r>
                      <a:b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62 842,5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59 789,4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69 026,7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68 706,4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363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5653" y="200967"/>
            <a:ext cx="8381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</a:rPr>
              <a:t>Татарстан </a:t>
            </a:r>
            <a:r>
              <a:rPr lang="ru-RU" sz="2000" dirty="0" err="1">
                <a:solidFill>
                  <a:srgbClr val="FF0000"/>
                </a:solidFill>
              </a:rPr>
              <a:t>Республикасы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Дәүләт</a:t>
            </a:r>
            <a:r>
              <a:rPr lang="ru-RU" sz="2000" dirty="0">
                <a:solidFill>
                  <a:srgbClr val="FF0000"/>
                </a:solidFill>
              </a:rPr>
              <a:t> Советы </a:t>
            </a:r>
            <a:r>
              <a:rPr lang="ru-RU" sz="2000" dirty="0" err="1">
                <a:solidFill>
                  <a:srgbClr val="FF0000"/>
                </a:solidFill>
              </a:rPr>
              <a:t>утырышында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Финанс</a:t>
            </a: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министры Радик </a:t>
            </a:r>
            <a:r>
              <a:rPr lang="ru-RU" sz="2000" dirty="0" err="1">
                <a:solidFill>
                  <a:srgbClr val="FF0000"/>
                </a:solidFill>
              </a:rPr>
              <a:t>Рәүфович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Гайзатуллинның</a:t>
            </a:r>
            <a:r>
              <a:rPr lang="ru-RU" sz="2000" dirty="0">
                <a:solidFill>
                  <a:srgbClr val="FF0000"/>
                </a:solidFill>
              </a:rPr>
              <a:t> доклады </a:t>
            </a:r>
            <a:r>
              <a:rPr lang="ru-RU" sz="2000" dirty="0" err="1">
                <a:solidFill>
                  <a:srgbClr val="FF0000"/>
                </a:solidFill>
              </a:rPr>
              <a:t>тезислары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solidFill>
                <a:schemeClr val="accent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8649" y="1345288"/>
            <a:ext cx="8229003" cy="461664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/>
            <a:r>
              <a:rPr lang="tt-RU" sz="1400" dirty="0">
                <a:solidFill>
                  <a:srgbClr val="FFC000"/>
                </a:solidFill>
              </a:rPr>
              <a:t> </a:t>
            </a:r>
            <a:r>
              <a:rPr lang="tt-RU" sz="1400" dirty="0" smtClean="0">
                <a:solidFill>
                  <a:srgbClr val="FFC000"/>
                </a:solidFill>
              </a:rPr>
              <a:t>         </a:t>
            </a:r>
            <a:r>
              <a:rPr lang="tt-RU" sz="1400" dirty="0" smtClean="0"/>
              <a:t>Республика </a:t>
            </a:r>
            <a:r>
              <a:rPr lang="tt-RU" sz="1400" dirty="0"/>
              <a:t>Конституциясенең 94 маддәсе һәм Татарстан Республикасы Бюджет кодексының 61 маддәсе нигезендә Президент тарафыннан Дәүләт Советына тикшерүгә </a:t>
            </a:r>
            <a:r>
              <a:rPr lang="tt-RU" sz="1400" dirty="0" smtClean="0"/>
              <a:t>2021 </a:t>
            </a:r>
            <a:r>
              <a:rPr lang="tt-RU" sz="1400" dirty="0"/>
              <a:t>елга һәм </a:t>
            </a:r>
            <a:r>
              <a:rPr lang="tt-RU" sz="1400" dirty="0" smtClean="0"/>
              <a:t>2022 – 2023 </a:t>
            </a:r>
            <a:r>
              <a:rPr lang="tt-RU" sz="1400" dirty="0"/>
              <a:t>еллар план чорына Татарстан Республикасы бюджеты турында закон проекты кертелде.</a:t>
            </a:r>
            <a:endParaRPr lang="ru-RU" sz="1400" dirty="0"/>
          </a:p>
          <a:p>
            <a:pPr algn="just"/>
            <a:r>
              <a:rPr lang="tt-RU" sz="1400" dirty="0"/>
              <a:t> </a:t>
            </a:r>
            <a:r>
              <a:rPr lang="tt-RU" sz="1400" dirty="0" smtClean="0"/>
              <a:t>         Закон </a:t>
            </a:r>
            <a:r>
              <a:rPr lang="tt-RU" sz="1400" dirty="0"/>
              <a:t>проекты Россия Федерациясе Бюджет кодексы һәм Татарстан Республикасы Бюджет кодексы тарафыннан куелган таләпләргә туры  китереп әзерләнде. </a:t>
            </a:r>
            <a:endParaRPr lang="ru-RU" sz="1400" dirty="0"/>
          </a:p>
          <a:p>
            <a:pPr algn="just"/>
            <a:r>
              <a:rPr lang="tt-RU" sz="1400" dirty="0"/>
              <a:t> </a:t>
            </a:r>
            <a:r>
              <a:rPr lang="tt-RU" sz="1400" dirty="0" smtClean="0"/>
              <a:t>          Закон </a:t>
            </a:r>
            <a:r>
              <a:rPr lang="tt-RU" sz="1400" dirty="0"/>
              <a:t>проекты </a:t>
            </a:r>
            <a:r>
              <a:rPr lang="tt-RU" sz="1400" dirty="0" smtClean="0"/>
              <a:t>23 маддә </a:t>
            </a:r>
            <a:r>
              <a:rPr lang="tt-RU" sz="1400" dirty="0"/>
              <a:t>һәм </a:t>
            </a:r>
            <a:r>
              <a:rPr lang="tt-RU" sz="1400" dirty="0" smtClean="0"/>
              <a:t>43 </a:t>
            </a:r>
            <a:r>
              <a:rPr lang="tt-RU" sz="1400" dirty="0"/>
              <a:t>кушымтадан тора. Анда Бюджет кодексы тарафыннан каралган документлар һәм материаллар бар. Документлар һәм материалларга бюджет формалаштыру барышын тулысынча чагылдырган мәгълүмат җыелган. Бюджетны формалаштыру бер үк вакытта ике юнәлештә алып барылды: керемнәр һәм чыгымнар буенча.</a:t>
            </a:r>
            <a:r>
              <a:rPr lang="ru-RU" sz="1400" dirty="0" smtClean="0">
                <a:cs typeface="Arial" panose="020B0604020202020204" pitchFamily="34" charset="0"/>
              </a:rPr>
              <a:t> </a:t>
            </a:r>
            <a:endParaRPr lang="ru-RU" sz="1400" dirty="0">
              <a:cs typeface="Arial" panose="020B0604020202020204" pitchFamily="34" charset="0"/>
            </a:endParaRPr>
          </a:p>
          <a:p>
            <a:pPr algn="just"/>
            <a:r>
              <a:rPr lang="tt-RU" sz="1400" dirty="0" smtClean="0"/>
              <a:t>Чыгымнар </a:t>
            </a:r>
            <a:r>
              <a:rPr lang="tt-RU" sz="1400" dirty="0"/>
              <a:t>буенча бюджетны формалаштыру кысаларында республика министрлыклары һәм идарә тармаклары, шулай ук муниципаль районнар һәм шәһәр берәмлекләренең тәкъдимнәрен тикшерү буенча киңәшмәләр үткәрелде. </a:t>
            </a:r>
            <a:endParaRPr lang="ru-RU" sz="1400" dirty="0"/>
          </a:p>
          <a:p>
            <a:pPr algn="just"/>
            <a:r>
              <a:rPr lang="tt-RU" sz="1400" dirty="0" smtClean="0"/>
              <a:t>           Уртак </a:t>
            </a:r>
            <a:r>
              <a:rPr lang="tt-RU" sz="1400" dirty="0"/>
              <a:t>эш нәтиҗәсендә сценар шартларда бюджет фаразы муниципалитетлар һәм бюджет акчаларын баш бүлүчеләр белән фикер каршылыкларыннан башка килештерелде.  </a:t>
            </a:r>
            <a:endParaRPr lang="ru-RU" sz="1400" dirty="0"/>
          </a:p>
          <a:p>
            <a:pPr algn="just"/>
            <a:r>
              <a:rPr lang="tt-RU" sz="1400" dirty="0" smtClean="0"/>
              <a:t>           Шулай </a:t>
            </a:r>
            <a:r>
              <a:rPr lang="tt-RU" sz="1400" dirty="0"/>
              <a:t>итеп, Татарстан Республикасы бюджетының, 45 муниципаль район һәм шәһәр берәмлекләре бюджетларының, </a:t>
            </a:r>
            <a:r>
              <a:rPr lang="tt-RU" sz="1400" dirty="0" smtClean="0"/>
              <a:t>911 </a:t>
            </a:r>
            <a:r>
              <a:rPr lang="tt-RU" sz="1400" dirty="0"/>
              <a:t>җирлек бюджетының </a:t>
            </a:r>
            <a:r>
              <a:rPr lang="tt-RU" sz="1400" dirty="0" smtClean="0"/>
              <a:t>2021 – 2023 елларга </a:t>
            </a:r>
            <a:r>
              <a:rPr lang="tt-RU" sz="1400" dirty="0"/>
              <a:t>проектлары төзелде. Барлык муниципаль берәмлекләрнең бюджетлары дефицитсыз булыр дип фаразлана. </a:t>
            </a:r>
            <a:endParaRPr lang="ru-RU" sz="1400" dirty="0"/>
          </a:p>
          <a:p>
            <a:pPr algn="just"/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smtClean="0">
                <a:cs typeface="Arial" panose="020B0604020202020204" pitchFamily="34" charset="0"/>
              </a:rPr>
              <a:t>           2020 </a:t>
            </a:r>
            <a:r>
              <a:rPr lang="ru-RU" sz="1400" dirty="0" err="1">
                <a:cs typeface="Arial" panose="020B0604020202020204" pitchFamily="34" charset="0"/>
              </a:rPr>
              <a:t>елда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дәүләт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программалары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буенча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чыгымнарны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бүлү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һәм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милли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һәм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федераль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проектларның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дәүләт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программалары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составында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чагылдыру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дәвам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итәчәк</a:t>
            </a:r>
            <a:r>
              <a:rPr lang="ru-RU" sz="1400" dirty="0">
                <a:cs typeface="Arial" panose="020B0604020202020204" pitchFamily="34" charset="0"/>
              </a:rPr>
              <a:t>. </a:t>
            </a:r>
            <a:r>
              <a:rPr lang="tt-RU" sz="1400" dirty="0" smtClean="0"/>
              <a:t>Алдан </a:t>
            </a:r>
            <a:r>
              <a:rPr lang="tt-RU" sz="1400" dirty="0"/>
              <a:t>ясалган фараз буенча чыгымнарның якынча 90 проценты программалар белән иңләп алыначак.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5470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86700" y="5953125"/>
            <a:ext cx="1257300" cy="904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491200" y="0"/>
            <a:ext cx="8088112" cy="494736"/>
          </a:xfrm>
        </p:spPr>
        <p:txBody>
          <a:bodyPr>
            <a:noAutofit/>
          </a:bodyPr>
          <a:lstStyle/>
          <a:p>
            <a:r>
              <a:rPr lang="ru-RU" sz="1400" dirty="0" smtClean="0"/>
              <a:t>Меры социальной поддержки отдельных категорий граждан в Республике Татарстан</a:t>
            </a:r>
            <a:br>
              <a:rPr lang="ru-RU" sz="1400" dirty="0" smtClean="0"/>
            </a:br>
            <a:r>
              <a:rPr lang="ru-RU" sz="1400" dirty="0" smtClean="0"/>
              <a:t>(продолжение)</a:t>
            </a:r>
            <a:endParaRPr lang="ru-RU" sz="1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097190"/>
              </p:ext>
            </p:extLst>
          </p:nvPr>
        </p:nvGraphicFramePr>
        <p:xfrm>
          <a:off x="485022" y="417904"/>
          <a:ext cx="8538209" cy="624112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91161"/>
                <a:gridCol w="423356"/>
                <a:gridCol w="336764"/>
                <a:gridCol w="372855"/>
                <a:gridCol w="372855"/>
                <a:gridCol w="372855"/>
                <a:gridCol w="973060"/>
                <a:gridCol w="991248"/>
                <a:gridCol w="1211470"/>
                <a:gridCol w="616602"/>
                <a:gridCol w="640705"/>
                <a:gridCol w="615796"/>
                <a:gridCol w="559741"/>
                <a:gridCol w="559741"/>
              </a:tblGrid>
              <a:tr h="15096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Категории получателей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Виды поддержки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Размеры выплат (руб.)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Правовое основание</a:t>
                      </a:r>
                      <a:b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(нормативный акт)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09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2019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2020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2021 год 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2019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2020 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2021 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8059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Семьи с детьми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87 000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87 000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66 </a:t>
                      </a: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67 </a:t>
                      </a: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67 </a:t>
                      </a: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ежемесячное пособие на ребенка в возрасте до 16 лет (на учащегося общеобразовательного учреждения - до окончания им обучения, но не более чем до достижения им возраста 18 лет)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ежемесячное пособие на ребенка до 16 лет-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334 </a:t>
                      </a: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руб., ежемесячное на ребенка одинокой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матери-882 </a:t>
                      </a: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руб., ежемесячное пособие на ребенка, родители которого уклон. от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алиментов – 499 руб., </a:t>
                      </a: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детям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военнослужащих-499 </a:t>
                      </a: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руб.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342364,7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392 438,0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419 126,8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435 891,9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453 330,1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12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155</a:t>
                      </a:r>
                      <a:r>
                        <a:rPr lang="ru-RU" sz="6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888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155</a:t>
                      </a:r>
                      <a:r>
                        <a:rPr lang="ru-RU" sz="6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888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154</a:t>
                      </a:r>
                      <a:r>
                        <a:rPr lang="ru-RU" sz="6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793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154</a:t>
                      </a:r>
                      <a:r>
                        <a:rPr lang="ru-RU" sz="6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793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155</a:t>
                      </a:r>
                      <a:r>
                        <a:rPr lang="ru-RU" sz="6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293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компенсация за присмотр и уход за детьми в государственных и муниципальных образовательных организациях, реализующих образовательную программу дошкольного образования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20% на первого ребенка, 50% на второго, 70% на третьего и последующих детей от среднего размера родительской платы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Постановление КМ РТ от 18.01.2007 № 9 "О компенсации части родительской платы за присмотр и уход за ребенком в образовательных организациях, реализующих образовательную программу дошкольного образования"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1 013 903,8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1 009 247,8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1 258 095,8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1 308 419,6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1 360 756,4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8973">
                <a:tc rowSpan="4"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Дети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339 621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339 621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233 792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233 792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233</a:t>
                      </a:r>
                      <a:r>
                        <a:rPr lang="ru-RU" sz="6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792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обеспечение питанием обучающихся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 5 по 11 </a:t>
                      </a:r>
                      <a:r>
                        <a:rPr lang="ru-RU" sz="650" b="0" i="0" u="none" strike="noStrike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классы в общеобразовательных </a:t>
                      </a: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организациях и профессиональных образовательных организациях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8,0 руб</a:t>
                      </a: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 в день в период обучения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685 473,0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857 033,2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390 900,4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406 536,5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422 798,0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80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218 672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218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672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218 685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218 685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218 685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оздоровление детей в лагерях, санаториях, санаториях-профилакториях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средняя стоимость путевки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7 573,2 руб</a:t>
                      </a: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Постановление Кабинета Министров Республики Татарстан от 07.02.2014 № 73 "Об утверждении государственной программы "Развитие молодежной политики, физической культуры и спорта в Республике Татарстан на 2014-2020 годы"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1 486 809,2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552 060,2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1 607 428,3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656 135,8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682 112,2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2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379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379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375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370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370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ежемесячная денежная выплата детям-инвалидам в возрасте до 18 лет, нуждающимся в постоянном постороннем уходе (помощи, надзоре)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разница </a:t>
                      </a: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между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8 941 рублями </a:t>
                      </a: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и среднедушевым доходом семьи</a:t>
                      </a:r>
                      <a:b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/>
                      </a:r>
                      <a:b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Постановление Кабинета Министров Республики Татарстан от 07.03.2012г. № 188 "О дополнительной ежемесячной денежной выплате детям-инвалидам, нуждающимся в постоянном постороннем уходе (помощи, надзоре)"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10 421,5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25 963,6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37 913,6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39 430,1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41 007,3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2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37 933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37 709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40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858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40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858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40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858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безвозмездное обеспечение детей первых трех лет жизни специальными молочными продуктами и смесями по рецептам врачей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по нормативным затратам на безвозмездное обеспечение специальными молочными продуктами детского питания детей первых трех лет жизни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453 182,3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465 631,2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532 411,2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553 611,1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575 659,0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533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86700" y="5953125"/>
            <a:ext cx="1257300" cy="904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491200" y="0"/>
            <a:ext cx="8088112" cy="494736"/>
          </a:xfrm>
        </p:spPr>
        <p:txBody>
          <a:bodyPr>
            <a:noAutofit/>
          </a:bodyPr>
          <a:lstStyle/>
          <a:p>
            <a:r>
              <a:rPr lang="ru-RU" sz="1400" dirty="0" smtClean="0"/>
              <a:t>Меры социальной поддержки отдельных категорий граждан в Республике Татарстан</a:t>
            </a:r>
            <a:br>
              <a:rPr lang="ru-RU" sz="1400" dirty="0" smtClean="0"/>
            </a:br>
            <a:r>
              <a:rPr lang="en-US" sz="1400" dirty="0" smtClean="0"/>
              <a:t>(</a:t>
            </a:r>
            <a:r>
              <a:rPr lang="ru-RU" sz="1400" dirty="0" smtClean="0"/>
              <a:t>продолжение)</a:t>
            </a:r>
            <a:endParaRPr lang="ru-RU" sz="1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062987"/>
              </p:ext>
            </p:extLst>
          </p:nvPr>
        </p:nvGraphicFramePr>
        <p:xfrm>
          <a:off x="589659" y="428263"/>
          <a:ext cx="8439750" cy="569404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71259"/>
                <a:gridCol w="332081"/>
                <a:gridCol w="332081"/>
                <a:gridCol w="376637"/>
                <a:gridCol w="376637"/>
                <a:gridCol w="349735"/>
                <a:gridCol w="1165782"/>
                <a:gridCol w="1138879"/>
                <a:gridCol w="970269"/>
                <a:gridCol w="552736"/>
                <a:gridCol w="607232"/>
                <a:gridCol w="607232"/>
                <a:gridCol w="607232"/>
                <a:gridCol w="551958"/>
              </a:tblGrid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Категории получателей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Виды поддержки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Размеры выплат (руб.)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Правовое основание</a:t>
                      </a:r>
                      <a:b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(нормативный акт)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2019 год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2020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2021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2019</a:t>
                      </a:r>
                      <a:r>
                        <a:rPr lang="ru-RU" sz="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год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2020 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2021 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rowSpan="4"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Дети-сироты и дети, оставшиеся без попечения родителей, лиц из их числа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8 300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8 026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7 649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7 649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7 649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ежемесячная денежная выплата на детей-сирот, детей, оставшихся без попечения родителей, переданных под опеку (попечительство), в приемные семьи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для дошкольников - 8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997 </a:t>
                      </a: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руб., </a:t>
                      </a:r>
                      <a:b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для школьников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– 10 375 руб</a:t>
                      </a: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950 217,3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979 195,2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972 371,6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1 011 266,8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1 051 517,5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2 900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2 821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2 726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2 726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726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вознаграждение, причитающееся опекунам или попечителям, исполняющим свои обязанности возмездно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3000 руб. в месяц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"Семейный кодекс Республики Татарстан" от 13.01.2009 N 4-ЗРТ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185 310,0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188 850,3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186 213,5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193 662,1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201 408,9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889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</a:t>
                      </a:r>
                      <a:r>
                        <a:rPr lang="ru-RU" sz="6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900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4 900</a:t>
                      </a:r>
                      <a:endParaRPr kumimoji="0" lang="ru-RU" sz="6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4 900</a:t>
                      </a:r>
                      <a:endParaRPr kumimoji="0" lang="ru-RU" sz="6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4 900</a:t>
                      </a:r>
                      <a:endParaRPr kumimoji="0" lang="ru-RU" sz="6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субсидия на проезд детей-сирот, детей, оставшихся без попечения родителей, и лиц из их числа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субсидия на проезд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307 </a:t>
                      </a: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руб. в месяц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17 441,7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18 420,0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19 200,0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19 968,0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20 766,7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8 764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764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</a:t>
                      </a:r>
                      <a:r>
                        <a:rPr lang="ru-RU" sz="6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964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964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964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материальное обеспечение детей-сирот, обучающимся по основным образовательным программам в профессиональных образовательных организациях и организациях высшего образования (единовременное пособие при выпуске из образовательного учреждения,   единовременное пособие на обеспечение одеждой, обувью, мягким инвентарем и оборудованием при выпуске из образовательного учреждения, ежегодное пособие на приобретение учебной литературы и письменных принадлежностей, ежегодное пособие на приобретение одежды, обуви и мягкого инвентаря,  ежемесячная стипендия, ежемесячное пособие на питание)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единовременное пособие при выпуске -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782 </a:t>
                      </a: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руб., единовременное пособие на приобретение одежды, обуви, мягкого инвентаря и оборудования - 59 337 руб., ежегодное пособие на приобретение учебной литературы и письменных принадлежностей - 2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796 </a:t>
                      </a: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руб., ежегодное пособие на приобретение одежды, обуви, мягкого инвентаря и оборудования - 25 289 руб., ежемесячная стипендия -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966 </a:t>
                      </a: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руб., ежемесячное пособие на питание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– 6</a:t>
                      </a:r>
                      <a:r>
                        <a:rPr lang="ru-RU" sz="6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863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руб. (на базе основного общего образования), 7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908 </a:t>
                      </a: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руб. (на базе среднего, высшего образования)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190 819,2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198 764,2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235 837,2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245 270,7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255 081,5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Ветераны труда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201 967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200 900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190 876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180 852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180</a:t>
                      </a:r>
                      <a:r>
                        <a:rPr lang="ru-RU" sz="6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852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ежемесячная денежная выплата, субсидия в размере 50% затрат по оплате услуг связи, субсидия в размере 50% расходов на оплату жилья и коммунальных услуг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ежемесячная денежная выплата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505 </a:t>
                      </a: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руб.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3 016 340,5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3 264 623,5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3 768 955,6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3 919 713,8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4 076 498,9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330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86700" y="5953125"/>
            <a:ext cx="1257300" cy="904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376638"/>
              </p:ext>
            </p:extLst>
          </p:nvPr>
        </p:nvGraphicFramePr>
        <p:xfrm>
          <a:off x="512747" y="581855"/>
          <a:ext cx="8516660" cy="458533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45214"/>
                <a:gridCol w="330358"/>
                <a:gridCol w="374681"/>
                <a:gridCol w="374681"/>
                <a:gridCol w="374681"/>
                <a:gridCol w="347919"/>
                <a:gridCol w="1159730"/>
                <a:gridCol w="1132967"/>
                <a:gridCol w="965231"/>
                <a:gridCol w="549867"/>
                <a:gridCol w="604080"/>
                <a:gridCol w="604080"/>
                <a:gridCol w="604080"/>
                <a:gridCol w="549091"/>
              </a:tblGrid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Категории получателей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Виды поддержки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Размеры выплат (руб.)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Правовое основание</a:t>
                      </a:r>
                      <a:b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(нормативный акт)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2019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2020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2021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2019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2020 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2021 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Труженики тыла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ru-RU" sz="6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102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ru-RU" sz="6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002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510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260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996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ежемесячная денежная выплата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ежемесячная денежная выплата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754 </a:t>
                      </a: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руб.,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16 451,4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14 711,3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12 920,5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13 437,3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13974,8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реабилитированные лица и лица, признанные пострадавшими от политических репрессий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678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575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510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401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293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ежемесячная денежная выплата, установка телефона, междугородный проезд 1 раз в год, субсидия в размере 50% расходов на оплату жилья и коммунальных услуг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ежемесячная денежная выплата реабилитированным гражданам -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754 </a:t>
                      </a: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руб., репрессированным гражданам - </a:t>
                      </a:r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632 </a:t>
                      </a: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руб.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30 946,7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45 775,2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46 859,3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48 733,7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50 683,1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Малоимущие граждане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165 542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162 542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99 500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99 600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99 700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Предоставление гражданам субсидий на оплату жилого помещения  и коммунальных услуг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Субсидии предоставляются гражданам в случае, если их расходы на оплату жилого помещения и коммунальных услуг, рассчитанные исходя из размера региональных стандартов нормативной площади жилого помещения, используемой для расчета субсидий, и размера региональных стандартов стоимости жилищно-коммунальных услуг, превышают величину, соответствующую максимально допустимой доле расходов граждан на оплату жилого помещения и коммунальных услуг в совокупном доходе семьи. </a:t>
                      </a:r>
                      <a:b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Региональный стандарт максимально допустимой доли собственных расходов граждан на оплату ЖКУ в совокупном доходе семьи установлен в размере 21 процент.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Жилищный кодекс Российской Федерации (статья 159), Постановление Правительства РФ от 14.12.2005 №761 "О предоставлении субсидий на оплату жилого помещения и коммунальных услуг"</a:t>
                      </a:r>
                      <a:br>
                        <a:rPr lang="ru-RU" sz="65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1 293 086,1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1 476 674,8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2 235 788,6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2 326 636,8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2 420 144,6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Текст 2"/>
          <p:cNvSpPr>
            <a:spLocks noGrp="1"/>
          </p:cNvSpPr>
          <p:nvPr>
            <p:ph type="body" sz="quarter" idx="14"/>
          </p:nvPr>
        </p:nvSpPr>
        <p:spPr>
          <a:xfrm>
            <a:off x="491200" y="0"/>
            <a:ext cx="8088112" cy="494736"/>
          </a:xfrm>
        </p:spPr>
        <p:txBody>
          <a:bodyPr>
            <a:noAutofit/>
          </a:bodyPr>
          <a:lstStyle/>
          <a:p>
            <a:r>
              <a:rPr lang="ru-RU" sz="1400" dirty="0" smtClean="0"/>
              <a:t>Меры социальной поддержки отдельных категорий граждан в Республике Татарстан</a:t>
            </a:r>
            <a:br>
              <a:rPr lang="ru-RU" sz="1400" dirty="0" smtClean="0"/>
            </a:br>
            <a:r>
              <a:rPr lang="en-US" sz="1400" dirty="0" smtClean="0"/>
              <a:t>(</a:t>
            </a:r>
            <a:r>
              <a:rPr lang="ru-RU" sz="1400" dirty="0" smtClean="0"/>
              <a:t>окончание)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7371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451673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РАСХОДЫ БЮДЖЕТА РЕСПУБЛИКИ ТАТАРСТАН ПО ВИДАМ РАСХОДОВ КЛАССИФИКАЦИИ </a:t>
            </a:r>
            <a:r>
              <a:rPr lang="ru-RU" dirty="0" smtClean="0"/>
              <a:t>РАСХОДОВ (ТЫС.РУБЛЕЙ)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171363"/>
              </p:ext>
            </p:extLst>
          </p:nvPr>
        </p:nvGraphicFramePr>
        <p:xfrm>
          <a:off x="583799" y="482823"/>
          <a:ext cx="8390049" cy="57654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6268"/>
                <a:gridCol w="2233914"/>
                <a:gridCol w="1134319"/>
                <a:gridCol w="1088020"/>
                <a:gridCol w="1064871"/>
                <a:gridCol w="1053296"/>
                <a:gridCol w="1149361"/>
              </a:tblGrid>
              <a:tr h="4894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Вид </a:t>
                      </a:r>
                      <a:br>
                        <a:rPr lang="ru-RU" sz="800" b="1" u="none" strike="noStrike" dirty="0">
                          <a:effectLst/>
                        </a:rPr>
                      </a:br>
                      <a:r>
                        <a:rPr lang="ru-RU" sz="800" b="1" u="none" strike="noStrike" dirty="0">
                          <a:effectLst/>
                        </a:rPr>
                        <a:t>расхода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Наименование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100" b="1" u="none" strike="noStrike" dirty="0">
                          <a:effectLst/>
                        </a:rPr>
                        <a:t>год</a:t>
                      </a:r>
                      <a:br>
                        <a:rPr lang="ru-RU" sz="1100" b="1" u="none" strike="noStrike" dirty="0">
                          <a:effectLst/>
                        </a:rPr>
                      </a:br>
                      <a:r>
                        <a:rPr lang="ru-RU" sz="1100" b="1" u="none" strike="noStrike" dirty="0">
                          <a:effectLst/>
                        </a:rPr>
                        <a:t>(факт)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100" b="1" u="none" strike="noStrike" dirty="0">
                          <a:effectLst/>
                        </a:rPr>
                        <a:t>год </a:t>
                      </a:r>
                      <a:br>
                        <a:rPr lang="ru-RU" sz="1100" b="1" u="none" strike="noStrike" dirty="0">
                          <a:effectLst/>
                        </a:rPr>
                      </a:br>
                      <a:r>
                        <a:rPr lang="ru-RU" sz="1100" b="1" u="none" strike="noStrike" dirty="0">
                          <a:effectLst/>
                        </a:rPr>
                        <a:t>(план)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100" b="1" u="none" strike="noStrike" dirty="0">
                          <a:effectLst/>
                        </a:rPr>
                        <a:t>год</a:t>
                      </a:r>
                      <a:br>
                        <a:rPr lang="ru-RU" sz="1100" b="1" u="none" strike="noStrike" dirty="0">
                          <a:effectLst/>
                        </a:rPr>
                      </a:br>
                      <a:r>
                        <a:rPr lang="ru-RU" sz="1100" b="1" u="none" strike="noStrike" dirty="0">
                          <a:effectLst/>
                        </a:rPr>
                        <a:t>(прогноз)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100" b="1" u="none" strike="noStrike" dirty="0">
                          <a:effectLst/>
                        </a:rPr>
                        <a:t>год</a:t>
                      </a:r>
                      <a:br>
                        <a:rPr lang="ru-RU" sz="1100" b="1" u="none" strike="noStrike" dirty="0">
                          <a:effectLst/>
                        </a:rPr>
                      </a:br>
                      <a:r>
                        <a:rPr lang="ru-RU" sz="1100" b="1" u="none" strike="noStrike" dirty="0">
                          <a:effectLst/>
                        </a:rPr>
                        <a:t>(прогноз)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100" b="1" u="none" strike="noStrike" dirty="0">
                          <a:effectLst/>
                        </a:rPr>
                        <a:t>год</a:t>
                      </a:r>
                      <a:br>
                        <a:rPr lang="ru-RU" sz="1100" b="1" u="none" strike="noStrike" dirty="0">
                          <a:effectLst/>
                        </a:rPr>
                      </a:br>
                      <a:r>
                        <a:rPr lang="ru-RU" sz="1100" b="1" u="none" strike="noStrike" dirty="0">
                          <a:effectLst/>
                        </a:rPr>
                        <a:t>(прогноз)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813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ИТОГО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274 812 103,6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324 750 658,6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281 668 284,1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285 807 492,0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288 990 545,4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3256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100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Расходы на выплаты персоналу в целях обеспечения выполнения функций государственными (муниципальными) органами, казенными учреждениями, органами управления государственными внебюджетными фондами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9 371 382,5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9 584 292,8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7 450 005,2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7 506 824,0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7 576 076,1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626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>
                          <a:effectLst/>
                        </a:rPr>
                        <a:t>200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Закупка товаров, работ и услуг для государственных (муниципальных) нужд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51 072 696,6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52 769 962,2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58 129 038,9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59 957 175,8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61 482 659,5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626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300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Социальное обеспечение и иные выплаты населению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34 796 920,7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45 887 862,1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49 079 649,5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49 127 729,0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50 537 296,9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047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400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Капитальные вложения в объекты государственной (муниципальной) собственности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32 821 798,2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43 559 961,1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30 266 346,1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26 747 141,7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25 452 352,0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241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500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Межбюджетные трансферты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57 060 122,9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61 127 143,8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60 803 195,3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58 753 614,3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57 116 004,6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44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600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62 943 008,2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81 250 459,3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36 882 015,8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39 134 790,2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41 498 837,0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626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700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Обслуживание государственного (муниципального) долга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84 558,8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84 325,5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93 628,6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93 725,2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93 783,4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813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800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Иные бюджетные ассигнования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26 661 615,7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30 486 651,8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38 964 404,7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37 326 491,8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30 363 535,9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813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Условно утвержденные расходы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7 160 000,0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14 870 000,0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969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Программно-целевые расходы </a:t>
            </a:r>
            <a:r>
              <a:rPr lang="ru-RU" dirty="0" smtClean="0"/>
              <a:t>бюджета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Республики Татарстан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990290"/>
              </p:ext>
            </p:extLst>
          </p:nvPr>
        </p:nvGraphicFramePr>
        <p:xfrm>
          <a:off x="514350" y="2461389"/>
          <a:ext cx="8502328" cy="335463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10082"/>
                <a:gridCol w="929971"/>
                <a:gridCol w="536522"/>
                <a:gridCol w="971027"/>
                <a:gridCol w="392778"/>
                <a:gridCol w="939884"/>
                <a:gridCol w="359229"/>
                <a:gridCol w="930728"/>
                <a:gridCol w="432708"/>
                <a:gridCol w="922564"/>
                <a:gridCol w="476835"/>
              </a:tblGrid>
              <a:tr h="33593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Наименование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050" b="1" u="none" strike="noStrike" dirty="0">
                          <a:effectLst/>
                        </a:rPr>
                        <a:t>год 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050" b="1" u="none" strike="noStrike" dirty="0">
                          <a:effectLst/>
                        </a:rPr>
                        <a:t>год (план)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</a:rPr>
                        <a:t>год 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effectLst/>
                        </a:rPr>
                        <a:t>год 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050" b="1" u="none" strike="noStrike" dirty="0">
                          <a:effectLst/>
                        </a:rPr>
                        <a:t>год 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317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Сумма, </a:t>
                      </a:r>
                      <a:br>
                        <a:rPr lang="ru-RU" sz="900" b="1" u="none" strike="noStrike" dirty="0">
                          <a:effectLst/>
                        </a:rPr>
                      </a:br>
                      <a:r>
                        <a:rPr lang="ru-RU" sz="900" b="1" u="none" strike="noStrike" dirty="0" err="1">
                          <a:effectLst/>
                        </a:rPr>
                        <a:t>тыс.рублей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Доля в общем объеме </a:t>
                      </a:r>
                      <a:r>
                        <a:rPr lang="ru-RU" sz="800" b="1" u="none" strike="noStrike" dirty="0" smtClean="0">
                          <a:effectLst/>
                        </a:rPr>
                        <a:t>расходов%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Сумма, </a:t>
                      </a:r>
                      <a:br>
                        <a:rPr lang="ru-RU" sz="900" b="1" u="none" strike="noStrike" dirty="0">
                          <a:effectLst/>
                        </a:rPr>
                      </a:br>
                      <a:r>
                        <a:rPr lang="ru-RU" sz="900" b="1" u="none" strike="noStrike" dirty="0" err="1">
                          <a:effectLst/>
                        </a:rPr>
                        <a:t>тыс.рублей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Доля, %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Сумма, </a:t>
                      </a:r>
                      <a:br>
                        <a:rPr lang="ru-RU" sz="900" b="1" u="none" strike="noStrike" dirty="0">
                          <a:effectLst/>
                        </a:rPr>
                      </a:br>
                      <a:r>
                        <a:rPr lang="ru-RU" sz="900" b="1" u="none" strike="noStrike" dirty="0" err="1">
                          <a:effectLst/>
                        </a:rPr>
                        <a:t>тыс.рублей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Доля, </a:t>
                      </a:r>
                      <a:r>
                        <a:rPr lang="ru-RU" sz="800" b="1" u="none" strike="noStrike" dirty="0">
                          <a:effectLst/>
                        </a:rPr>
                        <a:t>%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Сумма, </a:t>
                      </a:r>
                      <a:br>
                        <a:rPr lang="ru-RU" sz="900" b="1" u="none" strike="noStrike" dirty="0">
                          <a:effectLst/>
                        </a:rPr>
                      </a:br>
                      <a:r>
                        <a:rPr lang="ru-RU" sz="900" b="1" u="none" strike="noStrike" dirty="0" err="1">
                          <a:effectLst/>
                        </a:rPr>
                        <a:t>тыс.рублей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Доля, </a:t>
                      </a:r>
                      <a:r>
                        <a:rPr lang="ru-RU" sz="800" b="1" u="none" strike="noStrike" dirty="0">
                          <a:effectLst/>
                        </a:rPr>
                        <a:t>%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Сумма, </a:t>
                      </a:r>
                      <a:br>
                        <a:rPr lang="ru-RU" sz="900" b="1" u="none" strike="noStrike" dirty="0">
                          <a:effectLst/>
                        </a:rPr>
                      </a:br>
                      <a:r>
                        <a:rPr lang="ru-RU" sz="900" b="1" u="none" strike="noStrike" dirty="0" err="1">
                          <a:effectLst/>
                        </a:rPr>
                        <a:t>тыс.рублей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Доля, </a:t>
                      </a:r>
                      <a:r>
                        <a:rPr lang="ru-RU" sz="800" b="1" u="none" strike="noStrike" dirty="0">
                          <a:effectLst/>
                        </a:rPr>
                        <a:t>%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8209">
                <a:tc>
                  <a:txBody>
                    <a:bodyPr/>
                    <a:lstStyle/>
                    <a:p>
                      <a:pPr algn="just" rtl="0" fontAlgn="b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Всего расходов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274 812 103,6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05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324 750 658,6</a:t>
                      </a:r>
                      <a:endParaRPr lang="ru-RU" sz="105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0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281 668 284,1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285 807 492,0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288 990 545,4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35933">
                <a:tc>
                  <a:txBody>
                    <a:bodyPr/>
                    <a:lstStyle/>
                    <a:p>
                      <a:pPr algn="just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Государственные программы РТ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259 156 068,7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302 477 537,6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93,1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260 507 668,6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254 890 220,8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250 166 600,3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9212">
                <a:tc>
                  <a:txBody>
                    <a:bodyPr/>
                    <a:lstStyle/>
                    <a:p>
                      <a:pPr algn="just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Расходы органов государственной власти не отнесенные к государственным программам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1 713 484,4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1 708 309,5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925 150,6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926 048,9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926 983,4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933">
                <a:tc>
                  <a:txBody>
                    <a:bodyPr/>
                    <a:lstStyle/>
                    <a:p>
                      <a:pPr algn="just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Непрограммные направления расходов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13 942 550,5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20 564 811,5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6,4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20 235 464,9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22 831 222,3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23 026 961,7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933">
                <a:tc>
                  <a:txBody>
                    <a:bodyPr/>
                    <a:lstStyle/>
                    <a:p>
                      <a:pPr algn="just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Условно утвержденные расходы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7 160 000,0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14 870 000,0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14350" y="935399"/>
            <a:ext cx="8502328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Особенностью программного бюджета является то, что все или почти все расходы включены в программы, и каждая </a:t>
            </a:r>
            <a:r>
              <a:rPr lang="ru-RU" sz="1400" dirty="0" smtClean="0"/>
              <a:t>программа </a:t>
            </a:r>
            <a:r>
              <a:rPr lang="ru-RU" sz="1400" dirty="0"/>
              <a:t>своей целью увязана с тем или иным итогом деятельности органа власти, направлена на положительные изменения в жизни общества в целом и улучшение качества жизни каждого гражданина в отдельности. Каждая государственная программа имеет свои цели, задачи, комплекс мероприятий и закрепленный результат. В рамках программ отражены основные направления, на которые направляются бюджетные средства.</a:t>
            </a:r>
          </a:p>
        </p:txBody>
      </p:sp>
    </p:spTree>
    <p:extLst>
      <p:ext uri="{BB962C8B-B14F-4D97-AF65-F5344CB8AC3E}">
        <p14:creationId xmlns:p14="http://schemas.microsoft.com/office/powerpoint/2010/main" val="371083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9"/>
            <a:ext cx="8088112" cy="440104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Расходы бюджета Республики Татарстан на реализацию государственных </a:t>
            </a:r>
            <a:r>
              <a:rPr lang="ru-RU" dirty="0" smtClean="0"/>
              <a:t>программ </a:t>
            </a:r>
            <a:r>
              <a:rPr lang="ru-RU" dirty="0"/>
              <a:t>Республики </a:t>
            </a:r>
            <a:r>
              <a:rPr lang="ru-RU" dirty="0" smtClean="0"/>
              <a:t>Татарстан (</a:t>
            </a:r>
            <a:r>
              <a:rPr lang="ru-RU" dirty="0" err="1" smtClean="0"/>
              <a:t>тыс.рублей</a:t>
            </a:r>
            <a:r>
              <a:rPr lang="ru-RU" dirty="0"/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034225"/>
              </p:ext>
            </p:extLst>
          </p:nvPr>
        </p:nvGraphicFramePr>
        <p:xfrm>
          <a:off x="514350" y="704850"/>
          <a:ext cx="8513901" cy="4741781"/>
        </p:xfrm>
        <a:graphic>
          <a:graphicData uri="http://schemas.openxmlformats.org/drawingml/2006/table">
            <a:tbl>
              <a:tblPr bandRow="1">
                <a:tableStyleId>{1E171933-4619-4E11-9A3F-F7608DF75F80}</a:tableStyleId>
              </a:tblPr>
              <a:tblGrid>
                <a:gridCol w="3363169"/>
                <a:gridCol w="1041722"/>
                <a:gridCol w="1006997"/>
                <a:gridCol w="1053296"/>
                <a:gridCol w="1053296"/>
                <a:gridCol w="995421"/>
              </a:tblGrid>
              <a:tr h="2991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2019 год</a:t>
                      </a:r>
                      <a:r>
                        <a:rPr lang="ru-RU" sz="1200" b="1" u="none" strike="noStrike" dirty="0">
                          <a:effectLst/>
                        </a:rPr>
                        <a:t/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200" b="1" u="none" strike="noStrike" dirty="0">
                          <a:effectLst/>
                        </a:rPr>
                        <a:t>год 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(план)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31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ИТОГО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259 156 068,7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302 477 537,6</a:t>
                      </a: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260 507 668,6</a:t>
                      </a: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254 890 220,8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250 166 600,3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0683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"Развитие здравоохранения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38 974 331,6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51 376 332,3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43 526 960,7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44 015 766,3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44 026 485,4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83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"Развитие образования и науки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63 035 900,9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63 687 817,1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62 533 979,5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731 330,4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67 475 518,4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31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"Социальная поддержка граждан Республики Татарстан"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22 088 713,7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29 364 591,3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33 362 720,1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34 245 437,9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35 249 562,3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97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"Обеспечение качественным жильем и услугами жилищно-коммунального хозяйства населения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12 237 387,5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16 811 205,3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10 218 260,5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13 531 328,4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11 820 279,1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"Содействие занятости населения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1 850 423,9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5 361 560,6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4 160 794,9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2 964 734,4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2 991 768,0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49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"Обеспечение общественного порядка и противодействие преступности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2 183 618,1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2 387 925,5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2 295 157,2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2 294 187,2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2 294 187,2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78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"Защита населения и территорий от чрезвычайных ситуаций, обеспечение пожарной безопасности и безопасности людей на водных объектах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1 728 327,2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1 552 671,2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1 227 159,6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1 231 312,1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1 236 011,7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53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"Развитие культуры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10 034 644,0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11 343 434,2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8 856 145,1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9 734 483,9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8 298 696,9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28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"Охрана окружающей среды, воспроизводство и использование природных ресурсов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1 034 403,8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3 085 682,9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670 643,1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1 072 399,9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1 271 891,3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167">
                <a:tc>
                  <a:txBody>
                    <a:bodyPr/>
                    <a:lstStyle/>
                    <a:p>
                      <a:pPr marL="0" algn="just" defTabSz="6858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Государственная программа "Экономическое развитие и инновационная экономика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10 314 423,3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12 347 809,4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11 901 524,6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11 221 532,6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3 676 571,8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821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9"/>
            <a:ext cx="8088112" cy="597056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Расходы бюджета Республики Татарстан на реализацию государственных </a:t>
            </a:r>
            <a:r>
              <a:rPr lang="ru-RU" dirty="0" smtClean="0"/>
              <a:t>программ </a:t>
            </a:r>
            <a:r>
              <a:rPr lang="ru-RU" dirty="0"/>
              <a:t>Республики </a:t>
            </a:r>
            <a:r>
              <a:rPr lang="ru-RU" dirty="0" smtClean="0"/>
              <a:t>Татарстан (</a:t>
            </a:r>
            <a:r>
              <a:rPr lang="ru-RU" dirty="0" err="1" smtClean="0"/>
              <a:t>тыс.рублей</a:t>
            </a:r>
            <a:r>
              <a:rPr lang="ru-RU" dirty="0" smtClean="0"/>
              <a:t>)</a:t>
            </a:r>
            <a:br>
              <a:rPr lang="ru-RU" dirty="0" smtClean="0"/>
            </a:br>
            <a:r>
              <a:rPr lang="ru-RU" dirty="0" smtClean="0"/>
              <a:t>(продолжение)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905185"/>
              </p:ext>
            </p:extLst>
          </p:nvPr>
        </p:nvGraphicFramePr>
        <p:xfrm>
          <a:off x="514350" y="723900"/>
          <a:ext cx="8513901" cy="5181079"/>
        </p:xfrm>
        <a:graphic>
          <a:graphicData uri="http://schemas.openxmlformats.org/drawingml/2006/table">
            <a:tbl>
              <a:tblPr bandRow="1">
                <a:tableStyleId>{1E171933-4619-4E11-9A3F-F7608DF75F80}</a:tableStyleId>
              </a:tblPr>
              <a:tblGrid>
                <a:gridCol w="3363169"/>
                <a:gridCol w="1041722"/>
                <a:gridCol w="1006997"/>
                <a:gridCol w="1053296"/>
                <a:gridCol w="1053296"/>
                <a:gridCol w="995421"/>
              </a:tblGrid>
              <a:tr h="3318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200" b="1" u="none" strike="noStrike" dirty="0">
                          <a:effectLst/>
                        </a:rPr>
                        <a:t>год 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(план)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784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"Развитие информационных и коммуникационных технологий в Республике Татарстан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"Открытый Татарстан"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3 471 010,8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3 891 993,4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3 469 144,6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3 694 945,9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4 247 519,7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84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"Развитие транспортной системы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43 544 344,8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51 064 231,3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30 758 190,8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28 239 265,2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29 633 775,5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84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"Развитие сельского хозяйства и регулирование рынков сельскохозяйственной продукции, сырья и продовольствия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17 226 713,2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17 804 816,8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14 461 715,2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12 606 894,7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13 166 343,1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7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"Развитие лесного хозяйства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1 072 677,9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1 289 165,6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965 916,6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904 182,3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840 970,0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49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"Управление государственным имуществом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2 176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785,5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497 013,6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243 586,5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228 923,6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226 774,3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86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"Управление государственными финансами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14 678 129,0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11 229 916,8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16 046 282,5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13 941 246,4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12 168 403,0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86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"Развитие государственной гражданской службы Республики Татарстан и муниципальной службы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44 914,4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31 740,0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35 585,0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35 585,0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35 585,0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16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"Реализация государственной национальной политики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64 161,1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37 067,0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58 504,5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55 778,6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49 668,6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19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Республики Татарстан "Сохранение национальной идентичности татарского народа"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33 541,1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70 498,7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109 432,1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116 935,6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96 121,6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3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"Сохранение, изучение и развитие государственных языков Республики Татарстан и других языков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119 512,9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61 479,9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123 410,0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124 210,0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129 187,2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407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"Развитие рынка газомоторного топлива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62 075,6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438 954,1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138 900,0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134 270,0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134 270,0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177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624857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Расходы бюджета Республики Татарстан на реализацию государственных </a:t>
            </a:r>
            <a:r>
              <a:rPr lang="ru-RU" dirty="0" smtClean="0"/>
              <a:t>программ </a:t>
            </a:r>
            <a:r>
              <a:rPr lang="ru-RU" dirty="0"/>
              <a:t>Республики </a:t>
            </a:r>
            <a:r>
              <a:rPr lang="ru-RU" dirty="0" smtClean="0"/>
              <a:t>Татарстан (</a:t>
            </a:r>
            <a:r>
              <a:rPr lang="ru-RU" dirty="0" err="1" smtClean="0"/>
              <a:t>тыс.рублей</a:t>
            </a:r>
            <a:r>
              <a:rPr lang="ru-RU" dirty="0" smtClean="0"/>
              <a:t>)</a:t>
            </a:r>
            <a:br>
              <a:rPr lang="ru-RU" dirty="0" smtClean="0"/>
            </a:br>
            <a:r>
              <a:rPr lang="ru-RU" dirty="0" smtClean="0"/>
              <a:t>(окончание)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620651"/>
              </p:ext>
            </p:extLst>
          </p:nvPr>
        </p:nvGraphicFramePr>
        <p:xfrm>
          <a:off x="514350" y="652795"/>
          <a:ext cx="8513901" cy="5074125"/>
        </p:xfrm>
        <a:graphic>
          <a:graphicData uri="http://schemas.openxmlformats.org/drawingml/2006/table">
            <a:tbl>
              <a:tblPr bandRow="1">
                <a:tableStyleId>{1E171933-4619-4E11-9A3F-F7608DF75F80}</a:tableStyleId>
              </a:tblPr>
              <a:tblGrid>
                <a:gridCol w="3363169"/>
                <a:gridCol w="1041722"/>
                <a:gridCol w="1006997"/>
                <a:gridCol w="1053296"/>
                <a:gridCol w="1053296"/>
                <a:gridCol w="995421"/>
              </a:tblGrid>
              <a:tr h="3752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+mn-lt"/>
                        </a:rPr>
                        <a:t>Наименование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+mn-lt"/>
                        </a:rPr>
                        <a:t>2019 </a:t>
                      </a:r>
                      <a:r>
                        <a:rPr lang="ru-RU" sz="1000" b="1" u="none" strike="noStrike" dirty="0"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000" b="1" u="none" strike="noStrike" dirty="0">
                          <a:effectLst/>
                          <a:latin typeface="+mn-lt"/>
                        </a:rPr>
                      </a:br>
                      <a:r>
                        <a:rPr lang="ru-RU" sz="1000" b="1" u="none" strike="noStrike" dirty="0">
                          <a:effectLst/>
                          <a:latin typeface="+mn-lt"/>
                        </a:rPr>
                        <a:t>(факт)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+mn-lt"/>
                        </a:rPr>
                        <a:t>2020 </a:t>
                      </a:r>
                      <a:r>
                        <a:rPr lang="ru-RU" sz="1000" b="1" u="none" strike="noStrike" dirty="0">
                          <a:effectLst/>
                          <a:latin typeface="+mn-lt"/>
                        </a:rPr>
                        <a:t>год </a:t>
                      </a:r>
                      <a:br>
                        <a:rPr lang="ru-RU" sz="1000" b="1" u="none" strike="noStrike" dirty="0">
                          <a:effectLst/>
                          <a:latin typeface="+mn-lt"/>
                        </a:rPr>
                      </a:br>
                      <a:r>
                        <a:rPr lang="ru-RU" sz="1000" b="1" u="none" strike="noStrike" dirty="0">
                          <a:effectLst/>
                          <a:latin typeface="+mn-lt"/>
                        </a:rPr>
                        <a:t>(план)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+mn-lt"/>
                        </a:rPr>
                        <a:t>2021 </a:t>
                      </a:r>
                      <a:r>
                        <a:rPr lang="ru-RU" sz="1000" b="1" u="none" strike="noStrike" dirty="0"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000" b="1" u="none" strike="noStrike" dirty="0">
                          <a:effectLst/>
                          <a:latin typeface="+mn-lt"/>
                        </a:rPr>
                      </a:br>
                      <a:r>
                        <a:rPr lang="ru-RU" sz="1000" b="1" u="none" strike="noStrike" dirty="0">
                          <a:effectLst/>
                          <a:latin typeface="+mn-lt"/>
                        </a:rPr>
                        <a:t>(прогноз)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+mn-lt"/>
                        </a:rPr>
                        <a:t>2022 </a:t>
                      </a:r>
                      <a:r>
                        <a:rPr lang="ru-RU" sz="1000" b="1" u="none" strike="noStrike" dirty="0"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000" b="1" u="none" strike="noStrike" dirty="0">
                          <a:effectLst/>
                          <a:latin typeface="+mn-lt"/>
                        </a:rPr>
                      </a:br>
                      <a:r>
                        <a:rPr lang="ru-RU" sz="1000" b="1" u="none" strike="noStrike" dirty="0">
                          <a:effectLst/>
                          <a:latin typeface="+mn-lt"/>
                        </a:rPr>
                        <a:t>(прогноз)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+mn-lt"/>
                        </a:rPr>
                        <a:t>2023 </a:t>
                      </a:r>
                      <a:r>
                        <a:rPr lang="ru-RU" sz="1000" b="1" u="none" strike="noStrike" dirty="0"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000" b="1" u="none" strike="noStrike" dirty="0">
                          <a:effectLst/>
                          <a:latin typeface="+mn-lt"/>
                        </a:rPr>
                      </a:br>
                      <a:r>
                        <a:rPr lang="ru-RU" sz="1000" b="1" u="none" strike="noStrike" dirty="0">
                          <a:effectLst/>
                          <a:latin typeface="+mn-lt"/>
                        </a:rPr>
                        <a:t>(прогноз)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338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"Развитие юстиции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702 480,8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675 921,2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604 841,9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605 390,1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524 984,2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88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"Энергосбережение и повышение энергетической эффективности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5 596,6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3 196,6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88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"Развитие сферы туризма и гостеприимства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113 964,1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234 161,7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363 128,5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329 886,5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94 902,6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97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"Реализация антикоррупционной политики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9 360,3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5 868,4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8 837,1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837,1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8 837,1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97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"Стратегическое управление талантами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119 050,0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108 050,0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119 050,0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100 000,0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100 000,0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88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"Развитие архивного дела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250 615,5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216 632,9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242 830,0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243 433,8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244 061,8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88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Республики Татарстан "Оказание содействия добровольному переселению в Республику Татарстан соотечественников, проживающих за рубежом"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1 233,7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1 125,0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1 125,0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88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"Формирование современной городской среды на территории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3 851 333,1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3 700 597,6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3 608 265,9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3 165 901,1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3 165 901,1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88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"Строительство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автомобильных газонаполнительных станций на территории Республики Татарстан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80 000,0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252 000,0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252 000,0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252 000,0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88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"Развитие физической культуры и спорта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4 337 968,3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8 525 709,2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4 080 414,7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4 259 077,1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3 872 809,1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88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"Развитие молодежной политики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3 708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426,0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5 270 293,0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6 063 162,4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2 799 819,7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2 833 514,3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976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378193"/>
              </p:ext>
            </p:extLst>
          </p:nvPr>
        </p:nvGraphicFramePr>
        <p:xfrm>
          <a:off x="621700" y="5923616"/>
          <a:ext cx="8058464" cy="5331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195211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(тыс. рублей)</a:t>
                      </a:r>
                      <a:endParaRPr lang="ru-RU" sz="105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24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факт)</a:t>
                      </a:r>
                      <a:endParaRPr lang="ru-RU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план)</a:t>
                      </a:r>
                      <a:endParaRPr lang="ru-RU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34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38 974 331,6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51 376 332,3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43 526 960,7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44 015 766,3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44 026 485,4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786995" y="786650"/>
            <a:ext cx="4942198" cy="303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800" b="1" dirty="0" smtClean="0"/>
              <a:t>Цели: </a:t>
            </a:r>
            <a:r>
              <a:rPr lang="ru-RU" sz="800" dirty="0" smtClean="0"/>
              <a:t>1) </a:t>
            </a:r>
            <a:r>
              <a:rPr lang="ru-RU" sz="800" dirty="0"/>
              <a:t>Увеличение к 2025 году ожидаемой продолжительности жизни при рождении:</a:t>
            </a:r>
          </a:p>
          <a:p>
            <a:r>
              <a:rPr lang="ru-RU" sz="800" dirty="0"/>
              <a:t>к 2019 году - до 75,09 года;</a:t>
            </a:r>
          </a:p>
          <a:p>
            <a:r>
              <a:rPr lang="ru-RU" sz="800" dirty="0"/>
              <a:t>к 2020 году - до 75,88 года;</a:t>
            </a:r>
          </a:p>
          <a:p>
            <a:r>
              <a:rPr lang="ru-RU" sz="800" dirty="0"/>
              <a:t>к 2021 году - до 76,71 года;</a:t>
            </a:r>
          </a:p>
          <a:p>
            <a:r>
              <a:rPr lang="ru-RU" sz="800" dirty="0"/>
              <a:t>к 2022 году - до 77,56 года;</a:t>
            </a:r>
          </a:p>
          <a:p>
            <a:r>
              <a:rPr lang="ru-RU" sz="800" dirty="0"/>
              <a:t>к 2023 году - до 78,32 года;</a:t>
            </a:r>
          </a:p>
          <a:p>
            <a:r>
              <a:rPr lang="ru-RU" sz="800" dirty="0"/>
              <a:t>к 2024 году - до 79,07 года;</a:t>
            </a:r>
          </a:p>
          <a:p>
            <a:r>
              <a:rPr lang="ru-RU" sz="800" dirty="0"/>
              <a:t>к 2025 году - до 79,07 года;</a:t>
            </a:r>
          </a:p>
          <a:p>
            <a:r>
              <a:rPr lang="ru-RU" sz="800" dirty="0" smtClean="0"/>
              <a:t>2) </a:t>
            </a:r>
            <a:r>
              <a:rPr lang="ru-RU" sz="800" dirty="0"/>
              <a:t>Снижение к 2025 году смертности населения в трудоспособном возрасте:</a:t>
            </a:r>
          </a:p>
          <a:p>
            <a:r>
              <a:rPr lang="ru-RU" sz="800" dirty="0"/>
              <a:t>к 2019 году - до 418,0 на 100 тыс. населения;</a:t>
            </a:r>
          </a:p>
          <a:p>
            <a:r>
              <a:rPr lang="ru-RU" sz="800" dirty="0"/>
              <a:t>к 2020 году - до 416,0 на 100 тыс. населения;</a:t>
            </a:r>
          </a:p>
          <a:p>
            <a:r>
              <a:rPr lang="ru-RU" sz="800" dirty="0"/>
              <a:t>к 2021 году - до 414,0 на 100 тыс. населения;</a:t>
            </a:r>
          </a:p>
          <a:p>
            <a:r>
              <a:rPr lang="ru-RU" sz="800" dirty="0"/>
              <a:t>к 2022 году - до 412,0 на 100 тыс. населения;</a:t>
            </a:r>
          </a:p>
          <a:p>
            <a:r>
              <a:rPr lang="ru-RU" sz="800" dirty="0"/>
              <a:t>к 2023 году - до 410,0 на 100 тыс. населения;</a:t>
            </a:r>
          </a:p>
          <a:p>
            <a:r>
              <a:rPr lang="ru-RU" sz="800" dirty="0"/>
              <a:t>к 2024 году - до 400,0 на 100 тыс. населения;</a:t>
            </a:r>
          </a:p>
          <a:p>
            <a:r>
              <a:rPr lang="ru-RU" sz="800" dirty="0"/>
              <a:t>к 2025 году - до 400,0 на 100 тыс. населения;</a:t>
            </a:r>
          </a:p>
          <a:p>
            <a:r>
              <a:rPr lang="ru-RU" sz="800" dirty="0" smtClean="0"/>
              <a:t>3) </a:t>
            </a:r>
            <a:r>
              <a:rPr lang="ru-RU" sz="800" dirty="0"/>
              <a:t>Снижение к 2025 году смертности от болезней системы кровообращения:</a:t>
            </a:r>
          </a:p>
          <a:p>
            <a:r>
              <a:rPr lang="ru-RU" sz="800" dirty="0"/>
              <a:t>к 2019 году - до 600,0 на 100 тыс. населения;</a:t>
            </a:r>
          </a:p>
          <a:p>
            <a:r>
              <a:rPr lang="ru-RU" sz="800" dirty="0"/>
              <a:t>к 2020 году - до 580,0 на 100 тыс. населения;</a:t>
            </a:r>
          </a:p>
          <a:p>
            <a:r>
              <a:rPr lang="ru-RU" sz="800" dirty="0"/>
              <a:t>к 2021 году - до 560,0 на 100 тыс. населения;</a:t>
            </a:r>
          </a:p>
          <a:p>
            <a:r>
              <a:rPr lang="ru-RU" sz="800" dirty="0"/>
              <a:t>к 2022 году - до 540,0 на 100 тыс. населения;</a:t>
            </a:r>
          </a:p>
          <a:p>
            <a:r>
              <a:rPr lang="ru-RU" sz="800" dirty="0"/>
              <a:t>к 2023 году - до 520,0 на 100 тыс. населения;</a:t>
            </a:r>
          </a:p>
          <a:p>
            <a:r>
              <a:rPr lang="ru-RU" sz="800" dirty="0"/>
              <a:t>к 2024 году - до 450,0 на 100 тыс. населения;</a:t>
            </a:r>
          </a:p>
          <a:p>
            <a:r>
              <a:rPr lang="ru-RU" sz="800" dirty="0"/>
              <a:t>к 2025 году - до 450,0 на 100 тыс. населения;</a:t>
            </a:r>
            <a:r>
              <a:rPr lang="ru-RU" sz="700" dirty="0"/>
              <a:t>	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95282" y="71562"/>
            <a:ext cx="794385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1. Государственная программа </a:t>
            </a:r>
            <a:b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</a:b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здравоохранения Республики Татарстан"  </a:t>
            </a:r>
            <a:endParaRPr lang="ru-RU" alt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00" y="898795"/>
            <a:ext cx="2992768" cy="27674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8088" y="3783182"/>
            <a:ext cx="432986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 smtClean="0"/>
              <a:t>4) </a:t>
            </a:r>
            <a:r>
              <a:rPr lang="ru-RU" sz="800" dirty="0"/>
              <a:t>Снижение к 2025 году смертности от </a:t>
            </a:r>
            <a:r>
              <a:rPr lang="ru-RU" sz="800" dirty="0" smtClean="0"/>
              <a:t>новообразований</a:t>
            </a:r>
          </a:p>
          <a:p>
            <a:r>
              <a:rPr lang="ru-RU" sz="800" dirty="0" smtClean="0"/>
              <a:t>(</a:t>
            </a:r>
            <a:r>
              <a:rPr lang="ru-RU" sz="800" dirty="0"/>
              <a:t>в том числе злокачественных):</a:t>
            </a:r>
          </a:p>
          <a:p>
            <a:r>
              <a:rPr lang="ru-RU" sz="800" dirty="0"/>
              <a:t>к 2019 году - до 196,0 на 100 тыс. населения;</a:t>
            </a:r>
          </a:p>
          <a:p>
            <a:r>
              <a:rPr lang="ru-RU" sz="800" dirty="0"/>
              <a:t>к 2020 году - до 193,7 на 100 тыс. населения;</a:t>
            </a:r>
          </a:p>
          <a:p>
            <a:r>
              <a:rPr lang="ru-RU" sz="800" dirty="0"/>
              <a:t>к 2021 году - до 191,7 на 100 тыс. населения;</a:t>
            </a:r>
          </a:p>
          <a:p>
            <a:r>
              <a:rPr lang="ru-RU" sz="800" dirty="0"/>
              <a:t>к 2022 году - до 189,5 на 100 тыс. населения;</a:t>
            </a:r>
          </a:p>
          <a:p>
            <a:r>
              <a:rPr lang="ru-RU" sz="800" dirty="0"/>
              <a:t>к 2023 году - до 187,3 на 100 тыс. населения;</a:t>
            </a:r>
          </a:p>
          <a:p>
            <a:r>
              <a:rPr lang="ru-RU" sz="800" dirty="0"/>
              <a:t>к 2024 году - до 185,0 на 100 тыс. населения;</a:t>
            </a:r>
          </a:p>
          <a:p>
            <a:r>
              <a:rPr lang="ru-RU" sz="800" dirty="0"/>
              <a:t>к 2025 году - до 185,0 на 100 тыс. населения;</a:t>
            </a:r>
          </a:p>
          <a:p>
            <a:r>
              <a:rPr lang="ru-RU" sz="800" dirty="0" smtClean="0"/>
              <a:t>5) </a:t>
            </a:r>
            <a:r>
              <a:rPr lang="ru-RU" sz="800" dirty="0"/>
              <a:t>Снижение к 2025 году младенческой смертности:</a:t>
            </a:r>
          </a:p>
          <a:p>
            <a:r>
              <a:rPr lang="ru-RU" sz="800" dirty="0"/>
              <a:t>к 2019 году - до 4,8 случая на 1 тыс. родившихся детей;</a:t>
            </a:r>
          </a:p>
          <a:p>
            <a:r>
              <a:rPr lang="ru-RU" sz="800" dirty="0"/>
              <a:t>к 2020 году - до 4,6 случая на 1 тыс. родившихся детей;</a:t>
            </a:r>
          </a:p>
          <a:p>
            <a:r>
              <a:rPr lang="ru-RU" sz="800" dirty="0"/>
              <a:t>к 2021 году - до 4,5 случая на 1 тыс. родившихся детей;</a:t>
            </a:r>
          </a:p>
          <a:p>
            <a:r>
              <a:rPr lang="ru-RU" sz="800" dirty="0"/>
              <a:t>к 2022 году - до 4,4 случая на 1 тыс. родившихся детей;</a:t>
            </a:r>
          </a:p>
          <a:p>
            <a:r>
              <a:rPr lang="ru-RU" sz="800" dirty="0"/>
              <a:t>к 2023 году - до 4,3 случая на 1 тыс. родившихся детей;</a:t>
            </a:r>
          </a:p>
          <a:p>
            <a:r>
              <a:rPr lang="ru-RU" sz="800" dirty="0"/>
              <a:t>к 2024 году - до 4,25 случая на 1 тыс. родившихся детей;</a:t>
            </a:r>
          </a:p>
          <a:p>
            <a:r>
              <a:rPr lang="ru-RU" sz="800" dirty="0"/>
              <a:t>к 2025 году - до 4,25 случая на 1 тыс. родившихся детей</a:t>
            </a:r>
            <a:r>
              <a:rPr lang="ru-RU" sz="800" dirty="0" smtClean="0"/>
              <a:t>;</a:t>
            </a:r>
            <a:endParaRPr lang="ru-RU" sz="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86995" y="383294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800" dirty="0" smtClean="0"/>
              <a:t>6) </a:t>
            </a:r>
            <a:r>
              <a:rPr lang="ru-RU" sz="800" dirty="0"/>
              <a:t>Повышение к 2025 году удовлетворенности населения </a:t>
            </a:r>
            <a:endParaRPr lang="ru-RU" sz="800" dirty="0" smtClean="0"/>
          </a:p>
          <a:p>
            <a:r>
              <a:rPr lang="ru-RU" sz="800" dirty="0" smtClean="0"/>
              <a:t>качеством </a:t>
            </a:r>
            <a:r>
              <a:rPr lang="ru-RU" sz="800" dirty="0"/>
              <a:t>медицинской помощи:</a:t>
            </a:r>
          </a:p>
          <a:p>
            <a:r>
              <a:rPr lang="ru-RU" sz="800" dirty="0"/>
              <a:t>к 2019 году - до 73,9 процента;</a:t>
            </a:r>
          </a:p>
          <a:p>
            <a:r>
              <a:rPr lang="ru-RU" sz="800" dirty="0"/>
              <a:t>к 2020 году - до 74,0 процента;</a:t>
            </a:r>
          </a:p>
          <a:p>
            <a:r>
              <a:rPr lang="ru-RU" sz="800" dirty="0"/>
              <a:t>к 2021 году - до 74,1 процента;</a:t>
            </a:r>
          </a:p>
          <a:p>
            <a:r>
              <a:rPr lang="ru-RU" sz="800" dirty="0"/>
              <a:t>к 2022 году - до 74,2 процента;</a:t>
            </a:r>
          </a:p>
          <a:p>
            <a:r>
              <a:rPr lang="ru-RU" sz="800" dirty="0"/>
              <a:t>к 2023 году - до 74,3 процента;</a:t>
            </a:r>
          </a:p>
          <a:p>
            <a:r>
              <a:rPr lang="ru-RU" sz="800" dirty="0"/>
              <a:t>к 2024 году - до 74,4 процента;</a:t>
            </a:r>
          </a:p>
          <a:p>
            <a:r>
              <a:rPr lang="ru-RU" sz="800" dirty="0"/>
              <a:t>к 2025 году - до 74,4 процента	</a:t>
            </a:r>
          </a:p>
        </p:txBody>
      </p:sp>
    </p:spTree>
    <p:extLst>
      <p:ext uri="{BB962C8B-B14F-4D97-AF65-F5344CB8AC3E}">
        <p14:creationId xmlns:p14="http://schemas.microsoft.com/office/powerpoint/2010/main" val="35665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33317"/>
            <a:ext cx="7943850" cy="7150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</a:t>
            </a:r>
            <a:b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</a:b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здравоохранения Республики Татарстан"  </a:t>
            </a:r>
            <a:endParaRPr lang="ru-RU" altLang="ru-RU" dirty="0">
              <a:solidFill>
                <a:prstClr val="black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588305"/>
              </p:ext>
            </p:extLst>
          </p:nvPr>
        </p:nvGraphicFramePr>
        <p:xfrm>
          <a:off x="542925" y="984823"/>
          <a:ext cx="8420206" cy="388079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437236"/>
                <a:gridCol w="1300592"/>
                <a:gridCol w="953727"/>
                <a:gridCol w="867470"/>
                <a:gridCol w="953727"/>
                <a:gridCol w="953727"/>
                <a:gridCol w="953727"/>
              </a:tblGrid>
              <a:tr h="5726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Целевые показатели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55" marR="577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n-lt"/>
                        </a:rPr>
                        <a:t>Единица измерения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55" marR="577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2019 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факт)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55" marR="577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 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план)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55" marR="577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 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55" marR="577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55" marR="577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прогноз)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55" marR="577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156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Смертность от всех причин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на 1000 населения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11,0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13,9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13,3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13,1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12,8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449"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Смертность детей в возрасте 0 – 1 год 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1000 родившихся живыми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4,9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4,6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4,5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4,4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4,3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107"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Смертность мужчин в возрасте 16 – 59 лет 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100 </a:t>
                      </a:r>
                      <a:r>
                        <a:rPr lang="ru-RU" sz="11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тыс.населения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609,0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721,2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720,0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718,0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716,0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644"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Смертность женщин в возрасте </a:t>
                      </a:r>
                      <a:b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 – 54 года 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100 </a:t>
                      </a:r>
                      <a:r>
                        <a:rPr lang="ru-RU" sz="11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тыс.населения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150,6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186,7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186,0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184,0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182,0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644"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Смертность от болезней системы кровообращения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100 тыс. населения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535,8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630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625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620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615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107"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Смертность от новообразований (в том числе от злокачественных)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100 тыс. населения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186,1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186,0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185,5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185,0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184,5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644"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Смертность от туберкулеза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100 тыс. населения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2,7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2,6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2,5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2,5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2,5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644"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Ожидаемая продолжительность жизни при рождении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лет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75,03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73,5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74,04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74,72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75,28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19928" y="5766444"/>
            <a:ext cx="83690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ГП: Министерство здравоохранения Республики Татарстан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1925" y="6028053"/>
            <a:ext cx="83690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</a:t>
            </a:r>
            <a:r>
              <a:rPr lang="en-US" sz="1100" b="1" i="1" dirty="0">
                <a:solidFill>
                  <a:schemeClr val="accent6"/>
                </a:solidFill>
              </a:rPr>
              <a:t> http://minzdrav.tatarstan.ru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55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886700" y="5953125"/>
            <a:ext cx="1257300" cy="904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528080"/>
              </p:ext>
            </p:extLst>
          </p:nvPr>
        </p:nvGraphicFramePr>
        <p:xfrm>
          <a:off x="514350" y="2244158"/>
          <a:ext cx="6343650" cy="4256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72" name="Image" r:id="rId3" imgW="7606080" imgH="5104440" progId="Photoshop.Image.16">
                  <p:embed/>
                </p:oleObj>
              </mc:Choice>
              <mc:Fallback>
                <p:oleObj name="Image" r:id="rId3" imgW="7606080" imgH="510444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4350" y="2244158"/>
                        <a:ext cx="6343650" cy="4256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695873" y="38173"/>
            <a:ext cx="8088112" cy="574747"/>
          </a:xfrm>
        </p:spPr>
        <p:txBody>
          <a:bodyPr/>
          <a:lstStyle/>
          <a:p>
            <a:r>
              <a:rPr lang="ru-RU" dirty="0" smtClean="0"/>
              <a:t>О Республике Татарстан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612920"/>
            <a:ext cx="85147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3"/>
                </a:solidFill>
              </a:rPr>
              <a:t>Расположение</a:t>
            </a:r>
            <a:r>
              <a:rPr lang="ru-RU" b="1" dirty="0">
                <a:solidFill>
                  <a:schemeClr val="accent3"/>
                </a:solidFill>
              </a:rPr>
              <a:t>: </a:t>
            </a:r>
            <a:r>
              <a:rPr lang="ru-RU" dirty="0"/>
              <a:t>в центре Российской Федерации, на Восточно-европейской равнине, в месте слияния рек Волги и Камы.</a:t>
            </a:r>
          </a:p>
          <a:p>
            <a:r>
              <a:rPr lang="ru-RU" b="1" dirty="0" smtClean="0">
                <a:solidFill>
                  <a:schemeClr val="accent3"/>
                </a:solidFill>
              </a:rPr>
              <a:t>Площадь</a:t>
            </a:r>
            <a:r>
              <a:rPr lang="ru-RU" dirty="0"/>
              <a:t>: </a:t>
            </a:r>
            <a:r>
              <a:rPr lang="ru-RU" dirty="0" smtClean="0"/>
              <a:t>67 836,2 </a:t>
            </a:r>
            <a:r>
              <a:rPr lang="ru-RU" dirty="0" err="1"/>
              <a:t>кв.км</a:t>
            </a:r>
            <a:r>
              <a:rPr lang="ru-RU" dirty="0"/>
              <a:t>.</a:t>
            </a:r>
          </a:p>
          <a:p>
            <a:r>
              <a:rPr lang="ru-RU" b="1" dirty="0" smtClean="0">
                <a:solidFill>
                  <a:schemeClr val="accent3"/>
                </a:solidFill>
              </a:rPr>
              <a:t>Население: </a:t>
            </a:r>
            <a:r>
              <a:rPr lang="ru-RU" dirty="0" smtClean="0"/>
              <a:t>3 902,9 тысяч человек</a:t>
            </a:r>
            <a:endParaRPr lang="ru-RU" dirty="0"/>
          </a:p>
          <a:p>
            <a:r>
              <a:rPr lang="ru-RU" b="1" dirty="0">
                <a:solidFill>
                  <a:schemeClr val="accent3"/>
                </a:solidFill>
              </a:rPr>
              <a:t>Столица: </a:t>
            </a:r>
            <a:r>
              <a:rPr lang="ru-RU" dirty="0"/>
              <a:t>г. Казань (797 км. от Москвы, 1 млн. </a:t>
            </a:r>
            <a:r>
              <a:rPr lang="ru-RU" dirty="0" smtClean="0"/>
              <a:t>232 </a:t>
            </a:r>
            <a:r>
              <a:rPr lang="ru-RU" dirty="0"/>
              <a:t>тыс. человек).</a:t>
            </a:r>
          </a:p>
        </p:txBody>
      </p:sp>
      <p:pic>
        <p:nvPicPr>
          <p:cNvPr id="51202" name="Picture 2" descr="https://content.foto.my.mail.ru/inbox/y-logic/_blogs/i-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17" y="5665787"/>
            <a:ext cx="1555750" cy="101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7162800" y="2244158"/>
            <a:ext cx="1621185" cy="86409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2</a:t>
            </a: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200" b="1" dirty="0" smtClean="0">
                <a:solidFill>
                  <a:schemeClr val="tx1"/>
                </a:solidFill>
              </a:rPr>
              <a:t>Городских округа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162800" y="3262163"/>
            <a:ext cx="1621185" cy="113806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43</a:t>
            </a: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200" b="1" dirty="0" smtClean="0">
                <a:solidFill>
                  <a:schemeClr val="tx1"/>
                </a:solidFill>
              </a:rPr>
              <a:t>Муниципальных района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169719" y="4538512"/>
            <a:ext cx="1614267" cy="86409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911</a:t>
            </a: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Поселений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37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491613" y="999483"/>
            <a:ext cx="430069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200" b="1" dirty="0" smtClean="0"/>
              <a:t>Цели:</a:t>
            </a:r>
          </a:p>
          <a:p>
            <a:pPr algn="just"/>
            <a:r>
              <a:rPr lang="ru-RU" sz="1200" dirty="0" smtClean="0"/>
              <a:t>1) обеспечение </a:t>
            </a:r>
            <a:r>
              <a:rPr lang="ru-RU" sz="1200" dirty="0"/>
              <a:t>высокого качества образования в Республике Татарстан в соответствии с меняющимися запросами населения и перспективными задачами развития общества и экономики Республики Татарстан;</a:t>
            </a:r>
          </a:p>
          <a:p>
            <a:pPr algn="just"/>
            <a:r>
              <a:rPr lang="ru-RU" sz="1200" dirty="0" smtClean="0"/>
              <a:t>2) обеспечение </a:t>
            </a:r>
            <a:r>
              <a:rPr lang="ru-RU" sz="1200" dirty="0"/>
              <a:t>глобальной конкурентоспособности российского образования, вхождение Российской Федерации в число 10 ведущих стран мира по качеству общего образования;</a:t>
            </a:r>
          </a:p>
          <a:p>
            <a:pPr algn="just"/>
            <a:r>
              <a:rPr lang="ru-RU" sz="1200" dirty="0" smtClean="0"/>
              <a:t>3) воспитание </a:t>
            </a:r>
            <a:r>
              <a:rPr lang="ru-RU" sz="1200" dirty="0"/>
              <a:t>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925" y="33317"/>
            <a:ext cx="794385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2. Государственная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программа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образования и науки Республики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b="1" dirty="0">
              <a:solidFill>
                <a:prstClr val="black"/>
              </a:solidFill>
              <a:ea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246188"/>
              </p:ext>
            </p:extLst>
          </p:nvPr>
        </p:nvGraphicFramePr>
        <p:xfrm>
          <a:off x="837360" y="4164804"/>
          <a:ext cx="8058464" cy="9506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26041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(тыс. рублей)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478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63 035 900,9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63 687 817,1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62 533 979,5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62 731 330,4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67 475 518,4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43" y="1107497"/>
            <a:ext cx="3517368" cy="263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7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33317"/>
            <a:ext cx="7943850" cy="7150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</a:t>
            </a:r>
            <a:b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</a:b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образования и науки Республики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b="1" dirty="0">
              <a:solidFill>
                <a:prstClr val="black"/>
              </a:solidFill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589319"/>
              </p:ext>
            </p:extLst>
          </p:nvPr>
        </p:nvGraphicFramePr>
        <p:xfrm>
          <a:off x="566657" y="1054873"/>
          <a:ext cx="8390061" cy="458767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85240"/>
                <a:gridCol w="1030121"/>
                <a:gridCol w="1043675"/>
                <a:gridCol w="1043675"/>
                <a:gridCol w="1043675"/>
                <a:gridCol w="1043675"/>
              </a:tblGrid>
              <a:tr h="566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Целевые показатели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2019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(факт)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2020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(план)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2021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03197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выпускников государственных (муниципальных) общеобразовательных организаций, не сдавших единый государственный экзамен, в общей численности выпускников государственных (муниципальных) общеобразовательных организаций,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682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Отношение численности детей в возрасте от 3 до 7 лет, получающих дошкольное образование в текущем году, к сумме численности детей в возрасте от 3 до 7 лет, получающих дошкольное образование в текущем году, и численности детей в возрасте от 3 до 7 лет, находящихся в очереди на получение в текущем году дошкольного образования,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99,0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682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работников образования (учителя, воспитатели, работники дошкольных образовательных организаций), прошедших повышение квалификации и (или) профессиональную подготовку, в общей численности работников образования (учителя, воспитатели, работники дошкольных образовательных организаций),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16,7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16,7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16,7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16,7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16,7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129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Удельный вес численности высококвалифицированных работников в сфере образования в общей численности квалифицированных работников в сфере образования в регионе,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66,3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66,4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66,4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66,4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66,4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42925" y="5762219"/>
            <a:ext cx="84775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ГП: Министерство образования и науки Республики Татарстан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2924" y="6039218"/>
            <a:ext cx="83608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</a:t>
            </a:r>
            <a:r>
              <a:rPr lang="en-US" sz="1100" b="1" i="1" dirty="0">
                <a:solidFill>
                  <a:schemeClr val="accent6"/>
                </a:solidFill>
              </a:rPr>
              <a:t> http://mon.tatarstan.ru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98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317409" y="1732481"/>
            <a:ext cx="504282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b="1" dirty="0" smtClean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Цель:  </a:t>
            </a:r>
            <a:r>
              <a:rPr lang="ru-RU" altLang="ru-RU" dirty="0" smtClean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создание эффективной адресной системы социальной поддержки и предоставления социальных услуг, а также повышение качества жизни отдельных категорий граждан</a:t>
            </a:r>
            <a:endParaRPr lang="ru-RU" altLang="ru-RU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2925" y="33317"/>
            <a:ext cx="794385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3.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Государственная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программа</a:t>
            </a:r>
            <a:endParaRPr lang="ru-RU" altLang="ru-RU" b="1" dirty="0">
              <a:solidFill>
                <a:prstClr val="black"/>
              </a:solidFill>
            </a:endParaRPr>
          </a:p>
          <a:p>
            <a:pPr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"Социальная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поддержка граждан Республики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53" y="1316983"/>
            <a:ext cx="2398274" cy="2369849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96606"/>
              </p:ext>
            </p:extLst>
          </p:nvPr>
        </p:nvGraphicFramePr>
        <p:xfrm>
          <a:off x="763988" y="4193884"/>
          <a:ext cx="8058464" cy="10682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57346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(тыс. рублей)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631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22 088 713,7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29 364 591,3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33 362 720,1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34 245 437,9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35 249 562,3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699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237519"/>
              </p:ext>
            </p:extLst>
          </p:nvPr>
        </p:nvGraphicFramePr>
        <p:xfrm>
          <a:off x="542925" y="880772"/>
          <a:ext cx="8430249" cy="379307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084529"/>
                <a:gridCol w="1117376"/>
                <a:gridCol w="1012790"/>
                <a:gridCol w="1101382"/>
                <a:gridCol w="1057086"/>
                <a:gridCol w="1057086"/>
              </a:tblGrid>
              <a:tr h="440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показатели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год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(факт)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год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(план)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год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994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Доля граждан, получивших социальные услуги в государственных организациях социального обслуживания Республики Татарстан, в общем числе граждан, имеющих право на получение социальных услуг и обратившихся за их получением в организации социального обслуживания Республики Татарстан,  %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100,00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 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 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25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Удельный вес граждан пожилого возраста и инвалидов (взрослых и детей), получивших услуги в негосударственных организациях социального обслуживания, в общей численности граждан пожилого возраста и инвалидов (взрослых и детей), получивших услуги в организациях социального обслуживания всех форм собственности, %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18,4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16,0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16,0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16,0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56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Предоставление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в полном объеме субсидий-льгот на оплату жилищно-коммунальных услуг гражданам, имеющим право, из числа обратившихся за их назначением,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процентов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30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Доля получателей мер государственной социальной помощи на основе социального контракта, %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97,90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80,0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85,0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87,0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87,0 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542925" y="33317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"Социальная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поддержка граждан Республики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2925" y="5821543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ГП: Министерство </a:t>
            </a:r>
            <a:r>
              <a:rPr lang="ru-RU" sz="1200" b="1" i="1" dirty="0" smtClean="0">
                <a:solidFill>
                  <a:schemeClr val="accent1"/>
                </a:solidFill>
              </a:rPr>
              <a:t>труда, занятости и социальной защиты Республики </a:t>
            </a:r>
            <a:r>
              <a:rPr lang="ru-RU" sz="12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2925" y="6207008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200" b="1" i="1" dirty="0" smtClean="0">
                <a:solidFill>
                  <a:schemeClr val="accent6"/>
                </a:solidFill>
              </a:rPr>
              <a:t>программа </a:t>
            </a:r>
            <a:r>
              <a:rPr lang="ru-RU" sz="1200" b="1" i="1" dirty="0">
                <a:solidFill>
                  <a:schemeClr val="accent6"/>
                </a:solidFill>
              </a:rPr>
              <a:t>и отчеты о ходе ее реализации</a:t>
            </a:r>
            <a:r>
              <a:rPr lang="ru-RU" sz="1200" b="1" i="1" dirty="0" smtClean="0">
                <a:solidFill>
                  <a:schemeClr val="accent6"/>
                </a:solidFill>
              </a:rPr>
              <a:t>, </a:t>
            </a:r>
            <a:r>
              <a:rPr lang="ru-RU" sz="1200" b="1" i="1" dirty="0">
                <a:solidFill>
                  <a:schemeClr val="accent6"/>
                </a:solidFill>
              </a:rPr>
              <a:t>находится </a:t>
            </a:r>
            <a:r>
              <a:rPr lang="ru-RU" sz="1200" b="1" i="1" dirty="0" smtClean="0">
                <a:solidFill>
                  <a:schemeClr val="accent6"/>
                </a:solidFill>
              </a:rPr>
              <a:t>по </a:t>
            </a:r>
            <a:r>
              <a:rPr lang="ru-RU" sz="1200" b="1" i="1" dirty="0">
                <a:solidFill>
                  <a:schemeClr val="accent6"/>
                </a:solidFill>
              </a:rPr>
              <a:t>адресу</a:t>
            </a:r>
            <a:r>
              <a:rPr lang="ru-RU" sz="1200" b="1" i="1" dirty="0" smtClean="0">
                <a:solidFill>
                  <a:schemeClr val="accent6"/>
                </a:solidFill>
              </a:rPr>
              <a:t>:</a:t>
            </a:r>
            <a:r>
              <a:rPr lang="en-US" sz="1200" b="1" i="1" dirty="0">
                <a:solidFill>
                  <a:schemeClr val="accent6"/>
                </a:solidFill>
              </a:rPr>
              <a:t> http://</a:t>
            </a:r>
            <a:r>
              <a:rPr lang="en-US" sz="1200" b="1" i="1" dirty="0" smtClean="0">
                <a:solidFill>
                  <a:schemeClr val="accent6"/>
                </a:solidFill>
              </a:rPr>
              <a:t>mtsz.tatarstan.ru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7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98760" y="1549576"/>
            <a:ext cx="49275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00"/>
                </a:solidFill>
              </a:rPr>
              <a:t>Цели</a:t>
            </a:r>
            <a:r>
              <a:rPr lang="ru-RU" sz="1600" b="1" dirty="0">
                <a:solidFill>
                  <a:srgbClr val="000000"/>
                </a:solidFill>
              </a:rPr>
              <a:t>:</a:t>
            </a:r>
            <a:r>
              <a:rPr lang="ru-RU" sz="1600" b="1" u="sng" dirty="0">
                <a:solidFill>
                  <a:srgbClr val="000000"/>
                </a:solidFill>
              </a:rPr>
              <a:t> </a:t>
            </a:r>
            <a:endParaRPr lang="ru-RU" sz="1600" b="1" u="sng" dirty="0" smtClean="0">
              <a:solidFill>
                <a:srgbClr val="000000"/>
              </a:solidFill>
            </a:endParaRPr>
          </a:p>
          <a:p>
            <a:pPr marL="342900" indent="-342900" algn="just">
              <a:buAutoNum type="arabicParenR"/>
            </a:pPr>
            <a:r>
              <a:rPr lang="ru-RU" sz="1600" dirty="0" smtClean="0">
                <a:solidFill>
                  <a:srgbClr val="000000"/>
                </a:solidFill>
              </a:rPr>
              <a:t>обеспечение услугами</a:t>
            </a:r>
            <a:r>
              <a:rPr lang="ru-RU" sz="1600" dirty="0">
                <a:solidFill>
                  <a:srgbClr val="000000"/>
                </a:solidFill>
              </a:rPr>
              <a:t>, надежности и качества </a:t>
            </a:r>
            <a:r>
              <a:rPr lang="ru-RU" sz="1600" dirty="0" smtClean="0">
                <a:solidFill>
                  <a:srgbClr val="000000"/>
                </a:solidFill>
              </a:rPr>
              <a:t>населения </a:t>
            </a:r>
            <a:r>
              <a:rPr lang="ru-RU" sz="1600" dirty="0">
                <a:solidFill>
                  <a:srgbClr val="000000"/>
                </a:solidFill>
              </a:rPr>
              <a:t>Республики Татарстан доступным и качественным </a:t>
            </a:r>
            <a:r>
              <a:rPr lang="ru-RU" sz="1600" dirty="0" smtClean="0">
                <a:solidFill>
                  <a:srgbClr val="000000"/>
                </a:solidFill>
              </a:rPr>
              <a:t>жильем;</a:t>
            </a:r>
          </a:p>
          <a:p>
            <a:pPr marL="342900" indent="-342900" algn="just">
              <a:buAutoNum type="arabicParenR"/>
            </a:pPr>
            <a:r>
              <a:rPr lang="ru-RU" sz="1600" dirty="0" smtClean="0">
                <a:solidFill>
                  <a:srgbClr val="000000"/>
                </a:solidFill>
              </a:rPr>
              <a:t>повышение качества и </a:t>
            </a:r>
            <a:r>
              <a:rPr lang="ru-RU" sz="1600" dirty="0" err="1" smtClean="0">
                <a:solidFill>
                  <a:srgbClr val="000000"/>
                </a:solidFill>
              </a:rPr>
              <a:t>энергоэффективности</a:t>
            </a:r>
            <a:r>
              <a:rPr lang="ru-RU" sz="1600" dirty="0" smtClean="0">
                <a:solidFill>
                  <a:srgbClr val="000000"/>
                </a:solidFill>
              </a:rPr>
              <a:t> жилищного фонда, уровня обеспеченности населения коммунальными коммунальных услуг.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5994" y="189568"/>
            <a:ext cx="7943850" cy="7406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b="1" dirty="0" smtClean="0">
                <a:solidFill>
                  <a:prstClr val="black"/>
                </a:solidFill>
              </a:rPr>
              <a:t>4. Государственная </a:t>
            </a:r>
            <a:r>
              <a:rPr lang="ru-RU" b="1" dirty="0">
                <a:solidFill>
                  <a:prstClr val="black"/>
                </a:solidFill>
              </a:rPr>
              <a:t>программа </a:t>
            </a:r>
            <a:r>
              <a:rPr lang="ru-RU" b="1" dirty="0" smtClean="0">
                <a:solidFill>
                  <a:prstClr val="black"/>
                </a:solidFill>
              </a:rPr>
              <a:t>"Обеспечение качественным жильем и услугами жилищно-коммунального хозяйства населения Республики Татарстан"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88" y="1590027"/>
            <a:ext cx="2971800" cy="1981200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178466"/>
              </p:ext>
            </p:extLst>
          </p:nvPr>
        </p:nvGraphicFramePr>
        <p:xfrm>
          <a:off x="763988" y="4013269"/>
          <a:ext cx="8058464" cy="11280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360323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(тыс. рублей)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31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12 237 387,5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16 811 205,3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10 218 260,5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13 531 328,4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11 820 279,1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655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636139" y="68876"/>
            <a:ext cx="7943850" cy="7406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altLang="ru-RU" sz="14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программы </a:t>
            </a:r>
            <a:r>
              <a:rPr lang="en-US" altLang="ru-RU" sz="14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</a:rPr>
              <a:t>"Обеспечение качественным жильем и услугами жилищно-коммунального хозяйства </a:t>
            </a:r>
          </a:p>
          <a:p>
            <a:pPr algn="ctr">
              <a:lnSpc>
                <a:spcPts val="1500"/>
              </a:lnSpc>
            </a:pPr>
            <a:r>
              <a:rPr lang="ru-RU" sz="1400" b="1" dirty="0" smtClean="0">
                <a:solidFill>
                  <a:prstClr val="black"/>
                </a:solidFill>
              </a:rPr>
              <a:t>населения Республики Татарстан"</a:t>
            </a:r>
            <a:endParaRPr lang="ru-RU" sz="14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064547"/>
              </p:ext>
            </p:extLst>
          </p:nvPr>
        </p:nvGraphicFramePr>
        <p:xfrm>
          <a:off x="547911" y="1070741"/>
          <a:ext cx="8393392" cy="553960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415452"/>
                <a:gridCol w="795588"/>
                <a:gridCol w="795588"/>
                <a:gridCol w="795588"/>
                <a:gridCol w="795588"/>
                <a:gridCol w="795588"/>
              </a:tblGrid>
              <a:tr h="2963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</a:rPr>
                        <a:t>Целевые показатели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050" b="1" u="none" strike="noStrike" dirty="0">
                          <a:effectLst/>
                        </a:rPr>
                        <a:t>год 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2020 год </a:t>
                      </a:r>
                      <a:r>
                        <a:rPr lang="ru-RU" sz="1050" b="1" u="none" strike="noStrike" dirty="0">
                          <a:effectLst/>
                        </a:rPr>
                        <a:t>(план)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</a:rPr>
                        <a:t>год 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effectLst/>
                        </a:rPr>
                        <a:t>год 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2023 </a:t>
                      </a:r>
                      <a:r>
                        <a:rPr lang="ru-RU" sz="1050" b="1" u="none" strike="noStrike" dirty="0">
                          <a:effectLst/>
                        </a:rPr>
                        <a:t>год 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молодых семей, получивших жилые помещения и улучшивших жилищные условия в отчетном году (в рамках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подпрограммы,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350">
                <a:tc>
                  <a:txBody>
                    <a:bodyPr/>
                    <a:lstStyle/>
                    <a:p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родителей, лиц, которые относились к категории детей-сирот и детей, оставшихся без попечения родителей, лиц из числа детей-сирот и детей, оставшихся без попечения родителей, и которые достигли возраста 23 лет, обеспеченных благоустроенными жилыми помещениями специализированного жилищного фонда по договорам найма специализированных жилых помещений в отчетном финансовом году, человек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600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600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600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>
                  <a:txBody>
                    <a:bodyPr/>
                    <a:lstStyle/>
                    <a:p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Увеличение объема жилищного строительства, млн. кв. метров (Ввод жилья, млн. кв. метров)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2,675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2,979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2,857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3,161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3,404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marL="0" marR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Ввод жилья в рамках мероприятий по стимулированию программ развития жилищного строительства субъектов Российской Федерации, млн кв. метров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0,2134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0,1565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350">
                <a:tc>
                  <a:txBody>
                    <a:bodyPr/>
                    <a:lstStyle/>
                    <a:p>
                      <a:pPr marL="0" marR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Общая площадь расселенного аварийного жилищного фонда, тыс. кв. метров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6,24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marL="0" marR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граждан, расселенных из аварийного жилищного фонда, тыс. человек	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многоквартирных домов, в которых проведен капитальный ремонт, от общего числа многоквартирных домов, включенных в программу на текущий год,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marL="0" marR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населения Республики Татарстан, обеспеченного качественной питьевой водой из систем централизованного водоснабжения, 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marL="0" marR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городского населения Республики Татарстан, обеспеченного качественной питьевой водой из систем централизованного водоснабжения</a:t>
                      </a:r>
                      <a:r>
                        <a:rPr lang="ru-RU" sz="105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молодых семей, получивших жилые помещения и улучшивших жилищные условия в отчетном году (в рамках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подпрограммы,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289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019125"/>
              </p:ext>
            </p:extLst>
          </p:nvPr>
        </p:nvGraphicFramePr>
        <p:xfrm>
          <a:off x="636139" y="904754"/>
          <a:ext cx="8331702" cy="494143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353762"/>
                <a:gridCol w="795200"/>
                <a:gridCol w="795976"/>
                <a:gridCol w="795588"/>
                <a:gridCol w="795588"/>
                <a:gridCol w="795588"/>
              </a:tblGrid>
              <a:tr h="82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Целевые показатели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n-lt"/>
                        </a:rPr>
                        <a:t>2019 </a:t>
                      </a:r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год 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n-lt"/>
                        </a:rPr>
                        <a:t>2020 год </a:t>
                      </a:r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(план)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n-lt"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год 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n-lt"/>
                        </a:rPr>
                        <a:t>2022 </a:t>
                      </a:r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год 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n-lt"/>
                        </a:rPr>
                        <a:t>2023 </a:t>
                      </a:r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год 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7940">
                <a:tc>
                  <a:txBody>
                    <a:bodyPr/>
                    <a:lstStyle/>
                    <a:p>
                      <a:pPr marL="0" marR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Снижение объема отводимых в реку Волгу загрязненных сточных вод, нарастающим итогом, куб. м/год (Объем отводимых в </a:t>
                      </a:r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р.Волгу</a:t>
                      </a:r>
                      <a:r>
                        <a:rPr lang="ru-RU" sz="11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загрязненных сточных вод, </a:t>
                      </a:r>
                      <a:r>
                        <a:rPr lang="ru-RU" sz="1100" b="0" i="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куб.км</a:t>
                      </a:r>
                      <a:r>
                        <a:rPr lang="ru-RU" sz="11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/год)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0,19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0,18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0,16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0,14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0,1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940">
                <a:tc>
                  <a:txBody>
                    <a:bodyPr/>
                    <a:lstStyle/>
                    <a:p>
                      <a:pPr marL="0" marR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Прирост мощности очистных сооружений, обеспечивающих сокращение отведения в р. Волгу загрязненных сточных вод (нарастающим итогом), куб. км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0,01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0,03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0,05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0,09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94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Удельный расход холодной воды в многоквартирных домах (в расчете на 1 жителя), 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куб.метров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/человека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35,4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35,4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35,4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35,3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35,3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940">
                <a:tc>
                  <a:txBody>
                    <a:bodyPr/>
                    <a:lstStyle/>
                    <a:p>
                      <a:pPr marL="0" marR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Доля потерь тепловой энергии при ее передаче в общем объеме переданной тепловой энергии, 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13,0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12,8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12,8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12,7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12,7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Уровень износа коммунальной инфраструктуры,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46,3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46,1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46,0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45,9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45,8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23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Доля площади жилищного фонда, обеспеченного всеми видами благоустройства, в общей площади жилищного фонда Республики Татарстан,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81,0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81,4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81,7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82,1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82,4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64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Общая площадь жилых помещений, приходящаяся в среднем на одного жителя Республики Татарстан, кв. метров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27,2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27,9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28,5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29,1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29,9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234">
                <a:tc>
                  <a:txBody>
                    <a:bodyPr/>
                    <a:lstStyle/>
                    <a:p>
                      <a:pPr marL="0" marR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Доля фактически сданных объектов от графика производства работ по программам капитальных вложений (без учета строительства и реконструкции дорог), 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23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Уровень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доступности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жилья, 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44,0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43,3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43,4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43,5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48,0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940">
                <a:tc>
                  <a:txBody>
                    <a:bodyPr/>
                    <a:lstStyle/>
                    <a:p>
                      <a:pPr marL="0" marR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Количество улучшивших жилищные условия, </a:t>
                      </a:r>
                      <a:r>
                        <a:rPr lang="ru-RU" sz="105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тыс.семей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93,4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95,6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107,1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124,2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131,6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7940">
                <a:tc>
                  <a:txBody>
                    <a:bodyPr/>
                    <a:lstStyle/>
                    <a:p>
                      <a:pPr marL="0" marR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Доля многодетных семей, получивших жилые помещения и улучшивших жилищные условия в отчетном году, в общем числе многодетных семей, состоящих на учете в качестве нуждающихся в жилых помещениях, 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7940">
                <a:tc>
                  <a:txBody>
                    <a:bodyPr/>
                    <a:lstStyle/>
                    <a:p>
                      <a:pPr marL="0" marR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Доля устраненных нарушений и нарушений, по которым Государственной жилищной инспекцией Республики Татарстан приняты меры, от общего числа выявленных нарушений, 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692270" y="129396"/>
            <a:ext cx="7807880" cy="7406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altLang="ru-RU" sz="14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r>
              <a:rPr lang="en-US" altLang="ru-RU" sz="14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</a:rPr>
              <a:t>"Обеспечение качественным жильем и услугами жилищно-коммунального хозяйства </a:t>
            </a:r>
          </a:p>
          <a:p>
            <a:pPr algn="ctr">
              <a:lnSpc>
                <a:spcPts val="1500"/>
              </a:lnSpc>
            </a:pPr>
            <a:r>
              <a:rPr lang="ru-RU" sz="1400" b="1" dirty="0" smtClean="0">
                <a:solidFill>
                  <a:prstClr val="black"/>
                </a:solidFill>
              </a:rPr>
              <a:t>населения Республики Татарстан"</a:t>
            </a:r>
            <a:r>
              <a:rPr lang="en-US" sz="1400" b="1" dirty="0" smtClean="0">
                <a:solidFill>
                  <a:prstClr val="black"/>
                </a:solidFill>
              </a:rPr>
              <a:t> (</a:t>
            </a:r>
            <a:r>
              <a:rPr lang="ru-RU" sz="1400" b="1" dirty="0" smtClean="0">
                <a:solidFill>
                  <a:prstClr val="black"/>
                </a:solidFill>
              </a:rPr>
              <a:t>продолжение)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3019" y="5976442"/>
            <a:ext cx="83063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ГП: Министерство труда, занятости и социальной защиты Республики Татарстан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3019" y="6366967"/>
            <a:ext cx="8001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100" b="1" i="1" dirty="0" smtClean="0">
                <a:solidFill>
                  <a:schemeClr val="accent6"/>
                </a:solidFill>
              </a:rPr>
              <a:t>программа </a:t>
            </a:r>
            <a:r>
              <a:rPr lang="ru-RU" sz="1100" b="1" i="1" dirty="0">
                <a:solidFill>
                  <a:schemeClr val="accent6"/>
                </a:solidFill>
              </a:rPr>
              <a:t>и отчеты о ходе ее реализации</a:t>
            </a:r>
            <a:r>
              <a:rPr lang="ru-RU" sz="1100" b="1" i="1" dirty="0" smtClean="0">
                <a:solidFill>
                  <a:schemeClr val="accent6"/>
                </a:solidFill>
              </a:rPr>
              <a:t>, </a:t>
            </a:r>
            <a:r>
              <a:rPr lang="ru-RU" sz="1100" b="1" i="1" dirty="0">
                <a:solidFill>
                  <a:schemeClr val="accent6"/>
                </a:solidFill>
              </a:rPr>
              <a:t>находится </a:t>
            </a:r>
            <a:r>
              <a:rPr lang="ru-RU" sz="1100" b="1" i="1" dirty="0" smtClean="0">
                <a:solidFill>
                  <a:schemeClr val="accent6"/>
                </a:solidFill>
              </a:rPr>
              <a:t>по </a:t>
            </a:r>
            <a:r>
              <a:rPr lang="ru-RU" sz="1100" b="1" i="1" dirty="0">
                <a:solidFill>
                  <a:schemeClr val="accent6"/>
                </a:solidFill>
              </a:rPr>
              <a:t>адресу</a:t>
            </a:r>
            <a:r>
              <a:rPr lang="ru-RU" sz="1100" b="1" i="1" dirty="0" smtClean="0">
                <a:solidFill>
                  <a:schemeClr val="accent6"/>
                </a:solidFill>
              </a:rPr>
              <a:t>:</a:t>
            </a:r>
            <a:r>
              <a:rPr lang="en-US" sz="1100" b="1" i="1" dirty="0">
                <a:solidFill>
                  <a:schemeClr val="accent6"/>
                </a:solidFill>
              </a:rPr>
              <a:t> http://</a:t>
            </a:r>
            <a:r>
              <a:rPr lang="en-US" sz="1100" b="1" i="1" dirty="0" smtClean="0">
                <a:solidFill>
                  <a:schemeClr val="accent6"/>
                </a:solidFill>
              </a:rPr>
              <a:t>mtsz.tatarstan.ru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01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99992"/>
            <a:ext cx="794385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5. </a:t>
            </a:r>
            <a:r>
              <a:rPr lang="ru-RU" b="1" dirty="0">
                <a:solidFill>
                  <a:prstClr val="black"/>
                </a:solidFill>
              </a:rPr>
              <a:t>Государственная программа </a:t>
            </a:r>
            <a:r>
              <a:rPr lang="ru-RU" b="1" dirty="0" smtClean="0">
                <a:solidFill>
                  <a:prstClr val="black"/>
                </a:solidFill>
              </a:rPr>
              <a:t>"Содействие </a:t>
            </a:r>
            <a:r>
              <a:rPr lang="ru-RU" b="1" dirty="0">
                <a:solidFill>
                  <a:prstClr val="black"/>
                </a:solidFill>
              </a:rPr>
              <a:t>занятости населения Республики </a:t>
            </a:r>
            <a:r>
              <a:rPr lang="ru-RU" b="1" dirty="0" smtClean="0">
                <a:solidFill>
                  <a:prstClr val="black"/>
                </a:solidFill>
              </a:rPr>
              <a:t>Татарстан"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61952" y="1589938"/>
            <a:ext cx="41507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00"/>
                </a:solidFill>
              </a:rPr>
              <a:t>Цель: 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ru-RU" sz="1600" dirty="0" smtClean="0">
                <a:solidFill>
                  <a:srgbClr val="000000"/>
                </a:solidFill>
              </a:rPr>
              <a:t>содействие </a:t>
            </a:r>
            <a:r>
              <a:rPr lang="ru-RU" sz="1600" dirty="0">
                <a:solidFill>
                  <a:srgbClr val="000000"/>
                </a:solidFill>
              </a:rPr>
              <a:t>реализации прав граждан на полную, продуктивную занятость, а также обеспечение кадрами экономики Республики Татарстан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97282" name="Picture 2" descr="http://www.dcz.gov.ua/img/announcephoto?announceId=413675&amp;imageType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91" y="961539"/>
            <a:ext cx="3570821" cy="218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59475"/>
              </p:ext>
            </p:extLst>
          </p:nvPr>
        </p:nvGraphicFramePr>
        <p:xfrm>
          <a:off x="723743" y="3495110"/>
          <a:ext cx="8058464" cy="10682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300814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2019 год</a:t>
                      </a: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 год </a:t>
                      </a: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план)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 (прогноз)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 (прогноз)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 </a:t>
                      </a:r>
                      <a:endParaRPr lang="ru-RU" sz="1400" b="1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прогноз)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005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1 850 423,9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5 361 560,6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4 160 794,9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2 964 734,4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2 991 768,0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148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113704"/>
            <a:ext cx="7943850" cy="7150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b="1" dirty="0" smtClean="0">
                <a:solidFill>
                  <a:prstClr val="black"/>
                </a:solidFill>
              </a:rPr>
              <a:t>"Содействие </a:t>
            </a:r>
            <a:r>
              <a:rPr lang="ru-RU" b="1" dirty="0">
                <a:solidFill>
                  <a:prstClr val="black"/>
                </a:solidFill>
              </a:rPr>
              <a:t>занятости населения Республики </a:t>
            </a:r>
            <a:r>
              <a:rPr lang="ru-RU" b="1" dirty="0" smtClean="0">
                <a:solidFill>
                  <a:prstClr val="black"/>
                </a:solidFill>
              </a:rPr>
              <a:t>Татарстан"</a:t>
            </a:r>
            <a:endParaRPr lang="ru-RU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526657"/>
              </p:ext>
            </p:extLst>
          </p:nvPr>
        </p:nvGraphicFramePr>
        <p:xfrm>
          <a:off x="602512" y="961962"/>
          <a:ext cx="8382000" cy="434617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998580"/>
                <a:gridCol w="876684"/>
                <a:gridCol w="876684"/>
                <a:gridCol w="876684"/>
                <a:gridCol w="876684"/>
                <a:gridCol w="876684"/>
              </a:tblGrid>
              <a:tr h="4345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</a:t>
                      </a:r>
                      <a:b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(факт)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год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(план)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год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28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Уровень общей безработицы в среднем за год (по методологии Международной организации труда (далее - МОТ)), процентов</a:t>
                      </a:r>
                    </a:p>
                  </a:txBody>
                  <a:tcPr marL="9525" marR="9525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3,3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3,8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3,65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3,5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3,4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790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Уровень регистрируемой безработицы на конец года, процентов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0,54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2,3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1,2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0,6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085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0,6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809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Коэффициент напряженности на рынке труда на конец года, человек/вакансию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0,27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1,65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0,7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0,4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0,4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7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выпускников образовательных организаций профессионального образования, трудоустроившихся по специальности в первый год после окончания обучения, в общей численности выпускников образовательных организаций профессионального образования, процентов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Calibri"/>
                        </a:rPr>
                        <a:t>73,4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53,0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78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78,5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79,0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7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выпускников образовательных организаций высшего образования, трудоустроившихся по специальности в первый год после окончания обучения, в общей численности выпускников указанных организаций, процентов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Calibri"/>
                        </a:rPr>
                        <a:t>84,3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65,0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65,0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65,0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65,0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13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Число пострадавших на производстве из расчета на 1 000 работающих, человек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0,8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0,83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0,81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0,79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0,79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339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молодежи в возрасте от 16 до 29 лет в составе безработных граждан, процентов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Calibri"/>
                        </a:rPr>
                        <a:t>18,9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30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18,5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18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18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158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выпускников профессиональных образовательных организаций и образовательных организаций высшего образования, обучавшихся за счет бюджетных ассигнований федерального бюджета и бюджета Республики Татарстан, в составе безработных, процентов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1,7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2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2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2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2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381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студентов, поступивших в профессиональные образовательные организации и образовательные организации высшего образования по техническим специальностям для обучения за счет бюджетных ассигнований федерального бюджета и бюджета Республики Татарстан, в общей численности студентов, поступивших в данные образовательные организации, процентов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Calibri"/>
                        </a:rPr>
                        <a:t>53,5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50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50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50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50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75807" y="5912186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ГП: Министерство труда, занятости и социальной защиты </a:t>
            </a:r>
            <a:r>
              <a:rPr lang="en-US" sz="1200" b="1" i="1" dirty="0" smtClean="0">
                <a:solidFill>
                  <a:schemeClr val="accent1"/>
                </a:solidFill>
              </a:rPr>
              <a:t/>
            </a:r>
            <a:br>
              <a:rPr lang="en-US" sz="1200" b="1" i="1" dirty="0" smtClean="0">
                <a:solidFill>
                  <a:schemeClr val="accent1"/>
                </a:solidFill>
              </a:rPr>
            </a:br>
            <a:r>
              <a:rPr lang="ru-RU" sz="1200" b="1" i="1" dirty="0" smtClean="0">
                <a:solidFill>
                  <a:schemeClr val="accent1"/>
                </a:solidFill>
              </a:rPr>
              <a:t>Республики </a:t>
            </a:r>
            <a:r>
              <a:rPr lang="ru-RU" sz="12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5807" y="6276369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</a:t>
            </a:r>
            <a:r>
              <a:rPr lang="ru-RU" sz="1200" b="1" i="1" dirty="0" smtClean="0">
                <a:solidFill>
                  <a:schemeClr val="accent6"/>
                </a:solidFill>
              </a:rPr>
              <a:t>ходе ее </a:t>
            </a:r>
            <a:r>
              <a:rPr lang="ru-RU" sz="1200" b="1" i="1" dirty="0">
                <a:solidFill>
                  <a:schemeClr val="accent6"/>
                </a:solidFill>
              </a:rPr>
              <a:t>реализации, находится </a:t>
            </a:r>
            <a:r>
              <a:rPr lang="ru-RU" sz="1200" b="1" i="1" dirty="0" smtClean="0">
                <a:solidFill>
                  <a:schemeClr val="accent6"/>
                </a:solidFill>
              </a:rPr>
              <a:t>по </a:t>
            </a:r>
            <a:r>
              <a:rPr lang="ru-RU" sz="1200" b="1" i="1" dirty="0">
                <a:solidFill>
                  <a:schemeClr val="accent6"/>
                </a:solidFill>
              </a:rPr>
              <a:t>адресу</a:t>
            </a:r>
            <a:r>
              <a:rPr lang="ru-RU" sz="1200" b="1" i="1" dirty="0" smtClean="0">
                <a:solidFill>
                  <a:schemeClr val="accent6"/>
                </a:solidFill>
              </a:rPr>
              <a:t>:</a:t>
            </a:r>
            <a:r>
              <a:rPr lang="en-US" sz="1200" b="1" i="1" dirty="0">
                <a:solidFill>
                  <a:schemeClr val="accent6"/>
                </a:solidFill>
              </a:rPr>
              <a:t> http://</a:t>
            </a:r>
            <a:r>
              <a:rPr lang="en-US" sz="1200" b="1" i="1" dirty="0" smtClean="0">
                <a:solidFill>
                  <a:schemeClr val="accent6"/>
                </a:solidFill>
              </a:rPr>
              <a:t>mtsz.tatarstan.ru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44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258983" y="1803804"/>
            <a:ext cx="466395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: 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повышение </a:t>
            </a:r>
            <a:r>
              <a:rPr lang="ru-RU" alt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качества и результативности противодействия преступности, охраны общественного порядка и обеспечения общественной безопасности в Республике 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</a:t>
            </a:r>
            <a:endParaRPr lang="ru-RU" altLang="ru-RU" sz="1600" dirty="0">
              <a:solidFill>
                <a:prstClr val="black"/>
              </a:solidFill>
              <a:ea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925" y="33317"/>
            <a:ext cx="7943850" cy="10215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6.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Государственная программа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"Обеспечение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общественного порядка и противодействие преступности </a:t>
            </a:r>
            <a:endParaRPr lang="ru-RU" altLang="ru-RU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в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Республике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b="1" dirty="0">
              <a:solidFill>
                <a:prstClr val="black"/>
              </a:solidFill>
              <a:ea typeface="Times New Roman" panose="02020603050405020304" pitchFamily="18" charset="0"/>
            </a:endParaRPr>
          </a:p>
        </p:txBody>
      </p:sp>
      <p:pic>
        <p:nvPicPr>
          <p:cNvPr id="98306" name="Picture 2" descr="http://izhevsk-news.net/img/20140827/571a607215808ec62cb4fee47aca09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26" y="1313868"/>
            <a:ext cx="3224636" cy="230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190975"/>
              </p:ext>
            </p:extLst>
          </p:nvPr>
        </p:nvGraphicFramePr>
        <p:xfrm>
          <a:off x="778199" y="4014604"/>
          <a:ext cx="8058464" cy="11267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81652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052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2 183 618,1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2 387 925,5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2 295 157,2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2 294 187,2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2 294 187,2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825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Основные показатели социально-экономического </a:t>
            </a:r>
            <a:r>
              <a:rPr lang="ru-RU" dirty="0" smtClean="0"/>
              <a:t>развития Республики Татарстан</a:t>
            </a:r>
            <a:endParaRPr lang="ru-RU" sz="19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881328"/>
              </p:ext>
            </p:extLst>
          </p:nvPr>
        </p:nvGraphicFramePr>
        <p:xfrm>
          <a:off x="615278" y="651227"/>
          <a:ext cx="8256790" cy="567727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812885"/>
                <a:gridCol w="1288781"/>
                <a:gridCol w="1288781"/>
                <a:gridCol w="1288781"/>
                <a:gridCol w="1288781"/>
                <a:gridCol w="1288781"/>
              </a:tblGrid>
              <a:tr h="3529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Показатели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2019 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2020 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(оценка)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2021 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4939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</a:rPr>
                        <a:t>Численность населения, тыс. человек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3 902,9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3 900,2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3 903,7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3 909,2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3 914,0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6586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</a:rPr>
                        <a:t>Валовый региональный продукт (ВРП), </a:t>
                      </a:r>
                      <a:r>
                        <a:rPr lang="ru-RU" sz="1300" u="none" strike="noStrike" dirty="0" smtClean="0">
                          <a:effectLst/>
                        </a:rPr>
                        <a:t>млрд рублей</a:t>
                      </a:r>
                      <a:r>
                        <a:rPr lang="ru-RU" sz="1300" u="none" strike="noStrike" dirty="0">
                          <a:effectLst/>
                        </a:rPr>
                        <a:t>*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2 584,3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2 387,0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2 631,0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60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844,1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3 076,9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4939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</a:rPr>
                        <a:t>ВРП в расчете на одного жителя, тыс. рублей*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662,1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612,0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674,0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727,5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786,1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4939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</a:rPr>
                        <a:t>Инвестиции в основной капитал, млрд. рублей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640,8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603,0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662,9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726,6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795,8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4939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</a:rPr>
                        <a:t>Индекс промышленного производства, %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102,4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97,3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105,2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102,9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102,7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4939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</a:rPr>
                        <a:t>Сводный индекс потребительских цен, %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102,9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103,5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104,0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104,0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104,0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8233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</a:rPr>
                        <a:t>Прибыль прибыльных предприятий (организаций), </a:t>
                      </a:r>
                      <a:r>
                        <a:rPr lang="ru-RU" sz="1300" u="none" strike="noStrike" dirty="0" smtClean="0">
                          <a:effectLst/>
                        </a:rPr>
                        <a:t>млрд. </a:t>
                      </a:r>
                      <a:r>
                        <a:rPr lang="ru-RU" sz="1300" u="none" strike="noStrike" dirty="0">
                          <a:effectLst/>
                        </a:rPr>
                        <a:t>рублей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495,3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288,5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385,0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392,7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396,6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4939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</a:rPr>
                        <a:t>Уровень регистрируемой безработицы, %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0,50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2,4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0,8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10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33317"/>
            <a:ext cx="7943850" cy="102155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"Обеспечение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общественного порядка и противодействие преступности </a:t>
            </a:r>
            <a:endParaRPr lang="ru-RU" altLang="ru-RU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в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Республике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b="1" dirty="0">
              <a:solidFill>
                <a:prstClr val="black"/>
              </a:solidFill>
              <a:ea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393597"/>
              </p:ext>
            </p:extLst>
          </p:nvPr>
        </p:nvGraphicFramePr>
        <p:xfrm>
          <a:off x="542925" y="1406214"/>
          <a:ext cx="8453435" cy="286890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509624"/>
                <a:gridCol w="817636"/>
                <a:gridCol w="1025235"/>
                <a:gridCol w="1025235"/>
                <a:gridCol w="1025235"/>
                <a:gridCol w="1025235"/>
                <a:gridCol w="1025235"/>
              </a:tblGrid>
              <a:tr h="7625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показатели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Ед.изм</a:t>
                      </a: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b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b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914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Количество (динамика) преступлений, совершенных на 100 тыс.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населения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Единиц на 100 человек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1 278,4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1 295,0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1 294,0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1 293,0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1 292,0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5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Число лиц, погибших в ДТП, человек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человек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367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495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432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343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508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33450" algn="l"/>
                        </a:tabLst>
                        <a:defRPr/>
                      </a:pP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Число несовершеннолетних, состоящих на учете в подразделениях по делам несовершеннолетних органов внутренних дел, человек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человек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3 070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2 980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2 900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2 850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2 800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95300" y="5747578"/>
            <a:ext cx="8534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ГП: Министерство </a:t>
            </a:r>
            <a:r>
              <a:rPr lang="ru-RU" sz="1200" b="1" i="1" dirty="0" smtClean="0">
                <a:solidFill>
                  <a:schemeClr val="accent1"/>
                </a:solidFill>
              </a:rPr>
              <a:t>внутренних дел по Республике Татарстан</a:t>
            </a:r>
            <a:endParaRPr lang="ru-RU" sz="1200" b="1" i="1" dirty="0">
              <a:solidFill>
                <a:schemeClr val="accent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" y="5995545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</a:t>
            </a:r>
            <a:r>
              <a:rPr lang="ru-RU" sz="1200" b="1" i="1" dirty="0" smtClean="0">
                <a:solidFill>
                  <a:schemeClr val="accent6"/>
                </a:solidFill>
              </a:rPr>
              <a:t>о ходе </a:t>
            </a:r>
            <a:r>
              <a:rPr lang="ru-RU" sz="1200" b="1" i="1" dirty="0">
                <a:solidFill>
                  <a:schemeClr val="accent6"/>
                </a:solidFill>
              </a:rPr>
              <a:t>ее реализации, находится </a:t>
            </a:r>
            <a:r>
              <a:rPr lang="ru-RU" sz="1200" b="1" i="1" dirty="0" smtClean="0">
                <a:solidFill>
                  <a:schemeClr val="accent6"/>
                </a:solidFill>
              </a:rPr>
              <a:t>по </a:t>
            </a:r>
            <a:r>
              <a:rPr lang="ru-RU" sz="1200" b="1" i="1" dirty="0">
                <a:solidFill>
                  <a:schemeClr val="accent6"/>
                </a:solidFill>
              </a:rPr>
              <a:t>адресу</a:t>
            </a:r>
            <a:r>
              <a:rPr lang="ru-RU" sz="1200" b="1" i="1" dirty="0" smtClean="0">
                <a:solidFill>
                  <a:schemeClr val="accent6"/>
                </a:solidFill>
              </a:rPr>
              <a:t>:</a:t>
            </a:r>
            <a:r>
              <a:rPr lang="en-US" sz="1200" b="1" i="1" dirty="0">
                <a:solidFill>
                  <a:schemeClr val="accent6"/>
                </a:solidFill>
              </a:rPr>
              <a:t> https://16.</a:t>
            </a:r>
            <a:r>
              <a:rPr lang="ru-RU" sz="1200" b="1" i="1" dirty="0" err="1">
                <a:solidFill>
                  <a:schemeClr val="accent6"/>
                </a:solidFill>
              </a:rPr>
              <a:t>мвд.рф</a:t>
            </a:r>
            <a:r>
              <a:rPr lang="ru-RU" sz="1200" b="1" i="1" dirty="0">
                <a:solidFill>
                  <a:schemeClr val="accent6"/>
                </a:solidFill>
              </a:rPr>
              <a:t>/</a:t>
            </a:r>
            <a:r>
              <a:rPr lang="en-US" sz="1200" b="1" i="1" dirty="0" err="1">
                <a:solidFill>
                  <a:schemeClr val="accent6"/>
                </a:solidFill>
              </a:rPr>
              <a:t>mvd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23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41105" y="1555722"/>
            <a:ext cx="488020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</a:rPr>
              <a:t>Цель: </a:t>
            </a:r>
            <a:r>
              <a:rPr lang="ru-RU" altLang="ru-RU" sz="1600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</a:rPr>
              <a:t>минимизация социального, экономического и экологического ущерба, наносимого населению, экономике и природной среде, от чрезвычайных ситуаций природного и техногенного характера, пожаров и происшествий на водных объектах.</a:t>
            </a:r>
            <a:endParaRPr lang="ru-RU" altLang="ru-RU" sz="1600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0074" y="46106"/>
            <a:ext cx="7943850" cy="8683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7. Государственная  программа "Защита </a:t>
            </a:r>
            <a:r>
              <a:rPr lang="ru-RU" altLang="ru-RU" sz="1500" b="1" dirty="0">
                <a:solidFill>
                  <a:prstClr val="black"/>
                </a:solidFill>
                <a:ea typeface="Calibri" panose="020F0502020204030204" pitchFamily="34" charset="0"/>
              </a:rPr>
              <a:t>населения и территорий от чрезвычайных ситуаций, обеспечение пожарной безопасности и безопасности людей на водных объектах в Республике </a:t>
            </a:r>
            <a:r>
              <a:rPr lang="ru-RU" altLang="ru-RU" sz="15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Татарстан"</a:t>
            </a:r>
            <a:endParaRPr lang="ru-RU" altLang="ru-RU" sz="15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19" y="1339824"/>
            <a:ext cx="2768739" cy="2076554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7171"/>
              </p:ext>
            </p:extLst>
          </p:nvPr>
        </p:nvGraphicFramePr>
        <p:xfrm>
          <a:off x="752319" y="3833449"/>
          <a:ext cx="8058464" cy="10318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64400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45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1 728 327,2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1 552 671,2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1 227 159,6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1 231 312,1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1 236 011,7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83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00074" y="46106"/>
            <a:ext cx="7943850" cy="86832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dirty="0">
                <a:solidFill>
                  <a:prstClr val="black"/>
                </a:solidFill>
                <a:ea typeface="Calibri" panose="020F0502020204030204" pitchFamily="34" charset="0"/>
              </a:rPr>
              <a:t>Индикаторы государственной программы </a:t>
            </a:r>
            <a:r>
              <a:rPr lang="ru-RU" altLang="ru-RU" sz="15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"Защита </a:t>
            </a:r>
            <a:r>
              <a:rPr lang="ru-RU" altLang="ru-RU" sz="1500" b="1" dirty="0">
                <a:solidFill>
                  <a:prstClr val="black"/>
                </a:solidFill>
                <a:ea typeface="Calibri" panose="020F0502020204030204" pitchFamily="34" charset="0"/>
              </a:rPr>
              <a:t>населения и территорий от чрезвычайных ситуаций, обеспечение пожарной безопасности и безопасности людей на водных объектах в Республике </a:t>
            </a:r>
            <a:r>
              <a:rPr lang="ru-RU" altLang="ru-RU" sz="15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Татарстан"</a:t>
            </a:r>
            <a:endParaRPr lang="ru-RU" altLang="ru-RU" sz="15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277153"/>
              </p:ext>
            </p:extLst>
          </p:nvPr>
        </p:nvGraphicFramePr>
        <p:xfrm>
          <a:off x="726476" y="1482676"/>
          <a:ext cx="8065832" cy="190943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912074"/>
                <a:gridCol w="702338"/>
                <a:gridCol w="890284"/>
                <a:gridCol w="890284"/>
                <a:gridCol w="890284"/>
                <a:gridCol w="890284"/>
                <a:gridCol w="890284"/>
              </a:tblGrid>
              <a:tr h="3451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Ед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изм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(факт)</a:t>
                      </a: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(план)</a:t>
                      </a: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93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Уровень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</a:rPr>
                        <a:t>готовности министерства к реагированию на чрезвычайные ситуации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81" marR="56281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Среднее время прибытия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первых пожарных подразделений к месту вызова: по городу/в сельской местности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81" marR="56281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минуты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8,0/16,5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</a:rPr>
                        <a:t>7,9/16,3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281" marR="56281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</a:rPr>
                        <a:t>7,9/16,3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</a:rPr>
                        <a:t>7,9/16,3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</a:rPr>
                        <a:t>7,9/16,3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Индивидуальный риск гибели на водных объектах Республики Татарстан на 100 тыс. населения 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81" marR="56281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условные единицы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2,0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3,48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3,45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3,4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3,35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20897" y="5617699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ГП: Министерство </a:t>
            </a:r>
            <a:r>
              <a:rPr lang="ru-RU" sz="1200" b="1" i="1" dirty="0" smtClean="0">
                <a:solidFill>
                  <a:schemeClr val="accent1"/>
                </a:solidFill>
              </a:rPr>
              <a:t>по делам гражданской обороны и чрезвычайным ситуациям Республики </a:t>
            </a:r>
            <a:r>
              <a:rPr lang="ru-RU" sz="12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0074" y="6003718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200" b="1" i="1" dirty="0" smtClean="0">
                <a:solidFill>
                  <a:schemeClr val="accent6"/>
                </a:solidFill>
              </a:rPr>
              <a:t>программа и отчеты о ходе ее реализации, </a:t>
            </a:r>
            <a:r>
              <a:rPr lang="ru-RU" sz="1200" b="1" i="1" dirty="0">
                <a:solidFill>
                  <a:schemeClr val="accent6"/>
                </a:solidFill>
              </a:rPr>
              <a:t>находится </a:t>
            </a:r>
            <a:r>
              <a:rPr lang="ru-RU" sz="1200" b="1" i="1" dirty="0" smtClean="0">
                <a:solidFill>
                  <a:schemeClr val="accent6"/>
                </a:solidFill>
              </a:rPr>
              <a:t>по </a:t>
            </a:r>
            <a:r>
              <a:rPr lang="ru-RU" sz="1200" b="1" i="1" dirty="0">
                <a:solidFill>
                  <a:schemeClr val="accent6"/>
                </a:solidFill>
              </a:rPr>
              <a:t>адресу</a:t>
            </a:r>
            <a:r>
              <a:rPr lang="ru-RU" sz="1200" b="1" i="1" dirty="0" smtClean="0">
                <a:solidFill>
                  <a:schemeClr val="accent6"/>
                </a:solidFill>
              </a:rPr>
              <a:t>:</a:t>
            </a:r>
            <a:r>
              <a:rPr lang="en-US" sz="1200" b="1" i="1" dirty="0">
                <a:solidFill>
                  <a:schemeClr val="accent6"/>
                </a:solidFill>
              </a:rPr>
              <a:t> http://mchs.tatarstan.ru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96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858567" y="1517211"/>
            <a:ext cx="472471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:</a:t>
            </a:r>
            <a:r>
              <a:rPr lang="en-US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удовлетворение </a:t>
            </a:r>
            <a:r>
              <a:rPr lang="ru-RU" alt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текущих и формирование новых потребностей жителей Республики Татарстан в сфере культуры, искусства и кинематографии, повышение привлекательности учреждений культуры, искусства и кинематографии для жителей и гостей республики</a:t>
            </a:r>
            <a:r>
              <a:rPr lang="en-US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endParaRPr lang="ru-RU" altLang="ru-RU" sz="1600" dirty="0" smtClean="0">
              <a:solidFill>
                <a:prstClr val="black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925" y="195242"/>
            <a:ext cx="794385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8. </a:t>
            </a:r>
            <a:r>
              <a:rPr lang="ru-RU" b="1" dirty="0">
                <a:solidFill>
                  <a:prstClr val="black"/>
                </a:solidFill>
              </a:rPr>
              <a:t>Государственная программа </a:t>
            </a:r>
            <a:r>
              <a:rPr lang="ru-RU" b="1" dirty="0" smtClean="0">
                <a:solidFill>
                  <a:prstClr val="black"/>
                </a:solidFill>
              </a:rPr>
              <a:t>"Развитие </a:t>
            </a:r>
            <a:r>
              <a:rPr lang="ru-RU" b="1" dirty="0">
                <a:solidFill>
                  <a:prstClr val="black"/>
                </a:solidFill>
              </a:rPr>
              <a:t>культуры </a:t>
            </a:r>
            <a:endParaRPr lang="ru-RU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b="1" dirty="0" smtClean="0">
                <a:solidFill>
                  <a:prstClr val="black"/>
                </a:solidFill>
              </a:rPr>
              <a:t>Республики Татарстан"</a:t>
            </a:r>
            <a:endParaRPr lang="ru-RU" b="1" dirty="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05" y="1430689"/>
            <a:ext cx="2952750" cy="1971675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022447"/>
              </p:ext>
            </p:extLst>
          </p:nvPr>
        </p:nvGraphicFramePr>
        <p:xfrm>
          <a:off x="692029" y="3794722"/>
          <a:ext cx="8058464" cy="9929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15485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592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10 034 644,0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11 343 434,2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8 856 145,1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9 734 483,9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8 298 696,9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898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195242"/>
            <a:ext cx="7943850" cy="7150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b="1" dirty="0" smtClean="0">
                <a:solidFill>
                  <a:prstClr val="black"/>
                </a:solidFill>
              </a:rPr>
              <a:t>"Развитие </a:t>
            </a:r>
            <a:r>
              <a:rPr lang="ru-RU" b="1" dirty="0">
                <a:solidFill>
                  <a:prstClr val="black"/>
                </a:solidFill>
              </a:rPr>
              <a:t>культуры Республики </a:t>
            </a:r>
            <a:r>
              <a:rPr lang="ru-RU" b="1" dirty="0" smtClean="0">
                <a:solidFill>
                  <a:prstClr val="black"/>
                </a:solidFill>
              </a:rPr>
              <a:t>Татарстан"</a:t>
            </a:r>
            <a:endParaRPr lang="ru-RU" b="1" dirty="0">
              <a:solidFill>
                <a:srgbClr val="0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877562"/>
              </p:ext>
            </p:extLst>
          </p:nvPr>
        </p:nvGraphicFramePr>
        <p:xfrm>
          <a:off x="542925" y="1163160"/>
          <a:ext cx="8474840" cy="3944557"/>
        </p:xfrm>
        <a:graphic>
          <a:graphicData uri="http://schemas.openxmlformats.org/drawingml/2006/table">
            <a:tbl>
              <a:tblPr/>
              <a:tblGrid>
                <a:gridCol w="3413720"/>
                <a:gridCol w="1012224"/>
                <a:gridCol w="1012224"/>
                <a:gridCol w="1012224"/>
                <a:gridCol w="1012224"/>
                <a:gridCol w="1012224"/>
              </a:tblGrid>
              <a:tr h="3605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показатели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11" marR="7511" marT="751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053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Отношение числа посещений музеев в отчетном периоде к предыдущему периоду, %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114,0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903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Отношение числа посещений музеев в отчетном году к базовому году, %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135,5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145,5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152,8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161,5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53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Отношение числа выставок из собственных фондов, открытых в отчетном периоде, к предыдущему периоду, %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53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Отношение числа выставок,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открытых в отчетном году, к числу выставок, открытых в предыдущем году, %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105,1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105,5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105,8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106,1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53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Средняя заполняемость залов на стационарных площадках,%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84,0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85,75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53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новых постановок в общем количестве спектаклей,%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53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общедоступных библиотек, подключенных к сети Интернет,%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94,0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95,0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53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Число зрителей концертных организаций, тыс. человек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466,0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755,0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760,0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765,0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24359" y="5857045"/>
            <a:ext cx="8534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ГП: Министерство </a:t>
            </a:r>
            <a:r>
              <a:rPr lang="ru-RU" sz="1200" b="1" i="1" dirty="0" smtClean="0">
                <a:solidFill>
                  <a:schemeClr val="accent1"/>
                </a:solidFill>
              </a:rPr>
              <a:t>культуры Республики </a:t>
            </a:r>
            <a:r>
              <a:rPr lang="ru-RU" sz="12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5775" y="6173547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200" b="1" i="1" dirty="0" smtClean="0">
                <a:solidFill>
                  <a:schemeClr val="accent6"/>
                </a:solidFill>
              </a:rPr>
              <a:t>программа и отчеты о ходе ее реализации, </a:t>
            </a:r>
            <a:r>
              <a:rPr lang="ru-RU" sz="1200" b="1" i="1" dirty="0">
                <a:solidFill>
                  <a:schemeClr val="accent6"/>
                </a:solidFill>
              </a:rPr>
              <a:t>находится </a:t>
            </a:r>
            <a:r>
              <a:rPr lang="ru-RU" sz="1200" b="1" i="1" dirty="0" smtClean="0">
                <a:solidFill>
                  <a:schemeClr val="accent6"/>
                </a:solidFill>
              </a:rPr>
              <a:t>по </a:t>
            </a:r>
            <a:r>
              <a:rPr lang="ru-RU" sz="1200" b="1" i="1" dirty="0">
                <a:solidFill>
                  <a:schemeClr val="accent6"/>
                </a:solidFill>
              </a:rPr>
              <a:t>адресу</a:t>
            </a:r>
            <a:r>
              <a:rPr lang="ru-RU" sz="1200" b="1" i="1" dirty="0" smtClean="0">
                <a:solidFill>
                  <a:schemeClr val="accent6"/>
                </a:solidFill>
              </a:rPr>
              <a:t>:</a:t>
            </a:r>
            <a:r>
              <a:rPr lang="en-US" sz="1200" b="1" i="1" dirty="0">
                <a:solidFill>
                  <a:schemeClr val="accent6"/>
                </a:solidFill>
              </a:rPr>
              <a:t> http://mincult.tatarstan.ru/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67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78664" y="1757277"/>
            <a:ext cx="457430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altLang="ru-RU" sz="1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повышение </a:t>
            </a:r>
            <a:r>
              <a:rPr lang="ru-RU" altLang="ru-RU" sz="1600" dirty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уровня экологической безопасности граждан, сохранение и рациональное использование природных ресурсов Республики Татарстан</a:t>
            </a:r>
            <a:endParaRPr lang="ru-RU" altLang="ru-RU" sz="1600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72756" y="154138"/>
            <a:ext cx="7880212" cy="69806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9. Государственная программа</a:t>
            </a:r>
            <a:endParaRPr lang="ru-RU" altLang="ru-RU" sz="1600" b="1" dirty="0">
              <a:solidFill>
                <a:prstClr val="black"/>
              </a:solidFill>
            </a:endParaRPr>
          </a:p>
          <a:p>
            <a:pPr algn="ctr">
              <a:lnSpc>
                <a:spcPts val="1400"/>
              </a:lnSpc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"Охрана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окружающей среды, воспроизводство и использование природных ресурсов Республики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  <a:endParaRPr lang="ru-RU" altLang="ru-RU" sz="16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655451"/>
              </p:ext>
            </p:extLst>
          </p:nvPr>
        </p:nvGraphicFramePr>
        <p:xfrm>
          <a:off x="692029" y="3796099"/>
          <a:ext cx="8058464" cy="10778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310376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730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1 034 403,8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3 085 682,9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670 643,1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1 072 399,9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1 271 891,3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29" y="1117739"/>
            <a:ext cx="30480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7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09118" y="72033"/>
            <a:ext cx="7943850" cy="6980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endParaRPr lang="ru-RU" altLang="ru-RU" sz="1400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"Охрана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окружающей среды, воспроизводство </a:t>
            </a:r>
            <a:endParaRPr lang="ru-RU" alt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природных ресурсов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223784"/>
              </p:ext>
            </p:extLst>
          </p:nvPr>
        </p:nvGraphicFramePr>
        <p:xfrm>
          <a:off x="509118" y="903446"/>
          <a:ext cx="8514303" cy="4899381"/>
        </p:xfrm>
        <a:graphic>
          <a:graphicData uri="http://schemas.openxmlformats.org/drawingml/2006/table">
            <a:tbl>
              <a:tblPr/>
              <a:tblGrid>
                <a:gridCol w="5290978"/>
                <a:gridCol w="644665"/>
                <a:gridCol w="644665"/>
                <a:gridCol w="644665"/>
                <a:gridCol w="644665"/>
                <a:gridCol w="644665"/>
              </a:tblGrid>
              <a:tr h="2911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(факт)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(план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муниципальных районов (городских округов), охваченных территориальной системой наблюдения за состоянием окружающей среды, единиц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39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39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39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39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39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</a:t>
                      </a:r>
                      <a:r>
                        <a:rPr lang="ru-RU" sz="900" dirty="0" err="1">
                          <a:effectLst/>
                          <a:latin typeface="Arial"/>
                          <a:ea typeface="Calibri"/>
                          <a:cs typeface="Times New Roman"/>
                        </a:rPr>
                        <a:t>подтвержденности</a:t>
                      </a: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 прогнозов и предупреждений о неблагоприятных явлениях (тенденциях), связанных с состоянием окружающей среды, ее загрязнением,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93-95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93-95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93-95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93-95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93-95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крупных городов Республики Татарстан, охваченных сводными расчетами загрязнения атмосферного воздуха, единиц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разработанных и введенных в действие региональных нормативов качества окружающей среды, единиц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36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38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39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24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населения Республики Татарстан, имеющего доступ к достоверной информации о состоянии окружающей среды,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0,18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размещенных в открытом доступе подсистем ГИС</a:t>
                      </a:r>
                      <a:r>
                        <a:rPr lang="ru-RU" sz="900" u="none" strike="noStrike" dirty="0">
                          <a:solidFill>
                            <a:srgbClr val="106BBE"/>
                          </a:solidFill>
                          <a:effectLst/>
                          <a:latin typeface="Arial"/>
                          <a:ea typeface="Calibri"/>
                          <a:cs typeface="Times New Roman"/>
                          <a:hlinkClick r:id="rId2" action="ppaction://hlinkfile"/>
                        </a:rPr>
                        <a:t>*</a:t>
                      </a: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 "Экологическая карта Республики Татарстан" от их общего количества,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38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42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населения от общего числа жителей республики, принимающего участие в природоохранных, эколого-просветительских мероприятиях,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32,5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34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34,7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целевых материалов по экологической тематике, размещенных в печатных, электронных средствах массовой информации и транслируемых на городских, республиканских каналах, единиц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920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925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930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935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940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использованных, обезвреженных отходов в общем объеме отходов, образовавшихся в процессе производства и потребления,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45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50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51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51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51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населенных пунктов Республики Татарстан, включенных в систему централизованного сбора ТКО (обеспеченных предоставлением коммунальной услуги по сбору и транспортированию ТКО),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70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75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63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населения, охваченного услугой по обращению с ТКО,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90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90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24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обработанных ТКО в общем количестве образованных ТКО,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35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35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35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70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утилизированных ТКО в общем количестве образованных ТКО,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действующих пунктов приема утильсырья (вторичных ресурсов), штук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59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69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79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79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79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ТКО, термически обезвреженных с генерацией электрической и (или) тепловой энергии, от общего количества образовавшихся ТКО,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контейнерных площадок, оборудованных для осуществления раздельного накопления и сбора ТКО,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40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50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60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60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526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09118" y="72033"/>
            <a:ext cx="7943850" cy="6980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endParaRPr lang="ru-RU" altLang="ru-RU" sz="1400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"Охрана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окружающей среды, воспроизводство </a:t>
            </a:r>
            <a:endParaRPr lang="ru-RU" alt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природных ресурсов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 (продолжение)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868312"/>
              </p:ext>
            </p:extLst>
          </p:nvPr>
        </p:nvGraphicFramePr>
        <p:xfrm>
          <a:off x="499070" y="851414"/>
          <a:ext cx="8544443" cy="5160181"/>
        </p:xfrm>
        <a:graphic>
          <a:graphicData uri="http://schemas.openxmlformats.org/drawingml/2006/table">
            <a:tbl>
              <a:tblPr/>
              <a:tblGrid>
                <a:gridCol w="5309708"/>
                <a:gridCol w="646947"/>
                <a:gridCol w="646947"/>
                <a:gridCol w="646947"/>
                <a:gridCol w="646947"/>
                <a:gridCol w="646947"/>
              </a:tblGrid>
              <a:tr h="2500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(факт)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(план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99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захороненных ТКО в общем количестве образованных ТКО,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62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62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99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ТКО, размещенных на современных объектах захоронения ТКО,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34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34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34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99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ТКО, направленных на обработку, в общем объеме образованных твердых коммунальных отходов,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26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32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99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ТКО, направленных на утилизацию, в общем объеме образованных твердых коммунальных отходов,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37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37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99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импорта оборудования для обработки и утилизации твердых коммунальных отходов, процентов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88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разработанных электронных моделей, штук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59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ликвидированных объектов накопленного экологического вреда, штук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38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Ликвидированы наиболее опасные объекты накопленного экологического вреда, нарастающим итогом, штук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5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Ликвидированы все выявленные на 1 января 2018 года несанкционированные свалки в границах городов, нарастающим итогом, штук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38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Общая площадь восстановленных, в том числе </a:t>
                      </a:r>
                      <a:r>
                        <a:rPr lang="ru-RU" sz="900" dirty="0" err="1">
                          <a:effectLst/>
                          <a:latin typeface="Arial"/>
                          <a:ea typeface="Calibri"/>
                          <a:cs typeface="Times New Roman"/>
                        </a:rPr>
                        <a:t>рекультивированных</a:t>
                      </a: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, земель, подверженных негативному воздействию накопленного вреда окружающей среде, гектаров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2,3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23,4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23,4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23,4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1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Численность населения, качество жизни которого улучшится в связи с ликвидацией выявленных на 1 января 2018 года несанкционированных свалок в границах городов и наиболее опасных объектов накопленного экологического ущерба, тыс. человек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95,9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905,1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905,1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905,1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38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ликвидированных объектов прошлого экологического вреда, представляющих угрозу р. Волге, единиц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1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извлеченных из реки Волга и утилизированных судов, единиц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1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Отношение количества муниципальных районов Республики Татарстан, охваченных мониторингом опасных экзогенных геологических процессов, к количеству муниципальных районов Республики Татарстан, подверженных негативному влиянию опасных экзогенных геологических процессов,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36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37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38,5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38,8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1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Соотношение площади территории, охваченной новыми данными геологических, гидрогеологических и </a:t>
                      </a:r>
                      <a:r>
                        <a:rPr lang="ru-RU" sz="900" dirty="0" err="1">
                          <a:effectLst/>
                          <a:latin typeface="Arial"/>
                          <a:ea typeface="Calibri"/>
                          <a:cs typeface="Times New Roman"/>
                        </a:rPr>
                        <a:t>геоэкологических</a:t>
                      </a: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 исследований, к общей площади территории Республики Татарстан,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22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26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27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28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49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выпусков журнала "</a:t>
                      </a:r>
                      <a:r>
                        <a:rPr lang="ru-RU" sz="900" dirty="0" err="1">
                          <a:effectLst/>
                          <a:latin typeface="Arial"/>
                          <a:ea typeface="Calibri"/>
                          <a:cs typeface="Times New Roman"/>
                        </a:rPr>
                        <a:t>Георесурсы</a:t>
                      </a: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" тиражом 1 тыс. экземпляров, выпусков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38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выпусков журнала "</a:t>
                      </a:r>
                      <a:r>
                        <a:rPr lang="ru-RU" sz="900" dirty="0" err="1">
                          <a:effectLst/>
                          <a:latin typeface="Arial"/>
                          <a:ea typeface="Calibri"/>
                          <a:cs typeface="Times New Roman"/>
                        </a:rPr>
                        <a:t>Георесурсы</a:t>
                      </a: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", в которых размещены научные статьи, выпусков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1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09118" y="72033"/>
            <a:ext cx="7943850" cy="6980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программы </a:t>
            </a:r>
            <a:endParaRPr lang="ru-RU" alt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"Охрана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окружающей среды, воспроизводство </a:t>
            </a:r>
            <a:endParaRPr lang="ru-RU" alt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природных ресурсов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 (продолжение)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794159"/>
              </p:ext>
            </p:extLst>
          </p:nvPr>
        </p:nvGraphicFramePr>
        <p:xfrm>
          <a:off x="509118" y="938709"/>
          <a:ext cx="8523722" cy="5278556"/>
        </p:xfrm>
        <a:graphic>
          <a:graphicData uri="http://schemas.openxmlformats.org/drawingml/2006/table">
            <a:tbl>
              <a:tblPr/>
              <a:tblGrid>
                <a:gridCol w="5288987"/>
                <a:gridCol w="646947"/>
                <a:gridCol w="646947"/>
                <a:gridCol w="646947"/>
                <a:gridCol w="646947"/>
                <a:gridCol w="646947"/>
              </a:tblGrid>
              <a:tr h="1105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(факт)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(план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38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выявленных перспективных участков общераспространенных полезных ископаемых, участков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38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Соотношение площади территории, охваченной мониторингом геологической среды, к общей площади территории Республики Татарстан,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46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47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47,5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48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48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Соотношение утвержденных запасов подземных вод и их прогнозных ресурсов,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40,8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40,9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41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41,5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42,5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27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водозаборных сооружений, оснащенных системами учета воды, в общем количестве водозаборных сооружений,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94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96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96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8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водопользователей, осуществляющих использование водных объектов на основании предоставленных в установленном порядке прав пользования, в общем количестве пользователей, осуществление водопользования которыми предусматривает приобретение прав пользования водными объектами,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97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99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99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27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Соотношение величины фактического поступления в бюджетную систему Российской Федерации сумм платы за пользование водными объектами к утвержденным плановым значениям сумм платы за пользование водными объектами, находящимися в федеральной собственности,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94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38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населения, проживающего на подверженных негативному воздействию вод территориях, защищенного в результате проведения мероприятий по повышению защищенности от негативного воздействия вод, в общем количестве населения, проживающего на таких территориях,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72,9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77,0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78,9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27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Протяженность расчищенных участков русел рек, км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10,2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10,2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27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населения, улучшившего экологические условия проживания вблизи водных объектов, млн. человек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0,0017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0,0017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27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Протяженность очищенной прибрежной полосы водных объектов, тыс. километров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27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населения, вовлеченного в мероприятия по очистке берегов водных объектов, млн. человек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0,1098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0,1656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0,2219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0,2787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27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Протяженность новых и реконструированных сооружений инженерной защиты и </a:t>
                      </a:r>
                      <a:r>
                        <a:rPr lang="ru-RU" sz="900" dirty="0" err="1">
                          <a:effectLst/>
                          <a:latin typeface="Arial"/>
                          <a:ea typeface="Calibri"/>
                          <a:cs typeface="Times New Roman"/>
                        </a:rPr>
                        <a:t>берегоукрепления</a:t>
                      </a: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, км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18,4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19,37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21,32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38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гидротехнических сооружений с неудовлетворительным и опасным уровнем безопасности, приведенных в безопасное техническое состояние, в общем количестве гидротехнических сооружений с неудовлетворительным и опасным уровнем безопасности,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51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61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67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0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гидротехнических сооружений с неудовлетворительным и опасным уровнем безопасности, приведенных в безопасное техническое состояние, единиц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44" marR="46144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126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80568" y="72033"/>
            <a:ext cx="7943850" cy="6980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программы</a:t>
            </a:r>
            <a:endParaRPr lang="ru-RU" altLang="ru-RU" sz="14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"Охрана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окружающей среды, воспроизводство </a:t>
            </a:r>
            <a:endParaRPr lang="ru-RU" alt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природных ресурсов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 (продолжение)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054252"/>
              </p:ext>
            </p:extLst>
          </p:nvPr>
        </p:nvGraphicFramePr>
        <p:xfrm>
          <a:off x="542261" y="872822"/>
          <a:ext cx="8325293" cy="5696225"/>
        </p:xfrm>
        <a:graphic>
          <a:graphicData uri="http://schemas.openxmlformats.org/drawingml/2006/table">
            <a:tbl>
              <a:tblPr/>
              <a:tblGrid>
                <a:gridCol w="5124893"/>
                <a:gridCol w="563526"/>
                <a:gridCol w="712381"/>
                <a:gridCol w="648587"/>
                <a:gridCol w="659218"/>
                <a:gridCol w="616688"/>
              </a:tblGrid>
              <a:tr h="266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(факт)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(план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70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Численность населения, экологические условия проживания которого будут улучшены в результате реализации мероприятий по восстановлению и экологической реабилитации водных объектов, человек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266 528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267 278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3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Объем выемки донных отложений в результате реализации мероприятий по восстановлению и экологической реабилитации водных объектов, тыс. куб. метров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22,9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18,1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4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Протяженность работ по восстановлению и экологической реабилитации водных объектов, км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14,91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4,17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60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Площадь работ по восстановлению и экологической реабилитации водных объектов, тыс. кв. метров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423,00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72,36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89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площади Республики Татарстан, занятой особо охраняемыми природными территориями всех уровней, в общей площади Республики Татарстан,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6,3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6,3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6,3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6,3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6,3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47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площади Республики Татарстан, занятой особо охраняемыми природными территориями регионального и местного значения,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5,7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5,7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5,7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5,7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5,7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3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выявленных и пресеченных нарушений на особо охраняемых природных территориях Республики Татарстан, единиц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665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670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680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690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690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62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заполненных карточек встреч редких и находящихся под угрозой исчезновения видов животных, растений и грибов, единиц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1800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1900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2000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2050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2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учащихся, охваченных лекциями и иными публичными мероприятиями по вопросам особо охраняемых природных территорий, человек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21 733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22000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22000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23000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23500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2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видов охотничьих ресурсов, по которым ведется мониторинг численности, в общем количестве видов охотничьих ресурсов, обитающих на территории Республики Татарстан,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2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выявленных нарушений в сфере федерального государственного охотничьего надзора, по которым вынесены постановления о привлечении к ответственности, в общем количестве установленных фактов нарушений,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89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90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90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2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привлеченных к ответственности лиц за нарушения законодательства в области охоты и сохранения охотничьих ресурсов к общему количеству возбужденных дел об административных правонарушениях в области охоты и сохранения охотничьих ресурсов,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81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82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83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84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2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площади охотничьих угодий, на которых проведено внутрихозяйственное </a:t>
                      </a:r>
                      <a:r>
                        <a:rPr lang="ru-RU" sz="900" dirty="0" err="1">
                          <a:effectLst/>
                          <a:latin typeface="Arial"/>
                          <a:ea typeface="Calibri"/>
                          <a:cs typeface="Times New Roman"/>
                        </a:rPr>
                        <a:t>охотустройство</a:t>
                      </a: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, в общей площади охотничьих угодий,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2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Площадь акватории водных объектов Республики Татарстан, очищенной от брошенных орудий лова (вылова), кв. километров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878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878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878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878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878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2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исходящих документов в сфере экологического нормирования, касающихся государственного регулирования негативного воздействия на окружающую среду, единиц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981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510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520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530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540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157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52450" y="179388"/>
            <a:ext cx="8088112" cy="611187"/>
          </a:xfrm>
        </p:spPr>
        <p:txBody>
          <a:bodyPr>
            <a:noAutofit/>
          </a:bodyPr>
          <a:lstStyle/>
          <a:p>
            <a:r>
              <a:rPr lang="ru-RU" sz="1800" dirty="0"/>
              <a:t>Показатели консолидированного бюджета Республики Татарстан </a:t>
            </a:r>
          </a:p>
          <a:p>
            <a:r>
              <a:rPr lang="ru-RU" sz="1800" dirty="0"/>
              <a:t>в расчете на 1 жителя (рублей)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592836"/>
              </p:ext>
            </p:extLst>
          </p:nvPr>
        </p:nvGraphicFramePr>
        <p:xfrm>
          <a:off x="625474" y="990598"/>
          <a:ext cx="8232777" cy="469201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389031"/>
                <a:gridCol w="1286190"/>
                <a:gridCol w="1155560"/>
                <a:gridCol w="1135464"/>
                <a:gridCol w="1155560"/>
                <a:gridCol w="1110972"/>
              </a:tblGrid>
              <a:tr h="7953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2019 </a:t>
                      </a:r>
                      <a:r>
                        <a:rPr lang="ru-RU" sz="1400" u="none" strike="noStrike" dirty="0">
                          <a:effectLst/>
                        </a:rPr>
                        <a:t>год</a:t>
                      </a:r>
                      <a:br>
                        <a:rPr lang="ru-RU" sz="1400" u="none" strike="noStrike" dirty="0">
                          <a:effectLst/>
                        </a:rPr>
                      </a:br>
                      <a:r>
                        <a:rPr lang="ru-RU" sz="1400" u="none" strike="noStrike" dirty="0">
                          <a:effectLst/>
                        </a:rPr>
                        <a:t>(факт)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2020 </a:t>
                      </a:r>
                      <a:r>
                        <a:rPr lang="ru-RU" sz="1400" u="none" strike="noStrike" dirty="0">
                          <a:effectLst/>
                        </a:rPr>
                        <a:t>год (оценка)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2021 </a:t>
                      </a:r>
                      <a:r>
                        <a:rPr lang="ru-RU" sz="1400" u="none" strike="noStrike" dirty="0">
                          <a:effectLst/>
                        </a:rPr>
                        <a:t>год</a:t>
                      </a:r>
                      <a:br>
                        <a:rPr lang="ru-RU" sz="1400" u="none" strike="noStrike" dirty="0">
                          <a:effectLst/>
                        </a:rPr>
                      </a:br>
                      <a:r>
                        <a:rPr lang="ru-RU" sz="1400" u="none" strike="noStrike" dirty="0">
                          <a:effectLst/>
                        </a:rPr>
                        <a:t>(прогноз)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2022 </a:t>
                      </a:r>
                      <a:r>
                        <a:rPr lang="ru-RU" sz="1400" u="none" strike="noStrike" dirty="0">
                          <a:effectLst/>
                        </a:rPr>
                        <a:t>год</a:t>
                      </a:r>
                      <a:br>
                        <a:rPr lang="ru-RU" sz="1400" u="none" strike="noStrike" dirty="0">
                          <a:effectLst/>
                        </a:rPr>
                      </a:br>
                      <a:r>
                        <a:rPr lang="ru-RU" sz="1400" u="none" strike="noStrike" dirty="0">
                          <a:effectLst/>
                        </a:rPr>
                        <a:t>(прогноз)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2023 </a:t>
                      </a:r>
                      <a:r>
                        <a:rPr lang="ru-RU" sz="1400" u="none" strike="noStrike" dirty="0">
                          <a:effectLst/>
                        </a:rPr>
                        <a:t>год</a:t>
                      </a:r>
                      <a:br>
                        <a:rPr lang="ru-RU" sz="1400" u="none" strike="noStrike" dirty="0">
                          <a:effectLst/>
                        </a:rPr>
                      </a:br>
                      <a:r>
                        <a:rPr lang="ru-RU" sz="1400" u="none" strike="noStrike" dirty="0">
                          <a:effectLst/>
                        </a:rPr>
                        <a:t>(прогноз)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953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 smtClean="0">
                          <a:effectLst/>
                        </a:rPr>
                        <a:t>Доходы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86 357,40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82 161,1</a:t>
                      </a:r>
                      <a:endParaRPr lang="ru-RU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80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118,8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82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142,2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808,6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в том числе: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6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953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i="1" u="none" strike="noStrike" dirty="0">
                          <a:effectLst/>
                        </a:rPr>
                        <a:t>налоговые </a:t>
                      </a:r>
                      <a:r>
                        <a:rPr lang="ru-RU" sz="1600" i="1" u="none" strike="noStrike" dirty="0" smtClean="0">
                          <a:effectLst/>
                        </a:rPr>
                        <a:t>и неналоговые </a:t>
                      </a:r>
                      <a:r>
                        <a:rPr lang="ru-RU" sz="1600" i="1" u="none" strike="noStrike" dirty="0">
                          <a:effectLst/>
                        </a:rPr>
                        <a:t>доходы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76 622,6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71 616,6</a:t>
                      </a:r>
                      <a:endParaRPr lang="ru-RU" sz="1600" b="0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 </a:t>
                      </a:r>
                      <a:r>
                        <a:rPr lang="ru-RU" sz="16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641,2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72 </a:t>
                      </a:r>
                      <a:r>
                        <a:rPr lang="ru-RU" sz="16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405,4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 </a:t>
                      </a:r>
                      <a:r>
                        <a:rPr lang="ru-RU" sz="16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143,1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953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 smtClean="0">
                          <a:effectLst/>
                        </a:rPr>
                        <a:t>Расходы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82 538,4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99 323,7</a:t>
                      </a:r>
                      <a:endParaRPr lang="ru-RU" sz="16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80 </a:t>
                      </a:r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882,1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82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941,1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82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641,6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930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</a:rPr>
                        <a:t>Государственный долг Республики </a:t>
                      </a:r>
                      <a:r>
                        <a:rPr lang="ru-RU" sz="1600" b="1" u="none" strike="noStrike" dirty="0" smtClean="0">
                          <a:effectLst/>
                        </a:rPr>
                        <a:t>Татарстан </a:t>
                      </a:r>
                      <a:r>
                        <a:rPr lang="ru-RU" sz="1600" b="0" i="1" u="none" strike="noStrike" dirty="0" smtClean="0">
                          <a:effectLst/>
                        </a:rPr>
                        <a:t>(реструктурирован на долгосрочной основе)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23 997,8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25 106,1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24 481,9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24 374,1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24 248,5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092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61960547"/>
              </p:ext>
            </p:extLst>
          </p:nvPr>
        </p:nvGraphicFramePr>
        <p:xfrm>
          <a:off x="521301" y="766171"/>
          <a:ext cx="8299894" cy="5944509"/>
        </p:xfrm>
        <a:graphic>
          <a:graphicData uri="http://schemas.openxmlformats.org/drawingml/2006/table">
            <a:tbl>
              <a:tblPr/>
              <a:tblGrid>
                <a:gridCol w="5099494"/>
                <a:gridCol w="563526"/>
                <a:gridCol w="712381"/>
                <a:gridCol w="648587"/>
                <a:gridCol w="659218"/>
                <a:gridCol w="616688"/>
              </a:tblGrid>
              <a:tr h="266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(факт)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(план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89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Соотношение количества зарегистрированных обращений в области охраны окружающей среды при планировании хозяйственной и иной деятельности, территориального планирования и государственной экологической экспертизы и количества подготовленных согласований и проведенных государственных экологических экспертиз,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89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уловленных и обезвреженных загрязняющих атмосферный воздух веществ в общем количестве загрязняющих веществ, отходящих от стационарных источников,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60,2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60,4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60,6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60,8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60,9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76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автотранспортных средств с повышенным содержанием загрязняющих веществ в отработавших газах в общем количестве проверенных автомобилей,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7,3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7,2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7,1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6,9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загрязненных (без очистки) сточных вод в общем объеме водоотведения,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11,6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11,5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11,4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11,3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11,2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нормативно очищенных сточных вод в общем объеме сточных вод,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17,4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17,8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18,2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18,6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18,65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Качество окружающей среды,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100,02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108,37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108,4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</a:t>
                      </a:r>
                      <a:r>
                        <a:rPr lang="ru-RU" sz="900" dirty="0" err="1">
                          <a:effectLst/>
                          <a:latin typeface="Arial"/>
                          <a:ea typeface="Calibri"/>
                          <a:cs typeface="Times New Roman"/>
                        </a:rPr>
                        <a:t>рекультивируемых</a:t>
                      </a: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 земель,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44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44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45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46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41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устраненных нарушений из числа выявленных нарушений в сфере природопользования и охраны окружающей среды, процентов (показатель группы В.2.5)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99,2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&gt;=96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&gt;=96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&gt;=96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&gt;=96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99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взысканных средств от наложенных штрафов, процентов (показатель группы В.3.1.37)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75,7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&gt;70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&gt;70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&gt;70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&gt;70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96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поступивших заявок в государственную информационную систему "Народный контроль", которым присвоен статус "Заявка решена",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80,37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&gt;50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&gt;50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&gt;50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&gt;50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94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Наличие уведомлений со статусом "Выполнено несвоевременно" в государственной информационной системе "Народный контроль", единиц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89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облагороженных земельных участков от общей площади загрязненных земельных участков в результате несанкционированного размещения отходов производства и потребления,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95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85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85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85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85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86" marR="4978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89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Снижение доли загрязненных земельных участков в результате несанкционированного размещения отходов производства и потребления по отношению к предыдущему году, процентов (показатель группы А.3)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23,5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22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20,5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20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33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Эффективность регионального государственного экологического надзора, тыс. рублей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89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Сокращение количества выявленных нарушений обязательных требований в области охраны окружающей среды, единиц (показатель группы В.3.2.2)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5 685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5 118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4 605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4 145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3 730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68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предупреждений в общем количестве административных наказаний, процентов (показатель В.3.2.9)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41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&gt;=10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&gt;=10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&gt;=10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&gt;=10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99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Формирование плана проверок на очередной год с учетом риск-ориентированного подхода, да/нет (показатель группы В.3.1.2)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да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да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да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да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да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4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отобранных проб внешней среды (вода, воздух и почва), штук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35 160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27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Количество проведенных лабораторных анализов, отобранных проб внешней среды (вода, воздух и почва), штук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64 460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97" marR="47297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552892" y="46038"/>
            <a:ext cx="8049569" cy="6980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400"/>
              </a:lnSpc>
              <a:spcBef>
                <a:spcPts val="0"/>
              </a:spcBef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программы</a:t>
            </a:r>
            <a:endParaRPr lang="ru-RU" altLang="ru-RU" sz="14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  <a:spcBef>
                <a:spcPts val="0"/>
              </a:spcBef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"Охрана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окружающей среды, воспроизводство </a:t>
            </a:r>
            <a:endParaRPr lang="ru-RU" alt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  <a:spcBef>
                <a:spcPts val="0"/>
              </a:spcBef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природных ресурсов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 (продолжение)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4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518313960"/>
              </p:ext>
            </p:extLst>
          </p:nvPr>
        </p:nvGraphicFramePr>
        <p:xfrm>
          <a:off x="521301" y="788756"/>
          <a:ext cx="8299894" cy="5388102"/>
        </p:xfrm>
        <a:graphic>
          <a:graphicData uri="http://schemas.openxmlformats.org/drawingml/2006/table">
            <a:tbl>
              <a:tblPr/>
              <a:tblGrid>
                <a:gridCol w="5099494"/>
                <a:gridCol w="563526"/>
                <a:gridCol w="712381"/>
                <a:gridCol w="648587"/>
                <a:gridCol w="659218"/>
                <a:gridCol w="616688"/>
              </a:tblGrid>
              <a:tr h="266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(факт)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(план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89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Соотношение величины фактического поступления в бюджет Республики Татарстан разовых платежей за пользование недрами при наступлении определенных событий, оговоренных в лицензии, при пользовании недрами на территории Российской Федерации по участкам недр, содержащим общераспространенные полезные ископаемые, или участкам недр местного значения к утвержденным плановым значениям,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89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Уровень удовлетворенности качеством государственных услуг,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90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76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выполненных Министерством экологии и природных ресурсов Республики Татарстан в установленные контрольные сроки поручений Президента Республики Татарстан, Премьер-министра Республики Татарстан, Руководителя Аппарата Президента Республики Татарстан, заместителей Премьер-министра Республики Татарстан в общем объеме поручений, для которых указанными лицами установлен срок выполнения,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выполненных Министерством экологии и природных ресурсов Республики Татарстан в установленные контрольные сроки поручений Президента Республики Татарстан, Премьер-министра Республики Татарстан, Руководителя Аппарата Президента Республики Татарстан, заместителей Премьер-министра Республики Татарстан по рассмотрению обращений граждан в общем объеме поручений по рассмотрению обращений граждан, для которых указанными лицами установлен срок выполнения,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выполненных Министерством экологии и природных ресурсов Республики Татарстан персонифицированных поручений, в том числе своевременно обновленных отчетов в системе "Открытый Татарстан" и внесенных данных по курируемым региональным проектам в информационно-аналитическую систему Республики Татарстан по направлению "Контроль национальных проектов",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согласованных в регламентные сроки проектов постановлений и распоряжений Кабинета Министров Республики Татарстан,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проектов нормативных правовых актов Кабинета Министров Республики Татарстан, разработка и издание (принятие) которых требуется в связи с изданием (принятием) законов Республики Татарстан, внесенных Министерством экологии и природных ресурсов Республики Татарстан в Кабинет Министров Республики Татарстан в установленные регламентные сроки, в общем объеме указанных нормативных правовых актов,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41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Выполнение государственных программ государственным заказчиком - координатором,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99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стоимости контрактов, заключенных по результатам несостоявшихся конкурентных способов закупок, в общей стоимости заключенных контрактов,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10,9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&lt;=12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&lt;=12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&lt;=12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&lt;=12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38" marR="37838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552892" y="46038"/>
            <a:ext cx="8049569" cy="6980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400"/>
              </a:lnSpc>
              <a:spcBef>
                <a:spcPts val="0"/>
              </a:spcBef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программы</a:t>
            </a:r>
            <a:endParaRPr lang="ru-RU" altLang="ru-RU" sz="14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  <a:spcBef>
                <a:spcPts val="0"/>
              </a:spcBef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"Охрана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окружающей среды, воспроизводство </a:t>
            </a:r>
            <a:endParaRPr lang="ru-RU" alt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  <a:spcBef>
                <a:spcPts val="0"/>
              </a:spcBef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природных ресурсов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 (продолжение)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03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13568087"/>
              </p:ext>
            </p:extLst>
          </p:nvPr>
        </p:nvGraphicFramePr>
        <p:xfrm>
          <a:off x="511776" y="874481"/>
          <a:ext cx="8299894" cy="1665667"/>
        </p:xfrm>
        <a:graphic>
          <a:graphicData uri="http://schemas.openxmlformats.org/drawingml/2006/table">
            <a:tbl>
              <a:tblPr/>
              <a:tblGrid>
                <a:gridCol w="5099494"/>
                <a:gridCol w="563526"/>
                <a:gridCol w="712381"/>
                <a:gridCol w="648587"/>
                <a:gridCol w="659218"/>
                <a:gridCol w="616688"/>
              </a:tblGrid>
              <a:tr h="266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(факт)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(план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89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Доля закупок, размещенных у субъектов малого предпринимательства и социально ориентированных некоммерческих организаций, от совокупного годового объема закупок,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00" marR="546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37,28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00" marR="546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&gt;=30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00" marR="546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&gt;=30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00" marR="546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&gt;=30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00" marR="546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&gt;=30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00" marR="546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89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Выполнение показателей региональных составляющих национальных проектов,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00" marR="546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00" marR="546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00" marR="546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00" marR="546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00" marR="546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00" marR="546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76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Выполнение Государственного заказа на управление в сфере охраны окружающей среды и природопользования, процентов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00" marR="546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00" marR="546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00" marR="546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00" marR="546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00" marR="546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00" marR="546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Расходы консолидированного бюджета Республики Татарстан на охрану окружающей среды, воспроизводство и использование природных ресурсов в расчете на одного жителя, рублей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00" marR="546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315,6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00" marR="546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443,1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00" marR="546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279,0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00" marR="546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Calibri"/>
                          <a:cs typeface="Times New Roman"/>
                        </a:rPr>
                        <a:t>210,6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00" marR="546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155,9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600" marR="5460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552892" y="46038"/>
            <a:ext cx="8049569" cy="6980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400"/>
              </a:lnSpc>
              <a:spcBef>
                <a:spcPts val="0"/>
              </a:spcBef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программы</a:t>
            </a:r>
            <a:endParaRPr lang="ru-RU" altLang="ru-RU" sz="14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  <a:spcBef>
                <a:spcPts val="0"/>
              </a:spcBef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"Охрана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окружающей среды, воспроизводство </a:t>
            </a:r>
            <a:endParaRPr lang="ru-RU" alt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  <a:spcBef>
                <a:spcPts val="0"/>
              </a:spcBef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природных ресурсов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 (окончание)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4811" y="6042038"/>
            <a:ext cx="83690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ГП: Министерство экологии и природных ресурсов Республики Татарстан</a:t>
            </a:r>
            <a:endParaRPr lang="ru-RU" sz="1100" b="1" i="1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4811" y="6303648"/>
            <a:ext cx="838559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</a:t>
            </a:r>
            <a:r>
              <a:rPr lang="ru-RU" sz="1100" b="1" i="1" dirty="0">
                <a:solidFill>
                  <a:srgbClr val="FFC000"/>
                </a:solidFill>
              </a:rPr>
              <a:t>: </a:t>
            </a:r>
            <a:r>
              <a:rPr lang="en-US" sz="1100" b="1" i="1" dirty="0">
                <a:solidFill>
                  <a:schemeClr val="accent6"/>
                </a:solidFill>
              </a:rPr>
              <a:t>http://eco.tatarstan.r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57121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190162" y="1381656"/>
            <a:ext cx="456033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altLang="ru-RU" sz="16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</a:rPr>
              <a:t>создание </a:t>
            </a:r>
            <a:r>
              <a:rPr lang="ru-RU" altLang="ru-RU" sz="1600" dirty="0">
                <a:solidFill>
                  <a:prstClr val="black"/>
                </a:solidFill>
              </a:rPr>
              <a:t>благоприятных условий для гармоничного развития экономики Республики Татарстан и обеспечения роста уровня </a:t>
            </a:r>
            <a:r>
              <a:rPr lang="ru-RU" altLang="ru-RU" sz="1600" dirty="0" smtClean="0">
                <a:solidFill>
                  <a:prstClr val="black"/>
                </a:solidFill>
              </a:rPr>
              <a:t>жизни </a:t>
            </a:r>
            <a:r>
              <a:rPr lang="ru-RU" altLang="ru-RU" sz="1600" dirty="0">
                <a:solidFill>
                  <a:prstClr val="black"/>
                </a:solidFill>
              </a:rPr>
              <a:t>населения Республики Татарстан. </a:t>
            </a:r>
            <a:endParaRPr lang="ru-RU" altLang="ru-RU" sz="1600" dirty="0" smtClean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69289" y="135339"/>
            <a:ext cx="7943850" cy="5278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10. Государственная </a:t>
            </a:r>
            <a:r>
              <a:rPr lang="ru-RU" altLang="ru-RU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программа  </a:t>
            </a: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"Экономическое </a:t>
            </a:r>
            <a:r>
              <a:rPr lang="ru-RU" altLang="ru-RU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развитие и инновационная экономика Республики </a:t>
            </a: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  <a:endParaRPr lang="ru-RU" altLang="ru-RU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212658"/>
              </p:ext>
            </p:extLst>
          </p:nvPr>
        </p:nvGraphicFramePr>
        <p:xfrm>
          <a:off x="692029" y="3820601"/>
          <a:ext cx="8058464" cy="9929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15485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180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10 314 423,3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12 347 809,4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11 901 524,6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11 221 532,6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3 676 571,8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4450" name="Picture 2" descr="http://vz.ua/static/image/big/13880744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29" y="1057019"/>
            <a:ext cx="3237680" cy="215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03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29710" y="59139"/>
            <a:ext cx="7943850" cy="5278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программы</a:t>
            </a:r>
            <a:endParaRPr lang="ru-RU" altLang="ru-RU" sz="14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"Экономическое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развитие и инновационная экономика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145161"/>
              </p:ext>
            </p:extLst>
          </p:nvPr>
        </p:nvGraphicFramePr>
        <p:xfrm>
          <a:off x="529710" y="954698"/>
          <a:ext cx="8513805" cy="484738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775820"/>
                <a:gridCol w="747597"/>
                <a:gridCol w="747597"/>
                <a:gridCol w="747597"/>
                <a:gridCol w="747597"/>
                <a:gridCol w="747597"/>
              </a:tblGrid>
              <a:tr h="4931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>
                          <a:solidFill>
                            <a:schemeClr val="tx1"/>
                          </a:solidFill>
                          <a:effectLst/>
                        </a:rPr>
                        <a:t>Целевые показатели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 smtClean="0">
                          <a:solidFill>
                            <a:schemeClr val="tx1"/>
                          </a:solidFill>
                          <a:effectLst/>
                        </a:rPr>
                        <a:t>2019 </a:t>
                      </a:r>
                      <a:r>
                        <a:rPr lang="ru-RU" sz="1050" b="1" i="0" kern="1200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r>
                        <a:rPr lang="ru-RU" sz="1050" b="1" i="0" kern="1200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 smtClean="0">
                          <a:solidFill>
                            <a:schemeClr val="tx1"/>
                          </a:solidFill>
                          <a:effectLst/>
                        </a:rPr>
                        <a:t>2020 </a:t>
                      </a:r>
                      <a:r>
                        <a:rPr lang="ru-RU" sz="1050" b="1" i="0" kern="1200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r>
                        <a:rPr lang="ru-RU" sz="1050" b="1" i="0" kern="1200" dirty="0" smtClean="0">
                          <a:solidFill>
                            <a:schemeClr val="tx1"/>
                          </a:solidFill>
                          <a:effectLst/>
                        </a:rPr>
                        <a:t>(план)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 smtClean="0">
                          <a:solidFill>
                            <a:schemeClr val="tx1"/>
                          </a:solidFill>
                          <a:effectLst/>
                        </a:rPr>
                        <a:t>2021 </a:t>
                      </a:r>
                      <a:r>
                        <a:rPr lang="ru-RU" sz="1050" b="1" i="0" kern="1200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050" b="1" i="0" kern="1200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050" b="1" i="0" kern="1200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Индекс физического объема ВРП,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102,5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102,1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102,0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103,3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2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Рост объема инвестиций в основной капитал без учета бюджетных средств,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95,8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2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Объем прямых иностранных инвестиций в расчете на одного жителя Республики Татарстан, долларов США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469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2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инновационной продукции в общем объеме промышленного производства,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20,2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Удельный вес организаций, осуществляющих технологические инновации, в общем количестве обследованных организаций,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18,2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2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Уровень удовлетворенности заявителей Республики Татарстан качеством предоставления государственных и муниципальных услуг,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2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граждан, имеющих доступ к получению государственных и муниципальных услуг по принципу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"одного окна"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 месту пребывания, в том числе в многофункциональных центрах предоставления государственных и муниципальных услуг,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334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аукционов в электронной форме от общего числа проведенных торгов,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95,6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конкурентных закупок (количество участников более одного к общему количеству  торгов),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88,79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72,7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73,16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73,62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74,08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разработанных генеральных планов поселений, штук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2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выполненных мероприятий, предусмотренных утвержденными программами (планами) по реализации мер антикоррупционной политики в Комитете Республики Татарстан по социально-экономическому мониторингу,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информационных материалов, представленных в срок, от их общего числа,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334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стоимости контрактов, заключенных по результатам несостоявшихся конкурентных способов закупок, в общей стоимости заключенных контрактов,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7,3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не менее 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не менее 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не менее 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не менее 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ТОС, которым представлена поддержка в виде субсидий на осуществление компенсационных выплат руководителям ТОС, от общего количества ТОС зарегистрированных в городских округах и городских поселениях,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субъектов МСП (включая индивидуальных предпринимателей) в расчете на 1 тыс. человек населения, 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069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29710" y="59139"/>
            <a:ext cx="7943850" cy="5278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программы "Экономическое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развитие </a:t>
            </a:r>
            <a:endParaRPr lang="ru-RU" alt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инновационная экономика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 (продолжение)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094335"/>
              </p:ext>
            </p:extLst>
          </p:nvPr>
        </p:nvGraphicFramePr>
        <p:xfrm>
          <a:off x="529710" y="733939"/>
          <a:ext cx="8513805" cy="589947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775820"/>
                <a:gridCol w="747597"/>
                <a:gridCol w="747597"/>
                <a:gridCol w="747597"/>
                <a:gridCol w="747597"/>
                <a:gridCol w="747597"/>
              </a:tblGrid>
              <a:tr h="4567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>
                          <a:effectLst/>
                        </a:rPr>
                        <a:t>Целевые показатели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 smtClean="0">
                          <a:solidFill>
                            <a:schemeClr val="tx1"/>
                          </a:solidFill>
                          <a:effectLst/>
                        </a:rPr>
                        <a:t>2019 </a:t>
                      </a:r>
                      <a:r>
                        <a:rPr lang="ru-RU" sz="1050" b="1" i="0" kern="1200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r>
                        <a:rPr lang="ru-RU" sz="1050" b="1" i="0" kern="1200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 smtClean="0">
                          <a:solidFill>
                            <a:schemeClr val="tx1"/>
                          </a:solidFill>
                          <a:effectLst/>
                        </a:rPr>
                        <a:t>2020 </a:t>
                      </a:r>
                      <a:r>
                        <a:rPr lang="ru-RU" sz="1050" b="1" i="0" kern="1200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r>
                        <a:rPr lang="ru-RU" sz="1050" b="1" i="0" kern="1200" dirty="0" smtClean="0">
                          <a:solidFill>
                            <a:schemeClr val="tx1"/>
                          </a:solidFill>
                          <a:effectLst/>
                        </a:rPr>
                        <a:t>(план)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 smtClean="0">
                          <a:solidFill>
                            <a:schemeClr val="tx1"/>
                          </a:solidFill>
                          <a:effectLst/>
                        </a:rPr>
                        <a:t>2021 </a:t>
                      </a:r>
                      <a:r>
                        <a:rPr lang="ru-RU" sz="1050" b="1" i="0" kern="1200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050" b="1" i="0" kern="1200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050" b="1" i="0" kern="1200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Оборот субъектов МСП в постоянных ценах по отношению к показателю 2014 года,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134,3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124,2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125,9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127,6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Оборот в расчете на одного работника субъекта МСП в постоянных ценах по отношению к показателю 2014 года,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122,6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119,7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119,8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119,9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791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обрабатывающей промышленности в обороте МСП (без учета индивидуальных предпринимателей),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2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среднесписочной численности работников (без внешних совместителей), занятых у субъектов МСП, в общей численности занятого населения,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565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экспорта малых и средних предприятий в общем объеме экспорта Республики Татарстан,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058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средств, направляемая на реализацию мероприятий в сфере развития МСП в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монопрофильных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муниципальных образованиях, в общем объеме финансового обеспечения государственной поддержки МСП за счет средств федерального бюджета,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383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Годовой объем закупок товаров, работ, услуг, осуществляемых отдельными видами юридических лиц у субъектов МСП, в совокупном стоимостном объеме договоров, заключенных по результатам закупок, процентов,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671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том числе: годовой стоимостный объем договоров, заключенных с субъектами МСП по результатам закупок, участниками которых являются только субъекты МСП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84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СОНКО, которым оказана поддержка, 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200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200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200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4027">
                <a:tc>
                  <a:txBody>
                    <a:bodyPr/>
                    <a:lstStyle/>
                    <a:p>
                      <a:pPr marL="0" marR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Рост производительности труда на крупных и средних предприятиях базовых </a:t>
                      </a:r>
                      <a:r>
                        <a:rPr lang="ru-RU" sz="9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несырьевых</a:t>
                      </a:r>
                      <a:r>
                        <a:rPr lang="ru-RU" sz="9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отраслей экономики Республики Татарстан, в процентах к предыдущему году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103,1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103,9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105,2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средних и крупных предприятий базовых </a:t>
                      </a:r>
                      <a:r>
                        <a:rPr lang="ru-RU" sz="9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несырьевых</a:t>
                      </a:r>
                      <a:r>
                        <a:rPr lang="ru-RU" sz="9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отраслей экономики, вовлеченных в реализацию мероприятий национального проекта и подписавших соглашения о взаимодействии с Министерством промышленности и торговли Республики Татарстан, единиц (нарастающим итогом)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89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130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211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286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098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 роста высокопроизводительных рабочих мест в общем количестве рабочих мест на предприятиях обрабатывающих отраслей промышленности Республики Татарстан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108,6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108,7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718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 выработки на одного работника организаций – участника Кластера, в стоимостном выражении (по отношению к предыдущему году),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327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 объема работ и проектов в сфере научных исследований и разработок, выполняемых организациями-участниками Кластера, в стоимостном выражении (по отношению к предыдущему году, процентов)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264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предприятий, участвующих в создании систем управления правами на интеллектуальную собственность предприятий, единиц</a:t>
                      </a:r>
                      <a:b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676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278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программы "Экономическое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развитие </a:t>
            </a:r>
            <a:endParaRPr lang="ru-RU" alt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инновационная экономика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 (продолжение)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31124133"/>
              </p:ext>
            </p:extLst>
          </p:nvPr>
        </p:nvGraphicFramePr>
        <p:xfrm>
          <a:off x="506371" y="899228"/>
          <a:ext cx="8513805" cy="405993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775820"/>
                <a:gridCol w="747597"/>
                <a:gridCol w="747597"/>
                <a:gridCol w="747597"/>
                <a:gridCol w="747597"/>
                <a:gridCol w="747597"/>
              </a:tblGrid>
              <a:tr h="4567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показатели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 smtClean="0">
                          <a:solidFill>
                            <a:schemeClr val="tx1"/>
                          </a:solidFill>
                          <a:effectLst/>
                        </a:rPr>
                        <a:t>2019 </a:t>
                      </a:r>
                      <a:r>
                        <a:rPr lang="ru-RU" sz="1050" b="1" i="0" kern="1200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r>
                        <a:rPr lang="ru-RU" sz="1050" b="1" i="0" kern="1200" dirty="0" smtClean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 smtClean="0">
                          <a:solidFill>
                            <a:schemeClr val="tx1"/>
                          </a:solidFill>
                          <a:effectLst/>
                        </a:rPr>
                        <a:t>2020 </a:t>
                      </a:r>
                      <a:r>
                        <a:rPr lang="ru-RU" sz="1050" b="1" i="0" kern="1200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r>
                        <a:rPr lang="ru-RU" sz="1050" b="1" i="0" kern="1200" dirty="0" smtClean="0">
                          <a:solidFill>
                            <a:schemeClr val="tx1"/>
                          </a:solidFill>
                          <a:effectLst/>
                        </a:rPr>
                        <a:t>(план)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 smtClean="0">
                          <a:solidFill>
                            <a:schemeClr val="tx1"/>
                          </a:solidFill>
                          <a:effectLst/>
                        </a:rPr>
                        <a:t>2021 </a:t>
                      </a:r>
                      <a:r>
                        <a:rPr lang="ru-RU" sz="1050" b="1" i="0" kern="1200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050" b="1" i="0" kern="1200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050" b="1" i="0" kern="1200" dirty="0">
                          <a:solidFill>
                            <a:schemeClr val="tx1"/>
                          </a:solidFill>
                          <a:effectLst/>
                        </a:rPr>
                        <a:t>год (прогноз)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специалистов, прошедших подготовку и переподготовку кадров в сфере управления интеллектуальной собственностью,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человек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обследованных предприятий и организаций с целью инвентаризации, экспертизы, выявления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охраноспособных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результатов интеллектуальной деятельности и их оценки, выявления проблем в сфере осуществления технологических инноваций, продвижения технологий на российский и международный рынки,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marL="0" marR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Коэффициент изобретательской активности региона (количество поданных заявок на изобретения за год делится на численность населения того же года и умножается на 10 000 человек. При расчете данного коэффициента также учитываются заявки и на полезные модели)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marL="0" marR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Общее число заявок на изобретения и полезные модели, поступивших в Федеральную службу по интеллектуальной собственности от заявителей из Республики Татарстан, единиц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1 262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1 345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marL="0" marR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международных заявок на изобретения, поданных по процедуре РСТ (договоров о патентной кооперации) от общего числа заявок, процентов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8285">
                <a:tc>
                  <a:txBody>
                    <a:bodyPr/>
                    <a:lstStyle/>
                    <a:p>
                      <a:pPr marL="0" marR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вновь зарегистрированных (в качестве наименований мест происхождения товаров и товарных знаков) региональных брендов, единиц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1 750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1 980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7916">
                <a:tc>
                  <a:txBody>
                    <a:bodyPr/>
                    <a:lstStyle/>
                    <a:p>
                      <a:pPr marL="0" marR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случаев распоряжения исключительными правами на изобретения, полезные модели, промышленные образцы, правообладателями которых являются лица, зарегистрированные в регионе, по договорам (договор отчуждения, лицензионный договор), единиц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2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научно-технических, экономических и методических мероприятий,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954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созданных центров поддержки технологий и инноваций Республики Татарстан,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99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получателей государственной поддержки,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85776" y="5718546"/>
            <a:ext cx="8534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200" b="1" i="1" dirty="0" smtClean="0">
                <a:solidFill>
                  <a:schemeClr val="accent1"/>
                </a:solidFill>
              </a:rPr>
              <a:t>ГП: </a:t>
            </a:r>
            <a:r>
              <a:rPr lang="ru-RU" sz="1200" b="1" i="1" dirty="0">
                <a:solidFill>
                  <a:schemeClr val="accent1"/>
                </a:solidFill>
              </a:rPr>
              <a:t>Министерство </a:t>
            </a:r>
            <a:r>
              <a:rPr lang="ru-RU" sz="1200" b="1" i="1" dirty="0" smtClean="0">
                <a:solidFill>
                  <a:schemeClr val="accent1"/>
                </a:solidFill>
              </a:rPr>
              <a:t>экономики Республики </a:t>
            </a:r>
            <a:r>
              <a:rPr lang="ru-RU" sz="12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5775" y="6133096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200" b="1" i="1" dirty="0" smtClean="0">
                <a:solidFill>
                  <a:schemeClr val="accent6"/>
                </a:solidFill>
              </a:rPr>
              <a:t>программа и отчеты о ходе ее реализации, </a:t>
            </a:r>
            <a:r>
              <a:rPr lang="ru-RU" sz="1200" b="1" i="1" dirty="0">
                <a:solidFill>
                  <a:schemeClr val="accent6"/>
                </a:solidFill>
              </a:rPr>
              <a:t>находится </a:t>
            </a:r>
            <a:r>
              <a:rPr lang="ru-RU" sz="1200" b="1" i="1" dirty="0" smtClean="0">
                <a:solidFill>
                  <a:schemeClr val="accent6"/>
                </a:solidFill>
              </a:rPr>
              <a:t>по </a:t>
            </a:r>
            <a:r>
              <a:rPr lang="ru-RU" sz="1200" b="1" i="1" dirty="0">
                <a:solidFill>
                  <a:schemeClr val="accent6"/>
                </a:solidFill>
              </a:rPr>
              <a:t>адресу</a:t>
            </a:r>
            <a:r>
              <a:rPr lang="ru-RU" sz="1200" b="1" i="1" dirty="0" smtClean="0">
                <a:solidFill>
                  <a:schemeClr val="accent6"/>
                </a:solidFill>
              </a:rPr>
              <a:t>:</a:t>
            </a:r>
            <a:r>
              <a:rPr lang="en-US" sz="1200" b="1" i="1" dirty="0">
                <a:solidFill>
                  <a:schemeClr val="accent6"/>
                </a:solidFill>
              </a:rPr>
              <a:t> http://</a:t>
            </a:r>
            <a:r>
              <a:rPr lang="en-US" sz="1200" b="1" i="1" dirty="0" smtClean="0">
                <a:solidFill>
                  <a:schemeClr val="accent6"/>
                </a:solidFill>
              </a:rPr>
              <a:t>mert.tatarstan.ru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00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89286"/>
            <a:ext cx="7943850" cy="9194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11. </a:t>
            </a:r>
            <a:r>
              <a:rPr lang="ru-RU" sz="1600" b="1" dirty="0" smtClean="0">
                <a:solidFill>
                  <a:prstClr val="black"/>
                </a:solidFill>
              </a:rPr>
              <a:t>Государственная </a:t>
            </a:r>
            <a:r>
              <a:rPr lang="ru-RU" sz="1600" b="1" dirty="0">
                <a:solidFill>
                  <a:prstClr val="black"/>
                </a:solidFill>
              </a:rPr>
              <a:t>программа </a:t>
            </a:r>
            <a:r>
              <a:rPr lang="ru-RU" sz="1600" b="1" dirty="0" smtClean="0">
                <a:solidFill>
                  <a:prstClr val="black"/>
                </a:solidFill>
              </a:rPr>
              <a:t>"Развитие </a:t>
            </a:r>
            <a:r>
              <a:rPr lang="ru-RU" sz="1600" b="1" dirty="0">
                <a:solidFill>
                  <a:prstClr val="black"/>
                </a:solidFill>
              </a:rPr>
              <a:t>информационных и </a:t>
            </a:r>
            <a:endParaRPr lang="en-US" sz="1600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коммуникационных </a:t>
            </a:r>
            <a:r>
              <a:rPr lang="ru-RU" sz="1600" b="1" dirty="0">
                <a:solidFill>
                  <a:prstClr val="black"/>
                </a:solidFill>
              </a:rPr>
              <a:t>технологий в Республике Татарстан </a:t>
            </a:r>
            <a:endParaRPr lang="ru-RU" sz="1600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"Открытый Татарстан"</a:t>
            </a: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027108" y="1371662"/>
            <a:ext cx="472338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:</a:t>
            </a:r>
            <a:r>
              <a:rPr lang="en-US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внедрение </a:t>
            </a:r>
            <a:r>
              <a:rPr lang="ru-RU" alt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и широкое использование инфокоммуникационных и инновационных технологий во всех сферах деятельности, создание единого информационного общества Республики Татарстан и интеграция Республики Татарстан в глобальное информационное общество</a:t>
            </a:r>
            <a:endParaRPr lang="ru-RU" altLang="ru-RU" sz="1600" dirty="0" smtClean="0">
              <a:solidFill>
                <a:prstClr val="black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110311"/>
              </p:ext>
            </p:extLst>
          </p:nvPr>
        </p:nvGraphicFramePr>
        <p:xfrm>
          <a:off x="692029" y="4010382"/>
          <a:ext cx="8058464" cy="9929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23802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56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3 471 010,8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3 891 993,4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3 469 144,6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3 694 945,9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4 247 519,7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5474" name="Picture 2" descr="http://support.pavietnam.vn/multidata/31936951349754545Cong-ng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29" y="1279891"/>
            <a:ext cx="3126345" cy="239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37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89286"/>
            <a:ext cx="7943850" cy="91940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sz="1600" b="1" dirty="0" smtClean="0">
                <a:solidFill>
                  <a:prstClr val="black"/>
                </a:solidFill>
              </a:rPr>
              <a:t>"Развитие </a:t>
            </a:r>
            <a:r>
              <a:rPr lang="ru-RU" sz="1600" b="1" dirty="0">
                <a:solidFill>
                  <a:prstClr val="black"/>
                </a:solidFill>
              </a:rPr>
              <a:t>информационных и коммуникационных технологий в Республике Татарстан </a:t>
            </a:r>
            <a:endParaRPr lang="ru-RU" sz="1600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"Открытый Татарстан" </a:t>
            </a:r>
            <a:endParaRPr lang="ru-RU" sz="16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324489"/>
              </p:ext>
            </p:extLst>
          </p:nvPr>
        </p:nvGraphicFramePr>
        <p:xfrm>
          <a:off x="514350" y="1198224"/>
          <a:ext cx="8458200" cy="5266862"/>
        </p:xfrm>
        <a:graphic>
          <a:graphicData uri="http://schemas.openxmlformats.org/drawingml/2006/table">
            <a:tbl>
              <a:tblPr/>
              <a:tblGrid>
                <a:gridCol w="1448569"/>
                <a:gridCol w="3916394"/>
                <a:gridCol w="588162"/>
                <a:gridCol w="571500"/>
                <a:gridCol w="647700"/>
                <a:gridCol w="714375"/>
                <a:gridCol w="571500"/>
              </a:tblGrid>
              <a:tr h="6101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мероприятия</a:t>
                      </a:r>
                    </a:p>
                  </a:txBody>
                  <a:tcPr marL="36000" marR="36000" marT="5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индикатора оценки конечных результатов, единица измерения</a:t>
                      </a:r>
                    </a:p>
                  </a:txBody>
                  <a:tcPr marL="36000" marR="36000" marT="5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Значение индикаторов</a:t>
                      </a:r>
                    </a:p>
                  </a:txBody>
                  <a:tcPr marL="36000" marR="36000" marT="5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6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2019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0" marR="36000" marT="5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0" marR="36000" marT="5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2593">
                <a:tc rowSpan="5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Организация перевода государственных,  муниципальных и социально значимых услуг в электронный вид, а также создание </a:t>
                      </a: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информационной̆ </a:t>
                      </a: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инфраструктуры МФЦ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Отношение количества оказанных государственных, муниципальных и социально значимых услуг в электронном виде к количеству таких услуг за аналогичный период прошлого года, %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115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115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115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115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115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Доля МФЦ Республики Татарстан, использующих для передачи документов на оказание государственных и муниципальных услуг ГИС Республики Татарстан «Автоматизированная информационная система многофункциональных центров предоставления государственных и муниципальных услуг»,  от общего количества действующих МФЦ с универсальными специалистами, % 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Доля сотрудников органов местного самоуправления, наделенных полномочиями на государственную регистрацию актов гражданского состояния, использующих АИС ЗАГС при КМ РТ, %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_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_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4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Доля дошкольных образовательных организаций, запись в которые может осуществляться с использованием электронной очереди, %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Доля детей, зачисленных в дошкольные образовательные организации  с использованием информационно-телекоммуникационной сети «Интернет», %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3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Реализация пилотного проекта "Карта жителя Республики Татарстан"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Количество выпущенных карт жителя Республики Татарстан (нарастающим итогом), единиц 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40 500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41 000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41 500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42 000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42 000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Развитие и эксплуатация ИКТ в сфере образования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Количество пользователей ГИС  «Электронное образование в Республике Татарстан», тыс.человек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1 003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1 003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1 005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1 005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1 005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8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Количество проведенных человеко-часов обучения пользователей работе в ГИС «Электронное образование в Республике Татарстан» и на Портале государственных и муниципальных услуг Республики Татарстан, </a:t>
                      </a:r>
                      <a:endParaRPr lang="ru-RU" sz="10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тыс.человек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х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ак.час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240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240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240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240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240</a:t>
                      </a:r>
                    </a:p>
                  </a:txBody>
                  <a:tcPr marL="2360" marR="2360" marT="236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196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89286"/>
            <a:ext cx="7943850" cy="817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4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sz="1400" b="1" dirty="0" smtClean="0">
                <a:solidFill>
                  <a:prstClr val="black"/>
                </a:solidFill>
              </a:rPr>
              <a:t>"Развитие </a:t>
            </a:r>
            <a:r>
              <a:rPr lang="ru-RU" sz="1400" b="1" dirty="0">
                <a:solidFill>
                  <a:prstClr val="black"/>
                </a:solidFill>
              </a:rPr>
              <a:t>информационных и коммуникационных технологий в Республике Татарстан </a:t>
            </a:r>
            <a:r>
              <a:rPr lang="ru-RU" sz="1400" b="1" dirty="0" smtClean="0">
                <a:solidFill>
                  <a:prstClr val="black"/>
                </a:solidFill>
              </a:rPr>
              <a:t>"Открытый Татарстан" (продолжение)</a:t>
            </a:r>
            <a:endParaRPr lang="ru-RU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276452"/>
              </p:ext>
            </p:extLst>
          </p:nvPr>
        </p:nvGraphicFramePr>
        <p:xfrm>
          <a:off x="609600" y="1119041"/>
          <a:ext cx="8403771" cy="4567770"/>
        </p:xfrm>
        <a:graphic>
          <a:graphicData uri="http://schemas.openxmlformats.org/drawingml/2006/table">
            <a:tbl>
              <a:tblPr/>
              <a:tblGrid>
                <a:gridCol w="1476375"/>
                <a:gridCol w="3886200"/>
                <a:gridCol w="581025"/>
                <a:gridCol w="590550"/>
                <a:gridCol w="619125"/>
                <a:gridCol w="654920"/>
                <a:gridCol w="595576"/>
              </a:tblGrid>
              <a:tr h="13901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мероприятия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индикатора оценки конечных результатов,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единица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измерения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Значение индикаторов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61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2019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1714">
                <a:tc rowSpan="4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Развитие и эксплуатация ИКТ в сфере культуры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Доля центральных общедоступных библиотек, подключенных к автоматизированной библиотечной информационной системе, %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62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Доля филиалов центральных общедоступных библиотек, подключенных к автоматизированной библиотечной информационной системе, %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Количество библиографических записей в сводном электронном каталоге библиотек Республики Татарстан, </a:t>
                      </a:r>
                      <a:r>
                        <a:rPr lang="ru-RU" sz="1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тыс.единиц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823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873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923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973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973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7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Доля исторических изданий, переведенных в электронный вид, %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9594">
                <a:tc rowSpan="3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Развитие и эксплуатация ИКТ в сфере труда, занятости и социальной защиты населения</a:t>
                      </a:r>
                    </a:p>
                  </a:txBody>
                  <a:tcPr marL="2811" marR="2811" marT="2811" marB="0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Доля учтенных граждан в ведомственной информационной системе в сфере занятости населения, числящихся нуждающимися в трудоустройстве в органах занятости Республики Татарстан, %</a:t>
                      </a:r>
                    </a:p>
                  </a:txBody>
                  <a:tcPr marL="2811" marR="2811" marT="2811" marB="0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95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Доля актов обследования семей несовершеннолетних, находящихся в социально опасном положении в Республике Татарстан,  внесенных  в ГИС «Социальный регистр населения Республики Татарстан», %</a:t>
                      </a:r>
                    </a:p>
                  </a:txBody>
                  <a:tcPr marL="2811" marR="2811" marT="2811" marB="0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98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99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95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Доля программ реабилитации людей с ограниченными возможностями, зарегистрированных в информационной системе «База данных инвалидов Республики Татарстан»,  %</a:t>
                      </a:r>
                    </a:p>
                  </a:txBody>
                  <a:tcPr marL="2811" marR="2811" marT="2811" marB="0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94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94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94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94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94</a:t>
                      </a:r>
                    </a:p>
                  </a:txBody>
                  <a:tcPr marL="2811" marR="2811" marT="28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595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Повышение уровня открытости деятельности органов государственной власти и органов 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Количество активных пользователей сервисов информационной открытости, </a:t>
                      </a:r>
                      <a:r>
                        <a:rPr lang="ru-RU" sz="1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тыс.ед</a:t>
                      </a: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 в год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≥ 46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≤ 48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≤ 50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≤ 52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≤ 52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437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86700" y="5953125"/>
            <a:ext cx="1257300" cy="904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380999" y="0"/>
            <a:ext cx="8391525" cy="698602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Расходы консолидированного бюджета Республики </a:t>
            </a:r>
            <a:r>
              <a:rPr lang="ru-RU" dirty="0" smtClean="0"/>
              <a:t>Татарстан в </a:t>
            </a:r>
            <a:r>
              <a:rPr lang="ru-RU" dirty="0"/>
              <a:t>отдельных секторах экономики и социальной сферы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расчете </a:t>
            </a:r>
            <a:r>
              <a:rPr lang="ru-RU" dirty="0" smtClean="0"/>
              <a:t>на </a:t>
            </a:r>
            <a:r>
              <a:rPr lang="ru-RU" dirty="0"/>
              <a:t>душу населения (рублей</a:t>
            </a:r>
            <a:r>
              <a:rPr lang="ru-RU" dirty="0" smtClean="0"/>
              <a:t>) за 2019 год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201885"/>
              </p:ext>
            </p:extLst>
          </p:nvPr>
        </p:nvGraphicFramePr>
        <p:xfrm>
          <a:off x="712922" y="721850"/>
          <a:ext cx="3959817" cy="5135613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079257"/>
                <a:gridCol w="880560"/>
              </a:tblGrid>
              <a:tr h="1693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Общеэкономические вопросы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252,1</a:t>
                      </a:r>
                    </a:p>
                  </a:txBody>
                  <a:tcPr marL="9525" marR="9525" marT="9525" marB="0" anchor="b"/>
                </a:tc>
              </a:tr>
              <a:tr h="15389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Воспроизводство минерально-сырьевой базы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9,4</a:t>
                      </a:r>
                    </a:p>
                  </a:txBody>
                  <a:tcPr marL="9525" marR="9525" marT="9525" marB="0" anchor="b"/>
                </a:tc>
              </a:tr>
              <a:tr h="14057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Сельское хозяйство и рыболовство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4 117,2</a:t>
                      </a:r>
                    </a:p>
                  </a:txBody>
                  <a:tcPr marL="9525" marR="9525" marT="9525" marB="0" anchor="b"/>
                </a:tc>
              </a:tr>
              <a:tr h="1808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Водное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142,4</a:t>
                      </a:r>
                    </a:p>
                  </a:txBody>
                  <a:tcPr marL="9525" marR="9525" marT="9525" marB="0" anchor="b"/>
                </a:tc>
              </a:tr>
              <a:tr h="889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Лесное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274,8</a:t>
                      </a:r>
                    </a:p>
                  </a:txBody>
                  <a:tcPr marL="9525" marR="9525" marT="9525" marB="0" anchor="b"/>
                </a:tc>
              </a:tr>
              <a:tr h="12982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Транспорт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559,1</a:t>
                      </a:r>
                    </a:p>
                  </a:txBody>
                  <a:tcPr marL="9525" marR="9525" marT="9525" marB="0" anchor="b"/>
                </a:tc>
              </a:tr>
              <a:tr h="16137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Дорожное хозяйство (дорожные фонды)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9 964,5</a:t>
                      </a:r>
                    </a:p>
                  </a:txBody>
                  <a:tcPr marL="9525" marR="9525" marT="9525" marB="0" anchor="b"/>
                </a:tc>
              </a:tr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Связь и информатика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437,7</a:t>
                      </a:r>
                    </a:p>
                  </a:txBody>
                  <a:tcPr marL="9525" marR="9525" marT="9525" marB="0" anchor="b"/>
                </a:tc>
              </a:tr>
              <a:tr h="11518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6 387,8</a:t>
                      </a:r>
                    </a:p>
                  </a:txBody>
                  <a:tcPr marL="9525" marR="9525" marT="9525" marB="0" anchor="b"/>
                </a:tc>
              </a:tr>
              <a:tr h="893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17518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Жилищное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1 221,7</a:t>
                      </a:r>
                    </a:p>
                  </a:txBody>
                  <a:tcPr marL="9525" marR="9525" marT="9525" marB="0" anchor="b"/>
                </a:tc>
              </a:tr>
              <a:tr h="17091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Коммунальное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1 750,4</a:t>
                      </a:r>
                    </a:p>
                  </a:txBody>
                  <a:tcPr marL="9525" marR="9525" marT="9525" marB="0" anchor="b"/>
                </a:tc>
              </a:tr>
              <a:tr h="1794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Благоустройство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2 308,2</a:t>
                      </a:r>
                    </a:p>
                  </a:txBody>
                  <a:tcPr marL="9525" marR="9525" marT="9525" marB="0" anchor="b"/>
                </a:tc>
              </a:tr>
              <a:tr h="22135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40,1</a:t>
                      </a:r>
                    </a:p>
                  </a:txBody>
                  <a:tcPr marL="9525" marR="9525" marT="9525" marB="0" anchor="b"/>
                </a:tc>
              </a:tr>
              <a:tr h="769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18673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Сбор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, удаление отходов и очистка сточных вод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293,5</a:t>
                      </a:r>
                    </a:p>
                  </a:txBody>
                  <a:tcPr marL="9525" marR="9525" marT="9525" marB="0" anchor="b"/>
                </a:tc>
              </a:tr>
              <a:tr h="25082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Охрана объектов растительного и животного мира и среды их обитания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93,6</a:t>
                      </a:r>
                    </a:p>
                  </a:txBody>
                  <a:tcPr marL="9525" marR="9525" marT="9525" marB="0" anchor="b"/>
                </a:tc>
              </a:tr>
              <a:tr h="18573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Другие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вопросы в области охраны окружающей среды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69,5</a:t>
                      </a:r>
                    </a:p>
                  </a:txBody>
                  <a:tcPr marL="9525" marR="9525" marT="9525" marB="0" anchor="b"/>
                </a:tc>
              </a:tr>
              <a:tr h="864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16505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6 388,5</a:t>
                      </a:r>
                    </a:p>
                  </a:txBody>
                  <a:tcPr marL="9525" marR="9525" marT="9525" marB="0" anchor="b"/>
                </a:tc>
              </a:tr>
              <a:tr h="15348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11 460,8</a:t>
                      </a:r>
                    </a:p>
                  </a:txBody>
                  <a:tcPr marL="9525" marR="9525" marT="9525" marB="0" anchor="b"/>
                </a:tc>
              </a:tr>
              <a:tr h="1595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1 563,4</a:t>
                      </a:r>
                    </a:p>
                  </a:txBody>
                  <a:tcPr marL="9525" marR="9525" marT="9525" marB="0" anchor="b"/>
                </a:tc>
              </a:tr>
              <a:tr h="1627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Среднее профессиональное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1 507,4</a:t>
                      </a:r>
                    </a:p>
                  </a:txBody>
                  <a:tcPr marL="9525" marR="9525" marT="9525" marB="0" anchor="b"/>
                </a:tc>
              </a:tr>
              <a:tr h="29825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98,0</a:t>
                      </a:r>
                    </a:p>
                  </a:txBody>
                  <a:tcPr marL="9525" marR="9525" marT="9525" marB="0" anchor="b"/>
                </a:tc>
              </a:tr>
              <a:tr h="1627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Высшее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91,3</a:t>
                      </a:r>
                    </a:p>
                  </a:txBody>
                  <a:tcPr marL="9525" marR="9525" marT="9525" marB="0" anchor="b"/>
                </a:tc>
              </a:tr>
              <a:tr h="1549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Молодежная политика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1 255,9</a:t>
                      </a:r>
                    </a:p>
                  </a:txBody>
                  <a:tcPr marL="9525" marR="9525" marT="9525" marB="0" anchor="b"/>
                </a:tc>
              </a:tr>
              <a:tr h="1627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2 960,0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465234"/>
              </p:ext>
            </p:extLst>
          </p:nvPr>
        </p:nvGraphicFramePr>
        <p:xfrm>
          <a:off x="4922377" y="698602"/>
          <a:ext cx="4012070" cy="532966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160293"/>
                <a:gridCol w="851777"/>
              </a:tblGrid>
              <a:tr h="1460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Культура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4 113,2</a:t>
                      </a:r>
                    </a:p>
                  </a:txBody>
                  <a:tcPr marL="9525" marR="9525" marT="9525" marB="0" anchor="b"/>
                </a:tc>
              </a:tr>
              <a:tr h="1233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Кинематография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31,4</a:t>
                      </a:r>
                    </a:p>
                  </a:txBody>
                  <a:tcPr marL="9525" marR="9525" marT="9525" marB="0" anchor="b"/>
                </a:tc>
              </a:tr>
              <a:tr h="22574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Прикладные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научные исследования в области культуры,     кинематографии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</a:tr>
              <a:tr h="13460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Другие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вопросы в области культуры, кинематографии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78,5</a:t>
                      </a:r>
                    </a:p>
                  </a:txBody>
                  <a:tcPr marL="9525" marR="9525" marT="9525" marB="0" anchor="b"/>
                </a:tc>
              </a:tr>
              <a:tr h="940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1340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Стационарная медицинская помощь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1 987,4</a:t>
                      </a:r>
                    </a:p>
                  </a:txBody>
                  <a:tcPr marL="9525" marR="9525" marT="9525" marB="0" anchor="b"/>
                </a:tc>
              </a:tr>
              <a:tr h="17335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Амбулаторная помощь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610,1</a:t>
                      </a:r>
                    </a:p>
                  </a:txBody>
                  <a:tcPr marL="9525" marR="9525" marT="9525" marB="0" anchor="b"/>
                </a:tc>
              </a:tr>
              <a:tr h="11623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Скорая медицинская помощь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42,5</a:t>
                      </a:r>
                    </a:p>
                  </a:txBody>
                  <a:tcPr marL="9525" marR="9525" marT="9525" marB="0" anchor="b"/>
                </a:tc>
              </a:tr>
              <a:tr h="1511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Санаторно-оздоровительная помощь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0,4</a:t>
                      </a:r>
                    </a:p>
                  </a:txBody>
                  <a:tcPr marL="9525" marR="9525" marT="9525" marB="0" anchor="b"/>
                </a:tc>
              </a:tr>
              <a:tr h="18598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Заготовка, переработка, хранение и обеспечение безопасности донорской крови и ее компонентов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129,6</a:t>
                      </a:r>
                    </a:p>
                  </a:txBody>
                  <a:tcPr marL="9525" marR="9525" marT="9525" marB="0" anchor="b"/>
                </a:tc>
              </a:tr>
              <a:tr h="15188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Санитарно-эпидемиологическое благополучие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52,0</a:t>
                      </a:r>
                    </a:p>
                  </a:txBody>
                  <a:tcPr marL="9525" marR="9525" marT="9525" marB="0" anchor="b"/>
                </a:tc>
              </a:tr>
              <a:tr h="20147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Прикладные научные исследования в области здравоохранения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7,9</a:t>
                      </a:r>
                    </a:p>
                  </a:txBody>
                  <a:tcPr marL="9525" marR="9525" marT="9525" marB="0" anchor="b"/>
                </a:tc>
              </a:tr>
              <a:tr h="16738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Другие вопросы в области здравоохранения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3 613,9</a:t>
                      </a:r>
                    </a:p>
                  </a:txBody>
                  <a:tcPr marL="9525" marR="9525" marT="9525" marB="0" anchor="b"/>
                </a:tc>
              </a:tr>
              <a:tr h="10754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15730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228,6</a:t>
                      </a:r>
                    </a:p>
                  </a:txBody>
                  <a:tcPr marL="9525" marR="9525" marT="9525" marB="0" anchor="b"/>
                </a:tc>
              </a:tr>
              <a:tr h="14723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Социальное обслуживание населения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1 165,9</a:t>
                      </a:r>
                    </a:p>
                  </a:txBody>
                  <a:tcPr marL="9525" marR="9525" marT="9525" marB="0" anchor="b"/>
                </a:tc>
              </a:tr>
              <a:tr h="14723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6 992,4</a:t>
                      </a:r>
                    </a:p>
                  </a:txBody>
                  <a:tcPr marL="9525" marR="9525" marT="9525" marB="0" anchor="b"/>
                </a:tc>
              </a:tr>
              <a:tr h="1007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1 956,0</a:t>
                      </a:r>
                    </a:p>
                  </a:txBody>
                  <a:tcPr marL="9525" marR="9525" marT="9525" marB="0" anchor="b"/>
                </a:tc>
              </a:tr>
              <a:tr h="11678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Другие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вопросы в области социальной политики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128,4</a:t>
                      </a:r>
                    </a:p>
                  </a:txBody>
                  <a:tcPr marL="9525" marR="9525" marT="9525" marB="0" anchor="b"/>
                </a:tc>
              </a:tr>
              <a:tr h="978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1119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Физическая культура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1 538,3</a:t>
                      </a:r>
                    </a:p>
                  </a:txBody>
                  <a:tcPr marL="9525" marR="9525" marT="9525" marB="0" anchor="b"/>
                </a:tc>
              </a:tr>
              <a:tr h="1822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Массовый спорт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198,8</a:t>
                      </a:r>
                    </a:p>
                  </a:txBody>
                  <a:tcPr marL="9525" marR="9525" marT="9525" marB="0" anchor="b"/>
                </a:tc>
              </a:tr>
              <a:tr h="1084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Спорт высших достижений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323,9</a:t>
                      </a:r>
                    </a:p>
                  </a:txBody>
                  <a:tcPr marL="9525" marR="9525" marT="9525" marB="0" anchor="b"/>
                </a:tc>
              </a:tr>
              <a:tr h="22574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Другие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вопросы в области физической культуры и спорта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16,6</a:t>
                      </a:r>
                    </a:p>
                  </a:txBody>
                  <a:tcPr marL="9525" marR="9525" marT="9525" marB="0" anchor="b"/>
                </a:tc>
              </a:tr>
              <a:tr h="1259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11423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Телевидение и радиовещание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289,7</a:t>
                      </a:r>
                    </a:p>
                  </a:txBody>
                  <a:tcPr marL="9525" marR="9525" marT="9525" marB="0" anchor="b"/>
                </a:tc>
              </a:tr>
              <a:tr h="1302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Периодическая печать и издательства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178,3</a:t>
                      </a:r>
                    </a:p>
                  </a:txBody>
                  <a:tcPr marL="9525" marR="9525" marT="9525" marB="0" anchor="b"/>
                </a:tc>
              </a:tr>
              <a:tr h="22574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Другие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вопросы в области средств массовой информации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7,3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349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89286"/>
            <a:ext cx="7943850" cy="817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4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altLang="ru-RU" sz="14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</a:rPr>
              <a:t>"Развитие </a:t>
            </a:r>
            <a:r>
              <a:rPr lang="ru-RU" sz="1400" b="1" dirty="0">
                <a:solidFill>
                  <a:prstClr val="black"/>
                </a:solidFill>
              </a:rPr>
              <a:t>информационных и коммуникационных технологий в Республике Татарстан </a:t>
            </a:r>
            <a:r>
              <a:rPr lang="ru-RU" sz="1400" b="1" dirty="0" smtClean="0">
                <a:solidFill>
                  <a:prstClr val="black"/>
                </a:solidFill>
              </a:rPr>
              <a:t>"Открытый Татарстан"  (продолжение)</a:t>
            </a:r>
            <a:endParaRPr lang="ru-RU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6717"/>
              </p:ext>
            </p:extLst>
          </p:nvPr>
        </p:nvGraphicFramePr>
        <p:xfrm>
          <a:off x="609600" y="1014266"/>
          <a:ext cx="8308770" cy="5551548"/>
        </p:xfrm>
        <a:graphic>
          <a:graphicData uri="http://schemas.openxmlformats.org/drawingml/2006/table">
            <a:tbl>
              <a:tblPr/>
              <a:tblGrid>
                <a:gridCol w="1428311"/>
                <a:gridCol w="3762814"/>
                <a:gridCol w="609600"/>
                <a:gridCol w="615876"/>
                <a:gridCol w="579681"/>
                <a:gridCol w="656244"/>
                <a:gridCol w="656244"/>
              </a:tblGrid>
              <a:tr h="6047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мероприятия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индикатора оценки конечных результатов,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единица 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измерения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Значение индикаторов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07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2019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9519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Повышение уровня открытости деятельности органов государственной власти и органов 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Количество активных пользователей сервисов информационной открытости,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тыс.ед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 в год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≥ 46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≤ 48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≤ 50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≤ 52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≤ 52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519">
                <a:tc rowSpan="6"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Развитие и эксплуатация ИКТ в органах государственной власти и органах местного самоуправления Республики Татарстан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органов государственной власти и органов местного самоуправления Республики Татарстан, подключенных к ИАС «Социально-экономическое развитие Республики Татарстан», от общего числа подлежащих подключению, % 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07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отчетов, сформированных в электронном виде в ИАС «Агропромышленный комплекс Республики Татарстан», от общего числа отчетов, предусмотренных действующим законодательством, %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39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исходящих документов, созданных и подписанных исполнительными органами государственной власти и органами местного самоуправления в ЕМСЭД в электронном виде и адресованных организациям, подключен-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ным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к  ЕМСЭД, от общего количества исходящих документов, направленных при помощи ЕМСЭД в адрес организаций, подключенных к ЕМСЭД,  %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92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92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92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92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92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государственных программ Республики Татарстан, включенных в Государственную автоматизированную систему управления целевыми программами, от общего количества утвержденных государственных программ, %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63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министерств Республики Татарстан, собирающих информацию от подведомственных организаций посредством ИАС мониторинга деятельности сети подведомственных бюджетных учреждений в социально значимых отраслях, %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94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хозяйств в ИАС «Электронная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похозяйственная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книга» с достаточной информацией для формирования электронной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похозяйственной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книги, %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3601" marR="3601" marT="36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887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89286"/>
            <a:ext cx="7943850" cy="817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400" b="1" dirty="0" smtClean="0">
                <a:solidFill>
                  <a:prstClr val="black"/>
                </a:solidFill>
              </a:rPr>
              <a:t>Индикаторы </a:t>
            </a:r>
            <a:r>
              <a:rPr lang="ru-RU" sz="1400" b="1" dirty="0">
                <a:solidFill>
                  <a:prstClr val="black"/>
                </a:solidFill>
              </a:rPr>
              <a:t>государственной программы </a:t>
            </a:r>
            <a:r>
              <a:rPr lang="ru-RU" sz="1400" b="1" dirty="0" smtClean="0">
                <a:solidFill>
                  <a:prstClr val="black"/>
                </a:solidFill>
              </a:rPr>
              <a:t>"Развитие </a:t>
            </a:r>
            <a:r>
              <a:rPr lang="ru-RU" sz="1400" b="1" dirty="0">
                <a:solidFill>
                  <a:prstClr val="black"/>
                </a:solidFill>
              </a:rPr>
              <a:t>информационных и коммуникационных технологий в Республике Татарстан </a:t>
            </a:r>
            <a:endParaRPr lang="ru-RU" sz="1400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sz="1400" b="1" dirty="0" smtClean="0">
                <a:solidFill>
                  <a:prstClr val="black"/>
                </a:solidFill>
              </a:rPr>
              <a:t>"Открытый Татарстан" (продолжение)</a:t>
            </a:r>
            <a:endParaRPr lang="ru-RU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5700"/>
              </p:ext>
            </p:extLst>
          </p:nvPr>
        </p:nvGraphicFramePr>
        <p:xfrm>
          <a:off x="609600" y="1014266"/>
          <a:ext cx="8372475" cy="4862993"/>
        </p:xfrm>
        <a:graphic>
          <a:graphicData uri="http://schemas.openxmlformats.org/drawingml/2006/table">
            <a:tbl>
              <a:tblPr/>
              <a:tblGrid>
                <a:gridCol w="1154566"/>
                <a:gridCol w="4122284"/>
                <a:gridCol w="609600"/>
                <a:gridCol w="657225"/>
                <a:gridCol w="582400"/>
                <a:gridCol w="607271"/>
                <a:gridCol w="639129"/>
              </a:tblGrid>
              <a:tr h="9132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мероприятия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индикатора оценки конечных результатов,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единица 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измерения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Значение индикаторов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3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2019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7718">
                <a:tc rowSpan="7"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Развитие и эксплуатация ИКТ в органах государственной власти и органах местного самоуправления Республики Татарстан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государственных и муниципальных учреждений, сдающих бюджетную отчетность посредством информационной системы бюджетного учета и отчетности для учреждений Республики Татарстан, %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2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государственных и муниципальных учреждений, осуществляющих формирование, согласование и размещение заказов для государственных и муниципальных нужд в электронном виде, %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2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государственных и муниципальных учреждений, сформировавших государственное (муниципальное) задание в ИАС расчета нормативного финансирования государственных и муниципальных учреждений, бюджетной потребности на содержание и предоставление услуг государственными и муниципальными учреждениями в Республике Татарстан, %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2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государственных и муниципальных учреждений Республики Татарстан, сдающих налоговую и другие виды отчетности в электронном виде, %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2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государственных и муниципальных учреждений, обслуживаемых в части казначейского исполнения бюджетов в рамках единого программного продукта АЦК для государственных нужд Республики Татарстан, % 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2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актов выполненных работ, предоставленных на проверку в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итегрированной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ИАС формирования и мониторинга исполнения государственной программы капитальных вложений и мониторинга состояния объектов капитального строительства и реконструкции, %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6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протоколов  о правонарушениях в области строительства,  внесенных в Электронную информационную систему по автоматизации процесса контроля и надзора, осуществляемого ИГСН РТ, %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411" marR="4411" marT="44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159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89286"/>
            <a:ext cx="7943850" cy="817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4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sz="1400" b="1" dirty="0" smtClean="0">
                <a:solidFill>
                  <a:prstClr val="black"/>
                </a:solidFill>
              </a:rPr>
              <a:t>"Развитие </a:t>
            </a:r>
            <a:r>
              <a:rPr lang="ru-RU" sz="1400" b="1" dirty="0">
                <a:solidFill>
                  <a:prstClr val="black"/>
                </a:solidFill>
              </a:rPr>
              <a:t>информационных и коммуникационных технологий в Республике Татарстан </a:t>
            </a:r>
            <a:endParaRPr lang="ru-RU" sz="1400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sz="1400" b="1" dirty="0" smtClean="0">
                <a:solidFill>
                  <a:prstClr val="black"/>
                </a:solidFill>
              </a:rPr>
              <a:t>"Открытый Татарстан"  (продолжение)</a:t>
            </a:r>
            <a:endParaRPr lang="ru-RU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355220"/>
              </p:ext>
            </p:extLst>
          </p:nvPr>
        </p:nvGraphicFramePr>
        <p:xfrm>
          <a:off x="609600" y="1014266"/>
          <a:ext cx="8401050" cy="5711080"/>
        </p:xfrm>
        <a:graphic>
          <a:graphicData uri="http://schemas.openxmlformats.org/drawingml/2006/table">
            <a:tbl>
              <a:tblPr/>
              <a:tblGrid>
                <a:gridCol w="1205695"/>
                <a:gridCol w="3966380"/>
                <a:gridCol w="685800"/>
                <a:gridCol w="619125"/>
                <a:gridCol w="652486"/>
                <a:gridCol w="599988"/>
                <a:gridCol w="671576"/>
              </a:tblGrid>
              <a:tr h="6101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мероприятия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индикатора оценки конечных результатов,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единица 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измерения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Значение индикаторов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18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2019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3381">
                <a:tc rowSpan="3"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Развитие и эксплуатация ИКТ в органах государственной власти и органах местного самоуправления Республики Татарстан</a:t>
                      </a:r>
                    </a:p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Доля органов государственной власти и органов местного самоуправления Республики Татарстан, подключенных к государственной ИС «Система планирования и контроля мероприятий в Республике Татарстан», от общего числа подлежащих подключению, %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957">
                <a:tc vMerge="1">
                  <a:txBody>
                    <a:bodyPr/>
                    <a:lstStyle/>
                    <a:p>
                      <a:pPr algn="ctr" rtl="0" fontAlgn="t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4" marR="4254" marT="425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обработанных ЕИАС прогнозирования и анализа тарифов организаций топливно-энергетического комплекса и жилищно-коммунального хозяйства в Республике Татарстан отчетов, направленных в Госкомитет РТ по тарифам через  систему, %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744">
                <a:tc vMerge="1">
                  <a:txBody>
                    <a:bodyPr/>
                    <a:lstStyle/>
                    <a:p>
                      <a:pPr algn="ctr" rtl="0" fontAlgn="t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4" marR="4254" marT="425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оказанной участниками государственной системы Республики Татарстан бесплатной юридической помощи с использованием информационной системы «Бесплатная юридическая помощь» от общего количества оказанной участниками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государствен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-ной системы Республики Татарстан бесплатной юридической помощи, %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70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80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80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744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Автоматизация приоритетных видов регионального государственного контроля (надзора) в целях внедрения риск-ориентированного подхода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проврок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по приоритетным видам регионального государственного контроля (надзора), информация о которых вносится в единый реестр проверок с использованием единой системы межведомственного электронного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взаимодейсвия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от общего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количесвтва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проверок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_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_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_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_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744"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Развитие и поддержка  ЕГИС «ГЛОНАСС+112»</a:t>
                      </a:r>
                    </a:p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населения Республики Татарстан, проживающего на территориях муниципальных образований, в которых развернута система обеспечения вызовов экстренно-оперативных служб по единому номеру «112»  на базе ЕГИС «ГЛОНАСС+112», от общего количества населения Республики Татарстан, %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744">
                <a:tc vMerge="1">
                  <a:txBody>
                    <a:bodyPr/>
                    <a:lstStyle/>
                    <a:p>
                      <a:pPr algn="ctr" rtl="0" fontAlgn="t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Количество подключенных к ЕГИС «ГЛОНАСС+112» отдельных видов транспорт-ных средств, перечень которых установлен поста-новлением Кабинета Министров Республики Татарстан от 22.09.2010 № 754 (за исключением речных пассажирских и грузовых судов внутреннего водного транспорта Республики Татарстан), единиц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10450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10450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10450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10450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10450</a:t>
                      </a:r>
                    </a:p>
                  </a:txBody>
                  <a:tcPr marL="4254" marR="4254" marT="42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587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89286"/>
            <a:ext cx="7943850" cy="817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4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sz="1400" b="1" dirty="0" smtClean="0">
                <a:solidFill>
                  <a:prstClr val="black"/>
                </a:solidFill>
              </a:rPr>
              <a:t>"Развитие </a:t>
            </a:r>
            <a:r>
              <a:rPr lang="ru-RU" sz="1400" b="1" dirty="0">
                <a:solidFill>
                  <a:prstClr val="black"/>
                </a:solidFill>
              </a:rPr>
              <a:t>информационных и коммуникационных технологий в Республике Татарстан </a:t>
            </a:r>
            <a:endParaRPr lang="ru-RU" sz="1400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sz="1400" b="1" dirty="0" smtClean="0">
                <a:solidFill>
                  <a:prstClr val="black"/>
                </a:solidFill>
              </a:rPr>
              <a:t>"Открытый Татарстан" (продолжение)</a:t>
            </a:r>
            <a:endParaRPr lang="ru-RU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324064"/>
              </p:ext>
            </p:extLst>
          </p:nvPr>
        </p:nvGraphicFramePr>
        <p:xfrm>
          <a:off x="609600" y="1068456"/>
          <a:ext cx="8410575" cy="4551880"/>
        </p:xfrm>
        <a:graphic>
          <a:graphicData uri="http://schemas.openxmlformats.org/drawingml/2006/table">
            <a:tbl>
              <a:tblPr/>
              <a:tblGrid>
                <a:gridCol w="1466361"/>
                <a:gridCol w="3943839"/>
                <a:gridCol w="533400"/>
                <a:gridCol w="533400"/>
                <a:gridCol w="649517"/>
                <a:gridCol w="712558"/>
                <a:gridCol w="571500"/>
              </a:tblGrid>
              <a:tr h="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мероприятия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индикатора оценки конечных результатов,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единица 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измерения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Значение индикаторов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18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2019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4169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Развитие инфраструктуры пространственных данных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министерств Республики Татарстан, использующих пространственные данные, размещенные на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геопортале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Республики Татарстан, %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96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169"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Повышение квалификации и профессиональная переподготовка  сотрудников органов государственной власти и органов местного самоуправления Республики Татарстан, ответственных за обеспечение информационной безопасности</a:t>
                      </a:r>
                    </a:p>
                  </a:txBody>
                  <a:tcPr marL="6141" marR="6141" marT="6141" marB="0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Количество сотрудников органов государственной власти и органов местного самоуправления Республики Татарстан, ответственных за обеспечение информационной безопасности, прошедших повышение квалификации, %</a:t>
                      </a:r>
                    </a:p>
                  </a:txBody>
                  <a:tcPr marL="6141" marR="6141" marT="6141" marB="0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Количество сотрудников органов государственной власти Республики Татарстан, ответственных за обеспечение информационной безопасности, прошедших профессиональную переподготовку по специальности «Информационная безопасность», %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957"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Лицензирование программного обеспечения в органах государственной и муниципальной власти Республики Татарстан и их подведомственных учреждениях</a:t>
                      </a:r>
                    </a:p>
                  </a:txBody>
                  <a:tcPr marL="6141" marR="6141" marT="6141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Количество автоматизированных рабочих мест органов государственной власти Республики Татарстан, обеспеченных антивирусной защитой, единиц</a:t>
                      </a:r>
                    </a:p>
                  </a:txBody>
                  <a:tcPr marL="6141" marR="6141" marT="6141" marB="0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9 000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9 000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9 000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9 000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9000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9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Количество лицензированных автоматизированных рабочих мест органов государственной власти Республики Татарстан, единиц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5 700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5 700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5 700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5 700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5700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489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Развитие сетей мобильной связи</a:t>
                      </a:r>
                    </a:p>
                  </a:txBody>
                  <a:tcPr marL="6141" marR="6141" marT="6141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Обеспеченность населения услугами мобильной связи, %</a:t>
                      </a:r>
                    </a:p>
                  </a:txBody>
                  <a:tcPr marL="6141" marR="6141" marT="6141" marB="0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174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174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174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175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175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033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89286"/>
            <a:ext cx="7943850" cy="817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4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sz="1400" b="1" dirty="0" smtClean="0">
                <a:solidFill>
                  <a:prstClr val="black"/>
                </a:solidFill>
              </a:rPr>
              <a:t>"Развитие </a:t>
            </a:r>
            <a:r>
              <a:rPr lang="ru-RU" sz="1400" b="1" dirty="0">
                <a:solidFill>
                  <a:prstClr val="black"/>
                </a:solidFill>
              </a:rPr>
              <a:t>информационных и коммуникационных технологий в Республике Татарстан </a:t>
            </a:r>
            <a:endParaRPr lang="ru-RU" sz="1400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sz="1400" b="1" dirty="0" smtClean="0">
                <a:solidFill>
                  <a:prstClr val="black"/>
                </a:solidFill>
              </a:rPr>
              <a:t>"Открытый Татарстан" (продолжение)</a:t>
            </a:r>
            <a:endParaRPr lang="ru-RU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419995"/>
              </p:ext>
            </p:extLst>
          </p:nvPr>
        </p:nvGraphicFramePr>
        <p:xfrm>
          <a:off x="600075" y="1080941"/>
          <a:ext cx="8285017" cy="4856516"/>
        </p:xfrm>
        <a:graphic>
          <a:graphicData uri="http://schemas.openxmlformats.org/drawingml/2006/table">
            <a:tbl>
              <a:tblPr/>
              <a:tblGrid>
                <a:gridCol w="1449025"/>
                <a:gridCol w="3818300"/>
                <a:gridCol w="619125"/>
                <a:gridCol w="561975"/>
                <a:gridCol w="660416"/>
                <a:gridCol w="610280"/>
                <a:gridCol w="565896"/>
              </a:tblGrid>
              <a:tr h="12996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мероприятия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индикатора оценки конечных результатов,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единица 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измерения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Значение индикаторов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94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2019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8921"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Развитие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wi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fi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-инфраструктуры в образовательных учреждениях и библиотеках Республики Татарстан</a:t>
                      </a:r>
                    </a:p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Количество установленных в образовательных организациях Республики Татарстан точек доступа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Wi-Fi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единиц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12713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12713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12713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12713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12713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910">
                <a:tc vMerge="1">
                  <a:txBody>
                    <a:bodyPr/>
                    <a:lstStyle/>
                    <a:p>
                      <a:pPr algn="ctr" rtl="0" fontAlgn="t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0" marR="6100" marT="610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государственных и центральных библиотек районов Республики Татарстан, имеющих точки доступа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Wi-Fi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в читальном зале, %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444"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Развитие Государственной интегрированной системы телекоммуникаций Республики Татарстан</a:t>
                      </a:r>
                    </a:p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Количество абонентов Государственной интегрированной системы телекоммуникаций Республики Татарстан, единиц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10250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10300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10350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10400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10400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8921">
                <a:tc vMerge="1">
                  <a:txBody>
                    <a:bodyPr/>
                    <a:lstStyle/>
                    <a:p>
                      <a:pPr algn="ctr" rtl="0" fontAlgn="t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из них абонентов Государственной интегрированной системы телекоммуникаций Республики Татарстан, подключенных по волоконно-оптическим линиям связи, единиц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1740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1750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1760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1770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1770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8921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Поддержка и функционирование Удостоверяющего центра Государственного информационного центра Республики Татарстан</a:t>
                      </a:r>
                    </a:p>
                  </a:txBody>
                  <a:tcPr marL="6100" marR="6100" marT="6100" marB="0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Количество выпущенных сертификатов ключей электронной подписи, единиц</a:t>
                      </a:r>
                    </a:p>
                  </a:txBody>
                  <a:tcPr marL="6100" marR="6100" marT="6100" marB="0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23380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23380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23380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23380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23380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9444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Поддержка Центра обработки данных Правительства Республики Татарстан и базовых информационных систем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Количество обслуживаемых стоек серверного оборудования, единиц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57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57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57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57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57</a:t>
                      </a:r>
                    </a:p>
                  </a:txBody>
                  <a:tcPr marL="6100" marR="6100" marT="61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860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0"/>
            <a:ext cx="7943850" cy="817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4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sz="1400" b="1" dirty="0" smtClean="0">
                <a:solidFill>
                  <a:prstClr val="black"/>
                </a:solidFill>
              </a:rPr>
              <a:t>"Развитие </a:t>
            </a:r>
            <a:r>
              <a:rPr lang="ru-RU" sz="1400" b="1" dirty="0">
                <a:solidFill>
                  <a:prstClr val="black"/>
                </a:solidFill>
              </a:rPr>
              <a:t>информационных и коммуникационных технологий в Республике Татарстан </a:t>
            </a:r>
            <a:endParaRPr lang="ru-RU" sz="1400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sz="1400" b="1" dirty="0" smtClean="0">
                <a:solidFill>
                  <a:prstClr val="black"/>
                </a:solidFill>
              </a:rPr>
              <a:t>"Открытый Татарстан"  (окончание)</a:t>
            </a:r>
            <a:endParaRPr lang="ru-RU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966754"/>
              </p:ext>
            </p:extLst>
          </p:nvPr>
        </p:nvGraphicFramePr>
        <p:xfrm>
          <a:off x="609600" y="906531"/>
          <a:ext cx="8382000" cy="2969297"/>
        </p:xfrm>
        <a:graphic>
          <a:graphicData uri="http://schemas.openxmlformats.org/drawingml/2006/table">
            <a:tbl>
              <a:tblPr/>
              <a:tblGrid>
                <a:gridCol w="1955219"/>
                <a:gridCol w="3359731"/>
                <a:gridCol w="733425"/>
                <a:gridCol w="514350"/>
                <a:gridCol w="570146"/>
                <a:gridCol w="592852"/>
                <a:gridCol w="656277"/>
              </a:tblGrid>
              <a:tr h="11684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мероприятия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индикатора оценки конечных результатов, </a:t>
                      </a: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единица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измерения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Значение индикаторов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32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2019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 год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6249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Периодические издания, учрежденные органами законодательной и исполнительной власти Республики Татарстан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Среднее количество полос, публикуемых периодическими изданиями, учрежденными органами законодательной и исполнительной власти Республики Татарстан, в неделю, полос 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352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Государственная поддержка издательской деятельности</a:t>
                      </a:r>
                    </a:p>
                  </a:txBody>
                  <a:tcPr marL="7506" marR="7506" marT="7506" marB="0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Количество наименований издаваемой социально значимой литературы в год, штук</a:t>
                      </a:r>
                    </a:p>
                  </a:txBody>
                  <a:tcPr marL="7506" marR="7506" marT="7506" marB="0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160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160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160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160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160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08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Общехозяйственная деятельность Татмедиа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Государственное управление в сфере печати и массовых коммуникаций, %  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251"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Бизнес-инкубирование субъектов малого предпринимательства 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Количество резидентов  бизнес-инкубатора в год, штук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2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инкубированных проектов в сфере информационных технологий, доведенных до реализации за период, %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647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Выдача грантов на обучение в сфере информационных технологий 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Количество  грантов, выданных за год на обучение по специальности в сфере информационных технологий, штук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</a:t>
                      </a:r>
                    </a:p>
                  </a:txBody>
                  <a:tcPr marL="7506" marR="7506" marT="75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09600" y="5824128"/>
            <a:ext cx="8534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100" b="1" i="1" dirty="0" smtClean="0">
                <a:solidFill>
                  <a:schemeClr val="accent1"/>
                </a:solidFill>
              </a:rPr>
              <a:t>ГП: </a:t>
            </a:r>
            <a:r>
              <a:rPr lang="ru-RU" sz="1100" b="1" i="1" dirty="0">
                <a:solidFill>
                  <a:schemeClr val="accent1"/>
                </a:solidFill>
              </a:rPr>
              <a:t>Министерство </a:t>
            </a:r>
            <a:r>
              <a:rPr lang="ru-RU" sz="1100" b="1" i="1" dirty="0" smtClean="0">
                <a:solidFill>
                  <a:schemeClr val="accent1"/>
                </a:solidFill>
              </a:rPr>
              <a:t>цифрового развития государственного управления, информационных технологий и связи Республики </a:t>
            </a:r>
            <a:r>
              <a:rPr lang="ru-RU" sz="11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2450" y="6281952"/>
            <a:ext cx="8001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100" b="1" i="1" dirty="0" smtClean="0">
                <a:solidFill>
                  <a:schemeClr val="accent6"/>
                </a:solidFill>
              </a:rPr>
              <a:t>программа и отчеты о ходе ее реализации, </a:t>
            </a:r>
            <a:r>
              <a:rPr lang="ru-RU" sz="1100" b="1" i="1" dirty="0">
                <a:solidFill>
                  <a:schemeClr val="accent6"/>
                </a:solidFill>
              </a:rPr>
              <a:t>находится </a:t>
            </a:r>
            <a:r>
              <a:rPr lang="ru-RU" sz="1100" b="1" i="1" dirty="0" smtClean="0">
                <a:solidFill>
                  <a:schemeClr val="accent6"/>
                </a:solidFill>
              </a:rPr>
              <a:t>по </a:t>
            </a:r>
            <a:r>
              <a:rPr lang="ru-RU" sz="1100" b="1" i="1" dirty="0">
                <a:solidFill>
                  <a:schemeClr val="accent6"/>
                </a:solidFill>
              </a:rPr>
              <a:t>адресу</a:t>
            </a:r>
            <a:r>
              <a:rPr lang="ru-RU" sz="1100" b="1" i="1" dirty="0" smtClean="0">
                <a:solidFill>
                  <a:schemeClr val="accent6"/>
                </a:solidFill>
              </a:rPr>
              <a:t>:</a:t>
            </a:r>
            <a:r>
              <a:rPr lang="en-US" sz="1100" b="1" i="1" dirty="0">
                <a:solidFill>
                  <a:schemeClr val="accent6"/>
                </a:solidFill>
              </a:rPr>
              <a:t> </a:t>
            </a:r>
            <a:r>
              <a:rPr lang="en-US" sz="1100" b="1" i="1" dirty="0" smtClean="0">
                <a:solidFill>
                  <a:schemeClr val="accent6"/>
                </a:solidFill>
              </a:rPr>
              <a:t>http://digital.tatarstan.ru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75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50452" y="1313703"/>
            <a:ext cx="455863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00"/>
                </a:solidFill>
              </a:rPr>
              <a:t>Цель</a:t>
            </a:r>
            <a:r>
              <a:rPr lang="ru-RU" sz="1600" b="1" dirty="0">
                <a:solidFill>
                  <a:srgbClr val="000000"/>
                </a:solidFill>
              </a:rPr>
              <a:t>: </a:t>
            </a:r>
            <a:r>
              <a:rPr lang="ru-RU" sz="1600" dirty="0" smtClean="0">
                <a:solidFill>
                  <a:srgbClr val="000000"/>
                </a:solidFill>
              </a:rPr>
              <a:t>обеспечение </a:t>
            </a:r>
            <a:r>
              <a:rPr lang="ru-RU" sz="1600" dirty="0">
                <a:solidFill>
                  <a:srgbClr val="000000"/>
                </a:solidFill>
              </a:rPr>
              <a:t>дальнейшего развития транспортного комплекса и создание современной инфокоммуникационной транспортной  инфраструктуры для удовлетворения потребностей экономики и опережающего развития общественной инфраструктуры в Республике   Татарстан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5056" y="57075"/>
            <a:ext cx="794385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12. Государственная программа</a:t>
            </a:r>
            <a:r>
              <a:rPr lang="ru-RU" b="1" dirty="0">
                <a:solidFill>
                  <a:prstClr val="black"/>
                </a:solidFill>
              </a:rPr>
              <a:t/>
            </a:r>
            <a:br>
              <a:rPr lang="ru-RU" b="1" dirty="0">
                <a:solidFill>
                  <a:prstClr val="black"/>
                </a:solidFill>
              </a:rPr>
            </a:br>
            <a:r>
              <a:rPr lang="ru-RU" b="1" dirty="0" smtClean="0">
                <a:solidFill>
                  <a:prstClr val="black"/>
                </a:solidFill>
              </a:rPr>
              <a:t>"Развитие транспортной системы Республики Татарстан"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20" y="1313703"/>
            <a:ext cx="3424381" cy="2260091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487418"/>
              </p:ext>
            </p:extLst>
          </p:nvPr>
        </p:nvGraphicFramePr>
        <p:xfrm>
          <a:off x="692029" y="4037647"/>
          <a:ext cx="8058464" cy="10433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32428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631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43 544 344,8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51 064 231,3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30 758 190,8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28 239 265,2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29 633 775,5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438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615056" y="57075"/>
            <a:ext cx="7943850" cy="445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400" b="1" dirty="0">
                <a:solidFill>
                  <a:prstClr val="black"/>
                </a:solidFill>
              </a:rPr>
              <a:t>Индикаторы государственной программы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 smtClean="0">
                <a:solidFill>
                  <a:prstClr val="black"/>
                </a:solidFill>
              </a:rPr>
              <a:t>"Развитие транспортной системы Республики Татарстан"</a:t>
            </a:r>
            <a:endParaRPr lang="ru-RU" sz="14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790752"/>
              </p:ext>
            </p:extLst>
          </p:nvPr>
        </p:nvGraphicFramePr>
        <p:xfrm>
          <a:off x="615056" y="761558"/>
          <a:ext cx="8366381" cy="5848350"/>
        </p:xfrm>
        <a:graphic>
          <a:graphicData uri="http://schemas.openxmlformats.org/drawingml/2006/table">
            <a:tbl>
              <a:tblPr/>
              <a:tblGrid>
                <a:gridCol w="4942237"/>
                <a:gridCol w="691576"/>
                <a:gridCol w="683142"/>
                <a:gridCol w="683142"/>
                <a:gridCol w="683142"/>
                <a:gridCol w="683142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Целевые показатели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2019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 (факт)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2020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 (прогноз)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 (прогноз)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2023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 (прогноз)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Перевозка пассажиров железнодорожным транспортом пригородного сообщения млн. человек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Пассажирооборот железнодорожного транспорта пригородного сообщения,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млн.пасс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./км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263,7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263,7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263,7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Перевозка грузов,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млн.тонн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Перевозка пассажиров речным транспортом, млн. человек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Пассажирооборот,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млн.пасс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./км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7,78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7,96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Обслужено пассажиров (воздушный транспорт), млн. человек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4,46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Обслужено грузов, тонн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4 057,8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3 306,8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5 201,8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5 934,2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6 275,7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Перевозка пассажиров автобусами (на маршрутах регулярных перевозок (без заказных автобусов)),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204,0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Пассажирооборот автобусов (на маршрутах регулярных перевозок (без заказных автобусов)),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млн.пасс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./км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1 379,2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1 089,5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1 144,0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1 201,2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261,2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Перевозка пассажиров троллейбусами, млн. человек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Пассажирооборот троллейбусов,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млн.пасс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./км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Перевозка пассажиров трамваями, млн. человек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Пассажирооборот трамваев,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млн.пасс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./км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Перевозка пассажиров метрополитеном, млн. человек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Пассажирооборот метрополитена,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млн.пасс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./км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184,94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грузоперевозок всеми видами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транспорта,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кроме трубопроводного, млн. тонн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рабочих мест в транспортно-логистической сфере, тыс. человек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868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логистических центров в Республике Татарстан, единиц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автомобильных дорог регионального значения, соответствующая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нормативным требованиям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%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49,4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соответствующих нормативным требованиям автомобильных дорог регионального значения и автомобильных дорог в городских агломерациях с учетом загруженности,%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51,7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52,4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вес населенных пунктов, имеющих дороги с твердым покрытием до сети путей сообщения общего пользования,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82,9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817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объектов транспортной инфраструктуры, прошедших категорирование и оценку уязвимости, от общего количества объектов транспортной инфраструктуры, подлежащих категорированию и оценке уязвимости в соответствии с приказом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Министерства транспорта Российской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Федерации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23.07.2014 N 196,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117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615056" y="180900"/>
            <a:ext cx="7943850" cy="445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400" b="1" dirty="0">
                <a:solidFill>
                  <a:prstClr val="black"/>
                </a:solidFill>
              </a:rPr>
              <a:t>Индикаторы государственной </a:t>
            </a:r>
            <a:r>
              <a:rPr lang="ru-RU" sz="1400" b="1" dirty="0" smtClean="0">
                <a:solidFill>
                  <a:prstClr val="black"/>
                </a:solidFill>
              </a:rPr>
              <a:t>программы</a:t>
            </a:r>
            <a:r>
              <a:rPr lang="ru-RU" sz="1400" b="1" dirty="0">
                <a:solidFill>
                  <a:prstClr val="black"/>
                </a:solidFill>
              </a:rPr>
              <a:t/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 smtClean="0">
                <a:solidFill>
                  <a:prstClr val="black"/>
                </a:solidFill>
              </a:rPr>
              <a:t>"Развитие транспортной системы Республики Татарстан" (продолжение)</a:t>
            </a:r>
            <a:endParaRPr lang="ru-RU" sz="14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749951"/>
              </p:ext>
            </p:extLst>
          </p:nvPr>
        </p:nvGraphicFramePr>
        <p:xfrm>
          <a:off x="615056" y="834008"/>
          <a:ext cx="8366381" cy="4181475"/>
        </p:xfrm>
        <a:graphic>
          <a:graphicData uri="http://schemas.openxmlformats.org/drawingml/2006/table">
            <a:tbl>
              <a:tblPr/>
              <a:tblGrid>
                <a:gridCol w="4942237"/>
                <a:gridCol w="691576"/>
                <a:gridCol w="683142"/>
                <a:gridCol w="683142"/>
                <a:gridCol w="683142"/>
                <a:gridCol w="683142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Целевые показатели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2019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 (факт)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2020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 (прогноз)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 (прогноз)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2023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 (прогноз)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Выполнение государственного задания на управление (транспортом),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выполненных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Министерством транспорта и дорожного хозяйства Республики Татарстан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установленные контрольные сроки поручений вышестоящих организаций в общем объеме поручений, для которых установлен срок исполнения,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выполненных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Министерством транспорта и дорожного хозяйства Республики Татарстан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персонифицированных поручений в общем количестве персонифицированных поручений, данных в нормативных правовых актах Республики Татарстан,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 роста (снижения) производительности труда на крупных и средних предприятиях дорожно-транспортного комплекса к предыдущему году,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 роста (снижения) количества высокопроизводительных рабочих мест на крупных и средних предприятиях дорожно-транспортного комплекса к предыдущему году,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4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транспортных средств, относящихся к общественному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транспорту, в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отношении которых проведены мероприятия по энергосбережению и повышению энергетической эффективности, в том числе по замещению бензина и дизельного топлива, используемых транспортными средствами в качестве моторного топлива, природным газом, газовыми смесями, сжиженным углеводородным газом, используемыми в качестве моторного топлива, и электрической энергией,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транспортных средств, использующих природный газ, газовые смеси, сжиженный углеводородный газ в качестве моторного топлива, регулирование тарифов на услуги по перевозке на которых осуществляется Республикой Татарстан, ед.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876449"/>
              </p:ext>
            </p:extLst>
          </p:nvPr>
        </p:nvGraphicFramePr>
        <p:xfrm>
          <a:off x="615056" y="5328997"/>
          <a:ext cx="7886700" cy="3257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6700"/>
              </a:tblGrid>
              <a:tr h="1724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i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Ответственный исполнитель ГП: Министерство транспорта и дорожного хозяйства Республики </a:t>
                      </a:r>
                      <a:r>
                        <a:rPr lang="ru-RU" sz="1050" b="1" i="1" u="none" strike="noStrike" dirty="0" smtClean="0">
                          <a:solidFill>
                            <a:schemeClr val="accent1"/>
                          </a:solidFill>
                          <a:effectLst/>
                        </a:rPr>
                        <a:t>Татарстан</a:t>
                      </a:r>
                    </a:p>
                    <a:p>
                      <a:pPr algn="l" fontAlgn="ctr"/>
                      <a:endParaRPr lang="ru-RU" sz="1050" b="1" i="1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50" marR="5750" marT="57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92158" y="5676121"/>
            <a:ext cx="82099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0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</a:t>
            </a:r>
            <a:r>
              <a:rPr lang="ru-RU" sz="1000" b="1" i="1" u="sng" dirty="0">
                <a:solidFill>
                  <a:schemeClr val="accent6"/>
                </a:solidFill>
              </a:rPr>
              <a:t> </a:t>
            </a:r>
            <a:r>
              <a:rPr lang="ru-RU" sz="1000" b="1" i="1" dirty="0">
                <a:solidFill>
                  <a:schemeClr val="accent6"/>
                </a:solidFill>
              </a:rPr>
              <a:t>http://mindortrans.tatarstan.ru</a:t>
            </a:r>
            <a:endParaRPr lang="ru-RU" sz="1000" b="1" i="1" dirty="0">
              <a:solidFill>
                <a:schemeClr val="accent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1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556264" y="1085261"/>
            <a:ext cx="5087404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400" b="1" dirty="0" smtClean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Цели: </a:t>
            </a:r>
          </a:p>
          <a:p>
            <a:pPr marL="342900" indent="-342900" algn="just">
              <a:buAutoNum type="arabicParenR"/>
            </a:pPr>
            <a:r>
              <a:rPr lang="ru-RU" sz="1400" dirty="0" smtClean="0">
                <a:latin typeface="+mn-lt"/>
              </a:rPr>
              <a:t>повышение </a:t>
            </a:r>
            <a:r>
              <a:rPr lang="ru-RU" sz="1400" dirty="0">
                <a:latin typeface="+mn-lt"/>
              </a:rPr>
              <a:t>конкурентоспособности сельскохозяйственной продукции на внутреннем и внешнем рынках на основе инновационного развития агропромышленного комплекса Республики </a:t>
            </a:r>
            <a:r>
              <a:rPr lang="ru-RU" sz="1400" dirty="0" smtClean="0">
                <a:latin typeface="+mn-lt"/>
              </a:rPr>
              <a:t>Татарстан;</a:t>
            </a:r>
          </a:p>
          <a:p>
            <a:pPr marL="342900" indent="-342900" algn="just">
              <a:buAutoNum type="arabicParenR"/>
            </a:pPr>
            <a:r>
              <a:rPr lang="ru-RU" sz="1400" dirty="0" smtClean="0">
                <a:latin typeface="+mn-lt"/>
              </a:rPr>
              <a:t>повышение </a:t>
            </a:r>
            <a:r>
              <a:rPr lang="ru-RU" sz="1400" dirty="0">
                <a:latin typeface="+mn-lt"/>
              </a:rPr>
              <a:t>финансовой устойчивости товаропроизводителей агропромышленного </a:t>
            </a:r>
            <a:r>
              <a:rPr lang="ru-RU" sz="1400" dirty="0" smtClean="0">
                <a:latin typeface="+mn-lt"/>
              </a:rPr>
              <a:t>комплекса;</a:t>
            </a:r>
          </a:p>
          <a:p>
            <a:pPr marL="342900" indent="-342900" algn="just">
              <a:buAutoNum type="arabicParenR"/>
            </a:pPr>
            <a:r>
              <a:rPr lang="ru-RU" sz="1400" dirty="0" smtClean="0">
                <a:latin typeface="+mn-lt"/>
              </a:rPr>
              <a:t>воспроизводство </a:t>
            </a:r>
            <a:r>
              <a:rPr lang="ru-RU" sz="1400" dirty="0">
                <a:latin typeface="+mn-lt"/>
              </a:rPr>
              <a:t>и повышение эффективности использования в сельском хозяйстве земельных и других ресурсов, а также </a:t>
            </a:r>
            <a:r>
              <a:rPr lang="ru-RU" sz="1400" dirty="0" err="1">
                <a:latin typeface="+mn-lt"/>
              </a:rPr>
              <a:t>экологизация</a:t>
            </a:r>
            <a:r>
              <a:rPr lang="ru-RU" sz="1400" dirty="0">
                <a:latin typeface="+mn-lt"/>
              </a:rPr>
              <a:t> </a:t>
            </a:r>
            <a:r>
              <a:rPr lang="ru-RU" sz="1400" dirty="0" smtClean="0">
                <a:latin typeface="+mn-lt"/>
              </a:rPr>
              <a:t>производства;</a:t>
            </a:r>
          </a:p>
          <a:p>
            <a:pPr marL="342900" indent="-342900" algn="just">
              <a:buAutoNum type="arabicParenR"/>
            </a:pPr>
            <a:r>
              <a:rPr lang="ru-RU" sz="1400" dirty="0" smtClean="0">
                <a:latin typeface="+mn-lt"/>
              </a:rPr>
              <a:t>устойчивое </a:t>
            </a:r>
            <a:r>
              <a:rPr lang="ru-RU" sz="1400" dirty="0">
                <a:latin typeface="+mn-lt"/>
              </a:rPr>
              <a:t>развитие сельских территорий.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0072" y="42382"/>
            <a:ext cx="7943850" cy="9194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13. Государственная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программа 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"Развитие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сельского хозяйства и регулирование рынков сельскохозяйственной продукции, сырья и продовольствия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  <a:endParaRPr lang="ru-RU" altLang="ru-RU" sz="16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930945"/>
              </p:ext>
            </p:extLst>
          </p:nvPr>
        </p:nvGraphicFramePr>
        <p:xfrm>
          <a:off x="692028" y="4286925"/>
          <a:ext cx="8058464" cy="10959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328509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41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17 226 713,2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17 804 816,8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14  461 715,2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12 606 894,7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13 166 343,1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28" y="1182967"/>
            <a:ext cx="2816429" cy="218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6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86700" y="5953125"/>
            <a:ext cx="1257300" cy="904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424131" y="155275"/>
            <a:ext cx="8391525" cy="600075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Расходы консолидированного бюджета Республики </a:t>
            </a:r>
            <a:r>
              <a:rPr lang="ru-RU" dirty="0" smtClean="0"/>
              <a:t>Татарстан в </a:t>
            </a:r>
            <a:r>
              <a:rPr lang="ru-RU" dirty="0"/>
              <a:t>отдельных секторах экономики и социальной сферы </a:t>
            </a:r>
            <a:r>
              <a:rPr lang="ru-RU" dirty="0" smtClean="0"/>
              <a:t>в </a:t>
            </a:r>
            <a:r>
              <a:rPr lang="ru-RU" dirty="0"/>
              <a:t>расчете на душу населения (рублей</a:t>
            </a:r>
            <a:r>
              <a:rPr lang="ru-RU" dirty="0" smtClean="0"/>
              <a:t>) в 2020 году 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514105"/>
              </p:ext>
            </p:extLst>
          </p:nvPr>
        </p:nvGraphicFramePr>
        <p:xfrm>
          <a:off x="857249" y="681100"/>
          <a:ext cx="3990975" cy="460898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149243"/>
                <a:gridCol w="841732"/>
              </a:tblGrid>
              <a:tr h="1287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Общеэкономические вопросы</a:t>
                      </a:r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286,7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689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Воспроизводство минерально-сырьевой базы</a:t>
                      </a:r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15,7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385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Сельское хозяйство и рыболовство</a:t>
                      </a:r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4 647,7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497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Водное хозяйство</a:t>
                      </a:r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392,1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634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Лесное хозяйство</a:t>
                      </a:r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289,8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363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Транспорт</a:t>
                      </a:r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858,8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673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Дорожное хозяйство (дорожные фонды)</a:t>
                      </a:r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10 977,6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6156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Связь и информатика</a:t>
                      </a:r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603,4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794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Другие вопросы в области национальной экономики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6 742,7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83489">
                <a:tc>
                  <a:txBody>
                    <a:bodyPr/>
                    <a:lstStyle/>
                    <a:p>
                      <a:pPr algn="l" fontAlgn="ctr"/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</a:tr>
              <a:tr h="1448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Жилищное хозяйство</a:t>
                      </a:r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1 052,4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566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Коммунальное хозяйство</a:t>
                      </a:r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1 825,1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709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Благоустройство</a:t>
                      </a:r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3 192,7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317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Другие вопросы в области жилищно-коммунального хозяйства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65,2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29008">
                <a:tc>
                  <a:txBody>
                    <a:bodyPr/>
                    <a:lstStyle/>
                    <a:p>
                      <a:pPr algn="l" fontAlgn="ctr"/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</a:tr>
              <a:tr h="1670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Сбор, удаление отходов и очистка сточных вод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454,9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55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Охрана объектов растительного и животного мира и среды их обитания</a:t>
                      </a:r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88,4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518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Другие вопросы в области охраны окружающей среды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293,5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86892">
                <a:tc>
                  <a:txBody>
                    <a:bodyPr/>
                    <a:lstStyle/>
                    <a:p>
                      <a:pPr algn="l" fontAlgn="ctr"/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</a:tr>
              <a:tr h="17280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Дошкольное образование</a:t>
                      </a:r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7 226,4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578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Общее образование</a:t>
                      </a:r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12 631,7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78230">
                <a:tc>
                  <a:txBody>
                    <a:bodyPr/>
                    <a:lstStyle/>
                    <a:p>
                      <a:pPr marL="0" marR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Дополнительное образование детей</a:t>
                      </a:r>
                      <a:endParaRPr lang="ru-RU" sz="9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1 555,1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627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Среднее профессиональное образование</a:t>
                      </a:r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1 934,3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634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104 ,7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518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Высшее образование</a:t>
                      </a:r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114,0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394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Молодежная политика</a:t>
                      </a:r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1 928,9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71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Другие вопросы в области образования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1 466,0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861705"/>
              </p:ext>
            </p:extLst>
          </p:nvPr>
        </p:nvGraphicFramePr>
        <p:xfrm>
          <a:off x="4982115" y="628985"/>
          <a:ext cx="4038599" cy="462129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186822"/>
                <a:gridCol w="851777"/>
              </a:tblGrid>
              <a:tr h="153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Культура 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4 752,0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550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Кинематография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29,3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354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Другие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вопросы в области культуры, кинематографии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01234">
                <a:tc>
                  <a:txBody>
                    <a:bodyPr/>
                    <a:lstStyle/>
                    <a:p>
                      <a:pPr algn="l" fontAlgn="ctr"/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620" marB="0" anchor="ctr"/>
                </a:tc>
              </a:tr>
              <a:tr h="1192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Стационарная медицинская помощь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2 764,1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817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Амбулаторная помощь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729,8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627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Скорая медицинская помощь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31,2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704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Санаторно-оздоровительная помощь</a:t>
                      </a:r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712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Заготовка, переработка, хранение и обеспечение безопасности донорской крови и ее компонентов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148,5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675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Санитарно-эпидемиологическое благополучие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678,6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712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Прикладные научные исследования в области здравоохранения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8,8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8300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Другие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вопросы в области здравоохранения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5 368,9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40839">
                <a:tc>
                  <a:txBody>
                    <a:bodyPr/>
                    <a:lstStyle/>
                    <a:p>
                      <a:pPr algn="l" fontAlgn="b"/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620" marB="0" anchor="ctr"/>
                </a:tc>
              </a:tr>
              <a:tr h="1822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Пенсионное обеспечение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237,8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301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Социальное обслуживание населения 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1 479,7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774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Социальное обеспечение населения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8 528,8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235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Охрана семьи и детства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3 985,2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709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Другие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вопросы в области социальной политики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125,7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51742">
                <a:tc>
                  <a:txBody>
                    <a:bodyPr/>
                    <a:lstStyle/>
                    <a:p>
                      <a:pPr algn="l" fontAlgn="ctr"/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620" marB="0" anchor="ctr"/>
                </a:tc>
              </a:tr>
              <a:tr h="1423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Физическая культура 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3 533,3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429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Массовый спорт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329,3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434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Спорт высших достижений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241,2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672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Другие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вопросы в области физической культуры и спорта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20,9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89123">
                <a:tc>
                  <a:txBody>
                    <a:bodyPr/>
                    <a:lstStyle/>
                    <a:p>
                      <a:pPr algn="l" fontAlgn="ctr"/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620" marB="0" anchor="ctr"/>
                </a:tc>
              </a:tr>
              <a:tr h="1729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Телевидение и радиовещание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269,5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394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Периодическая печать и издательства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190,8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776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Другие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вопросы в области средств массовой информации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8,1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856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415780"/>
              </p:ext>
            </p:extLst>
          </p:nvPr>
        </p:nvGraphicFramePr>
        <p:xfrm>
          <a:off x="525360" y="934176"/>
          <a:ext cx="8469567" cy="519870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64407"/>
                <a:gridCol w="741032"/>
                <a:gridCol w="741032"/>
                <a:gridCol w="741032"/>
                <a:gridCol w="741032"/>
                <a:gridCol w="741032"/>
              </a:tblGrid>
              <a:tr h="1545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(факт)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(план)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92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Индекс производства продукции сельского хозяйства в хозяйствах всех категорий (в сопоставимых ценах), процентов  к предыдущему году, процентов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103,0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101,9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101,9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101,9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101,9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2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Индекс производства продукции растениеводства (в сопоставимых ценах), к предыдущему году, процентов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103,5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102,3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102,3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102,3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102,3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2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Индекс производства продукции животноводства (в сопоставимых ценах), к предыдущему году, процентов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102,4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101,5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101,5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101,5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101,5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2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Индекс производства пищевых продуктов, включая напитки (в сопоставимых ценах), к предыдущему году, процентов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2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Индекс производства пищевых продуктов (в сопоставимых ценах), к предыдущему году, процентов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104,9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104,3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104,3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104,3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104,3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2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Индекс производства напитков (в сопоставимых ценах), к предыдущему году, процентов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108,6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104,02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103,92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104,12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104,12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2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Индекс физического объема инвестиций в основной капитал сельского хозяйства, к предыдущему году, процентов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104,9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105,0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2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Рентабельность сельскохозяйственных организаций (с учетом субсидий), процентов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9,9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19,0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19,3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19,5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19,5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2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Индекс производительности труда, процентов к предыдущему году, процентов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107,0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107,0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107,0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107,0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107,0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2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Доля высокопроизводительных рабочих мест в среднегодовой численности занятого населения, процентов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36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Количество высокопроизводительных рабочих мест,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тыс.единиц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4,873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4,824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4,848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4,872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4,896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2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Располагаемые ресурсы домашних хозяйств (в среднем на 1 члена домашнего хозяйства в месяц) в сельской местности, рублей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17 750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18 000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18 200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18 200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36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Среднемесячная заработная плата работников сельского хозяйства (без субъектов малого предпринимательства), рублей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23 831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22 574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23 702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24 887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26 132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92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Удельный вес затрат на приобретение энергоресурсов в структуре затрат на основное производство продукции сельского хозяйства, процентов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10,1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10,0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92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производство крупы, тыс. тонн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19,4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15,2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15,2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/>
                          <a:cs typeface="Times New Roman"/>
                        </a:rPr>
                        <a:t>15,2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/>
                          <a:cs typeface="Times New Roman"/>
                        </a:rPr>
                        <a:t>15,2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92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производство масла подсолнечного нерафинированного и его фракций, тыс. тонн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318,4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/>
                          <a:cs typeface="Times New Roman"/>
                        </a:rPr>
                        <a:t>317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/>
                          <a:cs typeface="Times New Roman"/>
                        </a:rPr>
                        <a:t>358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/>
                          <a:cs typeface="Times New Roman"/>
                        </a:rPr>
                        <a:t>360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/>
                          <a:cs typeface="Times New Roman"/>
                        </a:rPr>
                        <a:t>362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92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производство масла сливочного, тыс. тонн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19,0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/>
                          <a:cs typeface="Times New Roman"/>
                        </a:rPr>
                        <a:t>16,2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/>
                          <a:cs typeface="Times New Roman"/>
                        </a:rPr>
                        <a:t>16,2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/>
                          <a:cs typeface="Times New Roman"/>
                        </a:rPr>
                        <a:t>17,1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/>
                          <a:cs typeface="Times New Roman"/>
                        </a:rPr>
                        <a:t>17,1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92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производство муки из зерновых культур, овощных и других растительных культур, смеси из них, тыс. тонн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232,8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/>
                          <a:cs typeface="Times New Roman"/>
                        </a:rPr>
                        <a:t>249,8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249,8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249,8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/>
                          <a:cs typeface="Times New Roman"/>
                        </a:rPr>
                        <a:t>249,8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92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производство плодоовощных консервов, млн усл. банок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203,1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/>
                          <a:cs typeface="Times New Roman"/>
                        </a:rPr>
                        <a:t>192,6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193,0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194,0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/>
                          <a:cs typeface="Times New Roman"/>
                        </a:rPr>
                        <a:t>195,0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92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производство сахара белого свекловичного в твердом состоянии, тыс. тонн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316,4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/>
                          <a:cs typeface="Times New Roman"/>
                        </a:rPr>
                        <a:t>311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/>
                          <a:cs typeface="Times New Roman"/>
                        </a:rPr>
                        <a:t>312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312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312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92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производство сыров и сырных продуктов, тыс. тонн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44,5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/>
                          <a:cs typeface="Times New Roman"/>
                        </a:rPr>
                        <a:t>39,2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/>
                          <a:cs typeface="Times New Roman"/>
                        </a:rPr>
                        <a:t>40,0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40,0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40,2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92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производство хлебобулочных изделий диетических и обогащенных микронутриентами, тыс. тонн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16,2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/>
                          <a:cs typeface="Times New Roman"/>
                        </a:rPr>
                        <a:t>1,6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/>
                          <a:cs typeface="Times New Roman"/>
                        </a:rPr>
                        <a:t>1,6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/>
                          <a:cs typeface="Times New Roman"/>
                        </a:rPr>
                        <a:t>1,6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1,6</a:t>
                      </a:r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600072" y="42382"/>
            <a:ext cx="7943850" cy="817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программы "Развитие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сельского хозяйства и регулирование рынков сельскохозяйственной продукции, </a:t>
            </a:r>
            <a:endParaRPr lang="ru-RU" alt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сырья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продовольствия в Республике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7656" y="6118148"/>
            <a:ext cx="8534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000" b="1" i="1" dirty="0" smtClean="0">
                <a:solidFill>
                  <a:schemeClr val="accent1"/>
                </a:solidFill>
              </a:rPr>
              <a:t>ГП: </a:t>
            </a:r>
            <a:r>
              <a:rPr lang="ru-RU" sz="1000" b="1" i="1" dirty="0">
                <a:solidFill>
                  <a:schemeClr val="accent1"/>
                </a:solidFill>
              </a:rPr>
              <a:t>Министерство </a:t>
            </a:r>
            <a:r>
              <a:rPr lang="ru-RU" sz="1000" b="1" i="1" dirty="0" smtClean="0">
                <a:solidFill>
                  <a:schemeClr val="accent1"/>
                </a:solidFill>
              </a:rPr>
              <a:t>сельского хозяйства и продовольствия Республики </a:t>
            </a:r>
            <a:r>
              <a:rPr lang="ru-RU" sz="10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14314" y="6402632"/>
            <a:ext cx="800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000" b="1" i="1" dirty="0" smtClean="0">
                <a:solidFill>
                  <a:schemeClr val="accent6"/>
                </a:solidFill>
              </a:rPr>
              <a:t>программа и отчеты о ходе ее реализации, </a:t>
            </a:r>
            <a:r>
              <a:rPr lang="ru-RU" sz="1000" b="1" i="1" dirty="0">
                <a:solidFill>
                  <a:schemeClr val="accent6"/>
                </a:solidFill>
              </a:rPr>
              <a:t>находится </a:t>
            </a:r>
            <a:r>
              <a:rPr lang="ru-RU" sz="1000" b="1" i="1" dirty="0" smtClean="0">
                <a:solidFill>
                  <a:schemeClr val="accent6"/>
                </a:solidFill>
              </a:rPr>
              <a:t>по </a:t>
            </a:r>
            <a:r>
              <a:rPr lang="ru-RU" sz="1000" b="1" i="1" dirty="0">
                <a:solidFill>
                  <a:schemeClr val="accent6"/>
                </a:solidFill>
              </a:rPr>
              <a:t>адресу</a:t>
            </a:r>
            <a:r>
              <a:rPr lang="ru-RU" sz="1000" b="1" i="1" dirty="0" smtClean="0">
                <a:solidFill>
                  <a:schemeClr val="accent6"/>
                </a:solidFill>
              </a:rPr>
              <a:t>:</a:t>
            </a:r>
            <a:r>
              <a:rPr lang="en-US" sz="1000" b="1" i="1" dirty="0">
                <a:solidFill>
                  <a:schemeClr val="accent6"/>
                </a:solidFill>
              </a:rPr>
              <a:t> http://</a:t>
            </a:r>
            <a:r>
              <a:rPr lang="en-US" sz="1000" b="1" i="1" dirty="0" smtClean="0">
                <a:solidFill>
                  <a:schemeClr val="accent6"/>
                </a:solidFill>
              </a:rPr>
              <a:t>agro.tatarstan.ru</a:t>
            </a:r>
            <a:endParaRPr lang="ru-RU" sz="10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92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310743" y="872737"/>
            <a:ext cx="4417621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Цели:</a:t>
            </a:r>
            <a:r>
              <a:rPr lang="ru-RU" altLang="ru-RU" sz="16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0" algn="just"/>
            <a:r>
              <a:rPr lang="ru-RU" altLang="ru-RU" sz="1600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1) повышение </a:t>
            </a:r>
            <a:r>
              <a:rPr lang="ru-RU" altLang="ru-RU" sz="1600" dirty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эффективности профилактики, обнаружения и тушения лесных пожаров, защиты лесов от вредных организмов и неблагоприятных факторов;                                                                                                                                                                                                    2) </a:t>
            </a:r>
            <a:r>
              <a:rPr lang="ru-RU" altLang="ru-RU" sz="1600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</a:t>
            </a:r>
            <a:r>
              <a:rPr lang="ru-RU" altLang="ru-RU" sz="1600" dirty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условий для интенсификации использования лесов и качественного выполнения работ по использованию, охране, защите и воспроизводству лесов на территории Республики Татарстан;                                                                                                                                            3) </a:t>
            </a:r>
            <a:r>
              <a:rPr lang="ru-RU" altLang="ru-RU" sz="1600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</a:t>
            </a:r>
            <a:r>
              <a:rPr lang="ru-RU" altLang="ru-RU" sz="1600" dirty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эффективного воспроизводства лесов.</a:t>
            </a:r>
            <a:endParaRPr lang="ru-RU" altLang="ru-RU" sz="1600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46100" y="71005"/>
            <a:ext cx="7943850" cy="57888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14. Государственная программа</a:t>
            </a:r>
            <a:endParaRPr lang="ru-RU" altLang="ru-RU" sz="1400" b="1" dirty="0">
              <a:solidFill>
                <a:prstClr val="black"/>
              </a:solidFill>
            </a:endParaRPr>
          </a:p>
          <a:p>
            <a:pPr algn="ctr"/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"Развитие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лесного хозяйства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215851"/>
            <a:ext cx="3546767" cy="2362147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21849"/>
              </p:ext>
            </p:extLst>
          </p:nvPr>
        </p:nvGraphicFramePr>
        <p:xfrm>
          <a:off x="671006" y="4337338"/>
          <a:ext cx="8058464" cy="10455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78096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14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1 072 677,9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1 289 165,6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965 916,6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904 182,3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840 970,0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641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993634"/>
              </p:ext>
            </p:extLst>
          </p:nvPr>
        </p:nvGraphicFramePr>
        <p:xfrm>
          <a:off x="546100" y="723482"/>
          <a:ext cx="8509412" cy="536638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658947"/>
                <a:gridCol w="770093"/>
                <a:gridCol w="770093"/>
                <a:gridCol w="770093"/>
                <a:gridCol w="770093"/>
                <a:gridCol w="770093"/>
              </a:tblGrid>
              <a:tr h="1774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Целевые показатели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674" marR="5674" marT="567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(факт)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(план)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749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Лесистость территории Республики Татарстан, процентов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49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Удельная площадь земель лесного фонда, покрытых лесной растительностью, погибшая от пожаров, на территории Республики Татарстан, процентов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622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лесных пожаров, ликвидированных в течение первых суток с момента обнаружения в общем количестве лесных пожаров,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87,8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89,3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86,3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86,3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933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Оснащение специализированных учреждений специализирован-ной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лесопожарной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техникой и оборудованием, процентов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75,13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933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площади погибших и поврежденных лесных насаждений с учетом проведенных мероприятий по защите леса в общей площади земель лесного фонда, занятых лесными насаждениями, процентов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622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Объем платежей в бюджетную систему Российской Федерации от использования лесов, расположенных на землях лесного фонда, в расчете на 1 га земель лесного фонда, рублей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292,6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375,8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388,5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404,0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622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площади земель лесного фонда, переданных в пользование, в общей площади земель лесного фонда, процентов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622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площади лесов, на которых проведена таксация лесов и в отношении которых осуществлено проектирование мероприятий по охране, защите и воспроизводству в течение последних 10 лет, в площади лесов с интенсивным использованием лесов и ведением лесного хозяйства, процентов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05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Отношение фактического объема заготовки древесины к установленному допустимому объему изъятия древесины, процентов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546100" y="71005"/>
            <a:ext cx="7943850" cy="5788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программы "Развитие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лесного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хозяйства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7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080594"/>
              </p:ext>
            </p:extLst>
          </p:nvPr>
        </p:nvGraphicFramePr>
        <p:xfrm>
          <a:off x="546100" y="723482"/>
          <a:ext cx="8509412" cy="520141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664075"/>
                <a:gridCol w="764965"/>
                <a:gridCol w="770093"/>
                <a:gridCol w="770093"/>
                <a:gridCol w="770093"/>
                <a:gridCol w="770093"/>
              </a:tblGrid>
              <a:tr h="1774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Целевые показатели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674" marR="5674" marT="567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(факт)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(план)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749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Отношение площади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лесовосстановления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и лесоразведения к площади вырубленных и погибших лесных насаждений, процентов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77,7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83,4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90,3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49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Оснащение учреждений, выполняющих мероприятия по воспроизводству лесов, специализированной техникой и оборудованием для проведения комплекса мероприятий по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лесовосстановлению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и лесоразведению, процентов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622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Площадь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лесовосстановления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и лесоразведения,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2 470,8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2 580,8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2 605,8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3 102,0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3 102,0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933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семян с улучшенными наследственными свойствами в общем объеме заготовленных семян, процентов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933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лесных культур, созданных посадочным материалом с улучшенными наследственными свойствами, в общем объеме искусственного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лесовосстановления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процентов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622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посадочного материала с закрытой корневой системой в общем количестве посадочного материала, процентов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622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Сохранение покрытой лесом площади, процентов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622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выписок, предоставленных гражданам и юридическим лицам, обратившимся в орган государственной власти субъекта Российской Федерации в области лесных отношений за получением государственной услуги по предоставлению выписки из государственного лесного реестра, в общем количестве принятых заявок на предоставление данной услуги, процентов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05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Средняя численность должностных лиц, осуществляющих федеральный государственный лесной надзор (лесную охрану), на 50 тыс. гектаров земель лесного фонда,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27,79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27,79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27,79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27,79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546100" y="71005"/>
            <a:ext cx="7943850" cy="5788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программы "Развитие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лесного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хозяйства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 (продолжение)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50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037654"/>
              </p:ext>
            </p:extLst>
          </p:nvPr>
        </p:nvGraphicFramePr>
        <p:xfrm>
          <a:off x="546100" y="837782"/>
          <a:ext cx="8509412" cy="206387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664075"/>
                <a:gridCol w="764965"/>
                <a:gridCol w="770093"/>
                <a:gridCol w="770093"/>
                <a:gridCol w="770093"/>
                <a:gridCol w="770093"/>
              </a:tblGrid>
              <a:tr h="1774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Целевые показатели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674" marR="5674" marT="567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(факт)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(план)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749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Динамика предотвращения возникновения нарушений лесного законодательства, причиняющих вред лесам, относительно уровня нарушений предыдущего года, процентов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49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привлеченных молодых специалистов в текущем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622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Проектные и изыскательские работы, 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14,0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39,0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30,0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933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Ремонт административных зданий, 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933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Ремонт объектов недвижимости, 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622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Капитальный ремонт учебного корпуса, 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546100" y="71005"/>
            <a:ext cx="7943850" cy="5788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программы "Развитие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лесного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хозяйства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 (окончание)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6100" y="5560532"/>
            <a:ext cx="83690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ГП: </a:t>
            </a:r>
            <a:r>
              <a:rPr lang="ru-RU" sz="1100" b="1" i="1" dirty="0" smtClean="0">
                <a:solidFill>
                  <a:schemeClr val="accent1"/>
                </a:solidFill>
              </a:rPr>
              <a:t>Министерство </a:t>
            </a:r>
            <a:r>
              <a:rPr lang="ru-RU" sz="1100" b="1" i="1" dirty="0">
                <a:solidFill>
                  <a:schemeClr val="accent1"/>
                </a:solidFill>
              </a:rPr>
              <a:t>лесного хозяйства Республики </a:t>
            </a:r>
            <a:r>
              <a:rPr lang="ru-RU" sz="1100" b="1" i="1" dirty="0" smtClean="0">
                <a:solidFill>
                  <a:schemeClr val="accent1"/>
                </a:solidFill>
              </a:rPr>
              <a:t>Татарстан</a:t>
            </a:r>
            <a:endParaRPr lang="ru-RU" sz="1100" b="1" i="1" dirty="0">
              <a:solidFill>
                <a:schemeClr val="accent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9275" y="5889636"/>
            <a:ext cx="79857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100" b="1" i="1" dirty="0" smtClean="0">
                <a:solidFill>
                  <a:schemeClr val="accent6"/>
                </a:solidFill>
              </a:rPr>
              <a:t>программа и отчеты о ходе ее реализации, </a:t>
            </a:r>
            <a:r>
              <a:rPr lang="ru-RU" sz="1100" b="1" i="1" dirty="0">
                <a:solidFill>
                  <a:schemeClr val="accent6"/>
                </a:solidFill>
              </a:rPr>
              <a:t>находится </a:t>
            </a:r>
            <a:r>
              <a:rPr lang="ru-RU" sz="1100" b="1" i="1" dirty="0" smtClean="0">
                <a:solidFill>
                  <a:schemeClr val="accent6"/>
                </a:solidFill>
              </a:rPr>
              <a:t>по </a:t>
            </a:r>
            <a:r>
              <a:rPr lang="ru-RU" sz="1100" b="1" i="1" dirty="0">
                <a:solidFill>
                  <a:schemeClr val="accent6"/>
                </a:solidFill>
              </a:rPr>
              <a:t>адресу</a:t>
            </a:r>
            <a:r>
              <a:rPr lang="ru-RU" sz="1100" b="1" i="1" dirty="0" smtClean="0">
                <a:solidFill>
                  <a:schemeClr val="accent6"/>
                </a:solidFill>
              </a:rPr>
              <a:t>:</a:t>
            </a:r>
            <a:r>
              <a:rPr lang="en-US" sz="1100" b="1" i="1" dirty="0">
                <a:solidFill>
                  <a:schemeClr val="accent6"/>
                </a:solidFill>
              </a:rPr>
              <a:t> </a:t>
            </a:r>
            <a:r>
              <a:rPr lang="ru-RU" sz="1100" b="1" i="1" dirty="0">
                <a:solidFill>
                  <a:schemeClr val="accent6"/>
                </a:solidFill>
              </a:rPr>
              <a:t>: http://minleshoz.tatarstan.ru</a:t>
            </a:r>
          </a:p>
        </p:txBody>
      </p:sp>
    </p:spTree>
    <p:extLst>
      <p:ext uri="{BB962C8B-B14F-4D97-AF65-F5344CB8AC3E}">
        <p14:creationId xmlns:p14="http://schemas.microsoft.com/office/powerpoint/2010/main" val="396424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119824" y="1975811"/>
            <a:ext cx="458478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altLang="ru-RU" sz="1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</a:t>
            </a:r>
            <a:r>
              <a:rPr lang="ru-RU" altLang="ru-RU" sz="1600" dirty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максимальной эффективности управления государственным имуществом Республики Татарстан, его доходности и сохранности.</a:t>
            </a:r>
            <a:endParaRPr lang="ru-RU" altLang="ru-RU" sz="1600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0069" y="132540"/>
            <a:ext cx="7943850" cy="5278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15. Государственная программа</a:t>
            </a:r>
            <a:endParaRPr lang="ru-RU" altLang="ru-RU" sz="1600" b="1" dirty="0">
              <a:solidFill>
                <a:prstClr val="black"/>
              </a:solidFill>
            </a:endParaRPr>
          </a:p>
          <a:p>
            <a:pPr algn="ctr">
              <a:lnSpc>
                <a:spcPts val="1500"/>
              </a:lnSpc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"Управление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государственным имуществом Республики 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</a:p>
        </p:txBody>
      </p:sp>
      <p:pic>
        <p:nvPicPr>
          <p:cNvPr id="106498" name="Picture 2" descr="http://orrla.ru/upload/iblock/1f0/1f038c1324de76e6511c7de17c95e8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69" y="108567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264445"/>
              </p:ext>
            </p:extLst>
          </p:nvPr>
        </p:nvGraphicFramePr>
        <p:xfrm>
          <a:off x="714369" y="3949017"/>
          <a:ext cx="8058464" cy="9939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17541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386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2 176 785,5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497 013,6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243 586,5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228 923,6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226 774,3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704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013092"/>
              </p:ext>
            </p:extLst>
          </p:nvPr>
        </p:nvGraphicFramePr>
        <p:xfrm>
          <a:off x="600069" y="991049"/>
          <a:ext cx="8429630" cy="494800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469135"/>
                <a:gridCol w="592099"/>
                <a:gridCol w="592099"/>
                <a:gridCol w="592099"/>
                <a:gridCol w="592099"/>
                <a:gridCol w="592099"/>
              </a:tblGrid>
              <a:tr h="3453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Целевые показатели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674" marR="5674" marT="567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(факт)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(план)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2021год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год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5116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государственных унитарных предприятий и государственных учреждений, информация о составе имущества которых актуализирована в Реестре государственной собственности Республики Татарстан, в общем количестве государственных унитарных предприятий и государственных учреждений, находящихся в Реестре государственной собственности Республики Татарстан (без учета организаций-банкротов и находящихся в ликвидации), процентов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25,1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848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акционерных обществ с долей Республики Татарстан в уставном капитале от 50 до 100 процентов и государственных унитарных предприятий Республики Татарстан, финансово-хозяйственная деятельность которых проанализирована </a:t>
                      </a:r>
                      <a:r>
                        <a:rPr lang="ru-RU" sz="9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Минземимуществом</a:t>
                      </a: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Республики Татарстан, в общем количестве акционерных обществ с долей Республики Татарстан в уставном капитале от 50 до 100 процентов и государственных унитарных предприятий Республики Татарстан, процентов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848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трудовых договоров с руководителями государственных унитарных предприятий Республики Татарстан со 100-процентным выполнением условий договора в общем количестве трудовых договоров с руководителями государственных унитарных предприятий Республики Татарстан, процентов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83,1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85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85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85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85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848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Выполнение бюджетного задания в части доходов от реализации и использования государственного имущества и земельных участков, процентов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23,26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848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государственных учреждений Республики Татарстан, где была проведена проверка использования государственного имущества Республики Татарстан, в общем количестве государственных учреждений Республики Татарстан, процентов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7,29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95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848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объектов недвижимости, по которым проведена государственная регистрация права собственности Республики Татарстан, в общем объеме количества объектов недвижимости, запланированных к регистрации в собственность Республики Татарстан, процентов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424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транспортных средств, которым обеспечен выход в рейс, в общем количестве транспортных средств, закрепленных за государственным бюджетным учреждением "Управление материального обеспечения", процентов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36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жилых помещений, в отношении которых с нанимателями заключены договоры найма (социального/специализированного жилищного фонда), в общем количестве жилых помещений, закрепленных на праве оперативного управления за государственным бюджетным учреждением "Департамент по управлению жилищным фондом", процентов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342" marR="18342" marT="30176" marB="30176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694959" y="244735"/>
            <a:ext cx="7943850" cy="5278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"Управление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государственным имуществом Республики 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 </a:t>
            </a:r>
          </a:p>
        </p:txBody>
      </p:sp>
    </p:spTree>
    <p:extLst>
      <p:ext uri="{BB962C8B-B14F-4D97-AF65-F5344CB8AC3E}">
        <p14:creationId xmlns:p14="http://schemas.microsoft.com/office/powerpoint/2010/main" val="84891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194229"/>
              </p:ext>
            </p:extLst>
          </p:nvPr>
        </p:nvGraphicFramePr>
        <p:xfrm>
          <a:off x="600069" y="671103"/>
          <a:ext cx="8373109" cy="557983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432464"/>
                <a:gridCol w="588129"/>
                <a:gridCol w="588129"/>
                <a:gridCol w="588129"/>
                <a:gridCol w="588129"/>
                <a:gridCol w="588129"/>
              </a:tblGrid>
              <a:tr h="2991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Целевые показатели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674" marR="5674" marT="567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(факт)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(план)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561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Количество экспертных заключений в сфере оценочной деятельности по запросам органов исполнительной власти Республики Татарстан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110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150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180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210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323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земельных участков, находящихся у государственных учреждений Республики Татарстан, зарегистрированных в собственность Республики Татарстан, в общем количестве земельных участков, находящихся у государственных учреждений Республики Татарстан, процентов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98,1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99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572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земельных участков, на которые оформлено право постоянного (бессрочного) пользования, в общем количестве земельных участков, предоставленных на праве постоянного (бессрочного) пользования государственным учреждениям Республики Татарстан на основании распоряжений </a:t>
                      </a:r>
                      <a:r>
                        <a:rPr lang="ru-RU" sz="9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Минземимущества</a:t>
                      </a: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Республики Татарстан, процентов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98,4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99,5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99,5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99,5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99,5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018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ходатайств о переводе земель из одной категории в другую, по которым подготовлены проекты постановлений Кабинета Министров Республики Татарстан, в общем количестве поступивших ходатайств, за исключением тех, по которым отказано в рассмотрении либо отказано в переводе земель согласно законодательству, процентов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749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выполненных мероприятий по организации и обеспечению проведения землеустроительных работ в общем числе мероприятий по организации и обеспечению проведения землеустроительных работ, процентов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559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выполненных мероприятий по проведению государственной кадастровой оценки земельных участков и иных объектов недвижимости в общем числе мероприятий по проведению государственной кадастровой оценки земельных участков и иных объектов недвижимости, процентов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836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выполненных мероприятий по ведению информационных ресурсов и баз данных в общем числе мероприятий по ведению информационных ресурсов и баз данных, процентов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749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выполненных мероприятий по установлению и определению границ Республики Татарстан в общем объеме запланированных мероприятий по установлению и определению границ Республики Татарстан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2842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выполненных мероприятий по подготовке документов для внесения в Единый государственный реестр недвижимости сведений о границах населенных пунктов, расположенных на территории Республики Татарстан, в общем объеме запланированных мероприятий по подготовке документов для внесения в Единый государственный реестр недвижимости сведений о границах населенных пунктов, расположенных на территории Республики Татарстан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600069" y="37862"/>
            <a:ext cx="7943850" cy="5278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"Управление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государственным имуществом Республики 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361494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873641"/>
              </p:ext>
            </p:extLst>
          </p:nvPr>
        </p:nvGraphicFramePr>
        <p:xfrm>
          <a:off x="604915" y="727802"/>
          <a:ext cx="8373109" cy="435301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432464"/>
                <a:gridCol w="588129"/>
                <a:gridCol w="588129"/>
                <a:gridCol w="588129"/>
                <a:gridCol w="588129"/>
                <a:gridCol w="588129"/>
              </a:tblGrid>
              <a:tr h="2991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Целевые показатели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674" marR="5674" marT="567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(факт)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(план)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844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Количество объектов в перечне государственного имущества, предназначенного для предоставления субъектам малого и среднего предпринимательства, единиц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118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293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приобретенных помещений для офисов врачей общей практики в общем количестве помещений для офисов врачей общей практики, запланированных к приобретению, процентов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80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реформированных предприятий Республики Татарстан (с законченными процедурами акционирования, ликвидации, реорганизации) в количестве предприятий Республики Татарстан, запланированных к реформированию, процентов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853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инвестиций, внесенных в уставные капиталы организаций с государственным участием, в объеме инвестиций, запланированных для внесения, процентов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242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субсидий, предоставленных в целях увеличения уставного фонда государственных унитарных предприятий Республики Татарстан, в объеме субсидий, запланированных для предоставления, процентов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имущества и земельных участков, приобретенных в государственную собственность Республики Татарстан, в объеме имущества и земельных участков, запланированных к приобретению в государственную собственность Республики Татарстан, процентов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749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многодетных семей Республики Татарстан, получивших бесплатно земельные участки, в общем числе многодетных семей Республики Татарстан, вставших на учет для бесплатного предоставления земельного участка на начало отчетного года, процентов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69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71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71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71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749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имущества, внесенного в Республиканский фонд поддержки лиц, пострадавших от действий недобросовестных застройщиков, в объеме имущества, запланированного к внесению в Республиканский фонд поддержки лиц, пострадавших от действий недобросовестных застройщиков, процентов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600069" y="37862"/>
            <a:ext cx="7943850" cy="5278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"Управление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государственным имуществом Республики 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 (продолжение)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0069" y="5983132"/>
            <a:ext cx="83690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000" b="1" i="1" dirty="0">
                <a:solidFill>
                  <a:schemeClr val="accent1"/>
                </a:solidFill>
              </a:rPr>
              <a:t>Ответственный исполнитель ГП: Министерство земельных и имущественных отношений Республики Татарстан </a:t>
            </a:r>
            <a:endParaRPr lang="ru-RU" sz="1000" b="1" i="1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3007" y="6266830"/>
            <a:ext cx="798575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0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</a:t>
            </a:r>
            <a:r>
              <a:rPr lang="en-US" sz="1000" b="1" i="1" dirty="0" smtClean="0">
                <a:solidFill>
                  <a:schemeClr val="accent6"/>
                </a:solidFill>
              </a:rPr>
              <a:t> </a:t>
            </a:r>
            <a:r>
              <a:rPr lang="ru-RU" sz="1000" b="1" i="1" dirty="0">
                <a:solidFill>
                  <a:schemeClr val="accent6"/>
                </a:solidFill>
              </a:rPr>
              <a:t>http://mzio.tatarstan.ru</a:t>
            </a:r>
          </a:p>
        </p:txBody>
      </p:sp>
    </p:spTree>
    <p:extLst>
      <p:ext uri="{BB962C8B-B14F-4D97-AF65-F5344CB8AC3E}">
        <p14:creationId xmlns:p14="http://schemas.microsoft.com/office/powerpoint/2010/main" val="397602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0"/>
            <a:ext cx="8229600" cy="682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183019" y="1506400"/>
            <a:ext cx="4752528" cy="538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Цель </a:t>
            </a:r>
            <a:r>
              <a:rPr lang="ru-RU" sz="1400" dirty="0">
                <a:solidFill>
                  <a:prstClr val="black"/>
                </a:solidFill>
              </a:rPr>
              <a:t>- эффективное управление государственными финансами Республики Татарстан</a:t>
            </a:r>
          </a:p>
        </p:txBody>
      </p:sp>
      <p:sp>
        <p:nvSpPr>
          <p:cNvPr id="20" name="Овал 19"/>
          <p:cNvSpPr/>
          <p:nvPr/>
        </p:nvSpPr>
        <p:spPr>
          <a:xfrm>
            <a:off x="606407" y="2022007"/>
            <a:ext cx="2152675" cy="94892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</a:rPr>
              <a:t>Обеспечение </a:t>
            </a:r>
            <a:r>
              <a:rPr lang="ru-RU" sz="1100" dirty="0">
                <a:solidFill>
                  <a:prstClr val="black"/>
                </a:solidFill>
              </a:rPr>
              <a:t>долгосрочной сбалансированности и устойчивости бюджетной системы</a:t>
            </a:r>
          </a:p>
        </p:txBody>
      </p:sp>
      <p:sp>
        <p:nvSpPr>
          <p:cNvPr id="21" name="Овал 20"/>
          <p:cNvSpPr/>
          <p:nvPr/>
        </p:nvSpPr>
        <p:spPr>
          <a:xfrm>
            <a:off x="3235879" y="2298488"/>
            <a:ext cx="2763564" cy="52794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</a:rPr>
              <a:t>Э</a:t>
            </a:r>
            <a:r>
              <a:rPr lang="ru-RU" sz="1100" dirty="0" smtClean="0">
                <a:solidFill>
                  <a:prstClr val="black"/>
                </a:solidFill>
              </a:rPr>
              <a:t>ффективное </a:t>
            </a:r>
            <a:r>
              <a:rPr lang="ru-RU" sz="1100" dirty="0">
                <a:solidFill>
                  <a:prstClr val="black"/>
                </a:solidFill>
              </a:rPr>
              <a:t>управление государственным долгом</a:t>
            </a:r>
          </a:p>
        </p:txBody>
      </p:sp>
      <p:sp>
        <p:nvSpPr>
          <p:cNvPr id="22" name="Овал 21"/>
          <p:cNvSpPr/>
          <p:nvPr/>
        </p:nvSpPr>
        <p:spPr>
          <a:xfrm>
            <a:off x="6287475" y="2010456"/>
            <a:ext cx="2672358" cy="89036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</a:rPr>
              <a:t>Повышение </a:t>
            </a:r>
            <a:r>
              <a:rPr lang="ru-RU" sz="1100" dirty="0">
                <a:solidFill>
                  <a:prstClr val="black"/>
                </a:solidFill>
              </a:rPr>
              <a:t>эффективности межбюджетных отношений с местными бюджетами</a:t>
            </a:r>
          </a:p>
        </p:txBody>
      </p:sp>
      <p:sp>
        <p:nvSpPr>
          <p:cNvPr id="23" name="Стрелка углом 22"/>
          <p:cNvSpPr/>
          <p:nvPr/>
        </p:nvSpPr>
        <p:spPr>
          <a:xfrm>
            <a:off x="1318923" y="1722424"/>
            <a:ext cx="864096" cy="299583"/>
          </a:xfrm>
          <a:prstGeom prst="ben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Стрелка углом 23"/>
          <p:cNvSpPr/>
          <p:nvPr/>
        </p:nvSpPr>
        <p:spPr>
          <a:xfrm rot="10800000" flipV="1">
            <a:off x="6941941" y="1722424"/>
            <a:ext cx="843798" cy="292374"/>
          </a:xfrm>
          <a:prstGeom prst="ben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5" name="Стрелка вверх 24"/>
          <p:cNvSpPr/>
          <p:nvPr/>
        </p:nvSpPr>
        <p:spPr>
          <a:xfrm>
            <a:off x="4500905" y="2010456"/>
            <a:ext cx="202394" cy="293807"/>
          </a:xfrm>
          <a:prstGeom prst="up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28980" y="357793"/>
            <a:ext cx="7943850" cy="53277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altLang="ru-RU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prstClr val="black"/>
                </a:solidFill>
              </a:rPr>
              <a:t>Государственная программа </a:t>
            </a:r>
            <a:r>
              <a:rPr lang="ru-RU" b="1" dirty="0" smtClean="0">
                <a:solidFill>
                  <a:prstClr val="black"/>
                </a:solidFill>
              </a:rPr>
              <a:t>"Управление </a:t>
            </a:r>
            <a:r>
              <a:rPr lang="ru-RU" b="1" dirty="0">
                <a:solidFill>
                  <a:prstClr val="black"/>
                </a:solidFill>
              </a:rPr>
              <a:t>государственными финансами </a:t>
            </a:r>
            <a:r>
              <a:rPr lang="ru-RU" b="1" dirty="0" smtClean="0">
                <a:solidFill>
                  <a:prstClr val="black"/>
                </a:solidFill>
              </a:rPr>
              <a:t>Республики Татарстан"</a:t>
            </a:r>
            <a:endParaRPr lang="ru-RU" b="1" dirty="0">
              <a:solidFill>
                <a:prstClr val="black"/>
              </a:solidFill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239951"/>
              </p:ext>
            </p:extLst>
          </p:nvPr>
        </p:nvGraphicFramePr>
        <p:xfrm>
          <a:off x="734357" y="3726134"/>
          <a:ext cx="8058464" cy="10442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76824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41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14 678 129,0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11 229 916,8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16 046 282,5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13 941 246,4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12 168 403,0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989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ЧТО ТАКОЕ БЮДЖЕТ</a:t>
            </a:r>
            <a:r>
              <a:rPr lang="ru-RU" dirty="0" smtClean="0"/>
              <a:t>?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788737"/>
              </p:ext>
            </p:extLst>
          </p:nvPr>
        </p:nvGraphicFramePr>
        <p:xfrm>
          <a:off x="715762" y="939800"/>
          <a:ext cx="8275838" cy="51900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75838"/>
              </a:tblGrid>
              <a:tr h="698499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b="1" u="none" strike="noStrike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ru-RU" sz="1800" b="1" u="none" strike="noStrike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 Бюджет</a:t>
                      </a:r>
                      <a:r>
                        <a:rPr lang="ru-RU" sz="1800" u="none" strike="noStrike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800" u="none" strike="noStrike" dirty="0">
                          <a:effectLst/>
                          <a:latin typeface="+mn-lt"/>
                        </a:rPr>
                        <a:t>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68" marR="6868" marT="6868" marB="0" anchor="b">
                    <a:solidFill>
                      <a:schemeClr val="bg1"/>
                    </a:solidFill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68" marR="6868" marT="6868" marB="0" anchor="b">
                    <a:solidFill>
                      <a:schemeClr val="bg1"/>
                    </a:solidFill>
                  </a:tcPr>
                </a:tc>
              </a:tr>
              <a:tr h="104775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u="none" strike="noStrike" dirty="0" smtClean="0">
                          <a:effectLst/>
                          <a:latin typeface="+mn-lt"/>
                        </a:rPr>
                        <a:t>   Федеральный </a:t>
                      </a:r>
                      <a:r>
                        <a:rPr lang="ru-RU" sz="1800" u="none" strike="noStrike" dirty="0">
                          <a:effectLst/>
                          <a:latin typeface="+mn-lt"/>
                        </a:rPr>
                        <a:t>бюджет и свод консолидированных бюджетов субъектов Российской Федерации (без учета межбюджетных трансфертов между этими бюджетами) образуют </a:t>
                      </a:r>
                      <a:r>
                        <a:rPr lang="ru-RU" sz="1800" b="1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консолидированный бюджет Российской Федерации</a:t>
                      </a:r>
                      <a:endParaRPr lang="ru-RU" sz="18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6868" marR="6868" marT="6868" marB="0" anchor="b">
                    <a:solidFill>
                      <a:schemeClr val="bg1"/>
                    </a:solidFill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68" marR="6868" marT="6868" marB="0" anchor="b">
                    <a:solidFill>
                      <a:schemeClr val="bg1"/>
                    </a:solidFill>
                  </a:tcPr>
                </a:tc>
              </a:tr>
              <a:tr h="104775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u="none" strike="noStrike" dirty="0" smtClean="0">
                          <a:effectLst/>
                          <a:latin typeface="+mn-lt"/>
                        </a:rPr>
                        <a:t>   Бюджет </a:t>
                      </a:r>
                      <a:r>
                        <a:rPr lang="ru-RU" sz="1800" u="none" strike="noStrike" dirty="0">
                          <a:effectLst/>
                          <a:latin typeface="+mn-lt"/>
                        </a:rPr>
                        <a:t>субъекта Российской Федерации и свод бюджетов муниципальных образований, входящих в состав субъекта Российской Федерации (без учета межбюджетных трансфертов между этими бюджетами), образуют </a:t>
                      </a:r>
                      <a:r>
                        <a:rPr lang="ru-RU" sz="1800" b="1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консолидированный бюджет субъекта Российской Федерации</a:t>
                      </a:r>
                      <a:endParaRPr lang="ru-RU" sz="18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6868" marR="6868" marT="6868" marB="0" anchor="b">
                    <a:solidFill>
                      <a:schemeClr val="bg1"/>
                    </a:solidFill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68" marR="6868" marT="6868" marB="0" anchor="b">
                    <a:solidFill>
                      <a:schemeClr val="bg1"/>
                    </a:solidFill>
                  </a:tcPr>
                </a:tc>
              </a:tr>
              <a:tr h="104775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u="none" strike="noStrike" dirty="0" smtClean="0">
                          <a:effectLst/>
                          <a:latin typeface="+mn-lt"/>
                        </a:rPr>
                        <a:t>   Бюджет </a:t>
                      </a:r>
                      <a:r>
                        <a:rPr lang="ru-RU" sz="1800" u="none" strike="noStrike" dirty="0">
                          <a:effectLst/>
                          <a:latin typeface="+mn-lt"/>
                        </a:rPr>
                        <a:t>муниципального района (районный бюджет) и свод бюджетов городских и сельских поселений, входящих в состав муниципального района (без учета межбюджетных трансфертов между этими бюджетами), образуют </a:t>
                      </a:r>
                      <a:r>
                        <a:rPr lang="ru-RU" sz="1800" b="1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консолидированный бюджет муниципального района</a:t>
                      </a:r>
                      <a:endParaRPr lang="ru-RU" sz="18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6868" marR="6868" marT="6868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322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0"/>
            <a:ext cx="8229600" cy="682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18517" y="24774"/>
            <a:ext cx="7943850" cy="5278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sz="1400" b="1" dirty="0" smtClean="0">
                <a:solidFill>
                  <a:prstClr val="black"/>
                </a:solidFill>
              </a:rPr>
              <a:t>"Управление </a:t>
            </a:r>
            <a:r>
              <a:rPr lang="ru-RU" sz="1400" b="1" dirty="0">
                <a:solidFill>
                  <a:prstClr val="black"/>
                </a:solidFill>
              </a:rPr>
              <a:t>государственными финансами </a:t>
            </a:r>
            <a:r>
              <a:rPr lang="ru-RU" sz="1400" b="1" dirty="0" smtClean="0">
                <a:solidFill>
                  <a:prstClr val="black"/>
                </a:solidFill>
              </a:rPr>
              <a:t>Республики Татарстан"</a:t>
            </a:r>
            <a:endParaRPr lang="ru-RU" sz="14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281132"/>
              </p:ext>
            </p:extLst>
          </p:nvPr>
        </p:nvGraphicFramePr>
        <p:xfrm>
          <a:off x="457200" y="682487"/>
          <a:ext cx="8454033" cy="499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6238"/>
                <a:gridCol w="621149"/>
                <a:gridCol w="621149"/>
                <a:gridCol w="690165"/>
                <a:gridCol w="690165"/>
                <a:gridCol w="655167"/>
              </a:tblGrid>
              <a:tr h="16758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индикаторы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(план)</a:t>
                      </a:r>
                      <a:endParaRPr lang="ru-RU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(прогноз)</a:t>
                      </a:r>
                      <a:endParaRPr lang="ru-RU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(прогноз)</a:t>
                      </a:r>
                      <a:endParaRPr lang="ru-RU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(прогноз)</a:t>
                      </a:r>
                      <a:endParaRPr lang="ru-RU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0395">
                <a:tc>
                  <a:txBody>
                    <a:bodyPr/>
                    <a:lstStyle/>
                    <a:p>
                      <a:pPr algn="just"/>
                      <a:r>
                        <a:rPr lang="ru-RU" sz="10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Отношение дефицита бюджета РТ, рассчитанного исходя из доходов бюджета (без учета безвозмездных поступлений целевого характера из других бюджетов бюджетной системы) и расходов бюджета (без учета расходов, осуществляемых за счет безвозмездных поступлений целевого характера из других бюджетов бюджетной системы), к общему годовому объему доходов бюджета РТ (без учета безвозмездных поступлений целевого характера из других бюджетов бюджетной системы), %</a:t>
                      </a:r>
                      <a:endParaRPr lang="ru-RU" sz="10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13,4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2,5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2,5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41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Удельный вес расходов бюджета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РТ, 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формируемых в рамках программ, в общем объеме расходов бюджета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РТ (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без учета субвенций), %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94,3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91,0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92,0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89,0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86,0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3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Доля расходов бюджета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РТ капитального 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характера (без учета расходов капитального характера, осуществляемых за счет безвозмездных поступлений целевого характера из других бюджетов бюджетной системы), в общем объеме расходов бюджета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РТ</a:t>
                      </a:r>
                      <a:r>
                        <a:rPr lang="ru-RU" sz="10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(без 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учета расходов, осуществляемых за счет безвозмездных поступлений целевого характера из других бюджетов бюджетной системы), %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10,6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9,5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9,5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9,5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1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Темп роста объема налоговых и неналоговых доходов бюджета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РТ к 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уровню предыдущего года, %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106,1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81,8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111,5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104,1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103,6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1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Объем налоговых и неналоговых доходов бюджета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РТ, 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млрд. рублей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249,5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204,0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227,5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236,8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245,4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1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Объем налоговых и неналоговых доходов консолидированного бюджета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РТ, 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млрд. рублей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299,0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251,4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271,8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283,0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294,1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0300">
                <a:tc>
                  <a:txBody>
                    <a:bodyPr/>
                    <a:lstStyle/>
                    <a:p>
                      <a:pPr algn="just"/>
                      <a:r>
                        <a:rPr lang="ru-RU" sz="10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Отношение объема государственного долга РТ по состоянию на 1 января года, следующего за отчетным, к общему годовому объему доходов бюджета РТ в отчетном финансовом году (без учета объемов безвозмездных поступлений), %</a:t>
                      </a:r>
                      <a:endParaRPr lang="ru-RU" sz="10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37,5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48,0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42,0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40,2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38,7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3409">
                <a:tc>
                  <a:txBody>
                    <a:bodyPr/>
                    <a:lstStyle/>
                    <a:p>
                      <a:pPr algn="just"/>
                      <a:r>
                        <a:rPr lang="ru-RU" sz="10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Отношение закрепленных доходных источников местных бюджетов и межбюджетных трансфертов из бюджета РТ к необходимому объему расходов на решение вопросов местного значения при формировании межбюджетных отношений с местными бюджетами на очередной финансовый год и плановый период, %</a:t>
                      </a:r>
                      <a:endParaRPr lang="ru-RU" sz="10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100,4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100,0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100,0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100,0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100,0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48572" y="6152825"/>
            <a:ext cx="8534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000" b="1" i="1" dirty="0" smtClean="0">
                <a:solidFill>
                  <a:schemeClr val="accent1"/>
                </a:solidFill>
              </a:rPr>
              <a:t>ГП: </a:t>
            </a:r>
            <a:r>
              <a:rPr lang="ru-RU" sz="1000" b="1" i="1" dirty="0">
                <a:solidFill>
                  <a:schemeClr val="accent1"/>
                </a:solidFill>
              </a:rPr>
              <a:t>Министерство </a:t>
            </a:r>
            <a:r>
              <a:rPr lang="ru-RU" sz="1000" b="1" i="1" dirty="0" smtClean="0">
                <a:solidFill>
                  <a:schemeClr val="accent1"/>
                </a:solidFill>
              </a:rPr>
              <a:t>финансов Республики </a:t>
            </a:r>
            <a:r>
              <a:rPr lang="ru-RU" sz="10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48572" y="6376434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000" b="1" i="1" dirty="0" smtClean="0">
                <a:solidFill>
                  <a:schemeClr val="accent6"/>
                </a:solidFill>
              </a:rPr>
              <a:t>http://minfin.tatarstan.ru</a:t>
            </a:r>
            <a:endParaRPr lang="ru-RU" sz="10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99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336052" y="1102414"/>
            <a:ext cx="533518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Цели: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1) повышение эффективности исполнения государственными органами Республики Татарстан и органами местного самоуправления в Республике Татарстан возложенных на них полномочий;</a:t>
            </a:r>
            <a:endParaRPr lang="ru-RU" altLang="ru-RU" sz="1600" dirty="0" smtClean="0">
              <a:solidFill>
                <a:prstClr val="black"/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2) внедрение современных технологий в кадровую работу на государственной гражданской службе Республики Татарстан и муниципальной службе в Республике Татарстан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2775" y="74010"/>
            <a:ext cx="7943850" cy="7406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Государственная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программа</a:t>
            </a:r>
            <a:endParaRPr lang="ru-RU" altLang="ru-RU" sz="1600" b="1" dirty="0">
              <a:solidFill>
                <a:prstClr val="black"/>
              </a:solidFill>
            </a:endParaRPr>
          </a:p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"Развитие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государственной гражданской службы Республики Татарстан и муниципальной службы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Татарстан"</a:t>
            </a:r>
            <a:endParaRPr lang="ru-RU" altLang="ru-RU" sz="1600" b="1" dirty="0">
              <a:solidFill>
                <a:prstClr val="black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" y="1156491"/>
            <a:ext cx="2691349" cy="2377358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945117"/>
              </p:ext>
            </p:extLst>
          </p:nvPr>
        </p:nvGraphicFramePr>
        <p:xfrm>
          <a:off x="612775" y="3841498"/>
          <a:ext cx="8058464" cy="1049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82230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86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44 914,4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31 740,0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35 585,0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35 585,0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35 585,0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098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12775" y="74010"/>
            <a:ext cx="7943850" cy="7406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"Развитие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государственной гражданской службы Республики Татарстан и муниципальной службы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Татарстан"</a:t>
            </a:r>
            <a:endParaRPr lang="ru-RU" altLang="ru-RU" sz="1600" b="1" dirty="0">
              <a:solidFill>
                <a:prstClr val="black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428111"/>
              </p:ext>
            </p:extLst>
          </p:nvPr>
        </p:nvGraphicFramePr>
        <p:xfrm>
          <a:off x="612775" y="945960"/>
          <a:ext cx="8095290" cy="40832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129346"/>
                <a:gridCol w="754912"/>
                <a:gridCol w="754911"/>
                <a:gridCol w="797442"/>
                <a:gridCol w="818707"/>
                <a:gridCol w="839972"/>
              </a:tblGrid>
              <a:tr h="36474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год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 rtl="0" fontAlgn="ctr"/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(ф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акт)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год (план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</a:t>
                      </a:r>
                    </a:p>
                    <a:p>
                      <a:pPr algn="ctr" rtl="0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</a:t>
                      </a:r>
                    </a:p>
                    <a:p>
                      <a:pPr algn="ctr" rtl="0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год</a:t>
                      </a:r>
                    </a:p>
                    <a:p>
                      <a:pPr algn="ctr" rtl="0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18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государственных гражданских служащих, прошедших повышение квалификации, профессиональную переподготовку в соответствующем году, %</a:t>
                      </a: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3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муниципальных служащих и лиц, замещающих муниципальные должности, прошедших повышение квалификации, профессиональную переподготовку в соответствующем году, %</a:t>
                      </a: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759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лиц, включенных в кадровые резервы, формируемые в Республике Татарстан, прошедших подготовку (обучение, стажировку), в общем количестве лиц, включенных в кадровые резервы, формируемые в Республике Татарстан (нарастающим итогом), %</a:t>
                      </a: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998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Проведение семинаров, совещаний, конференций по вопросам государственной гражданской службы и муниципальной службы</a:t>
                      </a: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8934">
                <a:tc>
                  <a:txBody>
                    <a:bodyPr/>
                    <a:lstStyle/>
                    <a:p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Проведение мониторинга степени удовлетворенности населения деятельностью государственных органов и органов местного самоуправления, а также эффективности и престижа государственной гражданской службы и муниципальной службы</a:t>
                      </a: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827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Проведение конкурса "Лучший государственный гражданский служащий Республики Татарстан"</a:t>
                      </a: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33618" y="5894210"/>
            <a:ext cx="74485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100" b="1" i="1" dirty="0">
                <a:solidFill>
                  <a:schemeClr val="accent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Ответственный </a:t>
            </a:r>
            <a:r>
              <a:rPr lang="ru-RU" altLang="ru-RU" sz="1100" b="1" i="1" dirty="0" smtClean="0">
                <a:solidFill>
                  <a:schemeClr val="accent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исполнитель ГП: </a:t>
            </a:r>
            <a:r>
              <a:rPr lang="ru-RU" altLang="ru-RU" sz="1100" b="1" i="1" dirty="0">
                <a:solidFill>
                  <a:schemeClr val="accent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Департамент государственной службы и кадров при Президенте Республики Татарстан</a:t>
            </a:r>
            <a:endParaRPr lang="ru-RU" altLang="ru-RU" sz="1100" b="1" i="1" dirty="0">
              <a:solidFill>
                <a:schemeClr val="accent1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33618" y="6325097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000" b="1" i="1" dirty="0">
                <a:solidFill>
                  <a:schemeClr val="accent6"/>
                </a:solidFill>
              </a:rPr>
              <a:t>http://</a:t>
            </a:r>
            <a:r>
              <a:rPr lang="en-US" sz="1000" b="1" i="1" dirty="0" smtClean="0">
                <a:solidFill>
                  <a:schemeClr val="accent6"/>
                </a:solidFill>
              </a:rPr>
              <a:t>gossluzhba.tatarstan.ru</a:t>
            </a:r>
            <a:endParaRPr lang="ru-RU" sz="10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99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771900" y="1372736"/>
            <a:ext cx="5009791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:</a:t>
            </a:r>
            <a:r>
              <a:rPr lang="en-US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ru-RU" sz="1600" dirty="0"/>
              <a:t> </a:t>
            </a:r>
            <a:r>
              <a:rPr lang="ru-RU" sz="1400" dirty="0"/>
              <a:t>реализация государственной национальной политики в Республике Татарстан, укрепление межэтнического и межконфессионального мира и согласия, гармонизация межнациональных и межконфессиональных отношений, сохранение и поддержка этнокультурного и языкового многообразия народов, проживающих в Республике Татарстан, успешная социокультурная адаптация и интеграция иностранных граждан в российское сообщество, укрепление общероссийской гражданской и татарстанской идентичности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925" y="220925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1</a:t>
            </a:r>
            <a:r>
              <a:rPr lang="en-US" sz="1600" b="1" dirty="0" smtClean="0">
                <a:solidFill>
                  <a:prstClr val="black"/>
                </a:solidFill>
              </a:rPr>
              <a:t>8</a:t>
            </a:r>
            <a:r>
              <a:rPr lang="ru-RU" sz="1600" b="1" dirty="0" smtClean="0">
                <a:solidFill>
                  <a:prstClr val="black"/>
                </a:solidFill>
              </a:rPr>
              <a:t>.Государственная </a:t>
            </a:r>
            <a:r>
              <a:rPr lang="ru-RU" sz="1600" b="1" dirty="0">
                <a:solidFill>
                  <a:prstClr val="black"/>
                </a:solidFill>
              </a:rPr>
              <a:t>программа </a:t>
            </a:r>
            <a:r>
              <a:rPr lang="ru-RU" sz="1600" b="1" dirty="0" smtClean="0">
                <a:solidFill>
                  <a:prstClr val="black"/>
                </a:solidFill>
              </a:rPr>
              <a:t>"Реализация </a:t>
            </a:r>
            <a:r>
              <a:rPr lang="ru-RU" sz="1600" b="1" dirty="0">
                <a:solidFill>
                  <a:prstClr val="black"/>
                </a:solidFill>
              </a:rPr>
              <a:t>государственной национальной политики в Республике Татарстан </a:t>
            </a:r>
            <a:r>
              <a:rPr lang="ru-RU" sz="1600" b="1" dirty="0" smtClean="0">
                <a:solidFill>
                  <a:prstClr val="black"/>
                </a:solidFill>
              </a:rPr>
              <a:t>"</a:t>
            </a:r>
            <a:endParaRPr lang="ru-RU" sz="1600" b="1" dirty="0">
              <a:solidFill>
                <a:srgbClr val="000000"/>
              </a:solidFill>
            </a:endParaRPr>
          </a:p>
        </p:txBody>
      </p:sp>
      <p:pic>
        <p:nvPicPr>
          <p:cNvPr id="110594" name="Picture 2" descr="http://zgv119.net/wp-content/uploads/2013/03/druzh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058761"/>
            <a:ext cx="322897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958527"/>
              </p:ext>
            </p:extLst>
          </p:nvPr>
        </p:nvGraphicFramePr>
        <p:xfrm>
          <a:off x="713258" y="4467582"/>
          <a:ext cx="8058464" cy="9929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14184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188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64 161,1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37 067,0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58 504,5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55 778,6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49 668,6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81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195242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sz="1600" b="1" dirty="0" smtClean="0">
                <a:solidFill>
                  <a:prstClr val="black"/>
                </a:solidFill>
              </a:rPr>
              <a:t>"Реализация </a:t>
            </a:r>
            <a:r>
              <a:rPr lang="ru-RU" sz="1600" b="1" dirty="0">
                <a:solidFill>
                  <a:prstClr val="black"/>
                </a:solidFill>
              </a:rPr>
              <a:t>государственной национальной политики в Республике </a:t>
            </a:r>
            <a:r>
              <a:rPr lang="ru-RU" sz="1600" b="1" dirty="0" smtClean="0">
                <a:solidFill>
                  <a:prstClr val="black"/>
                </a:solidFill>
              </a:rPr>
              <a:t>Татарстан"</a:t>
            </a:r>
            <a:endParaRPr lang="ru-RU" sz="16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873573"/>
              </p:ext>
            </p:extLst>
          </p:nvPr>
        </p:nvGraphicFramePr>
        <p:xfrm>
          <a:off x="542925" y="1023952"/>
          <a:ext cx="8477250" cy="547949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335740"/>
                <a:gridCol w="1028302"/>
                <a:gridCol w="1028302"/>
                <a:gridCol w="1028302"/>
                <a:gridCol w="1028302"/>
                <a:gridCol w="1028302"/>
              </a:tblGrid>
              <a:tr h="3759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 реализации государственной программы: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год</a:t>
                      </a:r>
                    </a:p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(факт)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год</a:t>
                      </a:r>
                    </a:p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(план)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 </a:t>
                      </a:r>
                    </a:p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</a:t>
                      </a:r>
                    </a:p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год</a:t>
                      </a:r>
                    </a:p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6015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жителей республики, положительно оценивающих состояние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межнациональных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отношений в Республике Татарстан,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72,0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77,5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78,5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79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15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жителей республики, положительно оценивающих состояние межконфессиональных отношений в Республике Татарстан, %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67,5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82,6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82,7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82,8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82,9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5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Уровень толерантного отношения к представителям другой национальности,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62,0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94,7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94,8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94,9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95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2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Уровень общероссийской гражданской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идентичности, %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79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Уровень татарстанской идентичности, %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79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6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граждан, отмечающих отсутствие в отношении себя дискриминации по национальному признаку,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93,2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93,3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93,4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93,5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68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граждан, не испытывающих негативного отношения к иностранным гражданам, %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74,5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75,5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11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Общая численность участников мероприятий, в том числе: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505 313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615 052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621 150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622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030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626 200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94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Мероприятий, направленных на укрепление гражданского единства и гармонизацию межнациональных отношений, человек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67 674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69 074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68 150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68 830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70 200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67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из них молодых людей в возрасте от 14 до 30 лет, человек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47 070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47 570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48 120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49 120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94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мероприятий, направленных на этнокультурное развитие народов России и поддержку языкового многообразия, человек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437 639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545 978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553 000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553 190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556 000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04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из них молодых людей в возрасте от 14 до 30 лет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152 900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157 600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160 450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164 000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288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195242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sz="1600" b="1" dirty="0" smtClean="0">
                <a:solidFill>
                  <a:prstClr val="black"/>
                </a:solidFill>
              </a:rPr>
              <a:t>"Реализация </a:t>
            </a:r>
            <a:r>
              <a:rPr lang="ru-RU" sz="1600" b="1" dirty="0">
                <a:solidFill>
                  <a:prstClr val="black"/>
                </a:solidFill>
              </a:rPr>
              <a:t>государственной национальной политики в Республике </a:t>
            </a:r>
            <a:r>
              <a:rPr lang="ru-RU" sz="1600" b="1" dirty="0" smtClean="0">
                <a:solidFill>
                  <a:prstClr val="black"/>
                </a:solidFill>
              </a:rPr>
              <a:t>Татарстан"</a:t>
            </a:r>
            <a:endParaRPr lang="ru-RU" sz="16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656804"/>
              </p:ext>
            </p:extLst>
          </p:nvPr>
        </p:nvGraphicFramePr>
        <p:xfrm>
          <a:off x="585787" y="1013082"/>
          <a:ext cx="8477250" cy="495942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335740"/>
                <a:gridCol w="1028302"/>
                <a:gridCol w="1028302"/>
                <a:gridCol w="1028302"/>
                <a:gridCol w="1028302"/>
                <a:gridCol w="1028302"/>
              </a:tblGrid>
              <a:tr h="3759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 реализации государственной программы: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год</a:t>
                      </a:r>
                    </a:p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(факт)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год</a:t>
                      </a:r>
                    </a:p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(план)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 </a:t>
                      </a:r>
                    </a:p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</a:t>
                      </a:r>
                    </a:p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год</a:t>
                      </a:r>
                    </a:p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82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участников мероприятий, направленных на сохранение и развитие русского языка и языков народов, проживающих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в Республике Татарстан, человек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131 120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131 260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131 360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131 480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языков народов, используемых в ходе реализации проектов и программ в сфере государственной национальной политики в Республике Татарстан, единиц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37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6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мероприятий, проведенных некоммерческими организациями в сфере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национально-духовно-просветительской деятельности, единиц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1 700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1 750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1 800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1 850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68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участников мероприятий, направленных на социальную и культурную адаптацию и интеграцию мигрантов, человек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4 050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4 050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4 050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4 050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68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государственных гражданских и муниципальных служащих, ответственных за реализацию государственной национальной политики в Республике Татарстан, прошедших обучение по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программам дополнительного профессионального образования, единиц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не менее 100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не менее 100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не менее 100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не менее 100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68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муниципальных образований Республики Татарстан, реализующих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программы, направленные на сохранение гражданского единства и гармонизацию межэтнических отношений в муниципальных образованиях Республики Татарстан, единиц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45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42386" y="6040842"/>
            <a:ext cx="87058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200" b="1" i="1" dirty="0" smtClean="0">
                <a:solidFill>
                  <a:schemeClr val="accent1"/>
                </a:solidFill>
              </a:rPr>
              <a:t>ГП:</a:t>
            </a:r>
            <a:r>
              <a:rPr lang="en-US" sz="1200" b="1" i="1" dirty="0" smtClean="0">
                <a:solidFill>
                  <a:schemeClr val="accent1"/>
                </a:solidFill>
              </a:rPr>
              <a:t> </a:t>
            </a:r>
            <a:r>
              <a:rPr lang="ru-RU" sz="1200" b="1" i="1" dirty="0">
                <a:solidFill>
                  <a:schemeClr val="accent1"/>
                </a:solidFill>
              </a:rPr>
              <a:t>Министерство культуры Республики Татарстан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42925" y="6327504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200" b="1" i="1" dirty="0">
                <a:solidFill>
                  <a:schemeClr val="accent6"/>
                </a:solidFill>
              </a:rPr>
              <a:t>http</a:t>
            </a:r>
            <a:r>
              <a:rPr lang="en-US" sz="1200" b="1" i="1" dirty="0" smtClean="0">
                <a:solidFill>
                  <a:schemeClr val="accent6"/>
                </a:solidFill>
              </a:rPr>
              <a:t>://mincult.tatarstan.ru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98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126210" y="1925061"/>
            <a:ext cx="44743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:</a:t>
            </a:r>
            <a:r>
              <a:rPr lang="en-US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ru-RU" sz="1600" dirty="0"/>
              <a:t>Сохранение и укрепление национальной идентичности татарского народа в Республике Татарстан и за ее пределами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63022" y="195242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en-US" sz="1600" b="1" dirty="0" smtClean="0">
                <a:solidFill>
                  <a:prstClr val="black"/>
                </a:solidFill>
              </a:rPr>
              <a:t>19</a:t>
            </a:r>
            <a:r>
              <a:rPr lang="ru-RU" sz="1600" b="1" dirty="0" smtClean="0">
                <a:solidFill>
                  <a:prstClr val="black"/>
                </a:solidFill>
              </a:rPr>
              <a:t>. Государственная </a:t>
            </a:r>
            <a:r>
              <a:rPr lang="ru-RU" sz="1600" b="1" dirty="0">
                <a:solidFill>
                  <a:prstClr val="black"/>
                </a:solidFill>
              </a:rPr>
              <a:t>программа </a:t>
            </a:r>
            <a:r>
              <a:rPr lang="ru-RU" sz="1600" b="1" dirty="0" smtClean="0">
                <a:solidFill>
                  <a:prstClr val="black"/>
                </a:solidFill>
              </a:rPr>
              <a:t>"Сохранение </a:t>
            </a:r>
            <a:r>
              <a:rPr lang="ru-RU" sz="1600" b="1" dirty="0">
                <a:solidFill>
                  <a:prstClr val="black"/>
                </a:solidFill>
              </a:rPr>
              <a:t>национальной идентичности татарского </a:t>
            </a:r>
            <a:r>
              <a:rPr lang="ru-RU" sz="1600" b="1" dirty="0" smtClean="0">
                <a:solidFill>
                  <a:prstClr val="black"/>
                </a:solidFill>
              </a:rPr>
              <a:t>народа"</a:t>
            </a:r>
            <a:endParaRPr lang="ru-RU" sz="1600" b="1" dirty="0">
              <a:solidFill>
                <a:srgbClr val="0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54" y="1239707"/>
            <a:ext cx="3257550" cy="2447925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494677"/>
              </p:ext>
            </p:extLst>
          </p:nvPr>
        </p:nvGraphicFramePr>
        <p:xfrm>
          <a:off x="733354" y="4062141"/>
          <a:ext cx="8058464" cy="9929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219470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99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33 541,1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70 498,7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109 432,1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116 935,6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96 121,6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843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195242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>
                <a:solidFill>
                  <a:prstClr val="black"/>
                </a:solidFill>
              </a:rPr>
              <a:t>Индикаторы государственной программы </a:t>
            </a:r>
            <a:r>
              <a:rPr lang="ru-RU" sz="1600" b="1" dirty="0" smtClean="0">
                <a:solidFill>
                  <a:prstClr val="black"/>
                </a:solidFill>
              </a:rPr>
              <a:t>"Сохранение </a:t>
            </a:r>
            <a:r>
              <a:rPr lang="ru-RU" sz="1600" b="1" dirty="0">
                <a:solidFill>
                  <a:prstClr val="black"/>
                </a:solidFill>
              </a:rPr>
              <a:t>национальной идентичности татарского </a:t>
            </a:r>
            <a:r>
              <a:rPr lang="ru-RU" sz="1600" b="1" dirty="0" smtClean="0">
                <a:solidFill>
                  <a:prstClr val="black"/>
                </a:solidFill>
              </a:rPr>
              <a:t>народа"</a:t>
            </a:r>
            <a:endParaRPr lang="ru-RU" sz="16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468985"/>
              </p:ext>
            </p:extLst>
          </p:nvPr>
        </p:nvGraphicFramePr>
        <p:xfrm>
          <a:off x="542925" y="999876"/>
          <a:ext cx="8250201" cy="533496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156666"/>
                <a:gridCol w="797442"/>
                <a:gridCol w="818707"/>
                <a:gridCol w="808074"/>
                <a:gridCol w="776177"/>
                <a:gridCol w="893135"/>
              </a:tblGrid>
              <a:tr h="224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показатели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год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факт)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год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план)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</a:t>
                      </a:r>
                    </a:p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</a:t>
                      </a:r>
                    </a:p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(прогноз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год</a:t>
                      </a:r>
                    </a:p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381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татар с актуализированными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этноаффилиативными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установками согласно результатам этносоциологического опроса в ряде субъектов РФ,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381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Охват участников мероприятий, включенных в планы (программы) татарских общественных организаций, в регионах РФ, с которыми налажена работа Всемирного конгресса татар и Федеральной национально-культурной автономии,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56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727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стран, в архивохранилищах которых выявлены документы по истории татар, которые будут опубликованы в рамках реализации программы, процентов от общего количества запланированных к изучению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330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субъектов РФ с компактным проживанием татар, принявших участие в научных и научно-практических конференциях, реализованных в рамках программы, от общего количества таковых субъектов,%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38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06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субъектов РФ,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обучающиеся которых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приняли участие в образовательных мероприятиях (конкурсах, олимпиадах, конференциях), реализуемых в рамках Программы, в общем количестве субъектов РФ с компактным проживанием татар,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38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55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субъектов РФ, которым оказана учебно-методическая помощь, в общем количестве субъектов, в которых преподается татарский язык,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55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участников, прошедших обучение татарскому языку "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Ана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теле", в общей численности зарегистрированных в системе,%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55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регионов РФ, из которых на обучение в образовательные организации высшего педагогического образования привлечена татарская молодежь, в общем количестве субъектов РФ, в которых преподается татарский язык,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44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FFC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54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993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>
                <a:solidFill>
                  <a:prstClr val="black"/>
                </a:solidFill>
              </a:rPr>
              <a:t>Индикаторы государственной программы </a:t>
            </a:r>
            <a:r>
              <a:rPr lang="ru-RU" sz="1600" b="1" dirty="0" smtClean="0">
                <a:solidFill>
                  <a:prstClr val="black"/>
                </a:solidFill>
              </a:rPr>
              <a:t>"Сохранение </a:t>
            </a:r>
            <a:r>
              <a:rPr lang="ru-RU" sz="1600" b="1" dirty="0">
                <a:solidFill>
                  <a:prstClr val="black"/>
                </a:solidFill>
              </a:rPr>
              <a:t>национальной идентичности татарского </a:t>
            </a:r>
            <a:r>
              <a:rPr lang="ru-RU" sz="1600" b="1" dirty="0" smtClean="0">
                <a:solidFill>
                  <a:prstClr val="black"/>
                </a:solidFill>
              </a:rPr>
              <a:t>народа" (продолжение)</a:t>
            </a:r>
            <a:endParaRPr lang="ru-RU" sz="1600" b="1" dirty="0">
              <a:solidFill>
                <a:srgbClr val="00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747954"/>
              </p:ext>
            </p:extLst>
          </p:nvPr>
        </p:nvGraphicFramePr>
        <p:xfrm>
          <a:off x="578551" y="774245"/>
          <a:ext cx="8250201" cy="587699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156666"/>
                <a:gridCol w="797442"/>
                <a:gridCol w="818707"/>
                <a:gridCol w="808074"/>
                <a:gridCol w="776177"/>
                <a:gridCol w="893135"/>
              </a:tblGrid>
              <a:tr h="224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показатели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год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факт)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год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план)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</a:t>
                      </a:r>
                    </a:p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</a:t>
                      </a:r>
                    </a:p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(прогноз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год</a:t>
                      </a:r>
                    </a:p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381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субъектов РФ. Делегаты которых приняли участие во Всероссийском съезде учителей татарского языка, в общем количестве субъектов, в которых преподается татарский язык,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381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регионов РФ, принимающих участие во всероссийских научно-практических конференциях, в общем количестве регионов с компактным проживанием татар,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19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727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региональных национально-культурных автономий - членов федеральной национально-культурной автономии, принявших участие в мероприятиях, реализуемых в рамках Программы, в общем количестве национально-культурных автономий - членов Федеральной национально-культурной автономии татар,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330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регионов РФ и стран ближнего и дальнего зарубежья, в которых есть представительства (представители) Республики Татарстан или с которыми налажена работа Всемирного конгресса татар и Федеральной национально-культурной автономии татар, охваченных этнокультурными экскурсиями по  направлениям татарских общественных объединений, относительно базового года,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tx1"/>
                        </a:solidFill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06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регионов РФ - участников Всероссийского сельского и Федерального Сабантуев в общем количестве регионов с компактным проживанием татар,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tx1"/>
                        </a:solidFill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55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реализованных мероприятий Программы в общем количестве запланированных в отчетном году,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5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Доля регионов, принявших участие в мероприятиях программы, от общего количества регионов Российской Федерации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5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Количество изученных, введенных в оборот и популяризированных объектов материального и нематериального наследия татар, единиц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616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1256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1256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1756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88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993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>
                <a:solidFill>
                  <a:prstClr val="black"/>
                </a:solidFill>
              </a:rPr>
              <a:t>Индикаторы государственной программы </a:t>
            </a:r>
            <a:r>
              <a:rPr lang="ru-RU" sz="1600" b="1" dirty="0" smtClean="0">
                <a:solidFill>
                  <a:prstClr val="black"/>
                </a:solidFill>
              </a:rPr>
              <a:t>"Сохранение </a:t>
            </a:r>
            <a:r>
              <a:rPr lang="ru-RU" sz="1600" b="1" dirty="0">
                <a:solidFill>
                  <a:prstClr val="black"/>
                </a:solidFill>
              </a:rPr>
              <a:t>национальной идентичности татарского </a:t>
            </a:r>
            <a:r>
              <a:rPr lang="ru-RU" sz="1600" b="1" dirty="0" smtClean="0">
                <a:solidFill>
                  <a:prstClr val="black"/>
                </a:solidFill>
              </a:rPr>
              <a:t>народа" (продолжение)</a:t>
            </a:r>
            <a:endParaRPr lang="ru-RU" sz="1600" b="1" dirty="0">
              <a:solidFill>
                <a:srgbClr val="00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236345"/>
              </p:ext>
            </p:extLst>
          </p:nvPr>
        </p:nvGraphicFramePr>
        <p:xfrm>
          <a:off x="578551" y="774245"/>
          <a:ext cx="8250201" cy="307779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156666"/>
                <a:gridCol w="797442"/>
                <a:gridCol w="818707"/>
                <a:gridCol w="808074"/>
                <a:gridCol w="776177"/>
                <a:gridCol w="893135"/>
              </a:tblGrid>
              <a:tr h="224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показатели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год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факт)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год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план)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</a:t>
                      </a:r>
                    </a:p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</a:t>
                      </a:r>
                    </a:p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(прогноз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год</a:t>
                      </a:r>
                    </a:p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38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Количество обработанных и сданных в музейные фонды археологических артефактов (по истории и культуре татар, проживающих за пределами Республики Татарстан), единиц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38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Количество разработанных учебно-методических комплексов, учебных программ и пособий по изучению родного языка и культуры татар, единиц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27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32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37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Охват исследованных регионов с сохраненными населенными пунктами компактного проживания татар в Российской Федерации, процентов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43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47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49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33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Доля мероприятий, направленных на повышение интеллектуального потенциала, от общего количества мероприятий программы, процентов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39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Доля мероприятий в формате 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медиапроектов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 от общего количества мероприятий программы, процентов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23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35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42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42925" y="6014593"/>
            <a:ext cx="870585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100" b="1" i="1" dirty="0" smtClean="0">
                <a:solidFill>
                  <a:schemeClr val="accent1"/>
                </a:solidFill>
              </a:rPr>
              <a:t>ГП:</a:t>
            </a:r>
            <a:r>
              <a:rPr lang="en-US" sz="1100" b="1" i="1" dirty="0" smtClean="0">
                <a:solidFill>
                  <a:schemeClr val="accent1"/>
                </a:solidFill>
              </a:rPr>
              <a:t> </a:t>
            </a:r>
            <a:r>
              <a:rPr lang="ru-RU" sz="1100" b="1" i="1" dirty="0">
                <a:solidFill>
                  <a:schemeClr val="accent1"/>
                </a:solidFill>
              </a:rPr>
              <a:t>Министерство культуры Республики Татарстан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22323" y="6260814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</a:t>
            </a:r>
            <a:r>
              <a:rPr lang="en-US" sz="1100" b="1" i="1" dirty="0" smtClean="0">
                <a:solidFill>
                  <a:schemeClr val="accent6"/>
                </a:solidFill>
              </a:rPr>
              <a:t>://mincult.tatarstan.ru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05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Ф РТ 20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1C5"/>
      </a:accent1>
      <a:accent2>
        <a:srgbClr val="DA1B23"/>
      </a:accent2>
      <a:accent3>
        <a:srgbClr val="138815"/>
      </a:accent3>
      <a:accent4>
        <a:srgbClr val="A6A6A6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70166</TotalTime>
  <Words>34203</Words>
  <Application>Microsoft Office PowerPoint</Application>
  <PresentationFormat>Экран (4:3)</PresentationFormat>
  <Paragraphs>8756</Paragraphs>
  <Slides>142</Slides>
  <Notes>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142</vt:i4>
      </vt:variant>
    </vt:vector>
  </HeadingPairs>
  <TitlesOfParts>
    <vt:vector size="144" baseType="lpstr">
      <vt:lpstr>Тема Office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Семен Сингаевский</dc:creator>
  <cp:lastModifiedBy>Минфин РТ - Алсу Назиповна Хусаинова</cp:lastModifiedBy>
  <cp:revision>1696</cp:revision>
  <cp:lastPrinted>2020-12-30T10:15:30Z</cp:lastPrinted>
  <dcterms:created xsi:type="dcterms:W3CDTF">2015-08-31T08:00:32Z</dcterms:created>
  <dcterms:modified xsi:type="dcterms:W3CDTF">2020-12-30T11:31:09Z</dcterms:modified>
</cp:coreProperties>
</file>