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ppt/drawings/drawing8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drawings/drawing9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theme/themeOverride8.xml" ContentType="application/vnd.openxmlformats-officedocument.themeOverride+xml"/>
  <Override PartName="/ppt/drawings/drawing10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theme/themeOverride9.xml" ContentType="application/vnd.openxmlformats-officedocument.themeOverride+xml"/>
  <Override PartName="/ppt/drawings/drawing1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8.xml" ContentType="application/vnd.openxmlformats-officedocument.drawingml.chart+xml"/>
  <Override PartName="/ppt/theme/themeOverride10.xml" ContentType="application/vnd.openxmlformats-officedocument.themeOverride+xml"/>
  <Override PartName="/ppt/drawings/drawing13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theme/themeOverride11.xml" ContentType="application/vnd.openxmlformats-officedocument.themeOverride+xml"/>
  <Override PartName="/ppt/drawings/drawing14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2.xml" ContentType="application/vnd.openxmlformats-officedocument.drawingml.chart+xml"/>
  <Override PartName="/ppt/theme/themeOverride12.xml" ContentType="application/vnd.openxmlformats-officedocument.themeOverride+xml"/>
  <Override PartName="/ppt/drawings/drawing1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73" r:id="rId3"/>
  </p:sldMasterIdLst>
  <p:notesMasterIdLst>
    <p:notesMasterId r:id="rId53"/>
  </p:notesMasterIdLst>
  <p:handoutMasterIdLst>
    <p:handoutMasterId r:id="rId54"/>
  </p:handoutMasterIdLst>
  <p:sldIdLst>
    <p:sldId id="620" r:id="rId4"/>
    <p:sldId id="584" r:id="rId5"/>
    <p:sldId id="622" r:id="rId6"/>
    <p:sldId id="585" r:id="rId7"/>
    <p:sldId id="586" r:id="rId8"/>
    <p:sldId id="587" r:id="rId9"/>
    <p:sldId id="588" r:id="rId10"/>
    <p:sldId id="589" r:id="rId11"/>
    <p:sldId id="548" r:id="rId12"/>
    <p:sldId id="561" r:id="rId13"/>
    <p:sldId id="595" r:id="rId14"/>
    <p:sldId id="596" r:id="rId15"/>
    <p:sldId id="597" r:id="rId16"/>
    <p:sldId id="598" r:id="rId17"/>
    <p:sldId id="599" r:id="rId18"/>
    <p:sldId id="600" r:id="rId19"/>
    <p:sldId id="601" r:id="rId20"/>
    <p:sldId id="602" r:id="rId21"/>
    <p:sldId id="603" r:id="rId22"/>
    <p:sldId id="604" r:id="rId23"/>
    <p:sldId id="605" r:id="rId24"/>
    <p:sldId id="550" r:id="rId25"/>
    <p:sldId id="551" r:id="rId26"/>
    <p:sldId id="606" r:id="rId27"/>
    <p:sldId id="498" r:id="rId28"/>
    <p:sldId id="528" r:id="rId29"/>
    <p:sldId id="559" r:id="rId30"/>
    <p:sldId id="614" r:id="rId31"/>
    <p:sldId id="607" r:id="rId32"/>
    <p:sldId id="545" r:id="rId33"/>
    <p:sldId id="546" r:id="rId34"/>
    <p:sldId id="564" r:id="rId35"/>
    <p:sldId id="565" r:id="rId36"/>
    <p:sldId id="621" r:id="rId37"/>
    <p:sldId id="615" r:id="rId38"/>
    <p:sldId id="616" r:id="rId39"/>
    <p:sldId id="617" r:id="rId40"/>
    <p:sldId id="618" r:id="rId41"/>
    <p:sldId id="619" r:id="rId42"/>
    <p:sldId id="623" r:id="rId43"/>
    <p:sldId id="502" r:id="rId44"/>
    <p:sldId id="529" r:id="rId45"/>
    <p:sldId id="560" r:id="rId46"/>
    <p:sldId id="569" r:id="rId47"/>
    <p:sldId id="608" r:id="rId48"/>
    <p:sldId id="610" r:id="rId49"/>
    <p:sldId id="611" r:id="rId50"/>
    <p:sldId id="612" r:id="rId51"/>
    <p:sldId id="613" r:id="rId52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BFF"/>
    <a:srgbClr val="FFBFBF"/>
    <a:srgbClr val="FFFF00"/>
    <a:srgbClr val="39FF29"/>
    <a:srgbClr val="ECECEC"/>
    <a:srgbClr val="93CDDD"/>
    <a:srgbClr val="FF8080"/>
    <a:srgbClr val="65AEFF"/>
    <a:srgbClr val="7BFF71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713" autoAdjust="0"/>
  </p:normalViewPr>
  <p:slideViewPr>
    <p:cSldViewPr>
      <p:cViewPr>
        <p:scale>
          <a:sx n="87" d="100"/>
          <a:sy n="87" d="100"/>
        </p:scale>
        <p:origin x="-1286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8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9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0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1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43624234470692"/>
          <c:y val="3.8715070499908445E-2"/>
          <c:w val="0.88548742344706766"/>
          <c:h val="0.6907657938106572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7777777777777779E-3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41E-3"/>
                  <c:y val="-6.9767441860465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9E-3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9 мес.2013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49.1</c:v>
                </c:pt>
                <c:pt idx="1">
                  <c:v>54.9</c:v>
                </c:pt>
                <c:pt idx="2">
                  <c:v>53.4</c:v>
                </c:pt>
                <c:pt idx="3">
                  <c:v>53.2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9 мес.2013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50.9</c:v>
                </c:pt>
                <c:pt idx="1">
                  <c:v>45.1</c:v>
                </c:pt>
                <c:pt idx="2">
                  <c:v>46.6</c:v>
                </c:pt>
                <c:pt idx="3">
                  <c:v>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229312"/>
        <c:axId val="81230848"/>
        <c:axId val="0"/>
      </c:bar3DChart>
      <c:catAx>
        <c:axId val="812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1230848"/>
        <c:crosses val="autoZero"/>
        <c:auto val="1"/>
        <c:lblAlgn val="ctr"/>
        <c:lblOffset val="100"/>
        <c:noMultiLvlLbl val="0"/>
      </c:catAx>
      <c:valAx>
        <c:axId val="81230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1229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06E-2"/>
          <c:w val="0.82733221923124356"/>
          <c:h val="0.78140742159226095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2.9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9421184"/>
        <c:axId val="139428224"/>
        <c:axId val="0"/>
      </c:bar3DChart>
      <c:catAx>
        <c:axId val="1394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39428224"/>
        <c:crosses val="autoZero"/>
        <c:auto val="1"/>
        <c:lblAlgn val="ctr"/>
        <c:lblOffset val="100"/>
        <c:noMultiLvlLbl val="0"/>
      </c:catAx>
      <c:valAx>
        <c:axId val="139428224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39421184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06E-2"/>
          <c:w val="0.82733221923124356"/>
          <c:h val="0.78140742159226095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93CDDD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8.3000000000000007</c:v>
                </c:pt>
                <c:pt idx="1">
                  <c:v>8.6</c:v>
                </c:pt>
                <c:pt idx="2">
                  <c:v>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2061568"/>
        <c:axId val="142064256"/>
        <c:axId val="0"/>
      </c:bar3DChart>
      <c:catAx>
        <c:axId val="14206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42064256"/>
        <c:crosses val="autoZero"/>
        <c:auto val="1"/>
        <c:lblAlgn val="ctr"/>
        <c:lblOffset val="100"/>
        <c:noMultiLvlLbl val="0"/>
      </c:catAx>
      <c:valAx>
        <c:axId val="142064256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4206156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2324.1999999999998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rgbClr val="FFFF00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283.5</c:v>
                </c:pt>
                <c:pt idx="1">
                  <c:v>112.3</c:v>
                </c:pt>
                <c:pt idx="2">
                  <c:v>87.5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9FF29"/>
              </a:solidFill>
              <a:ln>
                <a:solidFill>
                  <a:srgbClr val="39FF29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rgbClr val="39FF29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8239.2999999999975</c:v>
                </c:pt>
                <c:pt idx="1">
                  <c:v>6746.2</c:v>
                </c:pt>
                <c:pt idx="2">
                  <c:v>6878.1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1408.8</c:v>
                </c:pt>
                <c:pt idx="1">
                  <c:v>1415.2</c:v>
                </c:pt>
                <c:pt idx="2">
                  <c:v>1015.2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430208"/>
        <c:axId val="142432896"/>
        <c:axId val="0"/>
      </c:bar3DChart>
      <c:catAx>
        <c:axId val="14243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432896"/>
        <c:crosses val="autoZero"/>
        <c:auto val="1"/>
        <c:lblAlgn val="ctr"/>
        <c:lblOffset val="100"/>
        <c:noMultiLvlLbl val="0"/>
      </c:catAx>
      <c:valAx>
        <c:axId val="142432896"/>
        <c:scaling>
          <c:orientation val="minMax"/>
          <c:max val="1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424302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97E-2"/>
          <c:w val="0.82152628977936837"/>
          <c:h val="0.63166599061206319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Субъектам инвестиционной деятельности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1.0160422673583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6042267358323E-2"/>
                  <c:y val="-2.3703643977986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675312207273606E-2"/>
                  <c:y val="-7.111093193395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966378487059365E-2"/>
                  <c:y val="2.3703643977986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Лист1!$B$2:$F$2</c:f>
              <c:numCache>
                <c:formatCode>#,##0.0</c:formatCode>
                <c:ptCount val="5"/>
                <c:pt idx="0">
                  <c:v>77.8</c:v>
                </c:pt>
                <c:pt idx="1">
                  <c:v>68.599999999999994</c:v>
                </c:pt>
                <c:pt idx="2">
                  <c:v>96.9</c:v>
                </c:pt>
                <c:pt idx="3">
                  <c:v>148.9</c:v>
                </c:pt>
                <c:pt idx="4">
                  <c:v>190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Предприятиям-резидентам ОЭЗ Алабуга</c:v>
                </c:pt>
              </c:strCache>
            </c:strRef>
          </c:tx>
          <c:spPr>
            <a:solidFill>
              <a:srgbClr val="39FF29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7578290114011621E-2"/>
                  <c:y val="-1.432765129472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29779067380641E-2"/>
                  <c:y val="2.3703643977986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675312207273606E-2"/>
                  <c:y val="-2.3703643977986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Лист1!$B$3:$F$3</c:f>
              <c:numCache>
                <c:formatCode>#,##0.0</c:formatCode>
                <c:ptCount val="5"/>
                <c:pt idx="0">
                  <c:v>111.5</c:v>
                </c:pt>
                <c:pt idx="1">
                  <c:v>380.2</c:v>
                </c:pt>
                <c:pt idx="2">
                  <c:v>512.20000000000005</c:v>
                </c:pt>
                <c:pt idx="3">
                  <c:v>616.5</c:v>
                </c:pt>
                <c:pt idx="4">
                  <c:v>675.9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2128640"/>
        <c:axId val="142130176"/>
        <c:axId val="0"/>
      </c:bar3DChart>
      <c:catAx>
        <c:axId val="1421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42130176"/>
        <c:crosses val="autoZero"/>
        <c:auto val="1"/>
        <c:lblAlgn val="ctr"/>
        <c:lblOffset val="100"/>
        <c:noMultiLvlLbl val="0"/>
      </c:catAx>
      <c:valAx>
        <c:axId val="142130176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128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218E-2"/>
          <c:w val="0.82152628977936815"/>
          <c:h val="0.7220003038545863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3017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3063400580321282E-2"/>
                  <c:y val="-1.991266203396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869356393797422E-2"/>
                  <c:y val="-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14889533690315E-2"/>
                  <c:y val="-1.2327259336776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1191162695226E-2"/>
                  <c:y val="-2.2757328038820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785.6</c:v>
                </c:pt>
                <c:pt idx="1">
                  <c:v>2211.4</c:v>
                </c:pt>
                <c:pt idx="2">
                  <c:v>2224.5</c:v>
                </c:pt>
                <c:pt idx="3">
                  <c:v>2996.1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2226176"/>
        <c:axId val="142228864"/>
        <c:axId val="0"/>
      </c:bar3DChart>
      <c:catAx>
        <c:axId val="14222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42228864"/>
        <c:crosses val="autoZero"/>
        <c:auto val="1"/>
        <c:lblAlgn val="ctr"/>
        <c:lblOffset val="100"/>
        <c:noMultiLvlLbl val="0"/>
      </c:catAx>
      <c:valAx>
        <c:axId val="142228864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22617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25203940348311887"/>
                </c:manualLayout>
              </c:layout>
              <c:spPr/>
              <c:txPr>
                <a:bodyPr anchor="ctr" anchorCtr="0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172893625560725E-3"/>
                  <c:y val="0.2700422180176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28804503255213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0.43800000000000017</c:v>
                </c:pt>
                <c:pt idx="1">
                  <c:v>0.47100000000000014</c:v>
                </c:pt>
                <c:pt idx="2">
                  <c:v>0.51600000000000001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142338304"/>
        <c:axId val="142340096"/>
        <c:axId val="0"/>
      </c:bar3DChart>
      <c:catAx>
        <c:axId val="1423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340096"/>
        <c:crosses val="autoZero"/>
        <c:auto val="1"/>
        <c:lblAlgn val="ctr"/>
        <c:lblOffset val="100"/>
        <c:noMultiLvlLbl val="0"/>
      </c:catAx>
      <c:valAx>
        <c:axId val="142340096"/>
        <c:scaling>
          <c:orientation val="minMax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33830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5.5421605587804207E-2"/>
          <c:w val="0.82733221923124356"/>
          <c:h val="0.77255736813864517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39FF29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39.9</c:v>
                </c:pt>
                <c:pt idx="1">
                  <c:v>47.7</c:v>
                </c:pt>
                <c:pt idx="2">
                  <c:v>53.2</c:v>
                </c:pt>
                <c:pt idx="3">
                  <c:v>70.400000000000006</c:v>
                </c:pt>
                <c:pt idx="4">
                  <c:v>83</c:v>
                </c:pt>
                <c:pt idx="5">
                  <c:v>95.4</c:v>
                </c:pt>
                <c:pt idx="6">
                  <c:v>111.4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178240"/>
        <c:axId val="149179776"/>
        <c:axId val="0"/>
      </c:bar3DChart>
      <c:catAx>
        <c:axId val="14917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9179776"/>
        <c:crosses val="autoZero"/>
        <c:auto val="1"/>
        <c:lblAlgn val="ctr"/>
        <c:lblOffset val="100"/>
        <c:noMultiLvlLbl val="0"/>
      </c:catAx>
      <c:valAx>
        <c:axId val="14917977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9178240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BB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0.25203940348311887"/>
                </c:manualLayout>
              </c:layout>
              <c:spPr/>
              <c:txPr>
                <a:bodyPr anchor="ctr" anchorCtr="0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172893625560725E-3"/>
                  <c:y val="0.2700422180176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28804503255213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81730181005827E-3"/>
                  <c:y val="0.30962834920464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</c:v>
                </c:pt>
                <c:pt idx="1">
                  <c:v>0.69</c:v>
                </c:pt>
                <c:pt idx="2">
                  <c:v>0.74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146787712"/>
        <c:axId val="146793600"/>
        <c:axId val="0"/>
      </c:bar3DChart>
      <c:catAx>
        <c:axId val="14678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6793600"/>
        <c:crosses val="autoZero"/>
        <c:auto val="1"/>
        <c:lblAlgn val="ctr"/>
        <c:lblOffset val="100"/>
        <c:noMultiLvlLbl val="0"/>
      </c:catAx>
      <c:valAx>
        <c:axId val="146793600"/>
        <c:scaling>
          <c:orientation val="minMax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6787712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"/>
                  <c:y val="0.25203940348311887"/>
                </c:manualLayout>
              </c:layout>
              <c:spPr/>
              <c:txPr>
                <a:bodyPr anchor="ctr" anchorCtr="0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172893625560725E-3"/>
                  <c:y val="0.2700422180176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28804503255213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0.68600000000000005</c:v>
                </c:pt>
                <c:pt idx="1">
                  <c:v>0.70300000000000029</c:v>
                </c:pt>
                <c:pt idx="2">
                  <c:v>0.7180000000000003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152472576"/>
        <c:axId val="152478464"/>
        <c:axId val="0"/>
      </c:bar3DChart>
      <c:catAx>
        <c:axId val="15247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2478464"/>
        <c:crosses val="autoZero"/>
        <c:auto val="1"/>
        <c:lblAlgn val="ctr"/>
        <c:lblOffset val="100"/>
        <c:noMultiLvlLbl val="0"/>
      </c:catAx>
      <c:valAx>
        <c:axId val="152478464"/>
        <c:scaling>
          <c:orientation val="minMax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2472576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14342850794351E-2"/>
          <c:y val="4.6233913887591349E-2"/>
          <c:w val="0.88791847202162721"/>
          <c:h val="0.4928505240626729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Государственные гарантии РТ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9930794726511596E-3"/>
                  <c:y val="7.0595180368832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24297875186912E-3"/>
                  <c:y val="6.7508782573842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856978854201384E-4"/>
                  <c:y val="-4.912016355847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291560197015149E-3"/>
                  <c:y val="6.9566825379208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 01.01.14</c:v>
                </c:pt>
                <c:pt idx="1">
                  <c:v>на 01.01.15</c:v>
                </c:pt>
                <c:pt idx="2">
                  <c:v>на 01.01.16</c:v>
                </c:pt>
                <c:pt idx="3">
                  <c:v>на 01.01.17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20.3</c:v>
                </c:pt>
                <c:pt idx="1">
                  <c:v>20.3</c:v>
                </c:pt>
                <c:pt idx="2">
                  <c:v>7.3</c:v>
                </c:pt>
                <c:pt idx="3">
                  <c:v>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из федерального бюджета</c:v>
                </c:pt>
              </c:strCache>
            </c:strRef>
          </c:tx>
          <c:spPr>
            <a:solidFill>
              <a:srgbClr val="FFFF8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66,9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5097072547494724E-3"/>
                  <c:y val="1.0235189418356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на 01.01.14</c:v>
                </c:pt>
                <c:pt idx="1">
                  <c:v>на 01.01.15</c:v>
                </c:pt>
                <c:pt idx="2">
                  <c:v>на 01.01.16</c:v>
                </c:pt>
                <c:pt idx="3">
                  <c:v>на 01.01.17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66.900000000000006</c:v>
                </c:pt>
                <c:pt idx="1">
                  <c:v>66.900000000000006</c:v>
                </c:pt>
                <c:pt idx="2">
                  <c:v>66.900000000000006</c:v>
                </c:pt>
                <c:pt idx="3">
                  <c:v>66.900000000000006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53172992"/>
        <c:axId val="153187072"/>
        <c:axId val="0"/>
      </c:bar3DChart>
      <c:catAx>
        <c:axId val="153172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3187072"/>
        <c:crosses val="autoZero"/>
        <c:auto val="1"/>
        <c:lblAlgn val="ctr"/>
        <c:lblOffset val="100"/>
        <c:noMultiLvlLbl val="0"/>
      </c:catAx>
      <c:valAx>
        <c:axId val="153187072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3172992"/>
        <c:crosses val="autoZero"/>
        <c:crossBetween val="between"/>
        <c:majorUnit val="15"/>
      </c:valAx>
    </c:plotArea>
    <c:legend>
      <c:legendPos val="b"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43624234470692"/>
          <c:y val="3.8715070499908445E-2"/>
          <c:w val="0.88548742344706766"/>
          <c:h val="0.6907657938106572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7777777777777779E-3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41E-3"/>
                  <c:y val="-6.9767441860465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9E-3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9 мес.2013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64</c:v>
                </c:pt>
                <c:pt idx="1">
                  <c:v>71.8</c:v>
                </c:pt>
                <c:pt idx="2">
                  <c:v>71.400000000000006</c:v>
                </c:pt>
                <c:pt idx="3">
                  <c:v>72.900000000000006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РТ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9 мес.2013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36</c:v>
                </c:pt>
                <c:pt idx="1">
                  <c:v>28.200000000000003</c:v>
                </c:pt>
                <c:pt idx="2">
                  <c:v>28.599999999999994</c:v>
                </c:pt>
                <c:pt idx="3">
                  <c:v>27.099999999999994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793408"/>
        <c:axId val="107803392"/>
        <c:axId val="0"/>
      </c:bar3DChart>
      <c:catAx>
        <c:axId val="10779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7803392"/>
        <c:crosses val="autoZero"/>
        <c:auto val="1"/>
        <c:lblAlgn val="ctr"/>
        <c:lblOffset val="100"/>
        <c:noMultiLvlLbl val="0"/>
      </c:catAx>
      <c:valAx>
        <c:axId val="107803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7793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Доходная часть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6931158620070601E-2"/>
                  <c:y val="9.9555304707543923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109298850058799E-2"/>
                  <c:y val="0.1066663979009398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342088505076463E-2"/>
                  <c:y val="0.10192566910534236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170.7</c:v>
                </c:pt>
                <c:pt idx="1">
                  <c:v>174.9</c:v>
                </c:pt>
                <c:pt idx="2">
                  <c:v>183.1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Расходная часть</c:v>
                </c:pt>
              </c:strCache>
            </c:strRef>
          </c:tx>
          <c:spPr>
            <a:solidFill>
              <a:srgbClr val="39FF2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8342088505076463E-2"/>
                  <c:y val="9.481438926908059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63948275088221E-2"/>
                  <c:y val="9.4814575911946558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4197740823525E-2"/>
                  <c:y val="9.7184753666879051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176.1</c:v>
                </c:pt>
                <c:pt idx="1">
                  <c:v>183.3</c:v>
                </c:pt>
                <c:pt idx="2">
                  <c:v>195.3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360064"/>
        <c:axId val="154361856"/>
        <c:axId val="0"/>
      </c:bar3DChart>
      <c:catAx>
        <c:axId val="1543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54361856"/>
        <c:crosses val="autoZero"/>
        <c:auto val="1"/>
        <c:lblAlgn val="ctr"/>
        <c:lblOffset val="100"/>
        <c:noMultiLvlLbl val="0"/>
      </c:catAx>
      <c:valAx>
        <c:axId val="15436185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54360064"/>
        <c:crosses val="autoZero"/>
        <c:crossBetween val="between"/>
        <c:majorUnit val="30"/>
      </c:valAx>
    </c:plotArea>
    <c:legend>
      <c:legendPos val="b"/>
      <c:overlay val="0"/>
      <c:txPr>
        <a:bodyPr/>
        <a:lstStyle/>
        <a:p>
          <a:pPr>
            <a:defRPr sz="28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Доходная часть</c:v>
                </c:pt>
              </c:strCache>
            </c:strRef>
          </c:tx>
          <c:spPr>
            <a:solidFill>
              <a:srgbClr val="FFBFB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6931158620070601E-2"/>
                  <c:y val="9.9555304707543923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BFBF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109298850058799E-2"/>
                  <c:y val="0.1066663979009398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BFBF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342088505076463E-2"/>
                  <c:y val="0.10192566910534236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BFBF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rgbClr val="FFBFBF"/>
                </a:solidFill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138.69999999999999</c:v>
                </c:pt>
                <c:pt idx="1">
                  <c:v>140.9</c:v>
                </c:pt>
                <c:pt idx="2">
                  <c:v>146.80000000000001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Расходная часть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8342088505076463E-2"/>
                  <c:y val="9.481438926908059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FF00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63948275088221E-2"/>
                  <c:y val="9.4814575911946558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FF00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4197740823525E-2"/>
                  <c:y val="9.7184753666879051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rgbClr val="FFFF00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rgbClr val="FFFF00"/>
                </a:solidFill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144.1</c:v>
                </c:pt>
                <c:pt idx="1">
                  <c:v>149.30000000000001</c:v>
                </c:pt>
                <c:pt idx="2">
                  <c:v>159.19999999999999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434944"/>
        <c:axId val="154449024"/>
        <c:axId val="0"/>
      </c:bar3DChart>
      <c:catAx>
        <c:axId val="15443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54449024"/>
        <c:crosses val="autoZero"/>
        <c:auto val="1"/>
        <c:lblAlgn val="ctr"/>
        <c:lblOffset val="100"/>
        <c:noMultiLvlLbl val="0"/>
      </c:catAx>
      <c:valAx>
        <c:axId val="15444902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54434944"/>
        <c:crosses val="autoZero"/>
        <c:crossBetween val="between"/>
        <c:majorUnit val="30"/>
      </c:valAx>
    </c:plotArea>
    <c:legend>
      <c:legendPos val="b"/>
      <c:overlay val="0"/>
      <c:txPr>
        <a:bodyPr/>
        <a:lstStyle/>
        <a:p>
          <a:pPr>
            <a:defRPr sz="28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57220669996895"/>
          <c:y val="0.14834234336679791"/>
          <c:w val="0.77217566536482285"/>
          <c:h val="0.67963673926208457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rgbClr val="4F81BD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0641690694332856E-2"/>
                  <c:y val="-7.5116471552092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768491854975548E-2"/>
                  <c:y val="-5.81546876532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705091274654171E-2"/>
                  <c:y val="-5.5731575667681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544668601070903E-2"/>
                  <c:y val="-7.7539583537644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ожид.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3.1749999999999998</c:v>
                </c:pt>
                <c:pt idx="1">
                  <c:v>5.4</c:v>
                </c:pt>
                <c:pt idx="2">
                  <c:v>8.4</c:v>
                </c:pt>
                <c:pt idx="3">
                  <c:v>12.4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955136"/>
        <c:axId val="152958080"/>
      </c:lineChart>
      <c:catAx>
        <c:axId val="1529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52958080"/>
        <c:crosses val="autoZero"/>
        <c:auto val="1"/>
        <c:lblAlgn val="ctr"/>
        <c:lblOffset val="100"/>
        <c:noMultiLvlLbl val="0"/>
      </c:catAx>
      <c:valAx>
        <c:axId val="15295808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chemeClr val="accent1"/>
                </a:solidFill>
              </a:defRPr>
            </a:pPr>
            <a:endParaRPr lang="ru-RU"/>
          </a:p>
        </c:txPr>
        <c:crossAx val="15295513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3624234470692"/>
          <c:y val="3.8715070499908445E-2"/>
          <c:w val="0.88548742344706766"/>
          <c:h val="0.6907657938106572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4.7003849930652868E-2"/>
                  <c:y val="6.828950429118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60528220878683E-2"/>
                  <c:y val="-7.587091017664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369616637577902E-2"/>
                  <c:y val="6.039233617491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68993050951326E-2"/>
                  <c:y val="-6.8894254805021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5383649128591343E-2"/>
                  <c:y val="-6.062694422841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868993050951326E-2"/>
                  <c:y val="-6.58094374256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Лист1!$B$2:$B$9</c:f>
              <c:numCache>
                <c:formatCode>0.0</c:formatCode>
                <c:ptCount val="8"/>
                <c:pt idx="0">
                  <c:v>181.6</c:v>
                </c:pt>
                <c:pt idx="1">
                  <c:v>229.5</c:v>
                </c:pt>
                <c:pt idx="2">
                  <c:v>233.6</c:v>
                </c:pt>
                <c:pt idx="3">
                  <c:v>316.39999999999998</c:v>
                </c:pt>
                <c:pt idx="4">
                  <c:v>228.1</c:v>
                </c:pt>
                <c:pt idx="5">
                  <c:v>313.10000000000002</c:v>
                </c:pt>
                <c:pt idx="6">
                  <c:v>487.9</c:v>
                </c:pt>
                <c:pt idx="7">
                  <c:v>524.9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46752"/>
        <c:axId val="108377216"/>
      </c:lineChart>
      <c:catAx>
        <c:axId val="1083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8377216"/>
        <c:crosses val="autoZero"/>
        <c:auto val="1"/>
        <c:lblAlgn val="ctr"/>
        <c:lblOffset val="100"/>
        <c:noMultiLvlLbl val="0"/>
      </c:catAx>
      <c:valAx>
        <c:axId val="1083772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8346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доходы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8709721113139689E-3"/>
                  <c:y val="-3.4459981754765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48455419003119E-2"/>
                  <c:y val="-4.4554908609528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09955363229286E-2"/>
                  <c:y val="-3.4777239148701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054120092566853E-2"/>
                  <c:y val="-3.477704355228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054120092566956E-2"/>
                  <c:y val="-3.726111809173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Татарстан</c:v>
                </c:pt>
                <c:pt idx="1">
                  <c:v>Башкортостан</c:v>
                </c:pt>
                <c:pt idx="2">
                  <c:v>Самарская обл.</c:v>
                </c:pt>
                <c:pt idx="3">
                  <c:v>Нижегородская обл.</c:v>
                </c:pt>
                <c:pt idx="4">
                  <c:v>Пермский край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142.69999999999999</c:v>
                </c:pt>
                <c:pt idx="1">
                  <c:v>108.7</c:v>
                </c:pt>
                <c:pt idx="2">
                  <c:v>107.6</c:v>
                </c:pt>
                <c:pt idx="3">
                  <c:v>98.8</c:v>
                </c:pt>
                <c:pt idx="4">
                  <c:v>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974080"/>
        <c:axId val="108975616"/>
        <c:axId val="0"/>
      </c:bar3DChart>
      <c:catAx>
        <c:axId val="1089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8975616"/>
        <c:crosses val="autoZero"/>
        <c:auto val="1"/>
        <c:lblAlgn val="ctr"/>
        <c:lblOffset val="100"/>
        <c:noMultiLvlLbl val="0"/>
      </c:catAx>
      <c:valAx>
        <c:axId val="1089756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897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7220669996895"/>
          <c:y val="0.14389570470513094"/>
          <c:w val="0.81046212256609151"/>
          <c:h val="0.66977325952735833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6.4413132840312484E-2"/>
                  <c:y val="-8.4495422610176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341150500185966E-2"/>
                  <c:y val="-9.012845078418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874796520193441E-2"/>
                  <c:y val="-7.3229366262153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54.4</c:v>
                </c:pt>
                <c:pt idx="1">
                  <c:v>60.8</c:v>
                </c:pt>
                <c:pt idx="2">
                  <c:v>67.900000000000006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0410368"/>
        <c:axId val="111359488"/>
      </c:lineChart>
      <c:catAx>
        <c:axId val="1104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11359488"/>
        <c:crosses val="autoZero"/>
        <c:auto val="1"/>
        <c:lblAlgn val="ctr"/>
        <c:lblOffset val="100"/>
        <c:noMultiLvlLbl val="0"/>
      </c:catAx>
      <c:valAx>
        <c:axId val="111359488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1041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млрд. руб.</a:t>
            </a:r>
          </a:p>
        </c:rich>
      </c:tx>
      <c:layout>
        <c:manualLayout>
          <c:xMode val="edge"/>
          <c:yMode val="edge"/>
          <c:x val="9.5356387682308495E-3"/>
          <c:y val="1.4652854268326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32809543293746"/>
          <c:y val="0.12850303210244246"/>
          <c:w val="0.86380713796028119"/>
          <c:h val="0.499676181102362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прибыль</c:v>
                </c:pt>
              </c:strCache>
            </c:strRef>
          </c:tx>
          <c:marker>
            <c:symbol val="diamond"/>
            <c:size val="7"/>
          </c:marker>
          <c:dLbls>
            <c:dLbl>
              <c:idx val="1"/>
              <c:layout>
                <c:manualLayout>
                  <c:x val="-3.1828893447250192E-2"/>
                  <c:y val="-6.1560255921137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73396361560552E-2"/>
                  <c:y val="-4.6907401652811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ожид.2013</c:v>
                </c:pt>
                <c:pt idx="6">
                  <c:v>прогноз 2014</c:v>
                </c:pt>
                <c:pt idx="7">
                  <c:v>прогноз 2015</c:v>
                </c:pt>
                <c:pt idx="8">
                  <c:v>прогноз 2016</c:v>
                </c:pt>
              </c:strCache>
            </c:strRef>
          </c:cat>
          <c:val>
            <c:numRef>
              <c:f>Лист1!$B$2:$J$2</c:f>
              <c:numCache>
                <c:formatCode>#,##0.0</c:formatCode>
                <c:ptCount val="9"/>
                <c:pt idx="0">
                  <c:v>39.6</c:v>
                </c:pt>
                <c:pt idx="1">
                  <c:v>24.6</c:v>
                </c:pt>
                <c:pt idx="2">
                  <c:v>37.700000000000003</c:v>
                </c:pt>
                <c:pt idx="3">
                  <c:v>48.8</c:v>
                </c:pt>
                <c:pt idx="4">
                  <c:v>59.5</c:v>
                </c:pt>
                <c:pt idx="5">
                  <c:v>46.5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т.ч. нефтяные компании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txPr>
              <a:bodyPr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ожид.2013</c:v>
                </c:pt>
                <c:pt idx="6">
                  <c:v>прогноз 2014</c:v>
                </c:pt>
                <c:pt idx="7">
                  <c:v>прогноз 2015</c:v>
                </c:pt>
                <c:pt idx="8">
                  <c:v>прогноз 2016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16.100000000000001</c:v>
                </c:pt>
                <c:pt idx="1">
                  <c:v>12.1</c:v>
                </c:pt>
                <c:pt idx="2">
                  <c:v>13.6</c:v>
                </c:pt>
                <c:pt idx="3">
                  <c:v>19.600000000000001</c:v>
                </c:pt>
                <c:pt idx="4">
                  <c:v>23.4</c:v>
                </c:pt>
                <c:pt idx="5">
                  <c:v>16</c:v>
                </c:pt>
                <c:pt idx="6">
                  <c:v>16.8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042752"/>
        <c:axId val="112044288"/>
      </c:lineChart>
      <c:catAx>
        <c:axId val="112042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12044288"/>
        <c:crosses val="autoZero"/>
        <c:auto val="1"/>
        <c:lblAlgn val="ctr"/>
        <c:lblOffset val="100"/>
        <c:noMultiLvlLbl val="0"/>
      </c:catAx>
      <c:valAx>
        <c:axId val="1120442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120427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06E-2"/>
          <c:w val="0.82733221923124356"/>
          <c:h val="0.78140742159226095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FF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18.5</c:v>
                </c:pt>
                <c:pt idx="1">
                  <c:v>18.5</c:v>
                </c:pt>
                <c:pt idx="2">
                  <c:v>18.5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892416"/>
        <c:axId val="76915840"/>
        <c:axId val="0"/>
      </c:bar3DChart>
      <c:catAx>
        <c:axId val="7689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6915840"/>
        <c:crosses val="autoZero"/>
        <c:auto val="1"/>
        <c:lblAlgn val="ctr"/>
        <c:lblOffset val="100"/>
        <c:noMultiLvlLbl val="0"/>
      </c:catAx>
      <c:valAx>
        <c:axId val="76915840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689241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06E-2"/>
          <c:w val="0.82733221923124356"/>
          <c:h val="0.78140742159226095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9FF29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687</c:v>
                </c:pt>
                <c:pt idx="1">
                  <c:v>721.3</c:v>
                </c:pt>
                <c:pt idx="2">
                  <c:v>757.4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075968"/>
        <c:axId val="77083008"/>
        <c:axId val="0"/>
      </c:bar3DChart>
      <c:catAx>
        <c:axId val="770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7083008"/>
        <c:crosses val="autoZero"/>
        <c:auto val="1"/>
        <c:lblAlgn val="ctr"/>
        <c:lblOffset val="100"/>
        <c:noMultiLvlLbl val="0"/>
      </c:catAx>
      <c:valAx>
        <c:axId val="77083008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707596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57220669996895"/>
          <c:y val="0.1319048061657844"/>
          <c:w val="0.7844533747839717"/>
          <c:h val="0.69607430327151365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rgbClr val="4F81BD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6.9159426527857004E-2"/>
                  <c:y val="-5.6888745547167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327541222285594E-2"/>
                  <c:y val="-6.637020313836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663770611142814E-2"/>
                  <c:y val="-7.1110931933959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5.9</c:v>
                </c:pt>
                <c:pt idx="1">
                  <c:v>5.9</c:v>
                </c:pt>
                <c:pt idx="2">
                  <c:v>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116544"/>
        <c:axId val="139268096"/>
      </c:lineChart>
      <c:catAx>
        <c:axId val="771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39268096"/>
        <c:crosses val="autoZero"/>
        <c:auto val="1"/>
        <c:lblAlgn val="ctr"/>
        <c:lblOffset val="100"/>
        <c:noMultiLvlLbl val="0"/>
      </c:catAx>
      <c:valAx>
        <c:axId val="139268096"/>
        <c:scaling>
          <c:orientation val="minMax"/>
          <c:max val="8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7116544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0.03478</cdr:x>
      <cdr:y>0</cdr:y>
    </cdr:from>
    <cdr:to>
      <cdr:x>0.17994</cdr:x>
      <cdr:y>0.11179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-1628800"/>
          <a:ext cx="120205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0.03903</cdr:x>
      <cdr:y>0.00963</cdr:y>
    </cdr:from>
    <cdr:to>
      <cdr:x>0.10907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181" y="54322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%</a:t>
          </a:r>
          <a:endParaRPr lang="ru-RU" sz="32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0.02063</cdr:x>
      <cdr:y>0</cdr:y>
    </cdr:from>
    <cdr:to>
      <cdr:x>0.16579</cdr:x>
      <cdr:y>0.09678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0"/>
          <a:ext cx="1271243" cy="416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млрд. руб.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0.21797</cdr:x>
      <cdr:y>0.71565</cdr:y>
    </cdr:from>
    <cdr:to>
      <cdr:x>0.30019</cdr:x>
      <cdr:y>0.79929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1908876" y="3080954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112%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0.32486</cdr:x>
      <cdr:y>0.69893</cdr:y>
    </cdr:from>
    <cdr:to>
      <cdr:x>0.40709</cdr:x>
      <cdr:y>0.78256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2844980" y="3008946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115%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0.43997</cdr:x>
      <cdr:y>0.66548</cdr:y>
    </cdr:from>
    <cdr:to>
      <cdr:x>0.5222</cdr:x>
      <cdr:y>0.74911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3853092" y="2864930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132%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0.53864</cdr:x>
      <cdr:y>0.63202</cdr:y>
    </cdr:from>
    <cdr:to>
      <cdr:x>0.62087</cdr:x>
      <cdr:y>0.71565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4717188" y="2720914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118%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0.64553</cdr:x>
      <cdr:y>0.59857</cdr:y>
    </cdr:from>
    <cdr:to>
      <cdr:x>0.72776</cdr:x>
      <cdr:y>0.6822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>
          <a:off x="5653292" y="2576898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115%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0.75243</cdr:x>
      <cdr:y>0.54839</cdr:y>
    </cdr:from>
    <cdr:to>
      <cdr:x>0.83465</cdr:x>
      <cdr:y>0.63202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>
          <a:off x="6589396" y="2360874"/>
          <a:ext cx="720080" cy="36004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117%</a:t>
          </a:r>
          <a:endParaRPr lang="ru-RU" sz="14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0.03903</cdr:x>
      <cdr:y>0.00963</cdr:y>
    </cdr:from>
    <cdr:to>
      <cdr:x>0.10907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181" y="54322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%</a:t>
          </a:r>
          <a:endParaRPr lang="ru-RU" sz="32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0.03903</cdr:x>
      <cdr:y>0.00963</cdr:y>
    </cdr:from>
    <cdr:to>
      <cdr:x>0.10907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181" y="54322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%</a:t>
          </a:r>
          <a:endParaRPr lang="ru-RU" sz="32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0.38542</cdr:x>
      <cdr:y>0.06718</cdr:y>
    </cdr:from>
    <cdr:to>
      <cdr:x>0.47005</cdr:x>
      <cdr:y>0.15272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330384" y="362548"/>
          <a:ext cx="731290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2400" b="1" dirty="0" smtClean="0">
              <a:latin typeface="Calibri"/>
            </a:rPr>
            <a:t>87,2</a:t>
          </a:r>
          <a:endParaRPr lang="ru-RU" sz="24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0.58374</cdr:x>
      <cdr:y>0.1117</cdr:y>
    </cdr:from>
    <cdr:to>
      <cdr:x>0.66837</cdr:x>
      <cdr:y>0.19724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044074" y="602841"/>
          <a:ext cx="731290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2400" b="1" dirty="0" smtClean="0">
              <a:latin typeface="Calibri"/>
            </a:rPr>
            <a:t>74,2</a:t>
          </a:r>
          <a:endParaRPr lang="ru-RU" sz="24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0.77828</cdr:x>
      <cdr:y>0.1117</cdr:y>
    </cdr:from>
    <cdr:to>
      <cdr:x>0.86291</cdr:x>
      <cdr:y>0.19724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6725086" y="602841"/>
          <a:ext cx="731290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latin typeface="Calibri"/>
            </a:rPr>
            <a:t>74,2</a:t>
          </a:r>
          <a:endParaRPr lang="ru-RU" sz="24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0.10833</cdr:x>
      <cdr:y>0.74389</cdr:y>
    </cdr:from>
    <cdr:to>
      <cdr:x>0.90833</cdr:x>
      <cdr:y>0.91332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36104" y="4014763"/>
          <a:ext cx="69127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0.03824</cdr:x>
      <cdr:y>0.75723</cdr:y>
    </cdr:from>
    <cdr:to>
      <cdr:x>0.95833</cdr:x>
      <cdr:y>0.85063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0432" y="4086771"/>
          <a:ext cx="7950487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0.05833</cdr:x>
      <cdr:y>0.74389</cdr:y>
    </cdr:from>
    <cdr:to>
      <cdr:x>0.95</cdr:x>
      <cdr:y>0.87732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056" y="4014763"/>
          <a:ext cx="7704856" cy="720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* </a:t>
          </a:r>
          <a:r>
            <a:rPr lang="ru-RU" sz="2000" b="1" dirty="0" smtClean="0"/>
            <a:t>Погашение бюджетных кредитов в соответствии с условиями </a:t>
          </a:r>
          <a:br>
            <a:rPr lang="ru-RU" sz="2000" b="1" dirty="0" smtClean="0"/>
          </a:br>
          <a:r>
            <a:rPr lang="ru-RU" sz="2000" b="1" dirty="0" smtClean="0"/>
            <a:t>реструктуризации будет производиться с 2023 года. </a:t>
          </a:r>
          <a:endParaRPr lang="ru-RU" sz="20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0.02794</cdr:x>
      <cdr:y>0.01057</cdr:y>
    </cdr:from>
    <cdr:to>
      <cdr:x>0.1731</cdr:x>
      <cdr:y>0.07386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520" y="56618"/>
          <a:ext cx="1306608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0.02794</cdr:x>
      <cdr:y>0.01057</cdr:y>
    </cdr:from>
    <cdr:to>
      <cdr:x>0.1731</cdr:x>
      <cdr:y>0.07386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520" y="56618"/>
          <a:ext cx="1306608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err="1" smtClean="0">
              <a:solidFill>
                <a:schemeClr val="accent1"/>
              </a:solidFill>
            </a:rPr>
            <a:t>Млрд.руб</a:t>
          </a:r>
          <a:r>
            <a:rPr lang="ru-RU" sz="2800" b="1" dirty="0" smtClean="0"/>
            <a:t>.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0.21817</cdr:x>
      <cdr:y>0.69775</cdr:y>
    </cdr:from>
    <cdr:to>
      <cdr:x>0.31692</cdr:x>
      <cdr:y>0.78018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908876" y="3657018"/>
          <a:ext cx="864062" cy="432032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accent3"/>
              </a:solidFill>
            </a:rPr>
            <a:t> </a:t>
          </a:r>
          <a:r>
            <a:rPr lang="ru-RU" sz="2000" b="1" dirty="0" smtClean="0">
              <a:solidFill>
                <a:schemeClr val="accent3"/>
              </a:solidFill>
            </a:rPr>
            <a:t>2,8 %</a:t>
          </a:r>
          <a:endParaRPr lang="ru-RU" sz="20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0.39922</cdr:x>
      <cdr:y>0.58783</cdr:y>
    </cdr:from>
    <cdr:to>
      <cdr:x>0.48975</cdr:x>
      <cdr:y>0.67027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3493052" y="3080954"/>
          <a:ext cx="792104" cy="432085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/>
              </a:solidFill>
            </a:rPr>
            <a:t>4,3 %</a:t>
          </a:r>
          <a:endParaRPr lang="ru-RU" sz="20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0.59674</cdr:x>
      <cdr:y>0.45045</cdr:y>
    </cdr:from>
    <cdr:to>
      <cdr:x>0.68727</cdr:x>
      <cdr:y>0.53288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5221258" y="2360896"/>
          <a:ext cx="792074" cy="432031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/>
              </a:solidFill>
            </a:rPr>
            <a:t>6,4%</a:t>
          </a:r>
          <a:endParaRPr lang="ru-RU" sz="20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0.80248</cdr:x>
      <cdr:y>0.27184</cdr:y>
    </cdr:from>
    <cdr:to>
      <cdr:x>0.89301</cdr:x>
      <cdr:y>0.35427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7021444" y="1424770"/>
          <a:ext cx="792088" cy="432048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/>
              </a:solidFill>
            </a:rPr>
            <a:t>9,0 %</a:t>
          </a:r>
          <a:endParaRPr lang="ru-RU" sz="20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0.7256</cdr:x>
      <cdr:y>0.56762</cdr:y>
    </cdr:from>
    <cdr:to>
      <cdr:x>0.97249</cdr:x>
      <cdr:y>0.70501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6348703" y="2975009"/>
          <a:ext cx="2160198" cy="720088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/>
              </a:solidFill>
            </a:rPr>
            <a:t>%</a:t>
          </a:r>
          <a:r>
            <a:rPr lang="ru-RU" sz="1800" dirty="0" smtClean="0">
              <a:solidFill>
                <a:schemeClr val="accent3"/>
              </a:solidFill>
            </a:rPr>
            <a:t> к собственным доходам</a:t>
          </a:r>
          <a:endParaRPr lang="ru-RU" sz="1800" dirty="0">
            <a:solidFill>
              <a:schemeClr val="accent3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млн. руб.</a:t>
          </a:r>
          <a:endParaRPr lang="ru-RU" sz="2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/>
            <a:t>м</a:t>
          </a:r>
          <a:r>
            <a:rPr lang="ru-RU" sz="2800" b="1" dirty="0" smtClean="0"/>
            <a:t>лрд. руб.</a:t>
          </a:r>
          <a:endParaRPr lang="ru-RU" sz="2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0.00414</cdr:x>
      <cdr:y>0.02218</cdr:y>
    </cdr:from>
    <cdr:to>
      <cdr:x>0.14233</cdr:x>
      <cdr:y>0.09874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637" y="125189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млн. руб.</a:t>
          </a:r>
          <a:endParaRPr lang="ru-RU" sz="20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0.02065</cdr:x>
      <cdr:y>0</cdr:y>
    </cdr:from>
    <cdr:to>
      <cdr:x>0.16581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00174"/>
          <a:ext cx="1270097" cy="331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млн. руб.</a:t>
          </a:r>
          <a:endParaRPr lang="ru-RU" sz="28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млн. руб.</a:t>
          </a:r>
          <a:endParaRPr lang="ru-RU" sz="2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1207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654" y="3"/>
            <a:ext cx="4301207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1EFB-1ECB-4DA0-8413-97BF4254F271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80"/>
            <a:ext cx="4301207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654" y="6456380"/>
            <a:ext cx="4301207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091E4-76D8-4630-9F3A-565D710D50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1702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78B79-9E1A-4C6A-9EE8-9359B3788E9F}" type="datetimeFigureOut">
              <a:rPr lang="ru-RU"/>
              <a:pPr>
                <a:defRPr/>
              </a:pPr>
              <a:t>30.10.2013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901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2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2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2EF1CF-8BA0-4C01-AE56-E72862E613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47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213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47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915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6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9157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202,5 разбить на</a:t>
            </a:r>
            <a:r>
              <a:rPr lang="ru-RU" baseline="0" dirty="0" smtClean="0"/>
              <a:t> ФС и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Перевести в рубли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Заста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643050"/>
            <a:ext cx="8858312" cy="1714512"/>
          </a:xfrm>
          <a:prstGeom prst="rect">
            <a:avLst/>
          </a:prstGeom>
        </p:spPr>
        <p:txBody>
          <a:bodyPr anchor="ctr"/>
          <a:lstStyle>
            <a:lvl1pPr>
              <a:defRPr sz="3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6"/>
          <p:cNvGrpSpPr>
            <a:grpSpLocks/>
          </p:cNvGrpSpPr>
          <p:nvPr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1" name="Нижний колонтитул 9"/>
          <p:cNvSpPr txBox="1">
            <a:spLocks/>
          </p:cNvSpPr>
          <p:nvPr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2" name="Рисунок 11" descr="Герб 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0F1B1"/>
            </a:gs>
            <a:gs pos="7001">
              <a:srgbClr val="E0F8D8"/>
            </a:gs>
            <a:gs pos="32001">
              <a:srgbClr val="FFFFFF"/>
            </a:gs>
            <a:gs pos="47000">
              <a:srgbClr val="FFFFFF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6"/>
          <p:cNvGrpSpPr>
            <a:grpSpLocks/>
          </p:cNvGrpSpPr>
          <p:nvPr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1" name="Нижний колонтитул 9"/>
          <p:cNvSpPr txBox="1">
            <a:spLocks/>
          </p:cNvSpPr>
          <p:nvPr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2" name="Рисунок 11" descr="Герб 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881" y="61889"/>
            <a:ext cx="9015444" cy="6729436"/>
          </a:xfrm>
          <a:prstGeom prst="rect">
            <a:avLst/>
          </a:prstGeom>
          <a:solidFill>
            <a:srgbClr val="65AEFF">
              <a:alpha val="12000"/>
            </a:srgbClr>
          </a:solidFill>
          <a:ln w="127000">
            <a:gradFill>
              <a:gsLst>
                <a:gs pos="0">
                  <a:srgbClr val="65AEFF"/>
                </a:gs>
                <a:gs pos="50000">
                  <a:srgbClr val="C2D1ED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7" descr="Герб РТ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00513" y="468313"/>
            <a:ext cx="952500" cy="965200"/>
          </a:xfrm>
          <a:prstGeom prst="rect">
            <a:avLst/>
          </a:prstGeom>
          <a:effectLst>
            <a:outerShdw blurRad="114300" algn="ctr" rotWithShape="0">
              <a:schemeClr val="bg1">
                <a:alpha val="88000"/>
              </a:scheme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61913"/>
            <a:ext cx="9144000" cy="369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96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+mj-lt"/>
              </a:rPr>
              <a:t>Министерство финансов Республики Татарстан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-6678" y="1844824"/>
            <a:ext cx="9144000" cy="3168352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Брифинг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«Бюджет 2014-2016 </a:t>
            </a:r>
            <a:r>
              <a:rPr lang="ru-RU" sz="4000" dirty="0" err="1" smtClean="0">
                <a:solidFill>
                  <a:schemeClr val="tx1"/>
                </a:solidFill>
              </a:rPr>
              <a:t>г.г</a:t>
            </a:r>
            <a:r>
              <a:rPr lang="ru-RU" sz="4000" dirty="0" smtClean="0">
                <a:solidFill>
                  <a:schemeClr val="tx1"/>
                </a:solidFill>
              </a:rPr>
              <a:t>.»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Министр финансов Республики Татарстан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Радик Рауфович </a:t>
            </a:r>
            <a:r>
              <a:rPr lang="ru-RU" sz="4000" dirty="0" err="1" smtClean="0">
                <a:solidFill>
                  <a:schemeClr val="tx1"/>
                </a:solidFill>
              </a:rPr>
              <a:t>Гайзатуллин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93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840726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Изменения федерального </a:t>
            </a:r>
            <a:r>
              <a:rPr lang="ru-RU" sz="2800" dirty="0" smtClean="0">
                <a:solidFill>
                  <a:schemeClr val="tx1"/>
                </a:solidFill>
              </a:rPr>
              <a:t>законодательства влияющие на объем доходной части бюджета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97" y="2132856"/>
            <a:ext cx="8712968" cy="3908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Изменения </a:t>
            </a:r>
            <a:r>
              <a:rPr lang="ru-RU" sz="2400" dirty="0"/>
              <a:t>в статьи 218, 219, 220 части второй Налогового кодекса Российской Федерации» (потери консолидированного бюджета по налогу на доходы физических лиц оцениваются в </a:t>
            </a:r>
            <a:r>
              <a:rPr lang="ru-RU" sz="2400" b="1" dirty="0"/>
              <a:t>2,6 млрд. рублей</a:t>
            </a:r>
            <a:r>
              <a:rPr lang="ru-RU" sz="2400" dirty="0"/>
              <a:t>)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И</a:t>
            </a:r>
            <a:r>
              <a:rPr lang="ru-RU" sz="2400" dirty="0" smtClean="0"/>
              <a:t>зменения </a:t>
            </a:r>
            <a:r>
              <a:rPr lang="ru-RU" sz="2400" dirty="0"/>
              <a:t>в статьи </a:t>
            </a:r>
            <a:r>
              <a:rPr lang="ru-RU" sz="2400" dirty="0" smtClean="0"/>
              <a:t>265, 272 </a:t>
            </a:r>
            <a:r>
              <a:rPr lang="ru-RU" sz="2400" dirty="0"/>
              <a:t>части второй Налогового кодекса Российской Федерации» </a:t>
            </a:r>
            <a:r>
              <a:rPr lang="ru-RU" sz="2400" dirty="0" smtClean="0"/>
              <a:t>(</a:t>
            </a:r>
            <a:r>
              <a:rPr lang="ru-RU" sz="2400" dirty="0"/>
              <a:t>снижение налога на </a:t>
            </a:r>
            <a:r>
              <a:rPr lang="ru-RU" sz="2400" dirty="0" smtClean="0"/>
              <a:t>прибыль порядка </a:t>
            </a:r>
            <a:r>
              <a:rPr lang="ru-RU" sz="2400" b="1" dirty="0"/>
              <a:t>0,4 млрд. рублей </a:t>
            </a:r>
            <a:r>
              <a:rPr lang="ru-RU" sz="2400" dirty="0"/>
              <a:t>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algn="ctr"/>
            <a:r>
              <a:rPr lang="ru-RU" sz="2800" b="1" dirty="0" smtClean="0"/>
              <a:t>Суммарные потери доходов </a:t>
            </a:r>
            <a:r>
              <a:rPr lang="ru-RU" sz="2800" b="1" dirty="0"/>
              <a:t>бюджета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Республики </a:t>
            </a:r>
            <a:r>
              <a:rPr lang="ru-RU" sz="2800" b="1" dirty="0"/>
              <a:t>Татарстан в 2014 </a:t>
            </a:r>
            <a:r>
              <a:rPr lang="ru-RU" sz="2800" b="1" dirty="0" smtClean="0"/>
              <a:t>году - 3,0 </a:t>
            </a:r>
            <a:r>
              <a:rPr lang="ru-RU" sz="2800" b="1" dirty="0"/>
              <a:t>млрд. </a:t>
            </a:r>
            <a:r>
              <a:rPr lang="ru-RU" sz="2800" b="1" dirty="0" smtClean="0"/>
              <a:t>рублей</a:t>
            </a:r>
            <a:endParaRPr lang="ru-RU" sz="2800" b="1" dirty="0"/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10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1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НДФЛ 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7554548"/>
              </p:ext>
            </p:extLst>
          </p:nvPr>
        </p:nvGraphicFramePr>
        <p:xfrm>
          <a:off x="395536" y="1628800"/>
          <a:ext cx="8280920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11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8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768718"/>
          </a:xfrm>
        </p:spPr>
        <p:txBody>
          <a:bodyPr/>
          <a:lstStyle/>
          <a:p>
            <a:r>
              <a:rPr lang="ru-RU" dirty="0" smtClean="0"/>
              <a:t>Объем поступления </a:t>
            </a:r>
            <a:r>
              <a:rPr lang="ru-RU" dirty="0"/>
              <a:t>налога на прибыль в бюджет </a:t>
            </a:r>
            <a:r>
              <a:rPr lang="ru-RU" dirty="0" smtClean="0"/>
              <a:t>республики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01745354"/>
              </p:ext>
            </p:extLst>
          </p:nvPr>
        </p:nvGraphicFramePr>
        <p:xfrm>
          <a:off x="179512" y="1397000"/>
          <a:ext cx="8856984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12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8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акцизов в консолидированный бюджет Республики Татарстан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</a:t>
            </a:r>
            <a:r>
              <a:rPr lang="en-US" sz="2800" dirty="0" smtClean="0">
                <a:solidFill>
                  <a:schemeClr val="tx1"/>
                </a:solidFill>
              </a:rPr>
              <a:t> 2014-2016 </a:t>
            </a:r>
            <a:r>
              <a:rPr lang="ru-RU" sz="2800" dirty="0" smtClean="0">
                <a:solidFill>
                  <a:schemeClr val="tx1"/>
                </a:solidFill>
              </a:rPr>
              <a:t>гг.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29312"/>
              </p:ext>
            </p:extLst>
          </p:nvPr>
        </p:nvGraphicFramePr>
        <p:xfrm>
          <a:off x="395536" y="1988840"/>
          <a:ext cx="8280918" cy="4320480"/>
        </p:xfrm>
        <a:graphic>
          <a:graphicData uri="http://schemas.openxmlformats.org/drawingml/2006/table">
            <a:tbl>
              <a:tblPr/>
              <a:tblGrid>
                <a:gridCol w="3312369"/>
                <a:gridCol w="1656183"/>
                <a:gridCol w="1656183"/>
                <a:gridCol w="1656183"/>
              </a:tblGrid>
              <a:tr h="162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Нефтепродукты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8 500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Алкоголь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3 276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3 943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4 374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Пиво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3 713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4 086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4 246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акцизы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15 489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16 629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17 220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96336" y="1556792"/>
            <a:ext cx="1230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млн. руб.</a:t>
            </a:r>
            <a:endParaRPr lang="ru-RU" sz="2000" b="1" dirty="0">
              <a:latin typeface="+mn-lt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13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налога на имущество организаций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829124"/>
              </p:ext>
            </p:extLst>
          </p:nvPr>
        </p:nvGraphicFramePr>
        <p:xfrm>
          <a:off x="142844" y="1500174"/>
          <a:ext cx="9181684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14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налога </a:t>
            </a:r>
            <a:r>
              <a:rPr lang="ru-RU" sz="2800" dirty="0">
                <a:solidFill>
                  <a:schemeClr val="tx1"/>
                </a:solidFill>
              </a:rPr>
              <a:t>на имущество физических лиц в бюджеты муниципальных </a:t>
            </a:r>
            <a:r>
              <a:rPr lang="ru-RU" sz="2800" dirty="0" smtClean="0">
                <a:solidFill>
                  <a:schemeClr val="tx1"/>
                </a:solidFill>
              </a:rPr>
              <a:t>образований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6052487"/>
              </p:ext>
            </p:extLst>
          </p:nvPr>
        </p:nvGraphicFramePr>
        <p:xfrm>
          <a:off x="251520" y="2132856"/>
          <a:ext cx="8568952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15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3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земельного налога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2535814"/>
              </p:ext>
            </p:extLst>
          </p:nvPr>
        </p:nvGraphicFramePr>
        <p:xfrm>
          <a:off x="142844" y="1500174"/>
          <a:ext cx="9181684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16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3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</a:t>
            </a:r>
            <a:r>
              <a:rPr lang="ru-RU" sz="2800" dirty="0">
                <a:solidFill>
                  <a:schemeClr val="tx1"/>
                </a:solidFill>
              </a:rPr>
              <a:t>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налога в бюджет Республики Татарстан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1566137"/>
              </p:ext>
            </p:extLst>
          </p:nvPr>
        </p:nvGraphicFramePr>
        <p:xfrm>
          <a:off x="142844" y="1500174"/>
          <a:ext cx="9181684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17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07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41679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налогов на совокупный доход 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27556"/>
              </p:ext>
            </p:extLst>
          </p:nvPr>
        </p:nvGraphicFramePr>
        <p:xfrm>
          <a:off x="179512" y="1556793"/>
          <a:ext cx="8784977" cy="5210162"/>
        </p:xfrm>
        <a:graphic>
          <a:graphicData uri="http://schemas.openxmlformats.org/drawingml/2006/table">
            <a:tbl>
              <a:tblPr/>
              <a:tblGrid>
                <a:gridCol w="3824753"/>
                <a:gridCol w="1653408"/>
                <a:gridCol w="1653408"/>
                <a:gridCol w="1653408"/>
              </a:tblGrid>
              <a:tr h="6702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Прогноз на 2014 год</a:t>
                      </a:r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   </a:t>
                      </a:r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    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Прогноз на 2015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Прогноз на 2016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</a:tr>
              <a:tr h="73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Налоги на совокупный доход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6,5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6,7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6,9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1" u="none" strike="noStrike" dirty="0">
                          <a:effectLst/>
                          <a:latin typeface="+mn-lt"/>
                        </a:rPr>
                        <a:t>в том числе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4,5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4,7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4,9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единый налог на вмененный доход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2,0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2,0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2,0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единый сельскохозяйственный налог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35,1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36,9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38,7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налог по патентной системе налогообложения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18,3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19,2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20,2 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18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72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Прогноз поступления неналоговых доходов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консолидированный бюджет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2692453"/>
              </p:ext>
            </p:extLst>
          </p:nvPr>
        </p:nvGraphicFramePr>
        <p:xfrm>
          <a:off x="142844" y="1500174"/>
          <a:ext cx="9181684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19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53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12734"/>
          </a:xfrm>
        </p:spPr>
        <p:txBody>
          <a:bodyPr/>
          <a:lstStyle/>
          <a:p>
            <a:pPr marL="87313" indent="0"/>
            <a:r>
              <a:rPr lang="ru-RU" dirty="0" smtClean="0">
                <a:solidFill>
                  <a:schemeClr val="tx1"/>
                </a:solidFill>
              </a:rPr>
              <a:t>Отдельные показатели исполнения доходной части консолидированного  </a:t>
            </a:r>
            <a:r>
              <a:rPr lang="ru-RU" dirty="0">
                <a:solidFill>
                  <a:schemeClr val="tx1"/>
                </a:solidFill>
              </a:rPr>
              <a:t>бюджета Республики Татарстан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91570"/>
              </p:ext>
            </p:extLst>
          </p:nvPr>
        </p:nvGraphicFramePr>
        <p:xfrm>
          <a:off x="179512" y="1196752"/>
          <a:ext cx="8856984" cy="42938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44216"/>
                <a:gridCol w="1584176"/>
                <a:gridCol w="1440160"/>
                <a:gridCol w="1584176"/>
                <a:gridCol w="864096"/>
                <a:gridCol w="1440160"/>
              </a:tblGrid>
              <a:tr h="264211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1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Наименование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показателей</a:t>
                      </a:r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Исполнено 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за 9 месяцев</a:t>
                      </a:r>
                    </a:p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2012</a:t>
                      </a:r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r>
                        <a:rPr lang="ru-RU" sz="2000" b="1" u="none" strike="noStrike" dirty="0" smtClean="0"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на </a:t>
                      </a:r>
                      <a:r>
                        <a:rPr lang="ru-RU" sz="2000" b="1" u="none" strike="noStrike" dirty="0" smtClean="0">
                          <a:effectLst/>
                        </a:rPr>
                        <a:t>2013 год</a:t>
                      </a:r>
                      <a:endParaRPr lang="ru-RU" sz="20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Исполнено 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за 9 месяцев</a:t>
                      </a:r>
                    </a:p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2013</a:t>
                      </a:r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r>
                        <a:rPr lang="ru-RU" sz="2000" b="1" u="none" strike="noStrike" dirty="0" smtClean="0"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Исп.</a:t>
                      </a:r>
                      <a:br>
                        <a:rPr lang="ru-RU" sz="2000" b="1" u="none" strike="noStrike" dirty="0" smtClean="0">
                          <a:effectLst/>
                        </a:rPr>
                      </a:br>
                      <a:r>
                        <a:rPr lang="ru-RU" sz="2000" b="1" u="none" strike="noStrike" dirty="0" smtClean="0">
                          <a:effectLst/>
                        </a:rPr>
                        <a:t>плана</a:t>
                      </a:r>
                      <a:endParaRPr lang="ru-RU" sz="20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(%)</a:t>
                      </a:r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Сумма роста</a:t>
                      </a:r>
                      <a:endParaRPr lang="ru-RU" sz="20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к </a:t>
                      </a:r>
                      <a:r>
                        <a:rPr lang="ru-RU" sz="2000" b="1" u="none" strike="noStrike" dirty="0" smtClean="0">
                          <a:effectLst/>
                        </a:rPr>
                        <a:t>2012 году</a:t>
                      </a:r>
                      <a:endParaRPr lang="ru-RU" sz="2000" b="1" u="none" strike="noStrike" dirty="0">
                        <a:effectLst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BBFF"/>
                    </a:solidFill>
                  </a:tcPr>
                </a:tc>
              </a:tr>
              <a:tr h="61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112 </a:t>
                      </a:r>
                      <a:r>
                        <a:rPr lang="ru-RU" sz="2400" u="none" strike="noStrike" dirty="0" smtClean="0">
                          <a:effectLst/>
                        </a:rPr>
                        <a:t>676,2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151 </a:t>
                      </a:r>
                      <a:r>
                        <a:rPr lang="ru-RU" sz="2400" u="none" strike="noStrike" dirty="0" smtClean="0">
                          <a:effectLst/>
                        </a:rPr>
                        <a:t>625,3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117 </a:t>
                      </a:r>
                      <a:r>
                        <a:rPr lang="ru-RU" sz="2400" u="none" strike="noStrike" dirty="0" smtClean="0">
                          <a:effectLst/>
                        </a:rPr>
                        <a:t>425,4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77,4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+ 4 649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налог на прибыль организаций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41 </a:t>
                      </a:r>
                      <a:r>
                        <a:rPr lang="ru-RU" sz="2400" u="none" strike="noStrike" dirty="0" smtClean="0">
                          <a:effectLst/>
                        </a:rPr>
                        <a:t>829,7*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45 </a:t>
                      </a:r>
                      <a:r>
                        <a:rPr lang="ru-RU" sz="2400" u="none" strike="noStrike" dirty="0" smtClean="0">
                          <a:effectLst/>
                        </a:rPr>
                        <a:t>000,0 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35 </a:t>
                      </a:r>
                      <a:r>
                        <a:rPr lang="ru-RU" sz="2400" u="none" strike="noStrike" dirty="0" smtClean="0">
                          <a:effectLst/>
                        </a:rPr>
                        <a:t>494,7** 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78,9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-7 606***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</a:tr>
              <a:tr h="61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31 </a:t>
                      </a:r>
                      <a:r>
                        <a:rPr lang="ru-RU" sz="2400" u="none" strike="noStrike" dirty="0" smtClean="0">
                          <a:effectLst/>
                        </a:rPr>
                        <a:t>486,1 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50 </a:t>
                      </a:r>
                      <a:r>
                        <a:rPr lang="ru-RU" sz="2400" u="none" strike="noStrike" dirty="0" smtClean="0">
                          <a:effectLst/>
                        </a:rPr>
                        <a:t>086,2 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35 </a:t>
                      </a:r>
                      <a:r>
                        <a:rPr lang="ru-RU" sz="2400" u="none" strike="noStrike" dirty="0" smtClean="0">
                          <a:effectLst/>
                        </a:rPr>
                        <a:t>579,4 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71,0</a:t>
                      </a:r>
                      <a:endParaRPr lang="ru-RU" sz="2400" b="0" i="0" u="none" strike="noStrike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+ 4 093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1" y="5589240"/>
            <a:ext cx="7032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n-lt"/>
              </a:rPr>
              <a:t>* Кроме того, переходящие платежи 4080 </a:t>
            </a:r>
            <a:r>
              <a:rPr lang="ru-RU" sz="2400" dirty="0" err="1" smtClean="0">
                <a:latin typeface="+mn-lt"/>
              </a:rPr>
              <a:t>млн.руб</a:t>
            </a:r>
            <a:r>
              <a:rPr lang="ru-RU" sz="2400" dirty="0" smtClean="0">
                <a:latin typeface="+mn-lt"/>
              </a:rPr>
              <a:t>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** Кроме </a:t>
            </a:r>
            <a:r>
              <a:rPr lang="ru-RU" sz="2400" dirty="0">
                <a:latin typeface="+mn-lt"/>
              </a:rPr>
              <a:t>того, переходящие платежи </a:t>
            </a:r>
            <a:r>
              <a:rPr lang="ru-RU" sz="2400" dirty="0" smtClean="0">
                <a:latin typeface="+mn-lt"/>
              </a:rPr>
              <a:t>2089 </a:t>
            </a:r>
            <a:r>
              <a:rPr lang="ru-RU" sz="2400" dirty="0" err="1" smtClean="0">
                <a:latin typeface="+mn-lt"/>
              </a:rPr>
              <a:t>млн.руб</a:t>
            </a:r>
            <a:r>
              <a:rPr lang="ru-RU" sz="2400" dirty="0" smtClean="0">
                <a:latin typeface="+mn-lt"/>
              </a:rPr>
              <a:t>.</a:t>
            </a:r>
          </a:p>
          <a:p>
            <a:r>
              <a:rPr lang="ru-RU" sz="2400" dirty="0" smtClean="0">
                <a:latin typeface="+mn-lt"/>
              </a:rPr>
              <a:t>*** С учетом переходящих платежей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018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Распределение межбюджетных трансфертов федерального бюджета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7614394"/>
              </p:ext>
            </p:extLst>
          </p:nvPr>
        </p:nvGraphicFramePr>
        <p:xfrm>
          <a:off x="142875" y="1071563"/>
          <a:ext cx="885825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20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538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908720"/>
            <a:ext cx="8712968" cy="295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108000" bIns="0" rtlCol="0">
            <a:spAutoFit/>
          </a:bodyPr>
          <a:lstStyle/>
          <a:p>
            <a:pPr algn="ctr"/>
            <a:r>
              <a:rPr lang="ru-RU" sz="2800" dirty="0" smtClean="0">
                <a:latin typeface="+mn-lt"/>
              </a:rPr>
              <a:t> </a:t>
            </a:r>
            <a:r>
              <a:rPr lang="ru-RU" sz="3200" dirty="0" smtClean="0">
                <a:latin typeface="+mn-lt"/>
              </a:rPr>
              <a:t>При </a:t>
            </a:r>
            <a:r>
              <a:rPr lang="ru-RU" sz="3200" dirty="0">
                <a:latin typeface="+mn-lt"/>
              </a:rPr>
              <a:t>формировании доходной части </a:t>
            </a:r>
            <a:r>
              <a:rPr lang="ru-RU" sz="3200" dirty="0" smtClean="0">
                <a:latin typeface="+mn-lt"/>
              </a:rPr>
              <a:t>бюджета </a:t>
            </a:r>
            <a:r>
              <a:rPr lang="ru-RU" sz="3200" dirty="0">
                <a:latin typeface="+mn-lt"/>
              </a:rPr>
              <a:t>учтены задачи, поставленные Президентом Республики Татарстан по стимулированию инвестиционных и инновационных направлений социально-экономического развития </a:t>
            </a:r>
            <a:r>
              <a:rPr lang="ru-RU" sz="3200" dirty="0" smtClean="0">
                <a:latin typeface="+mn-lt"/>
              </a:rPr>
              <a:t>республики</a:t>
            </a: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21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90272"/>
            <a:ext cx="871296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3200" dirty="0" smtClean="0"/>
              <a:t>Реализация </a:t>
            </a:r>
            <a:r>
              <a:rPr lang="ru-RU" sz="3200" dirty="0"/>
              <a:t>этих задач достигается через предоставление льгот  по налогу на прибыль, налогу на имущество организаций, упрощенной системе налогообложения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831641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Льготы по налогу на прибыль, предоставленные законодательством Республики Татарстан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0842023"/>
              </p:ext>
            </p:extLst>
          </p:nvPr>
        </p:nvGraphicFramePr>
        <p:xfrm>
          <a:off x="142844" y="1500174"/>
          <a:ext cx="8749636" cy="524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22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7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Льготы по налогу на имущество, предоставленные законодательством Республики </a:t>
            </a:r>
            <a:r>
              <a:rPr lang="ru-RU" sz="2800" dirty="0">
                <a:solidFill>
                  <a:schemeClr val="tx1"/>
                </a:solidFill>
              </a:rPr>
              <a:t>Татарстан субъектам инвестиционной деятельности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7029423"/>
              </p:ext>
            </p:extLst>
          </p:nvPr>
        </p:nvGraphicFramePr>
        <p:xfrm>
          <a:off x="142844" y="2132856"/>
          <a:ext cx="87496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23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9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196752"/>
            <a:ext cx="8640960" cy="39159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Г</a:t>
            </a:r>
            <a:r>
              <a:rPr lang="ru-RU" sz="3200" b="1" u="sng" dirty="0" smtClean="0"/>
              <a:t>лавное </a:t>
            </a:r>
            <a:r>
              <a:rPr lang="ru-RU" sz="3200" b="1" u="sng" dirty="0"/>
              <a:t>в налоговой политике на 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2014 </a:t>
            </a:r>
            <a:r>
              <a:rPr lang="ru-RU" sz="3200" b="1" u="sng" dirty="0"/>
              <a:t>- 2016 годы </a:t>
            </a:r>
            <a:endParaRPr lang="ru-RU" sz="3200" b="1" u="sng" dirty="0" smtClean="0"/>
          </a:p>
          <a:p>
            <a:endParaRPr lang="ru-RU" sz="3200" dirty="0" smtClean="0"/>
          </a:p>
          <a:p>
            <a:pPr algn="ctr"/>
            <a:r>
              <a:rPr lang="ru-RU" sz="3200" dirty="0" smtClean="0"/>
              <a:t>Через </a:t>
            </a:r>
            <a:r>
              <a:rPr lang="ru-RU" sz="3200" dirty="0"/>
              <a:t>налоговые механизмы </a:t>
            </a:r>
            <a:r>
              <a:rPr lang="ru-RU" sz="3200" dirty="0" smtClean="0"/>
              <a:t>максимально усилить поддержку </a:t>
            </a:r>
            <a:r>
              <a:rPr lang="ru-RU" sz="3200" dirty="0"/>
              <a:t>и стимулирование малого и среднего предпринимательства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реальном </a:t>
            </a:r>
            <a:r>
              <a:rPr lang="ru-RU" sz="3200" dirty="0"/>
              <a:t>секторе. </a:t>
            </a: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24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4887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07504" y="476672"/>
            <a:ext cx="8858312" cy="720080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Индексы-дефляторы для формирования федерального бюджета и консолидированного бюджета </a:t>
            </a:r>
            <a:r>
              <a:rPr lang="ru-RU" sz="2000" dirty="0" smtClean="0">
                <a:solidFill>
                  <a:schemeClr val="tx1"/>
                </a:solidFill>
              </a:rPr>
              <a:t>Республики Татарстан на </a:t>
            </a:r>
            <a:r>
              <a:rPr lang="ru-RU" sz="2000" dirty="0">
                <a:solidFill>
                  <a:schemeClr val="tx1"/>
                </a:solidFill>
              </a:rPr>
              <a:t>2014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37419"/>
              </p:ext>
            </p:extLst>
          </p:nvPr>
        </p:nvGraphicFramePr>
        <p:xfrm>
          <a:off x="179512" y="1196752"/>
          <a:ext cx="8712968" cy="54726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17547"/>
                <a:gridCol w="4295421"/>
              </a:tblGrid>
              <a:tr h="816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Федеральный бюджет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Консолидированный бюджет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Республики Татарстан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DBBFF"/>
                    </a:solidFill>
                  </a:tcPr>
                </a:tc>
              </a:tr>
              <a:tr h="7349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Повышение </a:t>
                      </a:r>
                      <a:r>
                        <a:rPr lang="ru-RU" sz="2000" b="1" dirty="0">
                          <a:effectLst/>
                        </a:rPr>
                        <a:t>заработной платы в соответствии с Указами Президента Российской Федерации от 7 мая 2012 года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в соответствии с дорожными картами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Публичные </a:t>
                      </a:r>
                      <a:r>
                        <a:rPr lang="ru-RU" sz="2000" b="1" dirty="0">
                          <a:effectLst/>
                        </a:rPr>
                        <a:t>обязательства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01.01.2014 на 5,0 %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01.01.2014 на 5,0 %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Стипендии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01.09.2014 на 5,0 %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01.09.2014 на 5,0 %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Коммунальные </a:t>
                      </a:r>
                      <a:r>
                        <a:rPr lang="ru-RU" sz="2000" b="1" dirty="0">
                          <a:effectLst/>
                        </a:rPr>
                        <a:t>услуги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</a:t>
                      </a:r>
                      <a:r>
                        <a:rPr lang="ru-RU" sz="2000" dirty="0" smtClean="0">
                          <a:effectLst/>
                        </a:rPr>
                        <a:t>01.07.2014 </a:t>
                      </a:r>
                      <a:r>
                        <a:rPr lang="ru-RU" sz="2000" dirty="0">
                          <a:effectLst/>
                        </a:rPr>
                        <a:t>на </a:t>
                      </a:r>
                      <a:r>
                        <a:rPr lang="ru-RU" sz="2000" dirty="0" smtClean="0">
                          <a:effectLst/>
                        </a:rPr>
                        <a:t>12,0 </a:t>
                      </a: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01.07.2014 на 12,0%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Продукты </a:t>
                      </a:r>
                      <a:r>
                        <a:rPr lang="ru-RU" sz="2000" b="1" dirty="0">
                          <a:effectLst/>
                        </a:rPr>
                        <a:t>питания и приобретение медикаментов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сокращение на 5%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 01.01.2014 на 5,0 %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Остальные </a:t>
                      </a:r>
                      <a:r>
                        <a:rPr lang="ru-RU" sz="2000" b="1" dirty="0">
                          <a:effectLst/>
                        </a:rPr>
                        <a:t>текущие расходы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сокращение на 5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 </a:t>
                      </a:r>
                      <a:r>
                        <a:rPr lang="ru-RU" sz="2000" dirty="0">
                          <a:effectLst/>
                        </a:rPr>
                        <a:t>уровне 2013 года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25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0028802"/>
              </p:ext>
            </p:extLst>
          </p:nvPr>
        </p:nvGraphicFramePr>
        <p:xfrm>
          <a:off x="107504" y="1412776"/>
          <a:ext cx="889248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476672"/>
            <a:ext cx="9144000" cy="86409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Удельный вес  </a:t>
            </a:r>
            <a:r>
              <a:rPr lang="ru-RU" dirty="0" smtClean="0">
                <a:solidFill>
                  <a:schemeClr val="tx1"/>
                </a:solidFill>
              </a:rPr>
              <a:t>доходов консолидированного </a:t>
            </a:r>
            <a:r>
              <a:rPr lang="ru-RU" dirty="0">
                <a:solidFill>
                  <a:schemeClr val="tx1"/>
                </a:solidFill>
              </a:rPr>
              <a:t>бюджета </a:t>
            </a:r>
            <a:r>
              <a:rPr lang="ru-RU" dirty="0" smtClean="0">
                <a:solidFill>
                  <a:schemeClr val="tx1"/>
                </a:solidFill>
              </a:rPr>
              <a:t>РТ,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направляемых на заработную плату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26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496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Динамика фонда оплаты труда учреждений бюджетной сферы Республики Татарстан за 2010-2016 </a:t>
            </a:r>
            <a:r>
              <a:rPr lang="ru-RU" sz="2800" dirty="0" err="1" smtClean="0">
                <a:solidFill>
                  <a:schemeClr val="tx1"/>
                </a:solidFill>
              </a:rPr>
              <a:t>г.г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4717721"/>
              </p:ext>
            </p:extLst>
          </p:nvPr>
        </p:nvGraphicFramePr>
        <p:xfrm>
          <a:off x="142844" y="1484784"/>
          <a:ext cx="8757530" cy="4305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430" y="55892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2012 г. – год начала выполнения майских указов Президента Российской Федерации </a:t>
            </a:r>
            <a:endParaRPr lang="ru-RU" dirty="0"/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27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Текст 1"/>
          <p:cNvSpPr>
            <a:spLocks noGrp="1"/>
          </p:cNvSpPr>
          <p:nvPr>
            <p:ph type="body" sz="quarter" idx="10"/>
          </p:nvPr>
        </p:nvSpPr>
        <p:spPr>
          <a:xfrm>
            <a:off x="251520" y="6215082"/>
            <a:ext cx="8573206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Рост к 2016 году более чем в 2 раза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8974832"/>
              </p:ext>
            </p:extLst>
          </p:nvPr>
        </p:nvGraphicFramePr>
        <p:xfrm>
          <a:off x="107504" y="1412776"/>
          <a:ext cx="889248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476672"/>
            <a:ext cx="9144000" cy="864096"/>
          </a:xfrm>
        </p:spPr>
        <p:txBody>
          <a:bodyPr/>
          <a:lstStyle/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Первоочередные и социально значимые расходы консолидированного бюджета Республики Татарстан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28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421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25984" y="620688"/>
            <a:ext cx="8858312" cy="105675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Ежегодно </a:t>
            </a:r>
            <a:r>
              <a:rPr lang="ru-RU" sz="2800" dirty="0">
                <a:solidFill>
                  <a:schemeClr val="tx1"/>
                </a:solidFill>
              </a:rPr>
              <a:t>вводятся новые объекты социальной сферы, а также расширяются существующие </a:t>
            </a:r>
            <a:r>
              <a:rPr lang="ru-RU" sz="2800" dirty="0" smtClean="0">
                <a:solidFill>
                  <a:schemeClr val="tx1"/>
                </a:solidFill>
              </a:rPr>
              <a:t>учреждения.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26934" y="1890456"/>
            <a:ext cx="8858250" cy="3024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800" u="sng" dirty="0"/>
              <a:t>За последние 3 </a:t>
            </a:r>
            <a:r>
              <a:rPr lang="ru-RU" sz="2800" u="sng" dirty="0" smtClean="0"/>
              <a:t>года: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Введено 166 </a:t>
            </a:r>
            <a:r>
              <a:rPr lang="ru-RU" sz="2800" dirty="0"/>
              <a:t>новых учреждений социальной </a:t>
            </a:r>
            <a:r>
              <a:rPr lang="ru-RU" sz="2800" dirty="0" smtClean="0"/>
              <a:t>сферы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Открыто </a:t>
            </a:r>
            <a:r>
              <a:rPr lang="ru-RU" sz="2800" dirty="0"/>
              <a:t>10 новых зданий для медицинских </a:t>
            </a:r>
            <a:r>
              <a:rPr lang="ru-RU" sz="2800" dirty="0" smtClean="0"/>
              <a:t>учреждений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Создано </a:t>
            </a:r>
            <a:r>
              <a:rPr lang="ru-RU" sz="2800" dirty="0"/>
              <a:t>около трехсот дополнительных групп в детских садах.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22920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На их содержание в проект бюджета на 2014 год дополнительно включено более 1,9 млрд. </a:t>
            </a:r>
            <a:r>
              <a:rPr lang="ru-RU" sz="2800" b="1" dirty="0" smtClean="0">
                <a:latin typeface="+mn-lt"/>
              </a:rPr>
              <a:t>рублей.</a:t>
            </a:r>
            <a:endParaRPr lang="ru-RU" sz="2800" b="1" dirty="0">
              <a:latin typeface="+mn-lt"/>
            </a:endParaRP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29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18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1128758"/>
          </a:xfrm>
        </p:spPr>
        <p:txBody>
          <a:bodyPr/>
          <a:lstStyle/>
          <a:p>
            <a:r>
              <a:rPr lang="ru-RU" dirty="0" smtClean="0"/>
              <a:t>Крупные налогоплательщики, снизившие уплату </a:t>
            </a:r>
            <a:r>
              <a:rPr lang="ru-RU" dirty="0"/>
              <a:t>налога на прибыль </a:t>
            </a:r>
            <a:r>
              <a:rPr lang="ru-RU" dirty="0" smtClean="0"/>
              <a:t>за 9 месяцев 2013 года, </a:t>
            </a:r>
            <a:br>
              <a:rPr lang="ru-RU" dirty="0" smtClean="0"/>
            </a:br>
            <a:r>
              <a:rPr lang="ru-RU" dirty="0" smtClean="0"/>
              <a:t>по сравнению с 9 месяцами 2012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38147"/>
              </p:ext>
            </p:extLst>
          </p:nvPr>
        </p:nvGraphicFramePr>
        <p:xfrm>
          <a:off x="251520" y="1700808"/>
          <a:ext cx="8640960" cy="474948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120680"/>
                <a:gridCol w="2520280"/>
              </a:tblGrid>
              <a:tr h="659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Наименование предприятия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</a:rPr>
                        <a:t>Сумма отклонения,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млн.руб</a:t>
                      </a:r>
                      <a:r>
                        <a:rPr lang="ru-RU" sz="2000" b="1" u="none" strike="noStrike" dirty="0" smtClean="0">
                          <a:effectLst/>
                        </a:rPr>
                        <a:t>.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"Татнефть"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-2 569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Малые </a:t>
                      </a:r>
                      <a:r>
                        <a:rPr lang="ru-RU" sz="2000" u="none" strike="noStrike" dirty="0">
                          <a:effectLst/>
                        </a:rPr>
                        <a:t>нефтяные компании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-200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"Нижнекамскнефтехим"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-1 504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r>
                        <a:rPr lang="ru-RU" sz="2000" u="none" strike="noStrike" dirty="0" err="1">
                          <a:effectLst/>
                        </a:rPr>
                        <a:t>Татэнергосбыт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-203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"Сетевая компания"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-347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КГН </a:t>
                      </a:r>
                      <a:r>
                        <a:rPr lang="ru-RU" sz="2000" u="none" strike="noStrike" dirty="0">
                          <a:effectLst/>
                        </a:rPr>
                        <a:t>"Газпром"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-653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86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Предприятия отрасли машиностроения</a:t>
                      </a:r>
                      <a:endParaRPr lang="ru-RU" sz="20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-1 400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 smtClean="0">
                          <a:effectLst/>
                        </a:rPr>
                        <a:t>ЗАОр</a:t>
                      </a:r>
                      <a:r>
                        <a:rPr lang="ru-RU" sz="2000" u="none" strike="noStrike" dirty="0" smtClean="0">
                          <a:effectLst/>
                        </a:rPr>
                        <a:t> </a:t>
                      </a:r>
                      <a:r>
                        <a:rPr lang="ru-RU" sz="2000" u="none" strike="noStrike" dirty="0">
                          <a:effectLst/>
                        </a:rPr>
                        <a:t>"НП Наб.-Челн. картонно-бумажный комбинат"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-61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32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r>
                        <a:rPr lang="ru-RU" sz="2000" u="none" strike="noStrike" dirty="0" err="1">
                          <a:effectLst/>
                        </a:rPr>
                        <a:t>Нэфис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Косметикс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-106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68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ОАО 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r>
                        <a:rPr lang="ru-RU" sz="2000" u="none" strike="noStrike" dirty="0" err="1">
                          <a:effectLst/>
                        </a:rPr>
                        <a:t>Таттелеком</a:t>
                      </a:r>
                      <a:r>
                        <a:rPr lang="ru-RU" sz="2000" u="none" strike="noStrike" dirty="0">
                          <a:effectLst/>
                        </a:rPr>
                        <a:t>"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-113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</a:tr>
              <a:tr h="386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ИТОГО крупные предприятия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-6 499</a:t>
                      </a:r>
                      <a:endParaRPr lang="ru-RU" sz="2400" b="1" i="0" u="none" strike="noStrike" dirty="0">
                        <a:effectLst/>
                        <a:latin typeface="Arial Cyr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346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002736"/>
              </p:ext>
            </p:extLst>
          </p:nvPr>
        </p:nvGraphicFramePr>
        <p:xfrm>
          <a:off x="130013" y="1052736"/>
          <a:ext cx="8856984" cy="573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4056"/>
                <a:gridCol w="6589037"/>
                <a:gridCol w="1763891"/>
              </a:tblGrid>
              <a:tr h="722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Наименование программы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Прогноз на 2014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год (</a:t>
                      </a:r>
                      <a:r>
                        <a:rPr lang="ru-RU" sz="1800" b="1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800" b="1" u="none" strike="noStrike" dirty="0" smtClean="0">
                          <a:effectLst/>
                        </a:rPr>
                        <a:t>.)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</a:tr>
              <a:tr h="267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6 459 506,7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1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Модернизация государственного автономного учреждения здравоохранения Республики Татарстан "Больница скорой медицинской помощи"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122 466,1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Обеспечение жильем молодых семей в Республике Татарстан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50 000,0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427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Организация отдыха, оздоровления, занятости детей и молодежи Республики Татарстан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1 114 043,8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427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Оснащение интерактивным оборудованием дошкольных образовательных учреждений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46 020,0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427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Охрана окружающей среды г. Нижнекамска и Нижнекамского муниципального района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77 950,0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Повышение безопасности дорожного движения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1 499 810,0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427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Популяризация рабочих и инженерных профессий с целью привлечения и закрепления специалистов на предприятиях Республики Татарстан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10 000,0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Профилактика </a:t>
                      </a:r>
                      <a:r>
                        <a:rPr lang="ru-RU" sz="1600" u="none" strike="noStrike" dirty="0">
                          <a:effectLst/>
                        </a:rPr>
                        <a:t>правонарушений в Республике Татарстан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123 500,0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Профилактика </a:t>
                      </a:r>
                      <a:r>
                        <a:rPr lang="ru-RU" sz="1600" u="none" strike="noStrike" dirty="0">
                          <a:effectLst/>
                        </a:rPr>
                        <a:t>терроризма и экстремизма в Республике Татарстан 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15 544,0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Противодействие коррупции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4 607,0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Профилактика наркотизации населения в Республике Татарстан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20 000,0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  <a:tr h="24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Развитие библиотечного дела в Республике Татарстан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20 000,0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30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4286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Перечень республиканских целевых программ, финансируемых из </a:t>
            </a:r>
            <a:br>
              <a:rPr lang="ru-RU" sz="2000" b="1" dirty="0" smtClean="0">
                <a:solidFill>
                  <a:prstClr val="black"/>
                </a:solidFill>
                <a:latin typeface="Calibri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бюджета РТ через мероприятия ГРБС в 201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 г. 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5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28402"/>
              </p:ext>
            </p:extLst>
          </p:nvPr>
        </p:nvGraphicFramePr>
        <p:xfrm>
          <a:off x="130013" y="1052737"/>
          <a:ext cx="8856984" cy="56941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4056"/>
                <a:gridCol w="6589037"/>
                <a:gridCol w="1763891"/>
              </a:tblGrid>
              <a:tr h="711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Наименование программы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Прогноз на 2014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год (</a:t>
                      </a:r>
                      <a:r>
                        <a:rPr lang="ru-RU" sz="1800" b="1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800" b="1" u="none" strike="noStrike" dirty="0" smtClean="0">
                          <a:effectLst/>
                        </a:rPr>
                        <a:t>.)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ctr">
                    <a:solidFill>
                      <a:srgbClr val="7DBBFF"/>
                    </a:solidFill>
                  </a:tcPr>
                </a:tc>
              </a:tr>
              <a:tr h="263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6 459 506,7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0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Развитие государственной гражданской службы Республики Татарстан и муниципальной службы в Республике Татарстан 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31 925,0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Развитие комплексной системы защиты прав потребителей в Республике Татарстан 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4 000,0</a:t>
                      </a:r>
                    </a:p>
                  </a:txBody>
                  <a:tcPr marL="72000" marR="72000" marT="0" marB="0" anchor="ctr"/>
                </a:tc>
              </a:tr>
              <a:tr h="3296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Развитие малого и среднего </a:t>
                      </a:r>
                      <a:r>
                        <a:rPr lang="ru-RU" sz="1600" b="0" i="0" u="none" strike="noStrike" dirty="0" smtClean="0">
                          <a:effectLst/>
                          <a:latin typeface="+mn-lt"/>
                        </a:rPr>
                        <a:t>предпринимательства</a:t>
                      </a:r>
                      <a:endParaRPr lang="ru-RU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500 000,0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Реализация Концепции  государственной национальной политики в Республике Татарстан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39 324,0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Создание условий для повышения социальной и экономической активности сельской молодежи Республики Татарстан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4 438,2</a:t>
                      </a:r>
                    </a:p>
                  </a:txBody>
                  <a:tcPr marL="72000" marR="72000" marT="0" marB="0" anchor="ctr"/>
                </a:tc>
              </a:tr>
              <a:tr h="237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Сохранение национальной идентичности  татарского народа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33 500,0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Сохранение, изучение и развитие государственных языков Республики Татарстан и других языков в Республике Татарстан 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167 400,0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Стратегия развития образования в Республике Татарстан на 2010 – 2015 годы "</a:t>
                      </a:r>
                      <a:r>
                        <a:rPr lang="ru-RU" sz="1600" b="0" i="0" u="none" strike="noStrike" dirty="0" err="1">
                          <a:effectLst/>
                          <a:latin typeface="+mn-lt"/>
                        </a:rPr>
                        <a:t>Килэчэк</a:t>
                      </a:r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" – "Будущее" 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1 995 338,0</a:t>
                      </a:r>
                    </a:p>
                  </a:txBody>
                  <a:tcPr marL="72000" marR="72000" marT="0" marB="0" anchor="ctr"/>
                </a:tc>
              </a:tr>
              <a:tr h="421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Формирование благоприятной инвестиционной среды в Республике Татарстан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28 600,0</a:t>
                      </a:r>
                    </a:p>
                  </a:txBody>
                  <a:tcPr marL="72000" marR="72000" marT="0" marB="0" anchor="ctr"/>
                </a:tc>
              </a:tr>
              <a:tr h="237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Экологическая безопасность Республики Татарстан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87 256,0</a:t>
                      </a:r>
                    </a:p>
                  </a:txBody>
                  <a:tcPr marL="72000" marR="72000" marT="0" marB="0" anchor="ctr"/>
                </a:tc>
              </a:tr>
              <a:tr h="237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Электронный Татарстан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463 784,6</a:t>
                      </a: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31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4286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Перечень республиканских целевых программ, финансируемых из </a:t>
            </a:r>
            <a:br>
              <a:rPr lang="ru-RU" sz="2000" b="1" dirty="0" smtClean="0">
                <a:solidFill>
                  <a:prstClr val="black"/>
                </a:solidFill>
                <a:latin typeface="Calibri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бюджета РТ через мероприятия ГРБС в 201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 г. 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87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08504" cy="696710"/>
          </a:xfrm>
        </p:spPr>
        <p:txBody>
          <a:bodyPr/>
          <a:lstStyle/>
          <a:p>
            <a:r>
              <a:rPr lang="ru-RU" sz="2000" dirty="0"/>
              <a:t>З</a:t>
            </a:r>
            <a:r>
              <a:rPr lang="ru-RU" sz="2000" dirty="0" smtClean="0"/>
              <a:t>адачи</a:t>
            </a:r>
            <a:r>
              <a:rPr lang="ru-RU" sz="2000" dirty="0"/>
              <a:t>, поставленные Президентом Республики Татарстан </a:t>
            </a:r>
            <a:r>
              <a:rPr lang="ru-RU" sz="2000" dirty="0" err="1" smtClean="0"/>
              <a:t>Р.Н.Миннихановым</a:t>
            </a:r>
            <a:r>
              <a:rPr lang="ru-RU" sz="2000" dirty="0" smtClean="0"/>
              <a:t> в </a:t>
            </a:r>
            <a:r>
              <a:rPr lang="ru-RU" sz="2000" dirty="0"/>
              <a:t>Послании Государственному Совету Республики Татарстан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86640"/>
              </p:ext>
            </p:extLst>
          </p:nvPr>
        </p:nvGraphicFramePr>
        <p:xfrm>
          <a:off x="323528" y="1268764"/>
          <a:ext cx="8568952" cy="54005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68952"/>
              </a:tblGrid>
              <a:tr h="24593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</a:rPr>
                        <a:t>Строительство участковых пунктов, совмещенных с жилыми помещениями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49186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Выполнение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государственных программ по приоритетным направлениям национальной политики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Подготовка к всенародному празднику 70-летия Великой Победы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Создание в Казани республиканского Дома ветеранов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Серьезное внимание следует уделить воинским захоронениям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49186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Концепция развития и реализации интеллектуально-творческого потенциала детей и молодежи Татарстана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48197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Сохранение на информационном поле республики городских и районных телекомпаний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49186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Проведение второго форума социально ориентированных некоммерческих организаций республики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Развитие конкурентоспособных производств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Повышение </a:t>
                      </a:r>
                      <a:r>
                        <a:rPr lang="ru-RU" sz="1600" kern="1200" dirty="0" err="1" smtClean="0">
                          <a:effectLst/>
                        </a:rPr>
                        <a:t>энергоэффективности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Модернизация уличного освещения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Повышение производительности труда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Развитие IT-кластера в республике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Формирование инжиниринговых центров в приоритетных отраслях 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Развитие малого и среднего предпринимательства в реальном секторе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459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Стратегия развития сельского хозяйства в условиях дефицита влаги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4918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Внедрение механизмов оценки регулирующего воздействия принимаемых управленческих решений</a:t>
                      </a:r>
                      <a:endParaRPr lang="ru-RU" sz="1600" b="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32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8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49599"/>
              </p:ext>
            </p:extLst>
          </p:nvPr>
        </p:nvGraphicFramePr>
        <p:xfrm>
          <a:off x="323528" y="1268760"/>
          <a:ext cx="8568952" cy="54726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68952"/>
              </a:tblGrid>
              <a:tr h="51955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Реализация программы по субсидированию 40 процентов затрат на приобретение сельхозтехники и оборудования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28953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Развитие транспортной инфраструктуры 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Улучшение экологической ситуации.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Создание Единого республиканского расчетного центра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Формирование системы «Электронное ЖКХ»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Увеличение числа детских учреждений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Модернизация республиканских школ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773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Открытие новых и развитие действующих Центров и кружков технического творчества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Создание Центров прикладных квалификаций для ведущих отраслей экономики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Проведение ежегодного конкурса «100 талантливых аспирантов Татарстана»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Создание научно-исследовательских центров принципиально новой формации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Создание Казанского Квантового Центра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Развитие трансплантологии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Строительство и ремонт  более 400 объектов здравоохранения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Проведение в республике спартакиад всех уровней 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Запуск новой системы «Открытый Татарстан» </a:t>
                      </a:r>
                      <a:endParaRPr lang="ru-RU" sz="1600" b="0" dirty="0"/>
                    </a:p>
                  </a:txBody>
                  <a:tcPr marT="0" marB="0"/>
                </a:tc>
              </a:tr>
              <a:tr h="3061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Перевод услуг в электронный вид, внедрение IТ-технологий в сфере </a:t>
                      </a:r>
                      <a:r>
                        <a:rPr lang="ru-RU" sz="1600" dirty="0" err="1" smtClean="0"/>
                        <a:t>госуправления</a:t>
                      </a:r>
                      <a:endParaRPr lang="ru-RU" sz="1600" b="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7" name="Текст 1"/>
          <p:cNvSpPr txBox="1">
            <a:spLocks/>
          </p:cNvSpPr>
          <p:nvPr/>
        </p:nvSpPr>
        <p:spPr>
          <a:xfrm>
            <a:off x="0" y="500042"/>
            <a:ext cx="9108504" cy="696710"/>
          </a:xfrm>
          <a:prstGeom prst="rect">
            <a:avLst/>
          </a:prstGeom>
        </p:spPr>
        <p:txBody>
          <a:bodyPr/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i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Задачи, поставленные Президентом Республики Татарстан </a:t>
            </a:r>
            <a:r>
              <a:rPr lang="ru-RU" sz="2000" dirty="0" err="1" smtClean="0"/>
              <a:t>Р.Н.Миннихановым</a:t>
            </a:r>
            <a:r>
              <a:rPr lang="ru-RU" sz="2000" dirty="0" smtClean="0"/>
              <a:t> в Послании Государственному Совету Республики Татарстан</a:t>
            </a:r>
            <a:endParaRPr lang="ru-RU" sz="2000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33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97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6381909"/>
              </p:ext>
            </p:extLst>
          </p:nvPr>
        </p:nvGraphicFramePr>
        <p:xfrm>
          <a:off x="107504" y="1412776"/>
          <a:ext cx="889248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476672"/>
            <a:ext cx="9144000" cy="86409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Удельный вес социально культурной сферы в расходах консолидированного бюджета Республики Татарстан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34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639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836712"/>
            <a:ext cx="9144000" cy="480686"/>
          </a:xfrm>
        </p:spPr>
        <p:txBody>
          <a:bodyPr/>
          <a:lstStyle/>
          <a:p>
            <a:r>
              <a:rPr lang="ru-RU" sz="3200" dirty="0" smtClean="0"/>
              <a:t>Планируемые расходы в отрасли «Образование»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808983"/>
            <a:ext cx="8330334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Объем расходов, с учетом целевых программ, </a:t>
            </a:r>
            <a:r>
              <a:rPr lang="ru-RU" sz="3200" dirty="0"/>
              <a:t>к </a:t>
            </a:r>
            <a:r>
              <a:rPr lang="ru-RU" sz="3200" dirty="0" smtClean="0"/>
              <a:t>2016 </a:t>
            </a:r>
            <a:r>
              <a:rPr lang="ru-RU" sz="3200" dirty="0"/>
              <a:t>году </a:t>
            </a:r>
            <a:r>
              <a:rPr lang="ru-RU" sz="3200" dirty="0" smtClean="0"/>
              <a:t>достигнет </a:t>
            </a:r>
            <a:br>
              <a:rPr lang="ru-RU" sz="3200" dirty="0" smtClean="0"/>
            </a:br>
            <a:r>
              <a:rPr lang="ru-RU" sz="3200" b="1" dirty="0" smtClean="0"/>
              <a:t>70,1 </a:t>
            </a:r>
            <a:r>
              <a:rPr lang="ru-RU" sz="3200" b="1" dirty="0" err="1" smtClean="0"/>
              <a:t>млрд.рублей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2331" y="4005064"/>
            <a:ext cx="68407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Рост </a:t>
            </a:r>
            <a:r>
              <a:rPr lang="ru-RU" sz="3200" dirty="0"/>
              <a:t>к  </a:t>
            </a:r>
            <a:r>
              <a:rPr lang="ru-RU" sz="3200" dirty="0" smtClean="0"/>
              <a:t>2012 году </a:t>
            </a:r>
            <a:r>
              <a:rPr lang="ru-RU" sz="3200" b="1" dirty="0" smtClean="0"/>
              <a:t>50%</a:t>
            </a:r>
            <a:endParaRPr lang="ru-RU" sz="3200" b="1" dirty="0"/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35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67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764704"/>
            <a:ext cx="9144000" cy="785818"/>
          </a:xfrm>
        </p:spPr>
        <p:txBody>
          <a:bodyPr/>
          <a:lstStyle/>
          <a:p>
            <a:pPr marL="0" indent="17463"/>
            <a:r>
              <a:rPr lang="ru-RU" sz="3200" dirty="0" smtClean="0"/>
              <a:t>Планируемые расходы в отрасли </a:t>
            </a:r>
            <a:br>
              <a:rPr lang="ru-RU" sz="3200" dirty="0" smtClean="0"/>
            </a:br>
            <a:r>
              <a:rPr lang="ru-RU" sz="3200" dirty="0" smtClean="0"/>
              <a:t>«Культура </a:t>
            </a:r>
            <a:r>
              <a:rPr lang="ru-RU" sz="3200" dirty="0"/>
              <a:t>и </a:t>
            </a:r>
            <a:r>
              <a:rPr lang="ru-RU" sz="3200" dirty="0" smtClean="0"/>
              <a:t>кинематография»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253502"/>
            <a:ext cx="8208912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Объем расходов, </a:t>
            </a:r>
            <a:r>
              <a:rPr lang="ru-RU" sz="3200" dirty="0"/>
              <a:t>с учетом </a:t>
            </a:r>
            <a:r>
              <a:rPr lang="ru-RU" sz="3200" dirty="0" smtClean="0"/>
              <a:t>целевых программ и федеральных средств, </a:t>
            </a:r>
            <a:r>
              <a:rPr lang="ru-RU" sz="3200" dirty="0"/>
              <a:t>к 2016 году достигнет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8,2 </a:t>
            </a:r>
            <a:r>
              <a:rPr lang="ru-RU" sz="3200" b="1" dirty="0"/>
              <a:t>млрд. </a:t>
            </a:r>
            <a:r>
              <a:rPr lang="ru-RU" sz="3200" b="1" dirty="0" smtClean="0"/>
              <a:t>рублей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95636" y="4830990"/>
            <a:ext cx="6840760" cy="950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Рост </a:t>
            </a:r>
            <a:r>
              <a:rPr lang="ru-RU" sz="3200" dirty="0"/>
              <a:t>к </a:t>
            </a:r>
            <a:r>
              <a:rPr lang="ru-RU" sz="3200" dirty="0" smtClean="0"/>
              <a:t>базе 2013 года </a:t>
            </a:r>
            <a:r>
              <a:rPr lang="ru-RU" sz="3200" b="1" dirty="0" smtClean="0"/>
              <a:t>38%</a:t>
            </a:r>
            <a:endParaRPr lang="ru-RU" sz="3200" b="1" dirty="0"/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36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1076106"/>
            <a:ext cx="9144000" cy="1344782"/>
          </a:xfrm>
        </p:spPr>
        <p:txBody>
          <a:bodyPr/>
          <a:lstStyle/>
          <a:p>
            <a:r>
              <a:rPr lang="ru-RU" sz="3200" dirty="0"/>
              <a:t>Планируемые расходы в отрасли </a:t>
            </a:r>
            <a:r>
              <a:rPr lang="ru-RU" sz="3200" dirty="0" smtClean="0"/>
              <a:t> «Здравоохранение»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5556" y="2420888"/>
            <a:ext cx="8208912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О</a:t>
            </a:r>
            <a:r>
              <a:rPr lang="ru-RU" sz="3200" dirty="0" smtClean="0"/>
              <a:t>бъем расходов, </a:t>
            </a:r>
            <a:r>
              <a:rPr lang="ru-RU" sz="3200" dirty="0"/>
              <a:t>с учетом </a:t>
            </a:r>
            <a:r>
              <a:rPr lang="ru-RU" sz="3200" dirty="0" smtClean="0"/>
              <a:t>целевых программ и федеральных средств, </a:t>
            </a:r>
            <a:r>
              <a:rPr lang="ru-RU" sz="3200" dirty="0"/>
              <a:t>к 2016 году </a:t>
            </a:r>
            <a:r>
              <a:rPr lang="ru-RU" sz="3200" dirty="0" smtClean="0"/>
              <a:t>достигнет </a:t>
            </a:r>
            <a:r>
              <a:rPr lang="ru-RU" sz="3200" b="1" dirty="0" smtClean="0"/>
              <a:t> 56,5 </a:t>
            </a:r>
            <a:r>
              <a:rPr lang="ru-RU" sz="3200" b="1" dirty="0"/>
              <a:t>млрд. </a:t>
            </a:r>
            <a:r>
              <a:rPr lang="ru-RU" sz="3200" b="1" dirty="0" smtClean="0"/>
              <a:t>рублей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59632" y="4581128"/>
            <a:ext cx="6840760" cy="6647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Рост </a:t>
            </a:r>
            <a:r>
              <a:rPr lang="ru-RU" sz="3200" dirty="0"/>
              <a:t>к 2012 году </a:t>
            </a:r>
            <a:r>
              <a:rPr lang="ru-RU" sz="3200" b="1" dirty="0" smtClean="0"/>
              <a:t>52</a:t>
            </a:r>
            <a:r>
              <a:rPr lang="ru-RU" sz="3200" b="1" dirty="0"/>
              <a:t>%</a:t>
            </a: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37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1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07504" y="548680"/>
            <a:ext cx="8858312" cy="72008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Информация о размере родительской платы ДОУ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492663"/>
              </p:ext>
            </p:extLst>
          </p:nvPr>
        </p:nvGraphicFramePr>
        <p:xfrm>
          <a:off x="179512" y="1484784"/>
          <a:ext cx="8784976" cy="4878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038"/>
                <a:gridCol w="1504725"/>
                <a:gridCol w="1520594"/>
                <a:gridCol w="1527619"/>
              </a:tblGrid>
              <a:tr h="118184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kern="1200" dirty="0" smtClean="0"/>
                        <a:t>Показатель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kern="1200" dirty="0" smtClean="0"/>
                        <a:t>На 1 ребенка</a:t>
                      </a:r>
                      <a:br>
                        <a:rPr lang="ru-RU" sz="2400" b="1" kern="1200" dirty="0" smtClean="0"/>
                      </a:br>
                      <a:r>
                        <a:rPr lang="ru-RU" sz="2400" b="1" kern="1200" dirty="0" smtClean="0"/>
                        <a:t>в семье</a:t>
                      </a:r>
                      <a:endParaRPr lang="ru-RU" sz="2400" b="1" kern="1200" baseline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kern="1200" dirty="0" smtClean="0"/>
                        <a:t>На 2 ребенка</a:t>
                      </a:r>
                      <a:br>
                        <a:rPr lang="ru-RU" sz="2400" b="1" kern="1200" dirty="0" smtClean="0"/>
                      </a:br>
                      <a:r>
                        <a:rPr lang="ru-RU" sz="2400" b="1" kern="1200" dirty="0" smtClean="0"/>
                        <a:t>в семье</a:t>
                      </a:r>
                      <a:endParaRPr lang="ru-RU" sz="2400" b="1" kern="1200" baseline="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kern="1200" dirty="0" smtClean="0"/>
                        <a:t>На 3 ребенка</a:t>
                      </a:r>
                      <a:br>
                        <a:rPr lang="ru-RU" sz="2400" b="1" kern="1200" dirty="0" smtClean="0"/>
                      </a:br>
                      <a:r>
                        <a:rPr lang="ru-RU" sz="2400" b="1" kern="1200" dirty="0" smtClean="0"/>
                        <a:t>в семье 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DBBFF"/>
                    </a:solidFill>
                  </a:tcPr>
                </a:tc>
              </a:tr>
              <a:tr h="13384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400" kern="1200" dirty="0" smtClean="0"/>
                        <a:t>Фактическая род. плата родителя в 2013г., руб. </a:t>
                      </a:r>
                      <a:br>
                        <a:rPr lang="ru-RU" sz="2400" kern="1200" dirty="0" smtClean="0"/>
                      </a:br>
                      <a:r>
                        <a:rPr lang="ru-RU" sz="2400" kern="1200" dirty="0" smtClean="0"/>
                        <a:t>(после возврата компенсации)</a:t>
                      </a:r>
                      <a:endParaRPr lang="ru-RU" sz="2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1 138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711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213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0178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400" kern="1200" dirty="0" smtClean="0"/>
                        <a:t>Размер родительской платы, руб.</a:t>
                      </a:r>
                      <a:endParaRPr lang="ru-RU" sz="24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2 504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2 504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2 504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3216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400" kern="1200" dirty="0" smtClean="0"/>
                        <a:t>Фактически уплатит родитель, руб.</a:t>
                      </a:r>
                      <a:endParaRPr lang="ru-RU" sz="2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1 502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951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288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6931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/>
                        <a:t>Рост фактической</a:t>
                      </a:r>
                      <a:r>
                        <a:rPr lang="ru-RU" sz="2400" kern="1200" baseline="0" dirty="0" smtClean="0"/>
                        <a:t> род. платы, (руб./ %)</a:t>
                      </a:r>
                      <a:endParaRPr lang="ru-RU" sz="24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364 / 132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240 / 133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/>
                        <a:t>75 / 135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38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61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12734"/>
          </a:xfrm>
        </p:spPr>
        <p:txBody>
          <a:bodyPr/>
          <a:lstStyle/>
          <a:p>
            <a:pPr marL="87313" indent="0"/>
            <a:r>
              <a:rPr lang="ru-RU" dirty="0"/>
              <a:t>Инвестиционная составляющая консолидированного бюджета Республики Татарстан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27989"/>
              </p:ext>
            </p:extLst>
          </p:nvPr>
        </p:nvGraphicFramePr>
        <p:xfrm>
          <a:off x="323528" y="1700809"/>
          <a:ext cx="8568952" cy="4317283"/>
        </p:xfrm>
        <a:graphic>
          <a:graphicData uri="http://schemas.openxmlformats.org/drawingml/2006/table">
            <a:tbl>
              <a:tblPr/>
              <a:tblGrid>
                <a:gridCol w="2584603"/>
                <a:gridCol w="1411590"/>
                <a:gridCol w="1491117"/>
                <a:gridCol w="1471235"/>
                <a:gridCol w="1610407"/>
              </a:tblGrid>
              <a:tr h="288031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млн.руб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BBFF"/>
                    </a:solidFill>
                  </a:tcPr>
                </a:tc>
              </a:tr>
              <a:tr h="1055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Капитальные вложения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625,1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625,1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625,1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625,1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Дорожные фонды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514,0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437,9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626,0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716,8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063,0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251,1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341,9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39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78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8627" y="548680"/>
            <a:ext cx="9144000" cy="108012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В течение января – сентября текущего года своевременно профинансированы: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5690" y="1628800"/>
            <a:ext cx="8292187" cy="1043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Повышение </a:t>
            </a:r>
            <a:r>
              <a:rPr lang="ru-RU" sz="3200" dirty="0"/>
              <a:t>заработной платы работникам бюджетной сферы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352" y="2762508"/>
            <a:ext cx="8330334" cy="648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Социальные выплаты населению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5691" y="3501008"/>
            <a:ext cx="833033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Коммунальные услуги, питание, медикаменты</a:t>
            </a: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5691" y="4582690"/>
            <a:ext cx="8330334" cy="934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екущие </a:t>
            </a:r>
            <a:r>
              <a:rPr lang="ru-RU" sz="3200" dirty="0"/>
              <a:t>расходы государственных и муниципальных учреждений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5691" y="5609152"/>
            <a:ext cx="8330334" cy="60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И</a:t>
            </a:r>
            <a:r>
              <a:rPr lang="ru-RU" sz="3200" dirty="0" smtClean="0"/>
              <a:t>нвестиционные </a:t>
            </a:r>
            <a:r>
              <a:rPr lang="ru-RU" sz="3200" dirty="0"/>
              <a:t>расходы</a:t>
            </a:r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27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40933569"/>
              </p:ext>
            </p:extLst>
          </p:nvPr>
        </p:nvGraphicFramePr>
        <p:xfrm>
          <a:off x="323528" y="1214437"/>
          <a:ext cx="8640960" cy="5396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государственного долга РТ в 2013-2016 гг.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1740" y="1245479"/>
            <a:ext cx="1979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+mj-lt"/>
              </a:rPr>
              <a:t>млрд. рублей</a:t>
            </a:r>
            <a:endParaRPr lang="ru-RU" sz="2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3762" y="1556792"/>
            <a:ext cx="7312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87,2</a:t>
            </a:r>
            <a:endParaRPr lang="ru-RU" sz="2400" b="1" dirty="0">
              <a:latin typeface="+mn-lt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40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439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Структура консолидированного бюджета Республики Татарстан в 201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-201</a:t>
            </a:r>
            <a:r>
              <a:rPr lang="en-US" sz="2800" dirty="0" smtClean="0">
                <a:solidFill>
                  <a:schemeClr val="tx1"/>
                </a:solidFill>
              </a:rPr>
              <a:t>6</a:t>
            </a:r>
            <a:r>
              <a:rPr lang="ru-RU" sz="2800" dirty="0" smtClean="0">
                <a:solidFill>
                  <a:schemeClr val="tx1"/>
                </a:solidFill>
              </a:rPr>
              <a:t> годах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68210178"/>
              </p:ext>
            </p:extLst>
          </p:nvPr>
        </p:nvGraphicFramePr>
        <p:xfrm>
          <a:off x="0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41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Структура бюджета Республики Татарстан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201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-201</a:t>
            </a:r>
            <a:r>
              <a:rPr lang="en-US" sz="2800" dirty="0" smtClean="0">
                <a:solidFill>
                  <a:schemeClr val="tx1"/>
                </a:solidFill>
              </a:rPr>
              <a:t>6</a:t>
            </a:r>
            <a:r>
              <a:rPr lang="ru-RU" sz="2800" dirty="0" smtClean="0">
                <a:solidFill>
                  <a:schemeClr val="tx1"/>
                </a:solidFill>
              </a:rPr>
              <a:t> годах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8126227"/>
              </p:ext>
            </p:extLst>
          </p:nvPr>
        </p:nvGraphicFramePr>
        <p:xfrm>
          <a:off x="0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42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6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Изменение дефицита бюджета Республики </a:t>
            </a:r>
            <a:r>
              <a:rPr lang="ru-RU" sz="2800" dirty="0">
                <a:solidFill>
                  <a:schemeClr val="tx1"/>
                </a:solidFill>
              </a:rPr>
              <a:t>Татарстан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2013-201</a:t>
            </a:r>
            <a:r>
              <a:rPr lang="en-US" sz="2800" dirty="0">
                <a:solidFill>
                  <a:schemeClr val="tx1"/>
                </a:solidFill>
              </a:rPr>
              <a:t>6</a:t>
            </a:r>
            <a:r>
              <a:rPr lang="ru-RU" sz="2800" dirty="0">
                <a:solidFill>
                  <a:schemeClr val="tx1"/>
                </a:solidFill>
              </a:rPr>
              <a:t> годах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4349861"/>
              </p:ext>
            </p:extLst>
          </p:nvPr>
        </p:nvGraphicFramePr>
        <p:xfrm>
          <a:off x="142844" y="1500174"/>
          <a:ext cx="8749636" cy="524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43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7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9001156" cy="1056750"/>
          </a:xfrm>
        </p:spPr>
        <p:txBody>
          <a:bodyPr/>
          <a:lstStyle/>
          <a:p>
            <a:pPr marL="87313" indent="0"/>
            <a:r>
              <a:rPr lang="ru-RU" sz="3200" dirty="0">
                <a:solidFill>
                  <a:schemeClr val="tx1"/>
                </a:solidFill>
              </a:rPr>
              <a:t>Для покрытия дефицита </a:t>
            </a:r>
            <a:r>
              <a:rPr lang="ru-RU" sz="3200" dirty="0" smtClean="0">
                <a:solidFill>
                  <a:schemeClr val="tx1"/>
                </a:solidFill>
              </a:rPr>
              <a:t>бюджета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нам необходимо :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861" y="1916832"/>
            <a:ext cx="8712968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/>
              <a:t>Тщательно </a:t>
            </a:r>
            <a:r>
              <a:rPr lang="ru-RU" sz="3200" b="1" dirty="0"/>
              <a:t>изыскать резервы в доходной части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3846" y="3284984"/>
            <a:ext cx="871296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/>
              <a:t>У</a:t>
            </a:r>
            <a:r>
              <a:rPr lang="ru-RU" sz="3200" b="1" dirty="0" smtClean="0"/>
              <a:t>силить </a:t>
            </a:r>
            <a:r>
              <a:rPr lang="ru-RU" sz="3200" b="1" dirty="0"/>
              <a:t>работу по сокращению недоимки</a:t>
            </a:r>
            <a:endParaRPr lang="ru-RU" sz="32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3846" y="4497733"/>
            <a:ext cx="871296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/>
              <a:t>Повысить эффективность расходов</a:t>
            </a:r>
            <a:endParaRPr lang="ru-RU" sz="32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44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5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07504" y="2852936"/>
            <a:ext cx="8858312" cy="792088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Справочный материал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58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pPr marL="0" indent="0"/>
            <a:r>
              <a:rPr lang="ru-RU" sz="2800" dirty="0" smtClean="0">
                <a:solidFill>
                  <a:schemeClr val="tx1"/>
                </a:solidFill>
              </a:rPr>
              <a:t>Планируемые расходы 201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 года,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относящиеся к сфере экономики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86319"/>
              </p:ext>
            </p:extLst>
          </p:nvPr>
        </p:nvGraphicFramePr>
        <p:xfrm>
          <a:off x="71423" y="1803608"/>
          <a:ext cx="9001155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8626"/>
                <a:gridCol w="2232248"/>
                <a:gridCol w="198028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конс. бюджета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бюджета</a:t>
                      </a:r>
                      <a:r>
                        <a:rPr lang="ru-RU" sz="2400" b="1" baseline="0" dirty="0" smtClean="0"/>
                        <a:t> РТ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Общегосударственные</a:t>
                      </a:r>
                      <a:r>
                        <a:rPr lang="ru-RU" sz="2400" baseline="0" dirty="0" smtClean="0"/>
                        <a:t> вопросы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20,1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8100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Национальная</a:t>
                      </a:r>
                      <a:r>
                        <a:rPr lang="ru-RU" sz="2400" baseline="0" dirty="0" smtClean="0"/>
                        <a:t> безопасность и правоохранительная 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</a:t>
                      </a:r>
                      <a:r>
                        <a:rPr lang="en-US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Национальная экономика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26</a:t>
                      </a:r>
                      <a:r>
                        <a:rPr lang="en-US" sz="2800" b="1" dirty="0" smtClean="0"/>
                        <a:t>,</a:t>
                      </a:r>
                      <a:r>
                        <a:rPr lang="ru-RU" sz="2800" b="1" dirty="0" smtClean="0"/>
                        <a:t>4</a:t>
                      </a:r>
                      <a:endParaRPr lang="en-US" sz="2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25,4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Жилищно-коммунальное хозяйство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</a:t>
                      </a:r>
                      <a:r>
                        <a:rPr lang="en-US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2,4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Охрана окружающей</a:t>
                      </a:r>
                      <a:r>
                        <a:rPr lang="ru-RU" sz="2400" baseline="0" dirty="0" smtClean="0"/>
                        <a:t> среды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0,4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Обслуживание государственного и муниципального долга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r>
                        <a:rPr lang="ru-RU" sz="2800" b="1" dirty="0" smtClean="0"/>
                        <a:t>,</a:t>
                      </a:r>
                      <a:r>
                        <a:rPr lang="en-US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r>
                        <a:rPr lang="ru-RU" sz="2800" b="1" dirty="0" smtClean="0"/>
                        <a:t>,</a:t>
                      </a:r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13843" y="1336551"/>
            <a:ext cx="1956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latin typeface="+mj-lt"/>
              </a:rPr>
              <a:t>млрд. рублей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2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785818"/>
          </a:xfrm>
        </p:spPr>
        <p:txBody>
          <a:bodyPr/>
          <a:lstStyle/>
          <a:p>
            <a:pPr marL="95250" indent="0"/>
            <a:r>
              <a:rPr lang="ru-RU" sz="2800" dirty="0" smtClean="0">
                <a:solidFill>
                  <a:schemeClr val="tx1"/>
                </a:solidFill>
              </a:rPr>
              <a:t>Планируемые расходы консолидированного бюджета на  201</a:t>
            </a:r>
            <a:r>
              <a:rPr lang="en-US" sz="2800" dirty="0" smtClean="0">
                <a:solidFill>
                  <a:schemeClr val="tx1"/>
                </a:solidFill>
              </a:rPr>
              <a:t>5-2016</a:t>
            </a:r>
            <a:r>
              <a:rPr lang="ru-RU" sz="2800" dirty="0" smtClean="0">
                <a:solidFill>
                  <a:schemeClr val="tx1"/>
                </a:solidFill>
              </a:rPr>
              <a:t> гг., относящиеся к сфере  экономики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12790"/>
              </p:ext>
            </p:extLst>
          </p:nvPr>
        </p:nvGraphicFramePr>
        <p:xfrm>
          <a:off x="71423" y="1803608"/>
          <a:ext cx="9001155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8626"/>
                <a:gridCol w="2232248"/>
                <a:gridCol w="198028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</a:t>
                      </a:r>
                      <a:r>
                        <a:rPr lang="en-US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</a:t>
                      </a:r>
                      <a:r>
                        <a:rPr lang="en-US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Общегосударственные</a:t>
                      </a:r>
                      <a:r>
                        <a:rPr lang="ru-RU" sz="2400" baseline="0" dirty="0" smtClean="0"/>
                        <a:t> вопросы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24,</a:t>
                      </a:r>
                      <a:r>
                        <a:rPr lang="en-US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Национальная</a:t>
                      </a:r>
                      <a:r>
                        <a:rPr lang="ru-RU" sz="2400" baseline="0" dirty="0" smtClean="0"/>
                        <a:t> безопасность и правоохранительная 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</a:t>
                      </a:r>
                      <a:r>
                        <a:rPr lang="en-US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Национальная экономика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26,5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26,7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Жилищно-коммунальное хозяйство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Охрана окружающей</a:t>
                      </a:r>
                      <a:r>
                        <a:rPr lang="ru-RU" sz="2400" baseline="0" dirty="0" smtClean="0"/>
                        <a:t> среды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</a:t>
                      </a:r>
                      <a:r>
                        <a:rPr lang="en-US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Обслуживание государственного и муниципального долга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13843" y="1336551"/>
            <a:ext cx="1956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latin typeface="+mj-lt"/>
              </a:rPr>
              <a:t>млрд. рублей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5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78581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Планируемые расходы 201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 года, относящиеся к социально-культурной сфере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748716"/>
              </p:ext>
            </p:extLst>
          </p:nvPr>
        </p:nvGraphicFramePr>
        <p:xfrm>
          <a:off x="179511" y="1864569"/>
          <a:ext cx="8784977" cy="4907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4537"/>
                <a:gridCol w="1957440"/>
                <a:gridCol w="2003000"/>
              </a:tblGrid>
              <a:tr h="423279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9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конс. бюджета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бюджета</a:t>
                      </a:r>
                      <a:r>
                        <a:rPr lang="ru-RU" sz="2400" b="1" baseline="0" dirty="0" smtClean="0"/>
                        <a:t> РТ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4797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Образование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59,9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34,6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797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Культура и кинематография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3,1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797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Здравоохранение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23,3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797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Социальная</a:t>
                      </a:r>
                      <a:r>
                        <a:rPr lang="ru-RU" sz="2800" baseline="0" dirty="0" smtClean="0"/>
                        <a:t> политика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22,6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6099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Физическая культура и спорт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r>
                        <a:rPr lang="en-US" sz="2800" b="1" dirty="0" smtClean="0"/>
                        <a:t>,1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0,5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874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Средства</a:t>
                      </a:r>
                      <a:r>
                        <a:rPr lang="ru-RU" sz="2800" baseline="0" dirty="0" smtClean="0"/>
                        <a:t> массовой информации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1,2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8156" y="1321604"/>
            <a:ext cx="2250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latin typeface="+mj-lt"/>
              </a:rPr>
              <a:t>млрд. рублей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45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7858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Планируемые </a:t>
            </a:r>
            <a:r>
              <a:rPr lang="ru-RU" dirty="0">
                <a:solidFill>
                  <a:schemeClr val="tx1"/>
                </a:solidFill>
              </a:rPr>
              <a:t>расходы консолидированного бюджета на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-201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 гг., относящиеся к социально-культурной сфере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02531"/>
              </p:ext>
            </p:extLst>
          </p:nvPr>
        </p:nvGraphicFramePr>
        <p:xfrm>
          <a:off x="179511" y="1864568"/>
          <a:ext cx="8784977" cy="4790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1"/>
                <a:gridCol w="2101456"/>
                <a:gridCol w="2003000"/>
              </a:tblGrid>
              <a:tr h="401243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2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</a:t>
                      </a:r>
                      <a:r>
                        <a:rPr lang="en-US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</a:t>
                      </a:r>
                      <a:r>
                        <a:rPr lang="en-US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45474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Образование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65,3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70,8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5474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Культура и кинематография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5,7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5474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Здравоохранение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22,1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22,5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59653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Социальная</a:t>
                      </a:r>
                      <a:r>
                        <a:rPr lang="ru-RU" sz="2800" baseline="0" dirty="0" smtClean="0"/>
                        <a:t> политика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24,4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7802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Физическая культура и спорт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82923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Средства</a:t>
                      </a:r>
                      <a:r>
                        <a:rPr lang="ru-RU" sz="2800" baseline="0" dirty="0" smtClean="0"/>
                        <a:t> массовой информации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</a:t>
                      </a:r>
                      <a:r>
                        <a:rPr lang="en-US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</a:t>
                      </a:r>
                      <a:r>
                        <a:rPr lang="en-US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8156" y="1321604"/>
            <a:ext cx="2250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latin typeface="+mj-lt"/>
              </a:rPr>
              <a:t>млрд. рублей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71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42862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Удельный вес </a:t>
            </a:r>
            <a:r>
              <a:rPr lang="ru-RU" dirty="0" smtClean="0">
                <a:solidFill>
                  <a:schemeClr val="tx1"/>
                </a:solidFill>
              </a:rPr>
              <a:t>налоговых и неналоговых доходов  </a:t>
            </a:r>
            <a:r>
              <a:rPr lang="ru-RU" dirty="0">
                <a:solidFill>
                  <a:schemeClr val="tx1"/>
                </a:solidFill>
              </a:rPr>
              <a:t>консолидированного бюджета РТ и поступления с территории РТ в бюджет </a:t>
            </a:r>
            <a:r>
              <a:rPr lang="ru-RU" dirty="0" smtClean="0">
                <a:solidFill>
                  <a:schemeClr val="tx1"/>
                </a:solidFill>
              </a:rPr>
              <a:t>РФ, %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5710900"/>
              </p:ext>
            </p:extLst>
          </p:nvPr>
        </p:nvGraphicFramePr>
        <p:xfrm>
          <a:off x="107504" y="1628800"/>
          <a:ext cx="903649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5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1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27277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Удельный вес </a:t>
            </a:r>
            <a:r>
              <a:rPr lang="ru-RU" dirty="0" smtClean="0">
                <a:solidFill>
                  <a:schemeClr val="tx1"/>
                </a:solidFill>
              </a:rPr>
              <a:t>доходов  </a:t>
            </a:r>
            <a:r>
              <a:rPr lang="ru-RU" dirty="0">
                <a:solidFill>
                  <a:schemeClr val="tx1"/>
                </a:solidFill>
              </a:rPr>
              <a:t>консолидированного бюджета РТ и поступления с территории РТ в бюджет </a:t>
            </a:r>
            <a:r>
              <a:rPr lang="ru-RU" dirty="0" smtClean="0">
                <a:solidFill>
                  <a:schemeClr val="tx1"/>
                </a:solidFill>
              </a:rPr>
              <a:t>РФ, с учетом таможенных пошлин и отчислений в социальные фонды, %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6835133"/>
              </p:ext>
            </p:extLst>
          </p:nvPr>
        </p:nvGraphicFramePr>
        <p:xfrm>
          <a:off x="107504" y="1628800"/>
          <a:ext cx="903649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6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019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41679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Рост  отчислений в Федеральный бюджет с территории Республики Татарстан,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 учетом таможенных пошлин и отчислений в социальные фонды,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2005 -2012 </a:t>
            </a:r>
            <a:r>
              <a:rPr lang="ru-RU" sz="2000" dirty="0" err="1" smtClean="0">
                <a:solidFill>
                  <a:schemeClr val="tx1"/>
                </a:solidFill>
              </a:rPr>
              <a:t>г.г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млрд.руб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85468176"/>
              </p:ext>
            </p:extLst>
          </p:nvPr>
        </p:nvGraphicFramePr>
        <p:xfrm>
          <a:off x="107504" y="1844824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7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977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29371736"/>
              </p:ext>
            </p:extLst>
          </p:nvPr>
        </p:nvGraphicFramePr>
        <p:xfrm>
          <a:off x="107504" y="1556792"/>
          <a:ext cx="88569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Поступление доходов в консолидированные бюджеты субъектов Приволжского федерального округа </a:t>
            </a:r>
            <a:r>
              <a:rPr lang="ru-RU" dirty="0" smtClean="0">
                <a:solidFill>
                  <a:schemeClr val="tx1"/>
                </a:solidFill>
              </a:rPr>
              <a:t>за 9 месяцев 2013 г.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млрд.рублей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473878" y="44624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8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42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01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Прогноз бюджета составлен с учетом: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481" y="1268760"/>
            <a:ext cx="8720862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19150" indent="-457200">
              <a:buFont typeface="Wingdings" pitchFamily="2" charset="2"/>
              <a:buChar char="Ø"/>
            </a:pPr>
            <a:r>
              <a:rPr lang="ru-RU" sz="2400" dirty="0" smtClean="0">
                <a:latin typeface="+mn-lt"/>
              </a:rPr>
              <a:t>ожидаемого </a:t>
            </a:r>
            <a:r>
              <a:rPr lang="ru-RU" sz="2400" dirty="0">
                <a:latin typeface="+mn-lt"/>
              </a:rPr>
              <a:t>исполнения консолидированного бюджета республики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sz="2400" dirty="0" smtClean="0">
                <a:latin typeface="+mn-lt"/>
              </a:rPr>
              <a:t>вносимых </a:t>
            </a:r>
            <a:r>
              <a:rPr lang="ru-RU" sz="2400" dirty="0">
                <a:latin typeface="+mn-lt"/>
              </a:rPr>
              <a:t>изменений и дополнений в федеральное налоговое и бюджетное законодательство 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sz="2400" dirty="0">
                <a:latin typeface="+mn-lt"/>
              </a:rPr>
              <a:t>проекта Закона о федеральном бюджете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sz="2400" dirty="0">
                <a:latin typeface="+mn-lt"/>
              </a:rPr>
              <a:t>прогноза социально-экономического развития республики</a:t>
            </a:r>
            <a:r>
              <a:rPr lang="ru-RU" sz="2400" b="1" dirty="0" smtClean="0">
                <a:latin typeface="+mn-lt"/>
              </a:rPr>
              <a:t>.</a:t>
            </a:r>
            <a:endParaRPr lang="ru-RU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80" y="4149080"/>
            <a:ext cx="8720863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n-lt"/>
              </a:rPr>
              <a:t>Проект закона Республики Татарстан о бюджете подготовлен в соответствии с требованиями, установленными Бюджетным кодексом Российской Федерации и Бюджетным кодексом Республики </a:t>
            </a:r>
            <a:r>
              <a:rPr lang="ru-RU" sz="2400" dirty="0" smtClean="0">
                <a:latin typeface="+mn-lt"/>
              </a:rPr>
              <a:t>Татарстан</a:t>
            </a:r>
          </a:p>
          <a:p>
            <a:pPr algn="ctr"/>
            <a:endParaRPr lang="ru-RU" sz="2400" b="1" dirty="0" smtClean="0">
              <a:latin typeface="+mn-lt"/>
            </a:endParaRPr>
          </a:p>
          <a:p>
            <a:pPr algn="ctr"/>
            <a:r>
              <a:rPr lang="ru-RU" sz="2400" dirty="0"/>
              <a:t>В структуре законопроекта – 25 </a:t>
            </a:r>
            <a:r>
              <a:rPr lang="ru-RU" sz="2400" dirty="0" smtClean="0"/>
              <a:t>статей</a:t>
            </a:r>
            <a:endParaRPr lang="ru-RU" sz="2400" b="1" dirty="0" smtClean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80" y="5877272"/>
            <a:ext cx="59046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Номер слайда 5"/>
          <p:cNvSpPr txBox="1">
            <a:spLocks/>
          </p:cNvSpPr>
          <p:nvPr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9</a:t>
            </a:fld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6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нФинРТ_2010_Слайд_Вариант_1">
  <a:themeElements>
    <a:clrScheme name="МинфинРТ_2010">
      <a:dk1>
        <a:sysClr val="windowText" lastClr="000000"/>
      </a:dk1>
      <a:lt1>
        <a:sysClr val="window" lastClr="FFFFFF"/>
      </a:lt1>
      <a:dk2>
        <a:srgbClr val="1F497D"/>
      </a:dk2>
      <a:lt2>
        <a:srgbClr val="FFFFD9"/>
      </a:lt2>
      <a:accent1>
        <a:srgbClr val="4F81BD"/>
      </a:accent1>
      <a:accent2>
        <a:srgbClr val="C00000"/>
      </a:accent2>
      <a:accent3>
        <a:srgbClr val="0B9A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МинФинРТ_2010_Слайд_Вариант_2">
  <a:themeElements>
    <a:clrScheme name="МинфинРТ_2010">
      <a:dk1>
        <a:sysClr val="windowText" lastClr="000000"/>
      </a:dk1>
      <a:lt1>
        <a:sysClr val="window" lastClr="FFFFFF"/>
      </a:lt1>
      <a:dk2>
        <a:srgbClr val="1F497D"/>
      </a:dk2>
      <a:lt2>
        <a:srgbClr val="FFFFD9"/>
      </a:lt2>
      <a:accent1>
        <a:srgbClr val="4F81BD"/>
      </a:accent1>
      <a:accent2>
        <a:srgbClr val="C00000"/>
      </a:accent2>
      <a:accent3>
        <a:srgbClr val="0B9A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инФинРТ_2010_Заставка_Образец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31586</TotalTime>
  <Words>2108</Words>
  <Application>Microsoft Office PowerPoint</Application>
  <PresentationFormat>Экран (4:3)</PresentationFormat>
  <Paragraphs>586</Paragraphs>
  <Slides>49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49</vt:i4>
      </vt:variant>
    </vt:vector>
  </HeadingPairs>
  <TitlesOfParts>
    <vt:vector size="52" baseType="lpstr">
      <vt:lpstr>МинФинРТ_2010_Слайд_Вариант_1</vt:lpstr>
      <vt:lpstr>1_МинФинРТ_2010_Слайд_Вариант_2</vt:lpstr>
      <vt:lpstr>МинФинРТ_2010_Заставка_Образец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Singaevskii</dc:creator>
  <cp:lastModifiedBy>Семен Сингаевский</cp:lastModifiedBy>
  <cp:revision>916</cp:revision>
  <cp:lastPrinted>2013-10-17T07:40:57Z</cp:lastPrinted>
  <dcterms:created xsi:type="dcterms:W3CDTF">2010-01-14T07:46:46Z</dcterms:created>
  <dcterms:modified xsi:type="dcterms:W3CDTF">2013-10-30T13:32:15Z</dcterms:modified>
</cp:coreProperties>
</file>