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8"/>
  </p:notesMasterIdLst>
  <p:handoutMasterIdLst>
    <p:handoutMasterId r:id="rId99"/>
  </p:handoutMasterIdLst>
  <p:sldIdLst>
    <p:sldId id="672" r:id="rId2"/>
    <p:sldId id="673" r:id="rId3"/>
    <p:sldId id="584" r:id="rId4"/>
    <p:sldId id="585" r:id="rId5"/>
    <p:sldId id="588" r:id="rId6"/>
    <p:sldId id="602" r:id="rId7"/>
    <p:sldId id="674" r:id="rId8"/>
    <p:sldId id="589" r:id="rId9"/>
    <p:sldId id="675" r:id="rId10"/>
    <p:sldId id="590" r:id="rId11"/>
    <p:sldId id="592" r:id="rId12"/>
    <p:sldId id="679" r:id="rId13"/>
    <p:sldId id="607" r:id="rId14"/>
    <p:sldId id="605" r:id="rId15"/>
    <p:sldId id="606" r:id="rId16"/>
    <p:sldId id="677" r:id="rId17"/>
    <p:sldId id="591" r:id="rId18"/>
    <p:sldId id="678" r:id="rId19"/>
    <p:sldId id="587" r:id="rId20"/>
    <p:sldId id="593" r:id="rId21"/>
    <p:sldId id="608" r:id="rId22"/>
    <p:sldId id="594" r:id="rId23"/>
    <p:sldId id="596" r:id="rId24"/>
    <p:sldId id="597" r:id="rId25"/>
    <p:sldId id="598" r:id="rId26"/>
    <p:sldId id="599" r:id="rId27"/>
    <p:sldId id="609" r:id="rId28"/>
    <p:sldId id="694" r:id="rId29"/>
    <p:sldId id="696" r:id="rId30"/>
    <p:sldId id="734" r:id="rId31"/>
    <p:sldId id="735" r:id="rId32"/>
    <p:sldId id="631" r:id="rId33"/>
    <p:sldId id="600" r:id="rId34"/>
    <p:sldId id="595" r:id="rId35"/>
    <p:sldId id="601" r:id="rId36"/>
    <p:sldId id="615" r:id="rId37"/>
    <p:sldId id="658" r:id="rId38"/>
    <p:sldId id="616" r:id="rId39"/>
    <p:sldId id="657" r:id="rId40"/>
    <p:sldId id="698" r:id="rId41"/>
    <p:sldId id="717" r:id="rId42"/>
    <p:sldId id="659" r:id="rId43"/>
    <p:sldId id="660" r:id="rId44"/>
    <p:sldId id="619" r:id="rId45"/>
    <p:sldId id="661" r:id="rId46"/>
    <p:sldId id="650" r:id="rId47"/>
    <p:sldId id="652" r:id="rId48"/>
    <p:sldId id="699" r:id="rId49"/>
    <p:sldId id="711" r:id="rId50"/>
    <p:sldId id="726" r:id="rId51"/>
    <p:sldId id="727" r:id="rId52"/>
    <p:sldId id="728" r:id="rId53"/>
    <p:sldId id="643" r:id="rId54"/>
    <p:sldId id="700" r:id="rId55"/>
    <p:sldId id="662" r:id="rId56"/>
    <p:sldId id="720" r:id="rId57"/>
    <p:sldId id="721" r:id="rId58"/>
    <p:sldId id="722" r:id="rId59"/>
    <p:sldId id="723" r:id="rId60"/>
    <p:sldId id="731" r:id="rId61"/>
    <p:sldId id="732" r:id="rId62"/>
    <p:sldId id="733" r:id="rId63"/>
    <p:sldId id="724" r:id="rId64"/>
    <p:sldId id="629" r:id="rId65"/>
    <p:sldId id="718" r:id="rId66"/>
    <p:sldId id="644" r:id="rId67"/>
    <p:sldId id="649" r:id="rId68"/>
    <p:sldId id="654" r:id="rId69"/>
    <p:sldId id="703" r:id="rId70"/>
    <p:sldId id="730" r:id="rId71"/>
    <p:sldId id="687" r:id="rId72"/>
    <p:sldId id="625" r:id="rId73"/>
    <p:sldId id="663" r:id="rId74"/>
    <p:sldId id="664" r:id="rId75"/>
    <p:sldId id="665" r:id="rId76"/>
    <p:sldId id="666" r:id="rId77"/>
    <p:sldId id="621" r:id="rId78"/>
    <p:sldId id="704" r:id="rId79"/>
    <p:sldId id="719" r:id="rId80"/>
    <p:sldId id="618" r:id="rId81"/>
    <p:sldId id="620" r:id="rId82"/>
    <p:sldId id="668" r:id="rId83"/>
    <p:sldId id="702" r:id="rId84"/>
    <p:sldId id="667" r:id="rId85"/>
    <p:sldId id="709" r:id="rId86"/>
    <p:sldId id="729" r:id="rId87"/>
    <p:sldId id="715" r:id="rId88"/>
    <p:sldId id="716" r:id="rId89"/>
    <p:sldId id="689" r:id="rId90"/>
    <p:sldId id="690" r:id="rId91"/>
    <p:sldId id="640" r:id="rId92"/>
    <p:sldId id="638" r:id="rId93"/>
    <p:sldId id="691" r:id="rId94"/>
    <p:sldId id="692" r:id="rId95"/>
    <p:sldId id="713" r:id="rId96"/>
    <p:sldId id="656" r:id="rId97"/>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BC8F6C8-4A9F-4677-BB81-A5CA6B7D8712}">
          <p14:sldIdLst>
            <p14:sldId id="672"/>
            <p14:sldId id="673"/>
            <p14:sldId id="584"/>
            <p14:sldId id="585"/>
            <p14:sldId id="588"/>
            <p14:sldId id="602"/>
            <p14:sldId id="674"/>
            <p14:sldId id="589"/>
            <p14:sldId id="675"/>
            <p14:sldId id="590"/>
            <p14:sldId id="592"/>
            <p14:sldId id="679"/>
            <p14:sldId id="607"/>
            <p14:sldId id="605"/>
            <p14:sldId id="606"/>
            <p14:sldId id="677"/>
            <p14:sldId id="591"/>
            <p14:sldId id="678"/>
            <p14:sldId id="587"/>
            <p14:sldId id="593"/>
            <p14:sldId id="608"/>
            <p14:sldId id="594"/>
            <p14:sldId id="596"/>
            <p14:sldId id="597"/>
            <p14:sldId id="598"/>
            <p14:sldId id="599"/>
            <p14:sldId id="609"/>
            <p14:sldId id="694"/>
            <p14:sldId id="696"/>
            <p14:sldId id="734"/>
            <p14:sldId id="735"/>
            <p14:sldId id="631"/>
            <p14:sldId id="600"/>
            <p14:sldId id="595"/>
            <p14:sldId id="601"/>
            <p14:sldId id="615"/>
            <p14:sldId id="658"/>
            <p14:sldId id="616"/>
            <p14:sldId id="657"/>
            <p14:sldId id="698"/>
            <p14:sldId id="717"/>
            <p14:sldId id="659"/>
            <p14:sldId id="660"/>
            <p14:sldId id="619"/>
            <p14:sldId id="661"/>
            <p14:sldId id="650"/>
            <p14:sldId id="652"/>
            <p14:sldId id="699"/>
            <p14:sldId id="711"/>
            <p14:sldId id="726"/>
            <p14:sldId id="727"/>
            <p14:sldId id="728"/>
            <p14:sldId id="643"/>
            <p14:sldId id="700"/>
            <p14:sldId id="662"/>
            <p14:sldId id="720"/>
            <p14:sldId id="721"/>
            <p14:sldId id="722"/>
            <p14:sldId id="723"/>
            <p14:sldId id="731"/>
            <p14:sldId id="732"/>
            <p14:sldId id="733"/>
            <p14:sldId id="724"/>
            <p14:sldId id="629"/>
            <p14:sldId id="718"/>
            <p14:sldId id="644"/>
            <p14:sldId id="649"/>
            <p14:sldId id="654"/>
            <p14:sldId id="703"/>
            <p14:sldId id="730"/>
            <p14:sldId id="687"/>
            <p14:sldId id="625"/>
            <p14:sldId id="663"/>
            <p14:sldId id="664"/>
            <p14:sldId id="665"/>
            <p14:sldId id="666"/>
            <p14:sldId id="621"/>
            <p14:sldId id="704"/>
            <p14:sldId id="719"/>
            <p14:sldId id="618"/>
            <p14:sldId id="620"/>
            <p14:sldId id="668"/>
            <p14:sldId id="702"/>
            <p14:sldId id="667"/>
            <p14:sldId id="709"/>
            <p14:sldId id="729"/>
            <p14:sldId id="715"/>
            <p14:sldId id="716"/>
            <p14:sldId id="689"/>
            <p14:sldId id="690"/>
            <p14:sldId id="640"/>
            <p14:sldId id="638"/>
            <p14:sldId id="691"/>
            <p14:sldId id="692"/>
            <p14:sldId id="713"/>
            <p14:sldId id="6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8F1"/>
    <a:srgbClr val="E7EFF5"/>
    <a:srgbClr val="C5DAE9"/>
    <a:srgbClr val="D2E6D0"/>
    <a:srgbClr val="A4F2A6"/>
    <a:srgbClr val="0081C8"/>
    <a:srgbClr val="33575F"/>
    <a:srgbClr val="2C4B52"/>
    <a:srgbClr val="9EC2DB"/>
    <a:srgbClr val="BFA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9652" autoAdjust="0"/>
  </p:normalViewPr>
  <p:slideViewPr>
    <p:cSldViewPr snapToGrid="0">
      <p:cViewPr varScale="1">
        <p:scale>
          <a:sx n="116" d="100"/>
          <a:sy n="116" d="100"/>
        </p:scale>
        <p:origin x="858"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20264002087458369"/>
          <c:y val="9.4140724889301641E-2"/>
          <c:w val="0.89014807102510263"/>
          <c:h val="0.67163325369969007"/>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39FF29"/>
            </a:solidFill>
            <a:scene3d>
              <a:camera prst="orthographicFront"/>
              <a:lightRig rig="threePt" dir="t"/>
            </a:scene3d>
            <a:sp3d>
              <a:bevelT/>
            </a:sp3d>
          </c:spPr>
          <c:invertIfNegative val="0"/>
          <c:dPt>
            <c:idx val="1"/>
            <c:invertIfNegative val="0"/>
            <c:bubble3D val="0"/>
            <c:spPr>
              <a:solidFill>
                <a:srgbClr val="00B0F0"/>
              </a:solidFill>
              <a:scene3d>
                <a:camera prst="orthographicFront"/>
                <a:lightRig rig="threePt" dir="t"/>
              </a:scene3d>
              <a:sp3d>
                <a:bevelT/>
              </a:sp3d>
            </c:spPr>
          </c:dPt>
          <c:dLbls>
            <c:dLbl>
              <c:idx val="0"/>
              <c:layout>
                <c:manualLayout>
                  <c:x val="2.1273745851613938E-3"/>
                  <c:y val="-9.8693186046319333E-3"/>
                </c:manualLayout>
              </c:layout>
              <c:tx>
                <c:rich>
                  <a:bodyPr/>
                  <a:lstStyle/>
                  <a:p>
                    <a:pPr>
                      <a:defRPr sz="1800" b="1"/>
                    </a:pPr>
                    <a:r>
                      <a:rPr lang="en-US" dirty="0" smtClean="0"/>
                      <a:t>336 089 316,5</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3.6755580562616128E-3"/>
                  <c:y val="-8.0213628063726179E-17"/>
                </c:manualLayout>
              </c:layout>
              <c:tx>
                <c:rich>
                  <a:bodyPr/>
                  <a:lstStyle/>
                  <a:p>
                    <a:pPr>
                      <a:defRPr sz="1800" b="1"/>
                    </a:pPr>
                    <a:r>
                      <a:rPr lang="en-US" dirty="0" smtClean="0"/>
                      <a:t>398 093 233,2</a:t>
                    </a:r>
                    <a:endParaRPr lang="en-US" dirty="0"/>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2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Лист1!$B$2:$B$3</c:f>
              <c:numCache>
                <c:formatCode>#\ ##0.0</c:formatCode>
                <c:ptCount val="2"/>
                <c:pt idx="0">
                  <c:v>336089316.5</c:v>
                </c:pt>
                <c:pt idx="1">
                  <c:v>398093233.19999999</c:v>
                </c:pt>
              </c:numCache>
            </c:numRef>
          </c:val>
        </c:ser>
        <c:ser>
          <c:idx val="1"/>
          <c:order val="1"/>
          <c:tx>
            <c:strRef>
              <c:f>Лист1!$C$1</c:f>
              <c:strCache>
                <c:ptCount val="1"/>
                <c:pt idx="0">
                  <c:v>Безвозмездные поступления</c:v>
                </c:pt>
              </c:strCache>
            </c:strRef>
          </c:tx>
          <c:spPr>
            <a:solidFill>
              <a:schemeClr val="accent6"/>
            </a:solidFill>
            <a:scene3d>
              <a:camera prst="orthographicFront"/>
              <a:lightRig rig="threePt" dir="t"/>
            </a:scene3d>
            <a:sp3d>
              <a:bevelT/>
            </a:sp3d>
          </c:spPr>
          <c:invertIfNegative val="0"/>
          <c:dLbls>
            <c:dLbl>
              <c:idx val="0"/>
              <c:layout>
                <c:manualLayout>
                  <c:x val="0"/>
                  <c:y val="0"/>
                </c:manualLayout>
              </c:layout>
              <c:tx>
                <c:rich>
                  <a:bodyPr/>
                  <a:lstStyle/>
                  <a:p>
                    <a:r>
                      <a:rPr lang="en-US" dirty="0" smtClean="0"/>
                      <a:t>74 852 844,8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6.5321960111428042E-3"/>
                  <c:y val="-4.375339347185589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Лист1!$C$2:$C$3</c:f>
              <c:numCache>
                <c:formatCode>General</c:formatCode>
                <c:ptCount val="2"/>
                <c:pt idx="0" formatCode="#\ ##0.0">
                  <c:v>74852844.799999997</c:v>
                </c:pt>
              </c:numCache>
            </c:numRef>
          </c:val>
        </c:ser>
        <c:dLbls>
          <c:showLegendKey val="0"/>
          <c:showVal val="0"/>
          <c:showCatName val="0"/>
          <c:showSerName val="0"/>
          <c:showPercent val="0"/>
          <c:showBubbleSize val="0"/>
        </c:dLbls>
        <c:gapWidth val="100"/>
        <c:gapDepth val="100"/>
        <c:shape val="box"/>
        <c:axId val="120314504"/>
        <c:axId val="120315680"/>
        <c:axId val="0"/>
      </c:bar3DChart>
      <c:catAx>
        <c:axId val="120314504"/>
        <c:scaling>
          <c:orientation val="minMax"/>
        </c:scaling>
        <c:delete val="0"/>
        <c:axPos val="b"/>
        <c:numFmt formatCode="General" sourceLinked="1"/>
        <c:majorTickMark val="out"/>
        <c:minorTickMark val="none"/>
        <c:tickLblPos val="nextTo"/>
        <c:txPr>
          <a:bodyPr/>
          <a:lstStyle/>
          <a:p>
            <a:pPr>
              <a:defRPr sz="2000" b="1"/>
            </a:pPr>
            <a:endParaRPr lang="ru-RU"/>
          </a:p>
        </c:txPr>
        <c:crossAx val="120315680"/>
        <c:crosses val="autoZero"/>
        <c:auto val="1"/>
        <c:lblAlgn val="ctr"/>
        <c:lblOffset val="100"/>
        <c:noMultiLvlLbl val="0"/>
      </c:catAx>
      <c:valAx>
        <c:axId val="120315680"/>
        <c:scaling>
          <c:orientation val="minMax"/>
          <c:min val="0"/>
        </c:scaling>
        <c:delete val="0"/>
        <c:axPos val="l"/>
        <c:majorGridlines/>
        <c:numFmt formatCode="#,##0" sourceLinked="0"/>
        <c:majorTickMark val="out"/>
        <c:minorTickMark val="none"/>
        <c:tickLblPos val="nextTo"/>
        <c:txPr>
          <a:bodyPr/>
          <a:lstStyle/>
          <a:p>
            <a:pPr>
              <a:defRPr sz="2000" b="1"/>
            </a:pPr>
            <a:endParaRPr lang="ru-RU"/>
          </a:p>
        </c:txPr>
        <c:crossAx val="120314504"/>
        <c:crosses val="autoZero"/>
        <c:crossBetween val="between"/>
      </c:valAx>
    </c:plotArea>
    <c:legend>
      <c:legendPos val="b"/>
      <c:legendEntry>
        <c:idx val="0"/>
        <c:txPr>
          <a:bodyPr/>
          <a:lstStyle/>
          <a:p>
            <a:pPr>
              <a:defRPr sz="1600" b="1"/>
            </a:pPr>
            <a:endParaRPr lang="ru-RU"/>
          </a:p>
        </c:txPr>
      </c:legendEntry>
      <c:legendEntry>
        <c:idx val="1"/>
        <c:txPr>
          <a:bodyPr/>
          <a:lstStyle/>
          <a:p>
            <a:pPr>
              <a:defRPr sz="1600" b="1"/>
            </a:pPr>
            <a:endParaRPr lang="ru-RU"/>
          </a:p>
        </c:txPr>
      </c:legendEntry>
      <c:layout>
        <c:manualLayout>
          <c:xMode val="edge"/>
          <c:yMode val="edge"/>
          <c:x val="6.2178999554880196E-2"/>
          <c:y val="0.89298044337090854"/>
          <c:w val="0.9"/>
          <c:h val="6.6003716626840778E-2"/>
        </c:manualLayout>
      </c:layout>
      <c:overlay val="0"/>
      <c:txPr>
        <a:bodyPr/>
        <a:lstStyle/>
        <a:p>
          <a:pPr>
            <a:defRPr sz="1600" b="1"/>
          </a:pPr>
          <a:endParaRPr lang="ru-RU"/>
        </a:p>
      </c:txPr>
    </c:legend>
    <c:plotVisOnly val="1"/>
    <c:dispBlanksAs val="gap"/>
    <c:showDLblsOverMax val="0"/>
  </c:chart>
  <c:txPr>
    <a:bodyPr/>
    <a:lstStyle/>
    <a:p>
      <a:pPr algn="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Факт 2021 г.</a:t>
            </a:r>
            <a:endParaRPr lang="ru-RU" dirty="0">
              <a:solidFill>
                <a:schemeClr val="tx1"/>
              </a:solidFill>
            </a:endParaRPr>
          </a:p>
        </c:rich>
      </c:tx>
      <c:layout>
        <c:manualLayout>
          <c:xMode val="edge"/>
          <c:yMode val="edge"/>
          <c:x val="0.44894695358354691"/>
          <c:y val="5.7015092752384144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4554249006E-2"/>
          <c:w val="0.98286349372112203"/>
          <c:h val="0.72537896890320752"/>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7.4913691675524115E-3"/>
                  <c:y val="-6.9179395997246595E-2"/>
                </c:manualLayout>
              </c:layout>
              <c:tx>
                <c:rich>
                  <a:bodyPr/>
                  <a:lstStyle/>
                  <a:p>
                    <a:r>
                      <a:rPr lang="en-US" dirty="0" smtClean="0">
                        <a:solidFill>
                          <a:schemeClr val="tx1"/>
                        </a:solidFill>
                      </a:rPr>
                      <a:t>343 592 641,0</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38623779379069467"/>
                      <c:h val="8.3168142358867964E-2"/>
                    </c:manualLayout>
                  </c15:layout>
                </c:ext>
              </c:extLst>
            </c:dLbl>
            <c:dLbl>
              <c:idx val="1"/>
              <c:layout>
                <c:manualLayout>
                  <c:x val="1.5593714835796118E-2"/>
                  <c:y val="-8.167091591714537E-2"/>
                </c:manualLayout>
              </c:layout>
              <c:tx>
                <c:rich>
                  <a:bodyPr/>
                  <a:lstStyle/>
                  <a:p>
                    <a:pPr>
                      <a:defRPr sz="1000">
                        <a:solidFill>
                          <a:schemeClr val="dk1"/>
                        </a:solidFill>
                        <a:latin typeface="+mn-lt"/>
                        <a:ea typeface="+mn-ea"/>
                        <a:cs typeface="+mn-cs"/>
                      </a:defRPr>
                    </a:pPr>
                    <a:r>
                      <a:rPr lang="en-US" dirty="0" smtClean="0">
                        <a:solidFill>
                          <a:schemeClr val="tx1"/>
                        </a:solidFill>
                      </a:rPr>
                      <a:t>6</a:t>
                    </a:r>
                    <a:r>
                      <a:rPr lang="en-US" baseline="0" dirty="0" smtClean="0">
                        <a:solidFill>
                          <a:schemeClr val="tx1"/>
                        </a:solidFill>
                      </a:rPr>
                      <a:t> 774 728,1</a:t>
                    </a:r>
                    <a:endParaRPr lang="en-US"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343592641</c:v>
                </c:pt>
                <c:pt idx="1">
                  <c:v>6774728.0999999996</c:v>
                </c:pt>
              </c:numCache>
            </c:numRef>
          </c:val>
        </c:ser>
        <c:dLbls>
          <c:showLegendKey val="0"/>
          <c:showVal val="0"/>
          <c:showCatName val="0"/>
          <c:showSerName val="0"/>
          <c:showPercent val="0"/>
          <c:showBubbleSize val="0"/>
        </c:dLbls>
        <c:gapWidth val="74"/>
        <c:gapDepth val="100"/>
        <c:shape val="box"/>
        <c:axId val="196940384"/>
        <c:axId val="199138048"/>
        <c:axId val="0"/>
      </c:bar3DChart>
      <c:catAx>
        <c:axId val="196940384"/>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199138048"/>
        <c:crosses val="autoZero"/>
        <c:auto val="1"/>
        <c:lblAlgn val="ctr"/>
        <c:lblOffset val="100"/>
        <c:noMultiLvlLbl val="0"/>
      </c:catAx>
      <c:valAx>
        <c:axId val="199138048"/>
        <c:scaling>
          <c:orientation val="minMax"/>
          <c:min val="0"/>
        </c:scaling>
        <c:delete val="1"/>
        <c:axPos val="l"/>
        <c:majorGridlines/>
        <c:numFmt formatCode="#,##0" sourceLinked="0"/>
        <c:majorTickMark val="out"/>
        <c:minorTickMark val="none"/>
        <c:tickLblPos val="nextTo"/>
        <c:crossAx val="196940384"/>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FF0000"/>
              </a:solidFill>
              <a:ln>
                <a:noFill/>
              </a:ln>
              <a:effectLst/>
              <a:scene3d>
                <a:camera prst="orthographicFront"/>
                <a:lightRig rig="threePt" dir="t"/>
              </a:scene3d>
              <a:sp3d>
                <a:bevelT/>
              </a:sp3d>
            </c:spPr>
          </c:dPt>
          <c:dPt>
            <c:idx val="3"/>
            <c:bubble3D val="0"/>
            <c:spPr>
              <a:solidFill>
                <a:srgbClr val="ACA2C7"/>
              </a:solidFill>
              <a:ln>
                <a:noFill/>
              </a:ln>
              <a:effectLst/>
              <a:scene3d>
                <a:camera prst="orthographicFront"/>
                <a:lightRig rig="threePt" dir="t"/>
              </a:scene3d>
              <a:sp3d>
                <a:bevelT/>
              </a:sp3d>
            </c:spPr>
          </c:dPt>
          <c:dPt>
            <c:idx val="4"/>
            <c:bubble3D val="0"/>
            <c:spPr>
              <a:solidFill>
                <a:srgbClr val="2DB9FF"/>
              </a:solidFill>
              <a:ln>
                <a:noFill/>
              </a:ln>
              <a:effectLst/>
              <a:scene3d>
                <a:camera prst="orthographicFront"/>
                <a:lightRig rig="threePt" dir="t"/>
              </a:scene3d>
              <a:sp3d>
                <a:bevelT/>
              </a:sp3d>
            </c:spPr>
          </c:dPt>
          <c:dPt>
            <c:idx val="5"/>
            <c:bubble3D val="0"/>
            <c:spPr>
              <a:solidFill>
                <a:srgbClr val="FFCC00"/>
              </a:solidFill>
              <a:ln>
                <a:noFill/>
              </a:ln>
              <a:effectLst/>
              <a:scene3d>
                <a:camera prst="orthographicFront"/>
                <a:lightRig rig="threePt" dir="t"/>
              </a:scene3d>
              <a:sp3d>
                <a:bevelT/>
              </a:sp3d>
            </c:spPr>
          </c:dPt>
          <c:dLbls>
            <c:dLbl>
              <c:idx val="0"/>
              <c:layout>
                <c:manualLayout>
                  <c:x val="-2.7037466203167246E-2"/>
                  <c:y val="0.208203053565672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50 519 791,2</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8.2137206777310429E-2"/>
                  <c:y val="-0.15456436366506818"/>
                </c:manualLayout>
              </c:layout>
              <c:tx>
                <c:rich>
                  <a:bodyPr/>
                  <a:lstStyle/>
                  <a:p>
                    <a:r>
                      <a:rPr lang="en-US" dirty="0" smtClean="0"/>
                      <a:t>43 556 137,7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10207266965325731"/>
                  <c:y val="-2.33923391155051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1 729 228,7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17110853611432986"/>
                      <c:h val="0.10910241482972521"/>
                    </c:manualLayout>
                  </c15:layout>
                </c:ext>
              </c:extLst>
            </c:dLbl>
            <c:dLbl>
              <c:idx val="3"/>
              <c:layout>
                <c:manualLayout>
                  <c:x val="-6.8788180156507145E-2"/>
                  <c:y val="-3.5087719298245615E-3"/>
                </c:manualLayout>
              </c:layout>
              <c:tx>
                <c:rich>
                  <a:bodyPr/>
                  <a:lstStyle/>
                  <a:p>
                    <a:r>
                      <a:rPr lang="en-US" dirty="0" smtClean="0"/>
                      <a:t>6 195 481,7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5.9740574143179959E-2"/>
                  <c:y val="-7.7196929331202022E-2"/>
                </c:manualLayout>
              </c:layout>
              <c:tx>
                <c:rich>
                  <a:bodyPr/>
                  <a:lstStyle/>
                  <a:p>
                    <a:r>
                      <a:rPr lang="en-US" dirty="0" smtClean="0"/>
                      <a:t>66 254 951,5</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6.9956296019196909E-2"/>
                  <c:y val="2.1453107835204811E-2"/>
                </c:manualLayout>
              </c:layout>
              <c:tx>
                <c:rich>
                  <a:bodyPr/>
                  <a:lstStyle/>
                  <a:p>
                    <a:r>
                      <a:rPr lang="en-US" b="1" dirty="0" smtClean="0"/>
                      <a:t>11 155 875,1</a:t>
                    </a:r>
                    <a:endParaRPr lang="en-US" b="1"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Лист1!$B$2:$B$7</c:f>
              <c:numCache>
                <c:formatCode>#\ ##0.0</c:formatCode>
                <c:ptCount val="6"/>
                <c:pt idx="0">
                  <c:v>50519791.200000003</c:v>
                </c:pt>
                <c:pt idx="1">
                  <c:v>43556137.700000003</c:v>
                </c:pt>
                <c:pt idx="2">
                  <c:v>1729228.7</c:v>
                </c:pt>
                <c:pt idx="3">
                  <c:v>6195481.7000000002</c:v>
                </c:pt>
                <c:pt idx="4">
                  <c:v>66254951.5</c:v>
                </c:pt>
                <c:pt idx="5">
                  <c:v>11155875.1</c:v>
                </c:pt>
              </c:numCache>
            </c:numRef>
          </c:val>
        </c:ser>
        <c:ser>
          <c:idx val="1"/>
          <c:order val="1"/>
          <c:tx>
            <c:strRef>
              <c:f>Лист1!$C$1</c:f>
              <c:strCache>
                <c:ptCount val="1"/>
                <c:pt idx="0">
                  <c:v>Столбец1</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Лист1!$C$2:$C$7</c:f>
              <c:numCache>
                <c:formatCode>#\ ##0.0</c:formatCode>
                <c:ptCount val="6"/>
                <c:pt idx="0">
                  <c:v>179411465.90000001</c:v>
                </c:pt>
                <c:pt idx="1">
                  <c:v>0</c:v>
                </c:pt>
                <c:pt idx="2">
                  <c:v>0</c:v>
                </c:pt>
                <c:pt idx="3">
                  <c:v>0</c:v>
                </c:pt>
                <c:pt idx="4">
                  <c:v>0</c:v>
                </c:pt>
                <c:pt idx="5">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Столбец1</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социальной сферы</c:v>
                </c:pt>
              </c:strCache>
            </c:strRef>
          </c:cat>
          <c:val>
            <c:numRef>
              <c:f>Лист1!$B$2:$B$3</c:f>
              <c:numCache>
                <c:formatCode>#\ ##0.0</c:formatCode>
                <c:ptCount val="2"/>
                <c:pt idx="0">
                  <c:v>343592641</c:v>
                </c:pt>
                <c:pt idx="1">
                  <c:v>179411465.90000001</c:v>
                </c:pt>
              </c:numCache>
            </c:numRef>
          </c:val>
        </c:ser>
        <c:dLbls>
          <c:showLegendKey val="0"/>
          <c:showVal val="0"/>
          <c:showCatName val="0"/>
          <c:showSerName val="0"/>
          <c:showPercent val="0"/>
          <c:showBubbleSize val="0"/>
        </c:dLbls>
        <c:gapWidth val="60"/>
        <c:gapDepth val="100"/>
        <c:shape val="box"/>
        <c:axId val="199138440"/>
        <c:axId val="199138832"/>
        <c:axId val="0"/>
      </c:bar3DChart>
      <c:catAx>
        <c:axId val="199138440"/>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199138832"/>
        <c:crosses val="autoZero"/>
        <c:auto val="1"/>
        <c:lblAlgn val="ctr"/>
        <c:lblOffset val="100"/>
        <c:noMultiLvlLbl val="0"/>
      </c:catAx>
      <c:valAx>
        <c:axId val="199138832"/>
        <c:scaling>
          <c:orientation val="minMax"/>
          <c:max val="250000000"/>
          <c:min val="0"/>
        </c:scaling>
        <c:delete val="1"/>
        <c:axPos val="l"/>
        <c:majorGridlines/>
        <c:numFmt formatCode="#,##0" sourceLinked="0"/>
        <c:majorTickMark val="out"/>
        <c:minorTickMark val="none"/>
        <c:tickLblPos val="nextTo"/>
        <c:crossAx val="19913844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60E146"/>
              </a:solidFill>
              <a:ln>
                <a:noFill/>
              </a:ln>
              <a:effectLst/>
              <a:scene3d>
                <a:camera prst="orthographicFront"/>
                <a:lightRig rig="threePt" dir="t"/>
              </a:scene3d>
              <a:sp3d>
                <a:bevelT/>
              </a:sp3d>
            </c:spPr>
          </c:dPt>
          <c:dPt>
            <c:idx val="1"/>
            <c:bubble3D val="0"/>
            <c:spPr>
              <a:solidFill>
                <a:srgbClr val="FF0000"/>
              </a:solidFill>
              <a:ln>
                <a:noFill/>
              </a:ln>
              <a:effectLst/>
              <a:scene3d>
                <a:camera prst="orthographicFront"/>
                <a:lightRig rig="threePt" dir="t"/>
              </a:scene3d>
              <a:sp3d>
                <a:bevelT/>
              </a:sp3d>
            </c:spPr>
          </c:dPt>
          <c:dPt>
            <c:idx val="2"/>
            <c:bubble3D val="0"/>
            <c:explosion val="10"/>
            <c:spPr>
              <a:solidFill>
                <a:schemeClr val="accent5"/>
              </a:solidFill>
              <a:ln>
                <a:noFill/>
              </a:ln>
              <a:effectLst/>
              <a:scene3d>
                <a:camera prst="orthographicFront"/>
                <a:lightRig rig="threePt" dir="t"/>
              </a:scene3d>
              <a:sp3d>
                <a:bevelT/>
              </a:sp3d>
            </c:spPr>
          </c:dPt>
          <c:dLbls>
            <c:dLbl>
              <c:idx val="0"/>
              <c:layout>
                <c:manualLayout>
                  <c:x val="-0.1429123213595983"/>
                  <c:y val="-0.120150407324501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312 509 541,1</a:t>
                    </a:r>
                    <a:r>
                      <a:rPr lang="en-US" dirty="0"/>
                      <a:t>
</a:t>
                    </a:r>
                    <a:r>
                      <a:rPr lang="en-US" dirty="0" smtClean="0"/>
                      <a:t>91,0%</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3.7332262783490416E-2"/>
                  <c:y val="0.1094288971046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1 492 046,9</a:t>
                    </a:r>
                  </a:p>
                  <a:p>
                    <a:pPr>
                      <a:defRPr b="1"/>
                    </a:pPr>
                    <a:r>
                      <a:rPr lang="en-US" sz="1800" b="1" i="0" u="none" strike="noStrike" baseline="0" dirty="0" smtClean="0">
                        <a:effectLst/>
                      </a:rPr>
                      <a:t>0</a:t>
                    </a:r>
                    <a:r>
                      <a:rPr lang="en-US" sz="1800" b="1" i="0" u="none" strike="noStrike" baseline="0" dirty="0" smtClean="0"/>
                      <a:t>,4</a:t>
                    </a:r>
                    <a:r>
                      <a:rPr lang="en-US" dirty="0" smtClean="0"/>
                      <a:t>%</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ext>
              </c:extLst>
            </c:dLbl>
            <c:dLbl>
              <c:idx val="2"/>
              <c:layout>
                <c:manualLayout>
                  <c:x val="0.10196987253765932"/>
                  <c:y val="4.642174828446662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29 591 053,0</a:t>
                    </a:r>
                    <a:r>
                      <a:rPr lang="en-US" dirty="0"/>
                      <a:t>
</a:t>
                    </a:r>
                    <a:r>
                      <a:rPr lang="en-US" dirty="0" smtClean="0"/>
                      <a:t>8,6%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Государственные программы Республики Татарстан</c:v>
                </c:pt>
                <c:pt idx="1">
                  <c:v>Расходы органов государственной власти не отнесенные к государственным программам</c:v>
                </c:pt>
                <c:pt idx="2">
                  <c:v>Непрограммные направления расходов</c:v>
                </c:pt>
              </c:strCache>
            </c:strRef>
          </c:cat>
          <c:val>
            <c:numRef>
              <c:f>Лист1!$B$2:$B$4</c:f>
              <c:numCache>
                <c:formatCode>#\ ##0.0</c:formatCode>
                <c:ptCount val="3"/>
                <c:pt idx="0">
                  <c:v>312509541.10000002</c:v>
                </c:pt>
                <c:pt idx="1">
                  <c:v>1492046.9</c:v>
                </c:pt>
                <c:pt idx="2">
                  <c:v>29591053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4300134628087041"/>
          <c:w val="0.3367107964343391"/>
          <c:h val="0.74203240248064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596915862497355"/>
          <c:y val="0.1593264495150627"/>
          <c:w val="0.82941094240217572"/>
          <c:h val="0.69181907006043375"/>
        </c:manualLayout>
      </c:layout>
      <c:lineChart>
        <c:grouping val="stacked"/>
        <c:varyColors val="0"/>
        <c:ser>
          <c:idx val="0"/>
          <c:order val="0"/>
          <c:tx>
            <c:strRef>
              <c:f>Лист1!$B$1</c:f>
              <c:strCache>
                <c:ptCount val="1"/>
                <c:pt idx="0">
                  <c:v>Всего</c:v>
                </c:pt>
              </c:strCache>
            </c:strRef>
          </c:tx>
          <c:dLbls>
            <c:dLbl>
              <c:idx val="0"/>
              <c:layout>
                <c:manualLayout>
                  <c:x val="-4.9837208170625695E-2"/>
                  <c:y val="-7.8862394436164954E-2"/>
                </c:manualLayout>
              </c:layout>
              <c:tx>
                <c:rich>
                  <a:bodyPr/>
                  <a:lstStyle/>
                  <a:p>
                    <a:r>
                      <a:rPr lang="en-US" dirty="0" smtClean="0"/>
                      <a:t>74,1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066639978478129E-2"/>
                  <c:y val="-7.6045880349159004E-2"/>
                </c:manualLayout>
              </c:layout>
              <c:spPr>
                <a:noFill/>
                <a:ln w="25400" cap="flat" cmpd="sng" algn="ctr">
                  <a:noFill/>
                  <a:prstDash val="solid"/>
                </a:ln>
                <a:effectLst/>
              </c:spPr>
              <c:txPr>
                <a:bodyPr/>
                <a:lstStyle/>
                <a:p>
                  <a:pPr>
                    <a:defRPr lang="ru-RU" sz="2400" b="1">
                      <a:solidFill>
                        <a:schemeClr val="tx2"/>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009380600223165E-2"/>
                  <c:y val="-8.16789085231708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610318660245478E-2"/>
                  <c:y val="-8.4495422610176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3753669243362327E-2"/>
                  <c:y val="-9.01284507841885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601597067727096E-2"/>
                  <c:y val="-7.88623944361648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5492303076373113E-2"/>
                  <c:y val="-7.89332243683707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1352006165590977E-2"/>
                  <c:y val="-8.7574318860883738E-2"/>
                </c:manualLayout>
              </c:layout>
              <c:tx>
                <c:rich>
                  <a:bodyPr/>
                  <a:lstStyle/>
                  <a:p>
                    <a:r>
                      <a:rPr lang="en-US" baseline="0" dirty="0" smtClean="0">
                        <a:solidFill>
                          <a:schemeClr val="tx2"/>
                        </a:solidFill>
                      </a:rPr>
                      <a:t>152,1</a:t>
                    </a:r>
                    <a:endParaRPr lang="en-US" baseline="0"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890147225368061E-2"/>
                  <c:y val="-7.053762724196491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650056625141562E-2"/>
                  <c:y val="-4.4086017026228053E-2"/>
                </c:manualLayout>
              </c:layout>
              <c:showLegendKey val="0"/>
              <c:showVal val="1"/>
              <c:showCatName val="0"/>
              <c:showSerName val="0"/>
              <c:showPercent val="0"/>
              <c:showBubbleSize val="0"/>
              <c:extLst>
                <c:ext xmlns:c15="http://schemas.microsoft.com/office/drawing/2012/chart" uri="{CE6537A1-D6FC-4f65-9D91-7224C49458BB}"/>
              </c:extLst>
            </c:dLbl>
            <c:spPr>
              <a:noFill/>
              <a:ln w="25400" cap="flat" cmpd="sng" algn="ctr">
                <a:noFill/>
                <a:prstDash val="solid"/>
              </a:ln>
              <a:effectLst/>
            </c:spPr>
            <c:txPr>
              <a:bodyPr/>
              <a:lstStyle/>
              <a:p>
                <a:pPr>
                  <a:defRPr sz="2400" b="1">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Лист1!$A$2:$A$9</c:f>
              <c:numCache>
                <c:formatCode>General</c:formatCode>
                <c:ptCount val="8"/>
                <c:pt idx="0">
                  <c:v>2014</c:v>
                </c:pt>
                <c:pt idx="1">
                  <c:v>2015</c:v>
                </c:pt>
                <c:pt idx="2">
                  <c:v>2016</c:v>
                </c:pt>
                <c:pt idx="3">
                  <c:v>2017</c:v>
                </c:pt>
                <c:pt idx="4">
                  <c:v>2018</c:v>
                </c:pt>
                <c:pt idx="5">
                  <c:v>2019</c:v>
                </c:pt>
                <c:pt idx="6">
                  <c:v>2020</c:v>
                </c:pt>
                <c:pt idx="7">
                  <c:v>2021</c:v>
                </c:pt>
              </c:numCache>
            </c:numRef>
          </c:cat>
          <c:val>
            <c:numRef>
              <c:f>Лист1!$B$2:$B$9</c:f>
              <c:numCache>
                <c:formatCode>0.0</c:formatCode>
                <c:ptCount val="8"/>
                <c:pt idx="0">
                  <c:v>89</c:v>
                </c:pt>
                <c:pt idx="1">
                  <c:v>93.7</c:v>
                </c:pt>
                <c:pt idx="2">
                  <c:v>97.1</c:v>
                </c:pt>
                <c:pt idx="3">
                  <c:v>105.3</c:v>
                </c:pt>
                <c:pt idx="4">
                  <c:v>124.7</c:v>
                </c:pt>
                <c:pt idx="5">
                  <c:v>133.1</c:v>
                </c:pt>
                <c:pt idx="6">
                  <c:v>137.80000000000001</c:v>
                </c:pt>
                <c:pt idx="7">
                  <c:v>152.1</c:v>
                </c:pt>
              </c:numCache>
            </c:numRef>
          </c:val>
          <c:smooth val="0"/>
        </c:ser>
        <c:dLbls>
          <c:showLegendKey val="0"/>
          <c:showVal val="1"/>
          <c:showCatName val="0"/>
          <c:showSerName val="0"/>
          <c:showPercent val="0"/>
          <c:showBubbleSize val="0"/>
        </c:dLbls>
        <c:marker val="1"/>
        <c:smooth val="0"/>
        <c:axId val="290733592"/>
        <c:axId val="290736336"/>
      </c:lineChart>
      <c:catAx>
        <c:axId val="290733592"/>
        <c:scaling>
          <c:orientation val="minMax"/>
        </c:scaling>
        <c:delete val="0"/>
        <c:axPos val="b"/>
        <c:majorGridlines/>
        <c:numFmt formatCode="General" sourceLinked="1"/>
        <c:majorTickMark val="none"/>
        <c:minorTickMark val="none"/>
        <c:tickLblPos val="nextTo"/>
        <c:txPr>
          <a:bodyPr/>
          <a:lstStyle/>
          <a:p>
            <a:pPr>
              <a:defRPr sz="2000" b="1"/>
            </a:pPr>
            <a:endParaRPr lang="ru-RU"/>
          </a:p>
        </c:txPr>
        <c:crossAx val="290736336"/>
        <c:crosses val="autoZero"/>
        <c:auto val="1"/>
        <c:lblAlgn val="ctr"/>
        <c:lblOffset val="100"/>
        <c:noMultiLvlLbl val="0"/>
      </c:catAx>
      <c:valAx>
        <c:axId val="290736336"/>
        <c:scaling>
          <c:orientation val="minMax"/>
        </c:scaling>
        <c:delete val="0"/>
        <c:axPos val="l"/>
        <c:numFmt formatCode="0.0" sourceLinked="1"/>
        <c:majorTickMark val="out"/>
        <c:minorTickMark val="none"/>
        <c:tickLblPos val="nextTo"/>
        <c:txPr>
          <a:bodyPr/>
          <a:lstStyle/>
          <a:p>
            <a:pPr>
              <a:defRPr sz="2000" b="1"/>
            </a:pPr>
            <a:endParaRPr lang="ru-RU"/>
          </a:p>
        </c:txPr>
        <c:crossAx val="290733592"/>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135993284733"/>
          <c:y val="0.17677259275167487"/>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FF0000"/>
              </a:solidFill>
              <a:ln>
                <a:noFill/>
              </a:ln>
              <a:effectLst/>
              <a:scene3d>
                <a:camera prst="orthographicFront"/>
                <a:lightRig rig="threePt" dir="t"/>
              </a:scene3d>
              <a:sp3d>
                <a:bevelT/>
              </a:sp3d>
            </c:spPr>
          </c:dPt>
          <c:dPt>
            <c:idx val="1"/>
            <c:bubble3D val="0"/>
            <c:explosion val="5"/>
            <c:spPr>
              <a:solidFill>
                <a:srgbClr val="60E146"/>
              </a:solidFill>
              <a:ln>
                <a:noFill/>
              </a:ln>
              <a:effectLst/>
              <a:scene3d>
                <a:camera prst="orthographicFront"/>
                <a:lightRig rig="threePt" dir="t"/>
              </a:scene3d>
              <a:sp3d>
                <a:bevelT/>
              </a:sp3d>
            </c:spPr>
          </c:dPt>
          <c:dPt>
            <c:idx val="2"/>
            <c:bubble3D val="0"/>
            <c:spPr>
              <a:solidFill>
                <a:schemeClr val="accent5"/>
              </a:solidFill>
              <a:ln>
                <a:noFill/>
              </a:ln>
              <a:effectLst/>
              <a:scene3d>
                <a:camera prst="orthographicFront"/>
                <a:lightRig rig="threePt" dir="t"/>
              </a:scene3d>
              <a:sp3d>
                <a:bevelT/>
              </a:sp3d>
            </c:spPr>
          </c:dPt>
          <c:dPt>
            <c:idx val="3"/>
            <c:bubble3D val="0"/>
            <c:explosion val="4"/>
            <c:spPr>
              <a:solidFill>
                <a:schemeClr val="accent4">
                  <a:lumMod val="60000"/>
                  <a:lumOff val="40000"/>
                </a:schemeClr>
              </a:solidFill>
              <a:ln>
                <a:noFill/>
              </a:ln>
              <a:effectLst/>
              <a:scene3d>
                <a:camera prst="orthographicFront"/>
                <a:lightRig rig="threePt" dir="t"/>
              </a:scene3d>
              <a:sp3d>
                <a:bevelT/>
              </a:sp3d>
            </c:spPr>
          </c:dPt>
          <c:dLbls>
            <c:dLbl>
              <c:idx val="0"/>
              <c:layout>
                <c:manualLayout>
                  <c:x val="9.8879876400154498E-2"/>
                  <c:y val="-2.564010030932156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smtClean="0">
                        <a:solidFill>
                          <a:schemeClr val="tx1"/>
                        </a:solidFill>
                      </a:rPr>
                      <a:t>1 750 170,4</a:t>
                    </a:r>
                  </a:p>
                  <a:p>
                    <a:pPr>
                      <a:defRPr sz="1600"/>
                    </a:pPr>
                    <a:r>
                      <a:rPr lang="en-US" strike="noStrike" dirty="0" smtClean="0">
                        <a:solidFill>
                          <a:schemeClr val="tx1"/>
                        </a:solidFill>
                      </a:rPr>
                      <a:t>2,8%</a:t>
                    </a:r>
                    <a:endParaRPr lang="en-US" strike="noStrike"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19235225955967555"/>
                      <c:h val="0.132432632276798"/>
                    </c:manualLayout>
                  </c15:layout>
                </c:ext>
              </c:extLst>
            </c:dLbl>
            <c:dLbl>
              <c:idx val="1"/>
              <c:layout>
                <c:manualLayout>
                  <c:x val="-0.15758992466613747"/>
                  <c:y val="0.1775198401632486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smtClean="0">
                        <a:solidFill>
                          <a:schemeClr val="tx1"/>
                        </a:solidFill>
                      </a:rPr>
                      <a:t>16 849 457,7</a:t>
                    </a:r>
                  </a:p>
                  <a:p>
                    <a:pPr>
                      <a:defRPr sz="1600"/>
                    </a:pPr>
                    <a:r>
                      <a:rPr lang="en-US" strike="noStrike" dirty="0" smtClean="0">
                        <a:solidFill>
                          <a:schemeClr val="tx1"/>
                        </a:solidFill>
                      </a:rPr>
                      <a:t>26,6%</a:t>
                    </a:r>
                    <a:endParaRPr lang="en-US" strike="noStrike"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dLbl>
              <c:idx val="2"/>
              <c:layout>
                <c:manualLayout>
                  <c:x val="0.1780253829800823"/>
                  <c:y val="-0.1432479092340449"/>
                </c:manualLayout>
              </c:layout>
              <c:tx>
                <c:rich>
                  <a:bodyPr/>
                  <a:lstStyle/>
                  <a:p>
                    <a:r>
                      <a:rPr lang="en-US" strike="noStrike" dirty="0" smtClean="0">
                        <a:solidFill>
                          <a:schemeClr val="tx1"/>
                        </a:solidFill>
                      </a:rPr>
                      <a:t>31 729 299,1</a:t>
                    </a:r>
                  </a:p>
                  <a:p>
                    <a:r>
                      <a:rPr lang="en-US" strike="noStrike" dirty="0" smtClean="0">
                        <a:solidFill>
                          <a:schemeClr val="tx1"/>
                        </a:solidFill>
                      </a:rPr>
                      <a:t>50,1%</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ext>
              </c:extLst>
            </c:dLbl>
            <c:dLbl>
              <c:idx val="3"/>
              <c:layout>
                <c:manualLayout>
                  <c:x val="-7.5313181449074371E-3"/>
                  <c:y val="-6.3343665923625322E-2"/>
                </c:manualLayout>
              </c:layout>
              <c:tx>
                <c:rich>
                  <a:bodyPr/>
                  <a:lstStyle/>
                  <a:p>
                    <a:r>
                      <a:rPr lang="en-US" strike="noStrike" dirty="0" smtClean="0">
                        <a:solidFill>
                          <a:schemeClr val="tx1"/>
                        </a:solidFill>
                      </a:rPr>
                      <a:t>13 011 558,5</a:t>
                    </a:r>
                  </a:p>
                  <a:p>
                    <a:r>
                      <a:rPr lang="en-US" strike="noStrike" dirty="0" smtClean="0">
                        <a:solidFill>
                          <a:schemeClr val="tx1"/>
                        </a:solidFill>
                      </a:rPr>
                      <a:t>20,5%</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#,##0.0</c:formatCode>
                <c:ptCount val="4"/>
                <c:pt idx="0">
                  <c:v>941169.3</c:v>
                </c:pt>
                <c:pt idx="1">
                  <c:v>12842220.199999999</c:v>
                </c:pt>
                <c:pt idx="2">
                  <c:v>29177659.100000001</c:v>
                </c:pt>
                <c:pt idx="3">
                  <c:v>8592075.5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28375823821558804"/>
          <c:h val="0.53065316893722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4020342688263"/>
          <c:y val="9.093131389959519E-2"/>
          <c:w val="0.89014807102510085"/>
          <c:h val="0.61163766517123852"/>
        </c:manualLayout>
      </c:layout>
      <c:barChart>
        <c:barDir val="col"/>
        <c:grouping val="stacked"/>
        <c:varyColors val="0"/>
        <c:ser>
          <c:idx val="0"/>
          <c:order val="0"/>
          <c:tx>
            <c:strRef>
              <c:f>Лист1!$B$1</c:f>
              <c:strCache>
                <c:ptCount val="1"/>
                <c:pt idx="0">
                  <c:v>Объем гос.долга Республики Татарстан, млрд.руб</c:v>
                </c:pt>
              </c:strCache>
            </c:strRef>
          </c:tx>
          <c:spPr>
            <a:solidFill>
              <a:schemeClr val="accent6"/>
            </a:solidFill>
            <a:scene3d>
              <a:camera prst="orthographicFront"/>
              <a:lightRig rig="threePt" dir="t"/>
            </a:scene3d>
            <a:sp3d>
              <a:bevelT/>
            </a:sp3d>
          </c:spPr>
          <c:invertIfNegative val="0"/>
          <c:dLbls>
            <c:dLbl>
              <c:idx val="0"/>
              <c:layout>
                <c:manualLayout>
                  <c:x val="-1.50899312374409E-3"/>
                  <c:y val="5.112152371122931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4.5269793712322702E-3"/>
                  <c:y val="4.600937134010637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5089931237441453E-3"/>
                  <c:y val="2.556076185561470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0899312374409E-3"/>
                  <c:y val="3.57850665978605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5089931237439794E-3"/>
                  <c:y val="4.34532951545449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
                  <c:y val="6.9014057010159696E-2"/>
                </c:manualLayout>
              </c:layout>
              <c:tx>
                <c:rich>
                  <a:bodyPr/>
                  <a:lstStyle/>
                  <a:p>
                    <a:r>
                      <a:rPr lang="en-US" strike="noStrike" dirty="0" smtClean="0"/>
                      <a:t>96,6</a:t>
                    </a:r>
                    <a:endParaRPr lang="en-US" strike="noStrike" dirty="0"/>
                  </a:p>
                </c:rich>
              </c:tx>
              <c:dLblPos val="ctr"/>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accent6"/>
                </a:solidFill>
                <a:prstDash val="solid"/>
              </a:ln>
              <a:effectLst/>
            </c:spPr>
            <c:txPr>
              <a:bodyPr/>
              <a:lstStyle/>
              <a:p>
                <a:pPr>
                  <a:defRPr sz="2400" b="1">
                    <a:solidFill>
                      <a:schemeClr val="dk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2016</c:v>
                </c:pt>
                <c:pt idx="1">
                  <c:v>2017</c:v>
                </c:pt>
                <c:pt idx="2">
                  <c:v>2018</c:v>
                </c:pt>
                <c:pt idx="3">
                  <c:v>2019</c:v>
                </c:pt>
                <c:pt idx="4">
                  <c:v>2020</c:v>
                </c:pt>
                <c:pt idx="5">
                  <c:v>2021</c:v>
                </c:pt>
              </c:numCache>
            </c:numRef>
          </c:cat>
          <c:val>
            <c:numRef>
              <c:f>Лист1!$B$2:$B$7</c:f>
              <c:numCache>
                <c:formatCode>#\ ##0.0</c:formatCode>
                <c:ptCount val="6"/>
                <c:pt idx="0">
                  <c:v>93.4</c:v>
                </c:pt>
                <c:pt idx="1">
                  <c:v>93.3</c:v>
                </c:pt>
                <c:pt idx="2">
                  <c:v>95</c:v>
                </c:pt>
                <c:pt idx="3">
                  <c:v>93.7</c:v>
                </c:pt>
                <c:pt idx="4">
                  <c:v>98.2</c:v>
                </c:pt>
                <c:pt idx="5">
                  <c:v>96.6</c:v>
                </c:pt>
              </c:numCache>
            </c:numRef>
          </c:val>
        </c:ser>
        <c:dLbls>
          <c:showLegendKey val="0"/>
          <c:showVal val="0"/>
          <c:showCatName val="0"/>
          <c:showSerName val="0"/>
          <c:showPercent val="0"/>
          <c:showBubbleSize val="0"/>
        </c:dLbls>
        <c:gapWidth val="150"/>
        <c:overlap val="100"/>
        <c:axId val="290730456"/>
        <c:axId val="290731240"/>
      </c:barChart>
      <c:lineChart>
        <c:grouping val="standard"/>
        <c:varyColors val="0"/>
        <c:ser>
          <c:idx val="1"/>
          <c:order val="1"/>
          <c:tx>
            <c:strRef>
              <c:f>Лист1!$C$1</c:f>
              <c:strCache>
                <c:ptCount val="1"/>
                <c:pt idx="0">
                  <c:v>Долговая нагрузка на бюджет Республики Татарстан,%</c:v>
                </c:pt>
              </c:strCache>
            </c:strRef>
          </c:tx>
          <c:spPr>
            <a:ln w="63500"/>
          </c:spPr>
          <c:marker>
            <c:symbol val="square"/>
            <c:size val="4"/>
            <c:spPr>
              <a:ln w="63500" cap="rnd"/>
            </c:spPr>
          </c:marker>
          <c:dLbls>
            <c:dLbl>
              <c:idx val="4"/>
              <c:tx>
                <c:rich>
                  <a:bodyPr/>
                  <a:lstStyle/>
                  <a:p>
                    <a:r>
                      <a:rPr lang="en-US" dirty="0" smtClean="0"/>
                      <a:t>47,5</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5"/>
              <c:layout>
                <c:manualLayout>
                  <c:x val="-3.2217003191936322E-2"/>
                  <c:y val="-5.1881906059973643E-2"/>
                </c:manualLayout>
              </c:layout>
              <c:tx>
                <c:rich>
                  <a:bodyPr wrap="square" lIns="38100" tIns="19050" rIns="38100" bIns="19050" anchor="ctr">
                    <a:spAutoFit/>
                  </a:bodyPr>
                  <a:lstStyle/>
                  <a:p>
                    <a:pPr>
                      <a:defRPr sz="2400" b="1" strike="noStrike">
                        <a:solidFill>
                          <a:schemeClr val="accent2"/>
                        </a:solidFill>
                      </a:defRPr>
                    </a:pPr>
                    <a:r>
                      <a:rPr lang="en-US" strike="noStrike" dirty="0" smtClean="0"/>
                      <a:t>34,5</a:t>
                    </a:r>
                    <a:endParaRPr lang="en-US" strike="noStrike"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accent2"/>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Лист1!$A$2:$A$7</c:f>
              <c:numCache>
                <c:formatCode>General</c:formatCode>
                <c:ptCount val="6"/>
                <c:pt idx="0">
                  <c:v>2016</c:v>
                </c:pt>
                <c:pt idx="1">
                  <c:v>2017</c:v>
                </c:pt>
                <c:pt idx="2">
                  <c:v>2018</c:v>
                </c:pt>
                <c:pt idx="3">
                  <c:v>2019</c:v>
                </c:pt>
                <c:pt idx="4">
                  <c:v>2020</c:v>
                </c:pt>
                <c:pt idx="5">
                  <c:v>2021</c:v>
                </c:pt>
              </c:numCache>
            </c:numRef>
          </c:cat>
          <c:val>
            <c:numRef>
              <c:f>Лист1!$C$2:$C$7</c:f>
              <c:numCache>
                <c:formatCode>0.0</c:formatCode>
                <c:ptCount val="6"/>
                <c:pt idx="0">
                  <c:v>49</c:v>
                </c:pt>
                <c:pt idx="1">
                  <c:v>44</c:v>
                </c:pt>
                <c:pt idx="2">
                  <c:v>40</c:v>
                </c:pt>
                <c:pt idx="3">
                  <c:v>37.5</c:v>
                </c:pt>
                <c:pt idx="4">
                  <c:v>47.5</c:v>
                </c:pt>
                <c:pt idx="5">
                  <c:v>34.5</c:v>
                </c:pt>
              </c:numCache>
            </c:numRef>
          </c:val>
          <c:smooth val="0"/>
        </c:ser>
        <c:dLbls>
          <c:showLegendKey val="0"/>
          <c:showVal val="0"/>
          <c:showCatName val="0"/>
          <c:showSerName val="0"/>
          <c:showPercent val="0"/>
          <c:showBubbleSize val="0"/>
        </c:dLbls>
        <c:marker val="1"/>
        <c:smooth val="0"/>
        <c:axId val="290731632"/>
        <c:axId val="290733984"/>
      </c:lineChart>
      <c:catAx>
        <c:axId val="290730456"/>
        <c:scaling>
          <c:orientation val="minMax"/>
        </c:scaling>
        <c:delete val="0"/>
        <c:axPos val="b"/>
        <c:numFmt formatCode="General" sourceLinked="1"/>
        <c:majorTickMark val="out"/>
        <c:minorTickMark val="none"/>
        <c:tickLblPos val="nextTo"/>
        <c:txPr>
          <a:bodyPr/>
          <a:lstStyle/>
          <a:p>
            <a:pPr>
              <a:defRPr sz="1800" b="1"/>
            </a:pPr>
            <a:endParaRPr lang="ru-RU"/>
          </a:p>
        </c:txPr>
        <c:crossAx val="290731240"/>
        <c:crosses val="autoZero"/>
        <c:auto val="1"/>
        <c:lblAlgn val="ctr"/>
        <c:lblOffset val="100"/>
        <c:noMultiLvlLbl val="0"/>
      </c:catAx>
      <c:valAx>
        <c:axId val="290731240"/>
        <c:scaling>
          <c:orientation val="minMax"/>
          <c:max val="100"/>
        </c:scaling>
        <c:delete val="0"/>
        <c:axPos val="l"/>
        <c:majorGridlines/>
        <c:numFmt formatCode="#,##0" sourceLinked="0"/>
        <c:majorTickMark val="out"/>
        <c:minorTickMark val="none"/>
        <c:tickLblPos val="nextTo"/>
        <c:txPr>
          <a:bodyPr/>
          <a:lstStyle/>
          <a:p>
            <a:pPr>
              <a:defRPr sz="2000" b="1">
                <a:solidFill>
                  <a:schemeClr val="accent6"/>
                </a:solidFill>
              </a:defRPr>
            </a:pPr>
            <a:endParaRPr lang="ru-RU"/>
          </a:p>
        </c:txPr>
        <c:crossAx val="290730456"/>
        <c:crosses val="autoZero"/>
        <c:crossBetween val="between"/>
      </c:valAx>
      <c:valAx>
        <c:axId val="290733984"/>
        <c:scaling>
          <c:orientation val="minMax"/>
          <c:max val="100"/>
        </c:scaling>
        <c:delete val="0"/>
        <c:axPos val="r"/>
        <c:numFmt formatCode="0.0" sourceLinked="1"/>
        <c:majorTickMark val="out"/>
        <c:minorTickMark val="none"/>
        <c:tickLblPos val="nextTo"/>
        <c:txPr>
          <a:bodyPr/>
          <a:lstStyle/>
          <a:p>
            <a:pPr>
              <a:defRPr sz="2000" b="1">
                <a:solidFill>
                  <a:schemeClr val="accent2"/>
                </a:solidFill>
              </a:defRPr>
            </a:pPr>
            <a:endParaRPr lang="ru-RU"/>
          </a:p>
        </c:txPr>
        <c:crossAx val="290731632"/>
        <c:crosses val="max"/>
        <c:crossBetween val="between"/>
      </c:valAx>
      <c:catAx>
        <c:axId val="290731632"/>
        <c:scaling>
          <c:orientation val="minMax"/>
        </c:scaling>
        <c:delete val="1"/>
        <c:axPos val="b"/>
        <c:numFmt formatCode="General" sourceLinked="1"/>
        <c:majorTickMark val="out"/>
        <c:minorTickMark val="none"/>
        <c:tickLblPos val="none"/>
        <c:crossAx val="290733984"/>
        <c:crosses val="autoZero"/>
        <c:auto val="1"/>
        <c:lblAlgn val="ctr"/>
        <c:lblOffset val="100"/>
        <c:noMultiLvlLbl val="0"/>
      </c:catAx>
    </c:plotArea>
    <c:legend>
      <c:legendPos val="b"/>
      <c:overlay val="0"/>
    </c:legend>
    <c:plotVisOnly val="1"/>
    <c:dispBlanksAs val="gap"/>
    <c:showDLblsOverMax val="0"/>
  </c:chart>
  <c:txPr>
    <a:bodyPr/>
    <a:lstStyle/>
    <a:p>
      <a:pPr algn="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1.3210273838547509E-4"/>
                  <c:y val="-5.764516821335209E-3"/>
                </c:manualLayout>
              </c:layout>
              <c:tx>
                <c:rich>
                  <a:bodyPr/>
                  <a:lstStyle/>
                  <a:p>
                    <a:pPr>
                      <a:defRPr sz="1000">
                        <a:solidFill>
                          <a:schemeClr val="dk1"/>
                        </a:solidFill>
                        <a:latin typeface="+mn-lt"/>
                        <a:ea typeface="+mn-ea"/>
                        <a:cs typeface="+mn-cs"/>
                      </a:defRPr>
                    </a:pPr>
                    <a:r>
                      <a:rPr lang="en-US" dirty="0" smtClean="0"/>
                      <a:t>359 388 102,7</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4.3908516767836156E-3"/>
                  <c:y val="-1.1889093734566545E-2"/>
                </c:manualLayout>
              </c:layout>
              <c:tx>
                <c:rich>
                  <a:bodyPr/>
                  <a:lstStyle/>
                  <a:p>
                    <a:pPr>
                      <a:defRPr sz="1000">
                        <a:solidFill>
                          <a:schemeClr val="dk1"/>
                        </a:solidFill>
                        <a:latin typeface="+mn-lt"/>
                        <a:ea typeface="+mn-ea"/>
                        <a:cs typeface="+mn-cs"/>
                      </a:defRPr>
                    </a:pPr>
                    <a:r>
                      <a:rPr lang="en-US" dirty="0" smtClean="0"/>
                      <a:t>355 194 302,5</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4153702926666635"/>
                      <c:h val="8.2096286662133061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359388102.69999999</c:v>
                </c:pt>
                <c:pt idx="1">
                  <c:v>355194302.5</c:v>
                </c:pt>
              </c:numCache>
            </c:numRef>
          </c:val>
        </c:ser>
        <c:dLbls>
          <c:showLegendKey val="0"/>
          <c:showVal val="0"/>
          <c:showCatName val="0"/>
          <c:showSerName val="0"/>
          <c:showPercent val="0"/>
          <c:showBubbleSize val="0"/>
        </c:dLbls>
        <c:gapWidth val="100"/>
        <c:gapDepth val="100"/>
        <c:shape val="box"/>
        <c:axId val="120316856"/>
        <c:axId val="120317248"/>
        <c:axId val="0"/>
      </c:bar3DChart>
      <c:catAx>
        <c:axId val="12031685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20317248"/>
        <c:crosses val="autoZero"/>
        <c:auto val="1"/>
        <c:lblAlgn val="ctr"/>
        <c:lblOffset val="100"/>
        <c:noMultiLvlLbl val="0"/>
      </c:catAx>
      <c:valAx>
        <c:axId val="120317248"/>
        <c:scaling>
          <c:orientation val="minMax"/>
          <c:min val="0"/>
        </c:scaling>
        <c:delete val="1"/>
        <c:axPos val="l"/>
        <c:majorGridlines/>
        <c:numFmt formatCode="#,##0" sourceLinked="0"/>
        <c:majorTickMark val="out"/>
        <c:minorTickMark val="none"/>
        <c:tickLblPos val="nextTo"/>
        <c:crossAx val="120316856"/>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5805181834204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1.5584646741633812E-2"/>
                  <c:y val="-1.1921738320995263E-2"/>
                </c:manualLayout>
              </c:layout>
              <c:tx>
                <c:rich>
                  <a:bodyPr/>
                  <a:lstStyle/>
                  <a:p>
                    <a:r>
                      <a:rPr lang="en-US" dirty="0" smtClean="0"/>
                      <a:t>350 873 070,4</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408399439745333"/>
                      <c:h val="8.6201100995239713E-2"/>
                    </c:manualLayout>
                  </c15:layout>
                </c:ext>
              </c:extLst>
            </c:dLbl>
            <c:dLbl>
              <c:idx val="1"/>
              <c:layout>
                <c:manualLayout>
                  <c:x val="6.1662198659708095E-3"/>
                  <c:y val="-1.8046396086808723E-2"/>
                </c:manualLayout>
              </c:layout>
              <c:tx>
                <c:rich>
                  <a:bodyPr/>
                  <a:lstStyle/>
                  <a:p>
                    <a:r>
                      <a:rPr lang="en-US" dirty="0" smtClean="0"/>
                      <a:t>343 592 641,0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7.9063249047812353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350873070.39999998</c:v>
                </c:pt>
                <c:pt idx="1">
                  <c:v>343592641</c:v>
                </c:pt>
              </c:numCache>
            </c:numRef>
          </c:val>
        </c:ser>
        <c:dLbls>
          <c:showLegendKey val="0"/>
          <c:showVal val="0"/>
          <c:showCatName val="0"/>
          <c:showSerName val="0"/>
          <c:showPercent val="0"/>
          <c:showBubbleSize val="0"/>
        </c:dLbls>
        <c:gapWidth val="100"/>
        <c:gapDepth val="100"/>
        <c:shape val="box"/>
        <c:axId val="120149040"/>
        <c:axId val="196941952"/>
        <c:axId val="0"/>
      </c:bar3DChart>
      <c:catAx>
        <c:axId val="12014904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96941952"/>
        <c:crosses val="autoZero"/>
        <c:auto val="1"/>
        <c:lblAlgn val="ctr"/>
        <c:lblOffset val="100"/>
        <c:noMultiLvlLbl val="0"/>
      </c:catAx>
      <c:valAx>
        <c:axId val="196941952"/>
        <c:scaling>
          <c:orientation val="minMax"/>
          <c:min val="0"/>
        </c:scaling>
        <c:delete val="1"/>
        <c:axPos val="l"/>
        <c:majorGridlines/>
        <c:numFmt formatCode="#,##0" sourceLinked="0"/>
        <c:majorTickMark val="out"/>
        <c:minorTickMark val="none"/>
        <c:tickLblPos val="nextTo"/>
        <c:crossAx val="12014904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dirty="0" smtClean="0"/>
              <a:t>Профицит </a:t>
            </a:r>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4115713099981641E-2"/>
          <c:w val="1"/>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1.0117620265371354E-17"/>
                  <c:y val="1.2314442999319958E-2"/>
                </c:manualLayout>
              </c:layout>
              <c:tx>
                <c:rich>
                  <a:bodyPr/>
                  <a:lstStyle/>
                  <a:p>
                    <a:pPr>
                      <a:defRPr sz="1000">
                        <a:solidFill>
                          <a:schemeClr val="dk1"/>
                        </a:solidFill>
                        <a:latin typeface="+mn-lt"/>
                        <a:ea typeface="+mn-ea"/>
                        <a:cs typeface="+mn-cs"/>
                      </a:defRPr>
                    </a:pPr>
                    <a:r>
                      <a:rPr lang="en-US" dirty="0" smtClean="0"/>
                      <a:t>8 515 032,3</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ext>
              </c:extLst>
            </c:dLbl>
            <c:dLbl>
              <c:idx val="1"/>
              <c:layout>
                <c:manualLayout>
                  <c:x val="-1.3245037717070004E-2"/>
                  <c:y val="3.6943328997959872E-2"/>
                </c:manualLayout>
              </c:layout>
              <c:tx>
                <c:rich>
                  <a:bodyPr/>
                  <a:lstStyle/>
                  <a:p>
                    <a:pPr>
                      <a:defRPr sz="1000">
                        <a:solidFill>
                          <a:schemeClr val="dk1"/>
                        </a:solidFill>
                        <a:latin typeface="+mn-lt"/>
                        <a:ea typeface="+mn-ea"/>
                        <a:cs typeface="+mn-cs"/>
                      </a:defRPr>
                    </a:pPr>
                    <a:r>
                      <a:rPr lang="en-US" dirty="0" smtClean="0"/>
                      <a:t>11</a:t>
                    </a:r>
                    <a:r>
                      <a:rPr lang="en-US" baseline="0" dirty="0" smtClean="0"/>
                      <a:t> 601 661,5</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ext>
              </c:extLst>
            </c:dLbl>
            <c:numFmt formatCode="#,##0.0" sourceLinked="0"/>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8515032.3000000007</c:v>
                </c:pt>
                <c:pt idx="1">
                  <c:v>11601661.5</c:v>
                </c:pt>
              </c:numCache>
            </c:numRef>
          </c:val>
        </c:ser>
        <c:dLbls>
          <c:showLegendKey val="0"/>
          <c:showVal val="1"/>
          <c:showCatName val="0"/>
          <c:showSerName val="0"/>
          <c:showPercent val="0"/>
          <c:showBubbleSize val="0"/>
        </c:dLbls>
        <c:gapWidth val="100"/>
        <c:gapDepth val="100"/>
        <c:shape val="box"/>
        <c:axId val="196935288"/>
        <c:axId val="196941168"/>
        <c:axId val="0"/>
      </c:bar3DChart>
      <c:catAx>
        <c:axId val="196935288"/>
        <c:scaling>
          <c:orientation val="minMax"/>
        </c:scaling>
        <c:delete val="1"/>
        <c:axPos val="b"/>
        <c:title>
          <c:tx>
            <c:rich>
              <a:bodyPr/>
              <a:lstStyle/>
              <a:p>
                <a:pPr>
                  <a:defRPr/>
                </a:pPr>
                <a:r>
                  <a:rPr lang="ru-RU" sz="1600" dirty="0" smtClean="0">
                    <a:solidFill>
                      <a:schemeClr val="bg1">
                        <a:lumMod val="50000"/>
                      </a:schemeClr>
                    </a:solidFill>
                  </a:rPr>
                  <a:t>План              Факт</a:t>
                </a:r>
                <a:endParaRPr lang="ru-RU" sz="1600" dirty="0">
                  <a:solidFill>
                    <a:schemeClr val="bg1">
                      <a:lumMod val="50000"/>
                    </a:schemeClr>
                  </a:solidFill>
                </a:endParaRPr>
              </a:p>
            </c:rich>
          </c:tx>
          <c:layout>
            <c:manualLayout>
              <c:xMode val="edge"/>
              <c:yMode val="edge"/>
              <c:x val="0.17679900464063014"/>
              <c:y val="0.89043927331211326"/>
            </c:manualLayout>
          </c:layout>
          <c:overlay val="0"/>
        </c:title>
        <c:numFmt formatCode="General" sourceLinked="1"/>
        <c:majorTickMark val="out"/>
        <c:minorTickMark val="none"/>
        <c:tickLblPos val="nextTo"/>
        <c:crossAx val="196941168"/>
        <c:crosses val="autoZero"/>
        <c:auto val="1"/>
        <c:lblAlgn val="ctr"/>
        <c:lblOffset val="100"/>
        <c:noMultiLvlLbl val="0"/>
      </c:catAx>
      <c:valAx>
        <c:axId val="196941168"/>
        <c:scaling>
          <c:orientation val="minMax"/>
          <c:max val="50000000"/>
        </c:scaling>
        <c:delete val="1"/>
        <c:axPos val="l"/>
        <c:majorGridlines/>
        <c:numFmt formatCode="#,##0" sourceLinked="0"/>
        <c:majorTickMark val="out"/>
        <c:minorTickMark val="none"/>
        <c:tickLblPos val="nextTo"/>
        <c:crossAx val="196935288"/>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b="1">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293 389 797,4</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en-US" dirty="0" smtClean="0"/>
                      <a:t>355 194 302,5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2020</c:v>
                </c:pt>
                <c:pt idx="1">
                  <c:v>2021</c:v>
                </c:pt>
              </c:numCache>
            </c:numRef>
          </c:cat>
          <c:val>
            <c:numRef>
              <c:f>Лист1!$B$2:$B$3</c:f>
              <c:numCache>
                <c:formatCode>#\ ##0.0</c:formatCode>
                <c:ptCount val="2"/>
                <c:pt idx="0">
                  <c:v>293389797.39999998</c:v>
                </c:pt>
                <c:pt idx="1">
                  <c:v>355194302.5</c:v>
                </c:pt>
              </c:numCache>
            </c:numRef>
          </c:val>
        </c:ser>
        <c:dLbls>
          <c:showLegendKey val="0"/>
          <c:showVal val="0"/>
          <c:showCatName val="0"/>
          <c:showSerName val="0"/>
          <c:showPercent val="0"/>
          <c:showBubbleSize val="0"/>
        </c:dLbls>
        <c:gapWidth val="100"/>
        <c:gapDepth val="100"/>
        <c:shape val="box"/>
        <c:axId val="196935680"/>
        <c:axId val="196938816"/>
        <c:axId val="0"/>
      </c:bar3DChart>
      <c:catAx>
        <c:axId val="19693568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96938816"/>
        <c:crosses val="autoZero"/>
        <c:auto val="1"/>
        <c:lblAlgn val="ctr"/>
        <c:lblOffset val="100"/>
        <c:noMultiLvlLbl val="0"/>
      </c:catAx>
      <c:valAx>
        <c:axId val="196938816"/>
        <c:scaling>
          <c:orientation val="minMax"/>
          <c:min val="0"/>
        </c:scaling>
        <c:delete val="1"/>
        <c:axPos val="l"/>
        <c:majorGridlines/>
        <c:numFmt formatCode="#,##0" sourceLinked="0"/>
        <c:majorTickMark val="out"/>
        <c:minorTickMark val="none"/>
        <c:tickLblPos val="nextTo"/>
        <c:crossAx val="19693568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69527930864377"/>
          <c:y val="4.3123716364644616E-3"/>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316 973 183,0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0691335346622E-3"/>
                  <c:y val="2.4846606914944554E-2"/>
                </c:manualLayout>
              </c:layout>
              <c:tx>
                <c:rich>
                  <a:bodyPr/>
                  <a:lstStyle/>
                  <a:p>
                    <a:r>
                      <a:rPr lang="en-US" dirty="0" smtClean="0"/>
                      <a:t>343 592 641,0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2020</c:v>
                </c:pt>
                <c:pt idx="1">
                  <c:v>2021</c:v>
                </c:pt>
              </c:numCache>
            </c:numRef>
          </c:cat>
          <c:val>
            <c:numRef>
              <c:f>Лист1!$B$2:$B$3</c:f>
              <c:numCache>
                <c:formatCode>#\ ##0.0</c:formatCode>
                <c:ptCount val="2"/>
                <c:pt idx="0">
                  <c:v>316973183</c:v>
                </c:pt>
                <c:pt idx="1">
                  <c:v>343592641</c:v>
                </c:pt>
              </c:numCache>
            </c:numRef>
          </c:val>
        </c:ser>
        <c:dLbls>
          <c:showLegendKey val="0"/>
          <c:showVal val="0"/>
          <c:showCatName val="0"/>
          <c:showSerName val="0"/>
          <c:showPercent val="0"/>
          <c:showBubbleSize val="0"/>
        </c:dLbls>
        <c:gapWidth val="100"/>
        <c:gapDepth val="100"/>
        <c:shape val="box"/>
        <c:axId val="196940776"/>
        <c:axId val="196937248"/>
        <c:axId val="0"/>
      </c:bar3DChart>
      <c:catAx>
        <c:axId val="19694077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96937248"/>
        <c:crosses val="autoZero"/>
        <c:auto val="1"/>
        <c:lblAlgn val="ctr"/>
        <c:lblOffset val="100"/>
        <c:noMultiLvlLbl val="0"/>
      </c:catAx>
      <c:valAx>
        <c:axId val="196937248"/>
        <c:scaling>
          <c:orientation val="minMax"/>
          <c:min val="0"/>
        </c:scaling>
        <c:delete val="1"/>
        <c:axPos val="l"/>
        <c:majorGridlines/>
        <c:numFmt formatCode="#,##0" sourceLinked="0"/>
        <c:majorTickMark val="out"/>
        <c:minorTickMark val="none"/>
        <c:tickLblPos val="nextTo"/>
        <c:crossAx val="196940776"/>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sz="1600" dirty="0" smtClean="0"/>
              <a:t>Дефицит (-)</a:t>
            </a:r>
          </a:p>
          <a:p>
            <a:pPr>
              <a:defRPr sz="1800">
                <a:solidFill>
                  <a:schemeClr val="bg1">
                    <a:lumMod val="50000"/>
                  </a:schemeClr>
                </a:solidFill>
              </a:defRPr>
            </a:pPr>
            <a:r>
              <a:rPr lang="ru-RU" sz="1600" dirty="0" smtClean="0"/>
              <a:t>Профицит (+) </a:t>
            </a:r>
            <a:endParaRPr lang="ru-RU" sz="1600" dirty="0"/>
          </a:p>
        </c:rich>
      </c:tx>
      <c:layout>
        <c:manualLayout>
          <c:xMode val="edge"/>
          <c:yMode val="edge"/>
          <c:x val="0.29840586358882715"/>
          <c:y val="4.3123700956124861E-3"/>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9.5216407816195933E-3"/>
                  <c:y val="-0.13272016616327692"/>
                </c:manualLayout>
              </c:layout>
              <c:tx>
                <c:rich>
                  <a:bodyPr/>
                  <a:lstStyle/>
                  <a:p>
                    <a:r>
                      <a:rPr lang="en-US" dirty="0" smtClean="0"/>
                      <a:t>-23 583 385,6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97171196195634"/>
                      <c:h val="9.5294482102895886E-2"/>
                    </c:manualLayout>
                  </c15:layout>
                </c:ext>
              </c:extLst>
            </c:dLbl>
            <c:dLbl>
              <c:idx val="1"/>
              <c:layout>
                <c:manualLayout>
                  <c:x val="1.7509512583817636E-3"/>
                  <c:y val="-9.5301985605423675E-2"/>
                </c:manualLayout>
              </c:layout>
              <c:tx>
                <c:rich>
                  <a:bodyPr/>
                  <a:lstStyle/>
                  <a:p>
                    <a:r>
                      <a:rPr lang="en-US" dirty="0" smtClean="0"/>
                      <a:t>11 601 661,5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2020</c:v>
                </c:pt>
                <c:pt idx="1">
                  <c:v>2021</c:v>
                </c:pt>
              </c:numCache>
            </c:numRef>
          </c:cat>
          <c:val>
            <c:numRef>
              <c:f>Лист1!$B$2:$B$3</c:f>
              <c:numCache>
                <c:formatCode>#\ ##0.0</c:formatCode>
                <c:ptCount val="2"/>
                <c:pt idx="0">
                  <c:v>-23583385.600000001</c:v>
                </c:pt>
                <c:pt idx="1">
                  <c:v>11601661.5</c:v>
                </c:pt>
              </c:numCache>
            </c:numRef>
          </c:val>
        </c:ser>
        <c:dLbls>
          <c:showLegendKey val="0"/>
          <c:showVal val="0"/>
          <c:showCatName val="0"/>
          <c:showSerName val="0"/>
          <c:showPercent val="0"/>
          <c:showBubbleSize val="0"/>
        </c:dLbls>
        <c:gapWidth val="100"/>
        <c:gapDepth val="100"/>
        <c:shape val="box"/>
        <c:axId val="196942736"/>
        <c:axId val="196938032"/>
        <c:axId val="0"/>
      </c:bar3DChart>
      <c:catAx>
        <c:axId val="196942736"/>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96938032"/>
        <c:crosses val="autoZero"/>
        <c:auto val="1"/>
        <c:lblAlgn val="ctr"/>
        <c:lblOffset val="100"/>
        <c:noMultiLvlLbl val="0"/>
      </c:catAx>
      <c:valAx>
        <c:axId val="196938032"/>
        <c:scaling>
          <c:orientation val="minMax"/>
          <c:max val="50000000"/>
          <c:min val="0"/>
        </c:scaling>
        <c:delete val="1"/>
        <c:axPos val="l"/>
        <c:majorGridlines/>
        <c:numFmt formatCode="#,##0" sourceLinked="0"/>
        <c:majorTickMark val="out"/>
        <c:minorTickMark val="none"/>
        <c:tickLblPos val="nextTo"/>
        <c:crossAx val="19694273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2DB9FF"/>
              </a:solidFill>
              <a:ln>
                <a:noFill/>
              </a:ln>
              <a:effectLst/>
              <a:scene3d>
                <a:camera prst="orthographicFront"/>
                <a:lightRig rig="threePt" dir="t"/>
              </a:scene3d>
              <a:sp3d>
                <a:bevelT/>
              </a:sp3d>
            </c:spPr>
          </c:dPt>
          <c:dLbls>
            <c:dLbl>
              <c:idx val="0"/>
              <c:layout>
                <c:manualLayout>
                  <c:x val="-0.14136732329084589"/>
                  <c:y val="-0.1259499705393968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271 764 301,8</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5.8962235746024216E-2"/>
                  <c:y val="-5.3517902098972357E-2"/>
                </c:manualLayout>
              </c:layout>
              <c:tx>
                <c:rich>
                  <a:bodyPr/>
                  <a:lstStyle/>
                  <a:p>
                    <a:r>
                      <a:rPr lang="en-US" dirty="0" smtClean="0"/>
                      <a:t>8</a:t>
                    </a:r>
                    <a:r>
                      <a:rPr lang="en-US" baseline="0" dirty="0" smtClean="0"/>
                      <a:t> 459 681,1</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3174971031286212E-2"/>
                  <c:y val="-1.66404199475065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74 970 319,6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2981846272692158"/>
                      <c:h val="0.1091024148297252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 ##0.0</c:formatCode>
                <c:ptCount val="3"/>
                <c:pt idx="0">
                  <c:v>271764301.80000001</c:v>
                </c:pt>
                <c:pt idx="1">
                  <c:v>8459681.0999999996</c:v>
                </c:pt>
                <c:pt idx="2">
                  <c:v>74970319.599999994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1629972962533797E-2"/>
          <c:y val="0.16120597170251683"/>
          <c:w val="0.32247370005748122"/>
          <c:h val="0.74119787658121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План 2021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3.560497580360306E-3"/>
                  <c:y val="-2.6137490823297301E-2"/>
                </c:manualLayout>
              </c:layout>
              <c:tx>
                <c:rich>
                  <a:bodyPr/>
                  <a:lstStyle/>
                  <a:p>
                    <a:r>
                      <a:rPr lang="en-US" dirty="0" smtClean="0">
                        <a:solidFill>
                          <a:schemeClr val="tx1"/>
                        </a:solidFill>
                      </a:rPr>
                      <a:t>350 873 070,4</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45374070454045773"/>
                      <c:h val="8.3168386594646024E-2"/>
                    </c:manualLayout>
                  </c15:layout>
                </c:ext>
              </c:extLst>
            </c:dLbl>
            <c:dLbl>
              <c:idx val="1"/>
              <c:layout>
                <c:manualLayout>
                  <c:x val="1.0581081705891331E-2"/>
                  <c:y val="-8.1670937397379642E-2"/>
                </c:manualLayout>
              </c:layout>
              <c:tx>
                <c:rich>
                  <a:bodyPr/>
                  <a:lstStyle/>
                  <a:p>
                    <a:pPr>
                      <a:defRPr sz="1000">
                        <a:solidFill>
                          <a:schemeClr val="dk1"/>
                        </a:solidFill>
                        <a:latin typeface="+mn-lt"/>
                        <a:ea typeface="+mn-ea"/>
                        <a:cs typeface="+mn-cs"/>
                      </a:defRPr>
                    </a:pPr>
                    <a:r>
                      <a:rPr lang="en-US" dirty="0" smtClean="0">
                        <a:solidFill>
                          <a:schemeClr val="tx1"/>
                        </a:solidFill>
                      </a:rPr>
                      <a:t>6 849 485,5</a:t>
                    </a:r>
                    <a:endParaRPr lang="en-US"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350873070.39999998</c:v>
                </c:pt>
                <c:pt idx="1">
                  <c:v>6849485.5</c:v>
                </c:pt>
              </c:numCache>
            </c:numRef>
          </c:val>
        </c:ser>
        <c:dLbls>
          <c:showLegendKey val="0"/>
          <c:showVal val="0"/>
          <c:showCatName val="0"/>
          <c:showSerName val="0"/>
          <c:showPercent val="0"/>
          <c:showBubbleSize val="0"/>
        </c:dLbls>
        <c:gapWidth val="60"/>
        <c:gapDepth val="100"/>
        <c:shape val="box"/>
        <c:axId val="196936856"/>
        <c:axId val="196939600"/>
        <c:axId val="0"/>
      </c:bar3DChart>
      <c:catAx>
        <c:axId val="196936856"/>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196939600"/>
        <c:crosses val="autoZero"/>
        <c:auto val="1"/>
        <c:lblAlgn val="ctr"/>
        <c:lblOffset val="100"/>
        <c:noMultiLvlLbl val="0"/>
      </c:catAx>
      <c:valAx>
        <c:axId val="196939600"/>
        <c:scaling>
          <c:orientation val="minMax"/>
          <c:max val="250000000"/>
          <c:min val="0"/>
        </c:scaling>
        <c:delete val="1"/>
        <c:axPos val="l"/>
        <c:majorGridlines/>
        <c:numFmt formatCode="#,##0" sourceLinked="0"/>
        <c:majorTickMark val="out"/>
        <c:minorTickMark val="none"/>
        <c:tickLblPos val="nextTo"/>
        <c:crossAx val="19693685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E07DD-A5B0-427A-BADB-480EADEE364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ru-RU"/>
        </a:p>
      </dgm:t>
    </dgm:pt>
    <dgm:pt modelId="{70FEB5CF-0BB8-4776-89A5-BC193BFCFEF9}">
      <dgm:prSet phldrT="[Текст]" custT="1"/>
      <dgm:spPr/>
      <dgm:t>
        <a:bodyPr/>
        <a:lstStyle/>
        <a:p>
          <a:r>
            <a:rPr lang="ru-RU" sz="1400" dirty="0" smtClean="0">
              <a:latin typeface="Arial Narrow" panose="020B0606020202030204" pitchFamily="34" charset="0"/>
            </a:rPr>
            <a:t>Национальные проекты</a:t>
          </a:r>
          <a:endParaRPr lang="ru-RU" sz="1400" dirty="0">
            <a:latin typeface="Arial Narrow" panose="020B0606020202030204" pitchFamily="34" charset="0"/>
          </a:endParaRPr>
        </a:p>
      </dgm:t>
    </dgm:pt>
    <dgm:pt modelId="{A0982890-4A15-4706-95B5-8205F15F4B05}" type="parTrans" cxnId="{A6D6E14F-9938-406A-8EFC-B0A510089865}">
      <dgm:prSet/>
      <dgm:spPr/>
      <dgm:t>
        <a:bodyPr/>
        <a:lstStyle/>
        <a:p>
          <a:endParaRPr lang="ru-RU" sz="1400">
            <a:latin typeface="Arial Narrow" panose="020B0606020202030204" pitchFamily="34" charset="0"/>
          </a:endParaRPr>
        </a:p>
      </dgm:t>
    </dgm:pt>
    <dgm:pt modelId="{FB9B2E7E-006F-4421-95BB-F1F97E76D496}" type="sibTrans" cxnId="{A6D6E14F-9938-406A-8EFC-B0A510089865}">
      <dgm:prSet/>
      <dgm:spPr/>
      <dgm:t>
        <a:bodyPr/>
        <a:lstStyle/>
        <a:p>
          <a:endParaRPr lang="ru-RU" sz="1400">
            <a:latin typeface="Arial Narrow" panose="020B0606020202030204" pitchFamily="34" charset="0"/>
          </a:endParaRPr>
        </a:p>
      </dgm:t>
    </dgm:pt>
    <dgm:pt modelId="{20469BF1-2626-49C1-BD99-197326E59B57}">
      <dgm:prSet phldrT="[Текст]" custT="1"/>
      <dgm:spPr/>
      <dgm:t>
        <a:bodyPr/>
        <a:lstStyle/>
        <a:p>
          <a:r>
            <a:rPr lang="ru-RU" sz="1200" dirty="0" smtClean="0">
              <a:latin typeface="Arial Narrow" panose="020B0606020202030204" pitchFamily="34" charset="0"/>
            </a:rPr>
            <a:t>Демография</a:t>
          </a:r>
          <a:endParaRPr lang="ru-RU" sz="1200" dirty="0">
            <a:latin typeface="Arial Narrow" panose="020B0606020202030204" pitchFamily="34" charset="0"/>
          </a:endParaRPr>
        </a:p>
      </dgm:t>
    </dgm:pt>
    <dgm:pt modelId="{D191030B-9FD7-4612-A3A3-7D84775EEDE9}" type="parTrans" cxnId="{4D44555A-EB03-4845-BA58-4A4CBAD62F1F}">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41C09F-2873-419A-B77C-FFDA810A0CB3}" type="sibTrans" cxnId="{4D44555A-EB03-4845-BA58-4A4CBAD62F1F}">
      <dgm:prSet/>
      <dgm:spPr/>
      <dgm:t>
        <a:bodyPr/>
        <a:lstStyle/>
        <a:p>
          <a:endParaRPr lang="ru-RU" sz="1400">
            <a:latin typeface="Arial Narrow" panose="020B0606020202030204" pitchFamily="34" charset="0"/>
          </a:endParaRPr>
        </a:p>
      </dgm:t>
    </dgm:pt>
    <dgm:pt modelId="{5E3D8E66-8863-42D7-B322-E5602B7764AD}">
      <dgm:prSet custT="1"/>
      <dgm:spPr/>
      <dgm:t>
        <a:bodyPr/>
        <a:lstStyle/>
        <a:p>
          <a:r>
            <a:rPr lang="ru-RU" sz="1200" dirty="0" smtClean="0">
              <a:latin typeface="Arial Narrow" panose="020B0606020202030204" pitchFamily="34" charset="0"/>
            </a:rPr>
            <a:t>Здравоохранение</a:t>
          </a:r>
          <a:endParaRPr lang="ru-RU" sz="1200" dirty="0">
            <a:latin typeface="Arial Narrow" panose="020B0606020202030204" pitchFamily="34" charset="0"/>
          </a:endParaRPr>
        </a:p>
      </dgm:t>
    </dgm:pt>
    <dgm:pt modelId="{A179B136-F490-4BDE-8B05-254FB94F8D52}" type="parTrans" cxnId="{876A411F-6A61-44B1-8D6D-00BFFBE443E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6C7E28FA-D199-405E-8CED-4631875F5C10}" type="sibTrans" cxnId="{876A411F-6A61-44B1-8D6D-00BFFBE443EE}">
      <dgm:prSet/>
      <dgm:spPr/>
      <dgm:t>
        <a:bodyPr/>
        <a:lstStyle/>
        <a:p>
          <a:endParaRPr lang="ru-RU" sz="1400">
            <a:latin typeface="Arial Narrow" panose="020B0606020202030204" pitchFamily="34" charset="0"/>
          </a:endParaRPr>
        </a:p>
      </dgm:t>
    </dgm:pt>
    <dgm:pt modelId="{EAA85B16-D9B2-47E6-8316-C1E37F507C9F}">
      <dgm:prSet custT="1"/>
      <dgm:spPr/>
      <dgm:t>
        <a:bodyPr/>
        <a:lstStyle/>
        <a:p>
          <a:r>
            <a:rPr lang="ru-RU" sz="1200" dirty="0" smtClean="0">
              <a:latin typeface="Arial Narrow" panose="020B0606020202030204" pitchFamily="34" charset="0"/>
            </a:rPr>
            <a:t>Образование</a:t>
          </a:r>
          <a:endParaRPr lang="ru-RU" sz="1200" dirty="0">
            <a:latin typeface="Arial Narrow" panose="020B0606020202030204" pitchFamily="34" charset="0"/>
          </a:endParaRPr>
        </a:p>
      </dgm:t>
    </dgm:pt>
    <dgm:pt modelId="{7C54958C-904A-4034-B9B0-5E1F2B488415}" type="parTrans" cxnId="{CE39E68D-8147-48A7-802F-2592A7B2D12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B0ECAB-BD0C-4BE5-AF6B-0F9052FBB588}" type="sibTrans" cxnId="{CE39E68D-8147-48A7-802F-2592A7B2D120}">
      <dgm:prSet/>
      <dgm:spPr/>
      <dgm:t>
        <a:bodyPr/>
        <a:lstStyle/>
        <a:p>
          <a:endParaRPr lang="ru-RU" sz="1400">
            <a:latin typeface="Arial Narrow" panose="020B0606020202030204" pitchFamily="34" charset="0"/>
          </a:endParaRPr>
        </a:p>
      </dgm:t>
    </dgm:pt>
    <dgm:pt modelId="{2AF386F0-9E07-420A-8C21-97E999FA6082}">
      <dgm:prSet custT="1"/>
      <dgm:spPr/>
      <dgm:t>
        <a:bodyPr/>
        <a:lstStyle/>
        <a:p>
          <a:r>
            <a:rPr lang="ru-RU" sz="1200" dirty="0" smtClean="0">
              <a:latin typeface="Arial Narrow" panose="020B0606020202030204" pitchFamily="34" charset="0"/>
            </a:rPr>
            <a:t>Жилье и городская среда</a:t>
          </a:r>
          <a:endParaRPr lang="ru-RU" sz="1200" dirty="0">
            <a:latin typeface="Arial Narrow" panose="020B0606020202030204" pitchFamily="34" charset="0"/>
          </a:endParaRPr>
        </a:p>
      </dgm:t>
    </dgm:pt>
    <dgm:pt modelId="{55241DA5-4723-4576-A068-CF37ADDE3407}" type="parTrans" cxnId="{E96C1742-02A0-4153-A49C-5C3581CB0A17}">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8294628A-4F2D-4435-8C12-BB868F6C66FC}" type="sibTrans" cxnId="{E96C1742-02A0-4153-A49C-5C3581CB0A17}">
      <dgm:prSet/>
      <dgm:spPr/>
      <dgm:t>
        <a:bodyPr/>
        <a:lstStyle/>
        <a:p>
          <a:endParaRPr lang="ru-RU" sz="1400">
            <a:latin typeface="Arial Narrow" panose="020B0606020202030204" pitchFamily="34" charset="0"/>
          </a:endParaRPr>
        </a:p>
      </dgm:t>
    </dgm:pt>
    <dgm:pt modelId="{785BED81-37ED-4A7C-BAF7-713CF3C5596E}">
      <dgm:prSet custT="1"/>
      <dgm:spPr/>
      <dgm:t>
        <a:bodyPr/>
        <a:lstStyle/>
        <a:p>
          <a:r>
            <a:rPr lang="ru-RU" sz="1200" dirty="0" smtClean="0">
              <a:latin typeface="Arial Narrow" panose="020B0606020202030204" pitchFamily="34" charset="0"/>
            </a:rPr>
            <a:t>Экология</a:t>
          </a:r>
          <a:endParaRPr lang="ru-RU" sz="1200" dirty="0">
            <a:latin typeface="Arial Narrow" panose="020B0606020202030204" pitchFamily="34" charset="0"/>
          </a:endParaRPr>
        </a:p>
      </dgm:t>
    </dgm:pt>
    <dgm:pt modelId="{317F107E-F919-4B34-B2B7-AE9DFF6DDC7D}" type="parTrans" cxnId="{26DF4F7D-73C0-40D5-813C-0DBF683D060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124F5364-8FD6-4CAE-B32E-BCF4E4AD8AD2}" type="sibTrans" cxnId="{26DF4F7D-73C0-40D5-813C-0DBF683D0600}">
      <dgm:prSet/>
      <dgm:spPr/>
      <dgm:t>
        <a:bodyPr/>
        <a:lstStyle/>
        <a:p>
          <a:endParaRPr lang="ru-RU" sz="1400">
            <a:latin typeface="Arial Narrow" panose="020B0606020202030204" pitchFamily="34" charset="0"/>
          </a:endParaRPr>
        </a:p>
      </dgm:t>
    </dgm:pt>
    <dgm:pt modelId="{73469D9E-8C37-4A72-A0D7-935E526B29A1}">
      <dgm:prSet custT="1"/>
      <dgm:spPr/>
      <dgm:t>
        <a:bodyPr/>
        <a:lstStyle/>
        <a:p>
          <a:r>
            <a:rPr lang="ru-RU" sz="1200" dirty="0" smtClean="0">
              <a:latin typeface="Arial Narrow" panose="020B0606020202030204" pitchFamily="34" charset="0"/>
            </a:rPr>
            <a:t>Безопасные качественные дороги</a:t>
          </a:r>
          <a:endParaRPr lang="ru-RU" sz="1200" dirty="0">
            <a:latin typeface="Arial Narrow" panose="020B0606020202030204" pitchFamily="34" charset="0"/>
          </a:endParaRPr>
        </a:p>
      </dgm:t>
    </dgm:pt>
    <dgm:pt modelId="{A03B4353-4DDF-493D-9A64-F9C65582F1B4}" type="parTrans" cxnId="{2279AF2B-39D3-489E-9B46-E6BC3E23228D}">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C51F7838-FD22-4DC1-933B-C511C206B563}" type="sibTrans" cxnId="{2279AF2B-39D3-489E-9B46-E6BC3E23228D}">
      <dgm:prSet/>
      <dgm:spPr/>
      <dgm:t>
        <a:bodyPr/>
        <a:lstStyle/>
        <a:p>
          <a:endParaRPr lang="ru-RU" sz="1400">
            <a:latin typeface="Arial Narrow" panose="020B0606020202030204" pitchFamily="34" charset="0"/>
          </a:endParaRPr>
        </a:p>
      </dgm:t>
    </dgm:pt>
    <dgm:pt modelId="{A6201C63-CCCE-4299-B791-B6C7D8E9E178}">
      <dgm:prSet custT="1"/>
      <dgm:spPr/>
      <dgm:t>
        <a:bodyPr/>
        <a:lstStyle/>
        <a:p>
          <a:r>
            <a:rPr lang="ru-RU" sz="1200" dirty="0" smtClean="0">
              <a:latin typeface="Arial Narrow" panose="020B0606020202030204" pitchFamily="34" charset="0"/>
            </a:rPr>
            <a:t>Производительность </a:t>
          </a:r>
          <a:r>
            <a:rPr lang="ru-RU" sz="1200" dirty="0" smtClean="0">
              <a:latin typeface="Arial Narrow" panose="020B0606020202030204" pitchFamily="34" charset="0"/>
            </a:rPr>
            <a:t>труда</a:t>
          </a:r>
          <a:endParaRPr lang="ru-RU" sz="1200" dirty="0">
            <a:latin typeface="Arial Narrow" panose="020B0606020202030204" pitchFamily="34" charset="0"/>
          </a:endParaRPr>
        </a:p>
      </dgm:t>
    </dgm:pt>
    <dgm:pt modelId="{3ACF6BAD-3D2E-41CF-8874-D72E54FED96C}" type="parTrans" cxnId="{126AB0CD-7C3D-442E-BD41-74C1AE0687C4}">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E321EE6-51D4-4AC2-90EF-E3E8225617CC}" type="sibTrans" cxnId="{126AB0CD-7C3D-442E-BD41-74C1AE0687C4}">
      <dgm:prSet/>
      <dgm:spPr/>
      <dgm:t>
        <a:bodyPr/>
        <a:lstStyle/>
        <a:p>
          <a:endParaRPr lang="ru-RU" sz="1400">
            <a:latin typeface="Arial Narrow" panose="020B0606020202030204" pitchFamily="34" charset="0"/>
          </a:endParaRPr>
        </a:p>
      </dgm:t>
    </dgm:pt>
    <dgm:pt modelId="{F00040BC-240C-47B1-9631-5856AA18525D}">
      <dgm:prSet custT="1"/>
      <dgm:spPr/>
      <dgm:t>
        <a:bodyPr/>
        <a:lstStyle/>
        <a:p>
          <a:r>
            <a:rPr lang="ru-RU" sz="1200" dirty="0" smtClean="0">
              <a:latin typeface="Arial Narrow" panose="020B0606020202030204" pitchFamily="34" charset="0"/>
            </a:rPr>
            <a:t>Цифровая экономика</a:t>
          </a:r>
          <a:endParaRPr lang="ru-RU" sz="1200" dirty="0">
            <a:latin typeface="Arial Narrow" panose="020B0606020202030204" pitchFamily="34" charset="0"/>
          </a:endParaRPr>
        </a:p>
      </dgm:t>
    </dgm:pt>
    <dgm:pt modelId="{BC485765-7957-4FE8-B650-B852092D4532}" type="parTrans" cxnId="{248C26E1-6DB0-4ABD-B389-BF3A4A5235C1}">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457F7F8-7C21-4AB6-8AE1-8CBF4E2F3E3D}" type="sibTrans" cxnId="{248C26E1-6DB0-4ABD-B389-BF3A4A5235C1}">
      <dgm:prSet/>
      <dgm:spPr/>
      <dgm:t>
        <a:bodyPr/>
        <a:lstStyle/>
        <a:p>
          <a:endParaRPr lang="ru-RU" sz="1400">
            <a:latin typeface="Arial Narrow" panose="020B0606020202030204" pitchFamily="34" charset="0"/>
          </a:endParaRPr>
        </a:p>
      </dgm:t>
    </dgm:pt>
    <dgm:pt modelId="{C4D8171A-2F8D-420A-AC83-5991D7F847A1}">
      <dgm:prSet custT="1"/>
      <dgm:spPr/>
      <dgm:t>
        <a:bodyPr/>
        <a:lstStyle/>
        <a:p>
          <a:r>
            <a:rPr lang="ru-RU" sz="1200" dirty="0" smtClean="0">
              <a:latin typeface="Arial Narrow" panose="020B0606020202030204" pitchFamily="34" charset="0"/>
            </a:rPr>
            <a:t>Культура</a:t>
          </a:r>
          <a:endParaRPr lang="ru-RU" sz="1200" dirty="0">
            <a:latin typeface="Arial Narrow" panose="020B0606020202030204" pitchFamily="34" charset="0"/>
          </a:endParaRPr>
        </a:p>
      </dgm:t>
    </dgm:pt>
    <dgm:pt modelId="{8CA2C64B-5137-4013-94EB-09D617D42F7F}" type="parTrans" cxnId="{71B4212E-E8E1-4073-A327-C8302776A845}">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E312ADA0-6559-4303-AFED-42DA302714E0}" type="sibTrans" cxnId="{71B4212E-E8E1-4073-A327-C8302776A845}">
      <dgm:prSet/>
      <dgm:spPr/>
      <dgm:t>
        <a:bodyPr/>
        <a:lstStyle/>
        <a:p>
          <a:endParaRPr lang="ru-RU" sz="1400">
            <a:latin typeface="Arial Narrow" panose="020B0606020202030204" pitchFamily="34" charset="0"/>
          </a:endParaRPr>
        </a:p>
      </dgm:t>
    </dgm:pt>
    <dgm:pt modelId="{C703676C-0375-45BF-9F26-00DB24E54CC7}">
      <dgm:prSet custT="1"/>
      <dgm:spPr/>
      <dgm:t>
        <a:bodyPr/>
        <a:lstStyle/>
        <a:p>
          <a:r>
            <a:rPr lang="ru-RU" sz="1200" dirty="0" smtClean="0">
              <a:latin typeface="Arial Narrow" panose="020B0606020202030204" pitchFamily="34" charset="0"/>
            </a:rPr>
            <a:t>Малое и среднее предпринимательство и поддержка индивидуальной предпринимательской инициативы</a:t>
          </a:r>
          <a:endParaRPr lang="ru-RU" sz="1200" dirty="0">
            <a:latin typeface="Arial Narrow" panose="020B0606020202030204" pitchFamily="34" charset="0"/>
          </a:endParaRPr>
        </a:p>
      </dgm:t>
    </dgm:pt>
    <dgm:pt modelId="{5486726E-E8F7-4A90-BEC6-F4210A6932F7}" type="parTrans" cxnId="{DC4CE0BC-E8C3-4826-A6B3-4F07CA61FB8A}">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96A939C3-C748-437C-985D-4003AE3FE0F2}" type="sibTrans" cxnId="{DC4CE0BC-E8C3-4826-A6B3-4F07CA61FB8A}">
      <dgm:prSet/>
      <dgm:spPr/>
      <dgm:t>
        <a:bodyPr/>
        <a:lstStyle/>
        <a:p>
          <a:endParaRPr lang="ru-RU" sz="1400">
            <a:latin typeface="Arial Narrow" panose="020B0606020202030204" pitchFamily="34" charset="0"/>
          </a:endParaRPr>
        </a:p>
      </dgm:t>
    </dgm:pt>
    <dgm:pt modelId="{817C3D88-64C0-43DB-8AE6-435906A379AF}">
      <dgm:prSet custT="1"/>
      <dgm:spPr/>
      <dgm:t>
        <a:bodyPr/>
        <a:lstStyle/>
        <a:p>
          <a:r>
            <a:rPr lang="ru-RU" sz="1200" dirty="0" smtClean="0">
              <a:latin typeface="Arial Narrow" panose="020B0606020202030204" pitchFamily="34" charset="0"/>
            </a:rPr>
            <a:t>Международная кооперация и экспорт</a:t>
          </a:r>
          <a:endParaRPr lang="ru-RU" sz="1200" dirty="0">
            <a:latin typeface="Arial Narrow" panose="020B0606020202030204" pitchFamily="34" charset="0"/>
          </a:endParaRPr>
        </a:p>
      </dgm:t>
    </dgm:pt>
    <dgm:pt modelId="{FFDCF838-9011-4167-BFB7-BFC588ADC76A}" type="parTrans" cxnId="{0D377FC3-AC13-47C3-9E0D-2DF096025BD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B40A8585-B645-40E1-8710-E59093631129}" type="sibTrans" cxnId="{0D377FC3-AC13-47C3-9E0D-2DF096025BDE}">
      <dgm:prSet/>
      <dgm:spPr/>
      <dgm:t>
        <a:bodyPr/>
        <a:lstStyle/>
        <a:p>
          <a:endParaRPr lang="ru-RU" sz="1400">
            <a:latin typeface="Arial Narrow" panose="020B0606020202030204" pitchFamily="34" charset="0"/>
          </a:endParaRPr>
        </a:p>
      </dgm:t>
    </dgm:pt>
    <dgm:pt modelId="{FE3058CE-56D2-4497-A55B-ED9272E7F83A}">
      <dgm:prSet custT="1"/>
      <dgm:spPr/>
      <dgm:t>
        <a:bodyPr/>
        <a:lstStyle/>
        <a:p>
          <a:r>
            <a:rPr lang="ru-RU" sz="1200" dirty="0" smtClean="0">
              <a:latin typeface="Arial Narrow" panose="020B0606020202030204" pitchFamily="34" charset="0"/>
            </a:rPr>
            <a:t>Туризм и </a:t>
          </a:r>
          <a:r>
            <a:rPr lang="ru-RU" sz="1200" dirty="0" smtClean="0">
              <a:latin typeface="Arial Narrow" panose="020B0606020202030204" pitchFamily="34" charset="0"/>
            </a:rPr>
            <a:t>индустрия гостеприимства</a:t>
          </a:r>
          <a:endParaRPr lang="ru-RU" sz="1200" dirty="0">
            <a:latin typeface="Arial Narrow" panose="020B0606020202030204" pitchFamily="34" charset="0"/>
          </a:endParaRPr>
        </a:p>
      </dgm:t>
    </dgm:pt>
    <dgm:pt modelId="{EC15BF0A-8913-459F-882B-0BC699464B26}" type="parTrans" cxnId="{BADC7631-4E77-4D78-AA1C-6091E6D58BC7}">
      <dgm:prSet/>
      <dgm:spPr>
        <a:ln>
          <a:solidFill>
            <a:schemeClr val="accent1"/>
          </a:solidFill>
        </a:ln>
      </dgm:spPr>
      <dgm:t>
        <a:bodyPr/>
        <a:lstStyle/>
        <a:p>
          <a:endParaRPr lang="ru-RU"/>
        </a:p>
      </dgm:t>
    </dgm:pt>
    <dgm:pt modelId="{3582C2D7-D7CC-44FA-BDEE-1DABDA4649DB}" type="sibTrans" cxnId="{BADC7631-4E77-4D78-AA1C-6091E6D58BC7}">
      <dgm:prSet/>
      <dgm:spPr/>
      <dgm:t>
        <a:bodyPr/>
        <a:lstStyle/>
        <a:p>
          <a:endParaRPr lang="ru-RU"/>
        </a:p>
      </dgm:t>
    </dgm:pt>
    <dgm:pt modelId="{C629BDB1-DD7C-4472-B843-36416104CC25}" type="pres">
      <dgm:prSet presAssocID="{849E07DD-A5B0-427A-BADB-480EADEE3644}" presName="cycle" presStyleCnt="0">
        <dgm:presLayoutVars>
          <dgm:chMax val="1"/>
          <dgm:dir/>
          <dgm:animLvl val="ctr"/>
          <dgm:resizeHandles val="exact"/>
        </dgm:presLayoutVars>
      </dgm:prSet>
      <dgm:spPr/>
      <dgm:t>
        <a:bodyPr/>
        <a:lstStyle/>
        <a:p>
          <a:endParaRPr lang="ru-RU"/>
        </a:p>
      </dgm:t>
    </dgm:pt>
    <dgm:pt modelId="{42094000-3D12-47F3-968E-652346C6A38C}" type="pres">
      <dgm:prSet presAssocID="{70FEB5CF-0BB8-4776-89A5-BC193BFCFEF9}" presName="centerShape" presStyleLbl="node0" presStyleIdx="0" presStyleCnt="1" custScaleX="236509" custScaleY="192383"/>
      <dgm:spPr/>
      <dgm:t>
        <a:bodyPr/>
        <a:lstStyle/>
        <a:p>
          <a:endParaRPr lang="ru-RU"/>
        </a:p>
      </dgm:t>
    </dgm:pt>
    <dgm:pt modelId="{385156A3-897D-4C52-A686-DE6CBF04F256}" type="pres">
      <dgm:prSet presAssocID="{D191030B-9FD7-4612-A3A3-7D84775EEDE9}" presName="Name9" presStyleLbl="parChTrans1D2" presStyleIdx="0" presStyleCnt="12"/>
      <dgm:spPr/>
      <dgm:t>
        <a:bodyPr/>
        <a:lstStyle/>
        <a:p>
          <a:endParaRPr lang="ru-RU"/>
        </a:p>
      </dgm:t>
    </dgm:pt>
    <dgm:pt modelId="{A1CA1A89-994E-4C92-AC8E-6B5D95DBDF6B}" type="pres">
      <dgm:prSet presAssocID="{D191030B-9FD7-4612-A3A3-7D84775EEDE9}" presName="connTx" presStyleLbl="parChTrans1D2" presStyleIdx="0" presStyleCnt="12"/>
      <dgm:spPr/>
      <dgm:t>
        <a:bodyPr/>
        <a:lstStyle/>
        <a:p>
          <a:endParaRPr lang="ru-RU"/>
        </a:p>
      </dgm:t>
    </dgm:pt>
    <dgm:pt modelId="{DA738CA4-1A3D-41AE-9C37-13F83B191D41}" type="pres">
      <dgm:prSet presAssocID="{20469BF1-2626-49C1-BD99-197326E59B57}" presName="node" presStyleLbl="node1" presStyleIdx="0" presStyleCnt="12" custScaleX="172485" custRadScaleRad="99748" custRadScaleInc="19669">
        <dgm:presLayoutVars>
          <dgm:bulletEnabled val="1"/>
        </dgm:presLayoutVars>
      </dgm:prSet>
      <dgm:spPr/>
      <dgm:t>
        <a:bodyPr/>
        <a:lstStyle/>
        <a:p>
          <a:endParaRPr lang="ru-RU"/>
        </a:p>
      </dgm:t>
    </dgm:pt>
    <dgm:pt modelId="{22D347F2-F936-450A-9BE0-AA63419A3256}" type="pres">
      <dgm:prSet presAssocID="{A179B136-F490-4BDE-8B05-254FB94F8D52}" presName="Name9" presStyleLbl="parChTrans1D2" presStyleIdx="1" presStyleCnt="12"/>
      <dgm:spPr/>
      <dgm:t>
        <a:bodyPr/>
        <a:lstStyle/>
        <a:p>
          <a:endParaRPr lang="ru-RU"/>
        </a:p>
      </dgm:t>
    </dgm:pt>
    <dgm:pt modelId="{26D61185-9154-4027-9CD3-C2F8AE4441B7}" type="pres">
      <dgm:prSet presAssocID="{A179B136-F490-4BDE-8B05-254FB94F8D52}" presName="connTx" presStyleLbl="parChTrans1D2" presStyleIdx="1" presStyleCnt="12"/>
      <dgm:spPr/>
      <dgm:t>
        <a:bodyPr/>
        <a:lstStyle/>
        <a:p>
          <a:endParaRPr lang="ru-RU"/>
        </a:p>
      </dgm:t>
    </dgm:pt>
    <dgm:pt modelId="{738A5433-B1CC-47C6-8EEC-43FB9F1D8C45}" type="pres">
      <dgm:prSet presAssocID="{5E3D8E66-8863-42D7-B322-E5602B7764AD}" presName="node" presStyleLbl="node1" presStyleIdx="1" presStyleCnt="12" custScaleX="252476" custRadScaleRad="124275" custRadScaleInc="97359">
        <dgm:presLayoutVars>
          <dgm:bulletEnabled val="1"/>
        </dgm:presLayoutVars>
      </dgm:prSet>
      <dgm:spPr/>
      <dgm:t>
        <a:bodyPr/>
        <a:lstStyle/>
        <a:p>
          <a:endParaRPr lang="ru-RU"/>
        </a:p>
      </dgm:t>
    </dgm:pt>
    <dgm:pt modelId="{C609E844-81F7-4E42-8018-148A87A3B319}" type="pres">
      <dgm:prSet presAssocID="{7C54958C-904A-4034-B9B0-5E1F2B488415}" presName="Name9" presStyleLbl="parChTrans1D2" presStyleIdx="2" presStyleCnt="12"/>
      <dgm:spPr/>
      <dgm:t>
        <a:bodyPr/>
        <a:lstStyle/>
        <a:p>
          <a:endParaRPr lang="ru-RU"/>
        </a:p>
      </dgm:t>
    </dgm:pt>
    <dgm:pt modelId="{0C7AFC2D-FCDC-442D-A42E-254821CF394E}" type="pres">
      <dgm:prSet presAssocID="{7C54958C-904A-4034-B9B0-5E1F2B488415}" presName="connTx" presStyleLbl="parChTrans1D2" presStyleIdx="2" presStyleCnt="12"/>
      <dgm:spPr/>
      <dgm:t>
        <a:bodyPr/>
        <a:lstStyle/>
        <a:p>
          <a:endParaRPr lang="ru-RU"/>
        </a:p>
      </dgm:t>
    </dgm:pt>
    <dgm:pt modelId="{0DCA6255-9DCF-494E-B439-EAE851D246D7}" type="pres">
      <dgm:prSet presAssocID="{EAA85B16-D9B2-47E6-8316-C1E37F507C9F}" presName="node" presStyleLbl="node1" presStyleIdx="2" presStyleCnt="12" custScaleX="201207" custRadScaleRad="174108" custRadScaleInc="58016">
        <dgm:presLayoutVars>
          <dgm:bulletEnabled val="1"/>
        </dgm:presLayoutVars>
      </dgm:prSet>
      <dgm:spPr/>
      <dgm:t>
        <a:bodyPr/>
        <a:lstStyle/>
        <a:p>
          <a:endParaRPr lang="ru-RU"/>
        </a:p>
      </dgm:t>
    </dgm:pt>
    <dgm:pt modelId="{7DB5B6BD-122D-4B6A-B58A-C5DF1DFBA5B5}" type="pres">
      <dgm:prSet presAssocID="{55241DA5-4723-4576-A068-CF37ADDE3407}" presName="Name9" presStyleLbl="parChTrans1D2" presStyleIdx="3" presStyleCnt="12"/>
      <dgm:spPr/>
      <dgm:t>
        <a:bodyPr/>
        <a:lstStyle/>
        <a:p>
          <a:endParaRPr lang="ru-RU"/>
        </a:p>
      </dgm:t>
    </dgm:pt>
    <dgm:pt modelId="{820A06E9-A490-4CD4-88EC-6D0BBFD5E9C3}" type="pres">
      <dgm:prSet presAssocID="{55241DA5-4723-4576-A068-CF37ADDE3407}" presName="connTx" presStyleLbl="parChTrans1D2" presStyleIdx="3" presStyleCnt="12"/>
      <dgm:spPr/>
      <dgm:t>
        <a:bodyPr/>
        <a:lstStyle/>
        <a:p>
          <a:endParaRPr lang="ru-RU"/>
        </a:p>
      </dgm:t>
    </dgm:pt>
    <dgm:pt modelId="{D5BAB8E3-222C-437C-A71B-0CD48876BA8E}" type="pres">
      <dgm:prSet presAssocID="{2AF386F0-9E07-420A-8C21-97E999FA6082}" presName="node" presStyleLbl="node1" presStyleIdx="3" presStyleCnt="12" custScaleX="248115" custRadScaleRad="156865" custRadScaleInc="-36613">
        <dgm:presLayoutVars>
          <dgm:bulletEnabled val="1"/>
        </dgm:presLayoutVars>
      </dgm:prSet>
      <dgm:spPr/>
      <dgm:t>
        <a:bodyPr/>
        <a:lstStyle/>
        <a:p>
          <a:endParaRPr lang="ru-RU"/>
        </a:p>
      </dgm:t>
    </dgm:pt>
    <dgm:pt modelId="{F0654DB0-B38E-4BB1-A5DE-FC2296F68B90}" type="pres">
      <dgm:prSet presAssocID="{317F107E-F919-4B34-B2B7-AE9DFF6DDC7D}" presName="Name9" presStyleLbl="parChTrans1D2" presStyleIdx="4" presStyleCnt="12"/>
      <dgm:spPr/>
      <dgm:t>
        <a:bodyPr/>
        <a:lstStyle/>
        <a:p>
          <a:endParaRPr lang="ru-RU"/>
        </a:p>
      </dgm:t>
    </dgm:pt>
    <dgm:pt modelId="{ABD42B14-3386-4256-8334-4CD775679F32}" type="pres">
      <dgm:prSet presAssocID="{317F107E-F919-4B34-B2B7-AE9DFF6DDC7D}" presName="connTx" presStyleLbl="parChTrans1D2" presStyleIdx="4" presStyleCnt="12"/>
      <dgm:spPr/>
      <dgm:t>
        <a:bodyPr/>
        <a:lstStyle/>
        <a:p>
          <a:endParaRPr lang="ru-RU"/>
        </a:p>
      </dgm:t>
    </dgm:pt>
    <dgm:pt modelId="{33F6D1DE-AF01-4953-BCAD-5B414EB7C5D6}" type="pres">
      <dgm:prSet presAssocID="{785BED81-37ED-4A7C-BAF7-713CF3C5596E}" presName="node" presStyleLbl="node1" presStyleIdx="4" presStyleCnt="12" custScaleX="164478" custRadScaleRad="134692" custRadScaleInc="-122132">
        <dgm:presLayoutVars>
          <dgm:bulletEnabled val="1"/>
        </dgm:presLayoutVars>
      </dgm:prSet>
      <dgm:spPr/>
      <dgm:t>
        <a:bodyPr/>
        <a:lstStyle/>
        <a:p>
          <a:endParaRPr lang="ru-RU"/>
        </a:p>
      </dgm:t>
    </dgm:pt>
    <dgm:pt modelId="{F7CAD477-280B-4584-8AAF-9C55D5D6A508}" type="pres">
      <dgm:prSet presAssocID="{A03B4353-4DDF-493D-9A64-F9C65582F1B4}" presName="Name9" presStyleLbl="parChTrans1D2" presStyleIdx="5" presStyleCnt="12"/>
      <dgm:spPr/>
      <dgm:t>
        <a:bodyPr/>
        <a:lstStyle/>
        <a:p>
          <a:endParaRPr lang="ru-RU"/>
        </a:p>
      </dgm:t>
    </dgm:pt>
    <dgm:pt modelId="{3153C598-8437-4C46-9CA8-A55218F5FD3C}" type="pres">
      <dgm:prSet presAssocID="{A03B4353-4DDF-493D-9A64-F9C65582F1B4}" presName="connTx" presStyleLbl="parChTrans1D2" presStyleIdx="5" presStyleCnt="12"/>
      <dgm:spPr/>
      <dgm:t>
        <a:bodyPr/>
        <a:lstStyle/>
        <a:p>
          <a:endParaRPr lang="ru-RU"/>
        </a:p>
      </dgm:t>
    </dgm:pt>
    <dgm:pt modelId="{58BC006F-2188-4A6B-BFEF-0115DF3355CC}" type="pres">
      <dgm:prSet presAssocID="{73469D9E-8C37-4A72-A0D7-935E526B29A1}" presName="node" presStyleLbl="node1" presStyleIdx="5" presStyleCnt="12" custScaleX="345158" custScaleY="79565" custRadScaleRad="149692" custRadScaleInc="-217351">
        <dgm:presLayoutVars>
          <dgm:bulletEnabled val="1"/>
        </dgm:presLayoutVars>
      </dgm:prSet>
      <dgm:spPr/>
      <dgm:t>
        <a:bodyPr/>
        <a:lstStyle/>
        <a:p>
          <a:endParaRPr lang="ru-RU"/>
        </a:p>
      </dgm:t>
    </dgm:pt>
    <dgm:pt modelId="{A3A39B2B-1AE6-4ACB-9DC2-2CD79F1992B2}" type="pres">
      <dgm:prSet presAssocID="{3ACF6BAD-3D2E-41CF-8874-D72E54FED96C}" presName="Name9" presStyleLbl="parChTrans1D2" presStyleIdx="6" presStyleCnt="12"/>
      <dgm:spPr/>
      <dgm:t>
        <a:bodyPr/>
        <a:lstStyle/>
        <a:p>
          <a:endParaRPr lang="ru-RU"/>
        </a:p>
      </dgm:t>
    </dgm:pt>
    <dgm:pt modelId="{14DC1315-69E7-4856-AAE5-B90EB70C6EEC}" type="pres">
      <dgm:prSet presAssocID="{3ACF6BAD-3D2E-41CF-8874-D72E54FED96C}" presName="connTx" presStyleLbl="parChTrans1D2" presStyleIdx="6" presStyleCnt="12"/>
      <dgm:spPr/>
      <dgm:t>
        <a:bodyPr/>
        <a:lstStyle/>
        <a:p>
          <a:endParaRPr lang="ru-RU"/>
        </a:p>
      </dgm:t>
    </dgm:pt>
    <dgm:pt modelId="{EB3ECBFF-8EC7-4749-9142-D7438D33D80C}" type="pres">
      <dgm:prSet presAssocID="{A6201C63-CCCE-4299-B791-B6C7D8E9E178}" presName="node" presStyleLbl="node1" presStyleIdx="6" presStyleCnt="12" custScaleX="284724" custRadScaleRad="123450" custRadScaleInc="-178916">
        <dgm:presLayoutVars>
          <dgm:bulletEnabled val="1"/>
        </dgm:presLayoutVars>
      </dgm:prSet>
      <dgm:spPr/>
      <dgm:t>
        <a:bodyPr/>
        <a:lstStyle/>
        <a:p>
          <a:endParaRPr lang="ru-RU"/>
        </a:p>
      </dgm:t>
    </dgm:pt>
    <dgm:pt modelId="{F8FA18B0-DE3E-40BD-9FEC-CB7304A076BA}" type="pres">
      <dgm:prSet presAssocID="{BC485765-7957-4FE8-B650-B852092D4532}" presName="Name9" presStyleLbl="parChTrans1D2" presStyleIdx="7" presStyleCnt="12"/>
      <dgm:spPr/>
      <dgm:t>
        <a:bodyPr/>
        <a:lstStyle/>
        <a:p>
          <a:endParaRPr lang="ru-RU"/>
        </a:p>
      </dgm:t>
    </dgm:pt>
    <dgm:pt modelId="{BB91333B-F362-41D2-B216-EAE2FDECAD3E}" type="pres">
      <dgm:prSet presAssocID="{BC485765-7957-4FE8-B650-B852092D4532}" presName="connTx" presStyleLbl="parChTrans1D2" presStyleIdx="7" presStyleCnt="12"/>
      <dgm:spPr/>
      <dgm:t>
        <a:bodyPr/>
        <a:lstStyle/>
        <a:p>
          <a:endParaRPr lang="ru-RU"/>
        </a:p>
      </dgm:t>
    </dgm:pt>
    <dgm:pt modelId="{2D7B8238-6A25-4271-B07B-C135EACE3571}" type="pres">
      <dgm:prSet presAssocID="{F00040BC-240C-47B1-9631-5856AA18525D}" presName="node" presStyleLbl="node1" presStyleIdx="7" presStyleCnt="12" custScaleX="189589" custRadScaleRad="105298" custRadScaleInc="-13216">
        <dgm:presLayoutVars>
          <dgm:bulletEnabled val="1"/>
        </dgm:presLayoutVars>
      </dgm:prSet>
      <dgm:spPr/>
      <dgm:t>
        <a:bodyPr/>
        <a:lstStyle/>
        <a:p>
          <a:endParaRPr lang="ru-RU"/>
        </a:p>
      </dgm:t>
    </dgm:pt>
    <dgm:pt modelId="{F05955F0-AB2E-45AC-8AAB-B42AF3700347}" type="pres">
      <dgm:prSet presAssocID="{8CA2C64B-5137-4013-94EB-09D617D42F7F}" presName="Name9" presStyleLbl="parChTrans1D2" presStyleIdx="8" presStyleCnt="12"/>
      <dgm:spPr/>
      <dgm:t>
        <a:bodyPr/>
        <a:lstStyle/>
        <a:p>
          <a:endParaRPr lang="ru-RU"/>
        </a:p>
      </dgm:t>
    </dgm:pt>
    <dgm:pt modelId="{27305DC6-7D79-4FB0-B825-B2FF8436D89D}" type="pres">
      <dgm:prSet presAssocID="{8CA2C64B-5137-4013-94EB-09D617D42F7F}" presName="connTx" presStyleLbl="parChTrans1D2" presStyleIdx="8" presStyleCnt="12"/>
      <dgm:spPr/>
      <dgm:t>
        <a:bodyPr/>
        <a:lstStyle/>
        <a:p>
          <a:endParaRPr lang="ru-RU"/>
        </a:p>
      </dgm:t>
    </dgm:pt>
    <dgm:pt modelId="{D03FE1D1-5932-4145-A343-717BA214BA60}" type="pres">
      <dgm:prSet presAssocID="{C4D8171A-2F8D-420A-AC83-5991D7F847A1}" presName="node" presStyleLbl="node1" presStyleIdx="8" presStyleCnt="12" custScaleX="126961" custRadScaleRad="136438" custRadScaleInc="-11925">
        <dgm:presLayoutVars>
          <dgm:bulletEnabled val="1"/>
        </dgm:presLayoutVars>
      </dgm:prSet>
      <dgm:spPr/>
      <dgm:t>
        <a:bodyPr/>
        <a:lstStyle/>
        <a:p>
          <a:endParaRPr lang="ru-RU"/>
        </a:p>
      </dgm:t>
    </dgm:pt>
    <dgm:pt modelId="{B6486FED-0968-4B39-AE4C-9872FA24AD4E}" type="pres">
      <dgm:prSet presAssocID="{5486726E-E8F7-4A90-BEC6-F4210A6932F7}" presName="Name9" presStyleLbl="parChTrans1D2" presStyleIdx="9" presStyleCnt="12"/>
      <dgm:spPr/>
      <dgm:t>
        <a:bodyPr/>
        <a:lstStyle/>
        <a:p>
          <a:endParaRPr lang="ru-RU"/>
        </a:p>
      </dgm:t>
    </dgm:pt>
    <dgm:pt modelId="{B5AE84AF-DA45-4589-8434-FB541CBF48D7}" type="pres">
      <dgm:prSet presAssocID="{5486726E-E8F7-4A90-BEC6-F4210A6932F7}" presName="connTx" presStyleLbl="parChTrans1D2" presStyleIdx="9" presStyleCnt="12"/>
      <dgm:spPr/>
      <dgm:t>
        <a:bodyPr/>
        <a:lstStyle/>
        <a:p>
          <a:endParaRPr lang="ru-RU"/>
        </a:p>
      </dgm:t>
    </dgm:pt>
    <dgm:pt modelId="{FEA3C195-481F-4ED0-92A0-ED747D3EC226}" type="pres">
      <dgm:prSet presAssocID="{C703676C-0375-45BF-9F26-00DB24E54CC7}" presName="node" presStyleLbl="node1" presStyleIdx="9" presStyleCnt="12" custScaleX="351191" custScaleY="173640" custRadScaleRad="151275" custRadScaleInc="-26989">
        <dgm:presLayoutVars>
          <dgm:bulletEnabled val="1"/>
        </dgm:presLayoutVars>
      </dgm:prSet>
      <dgm:spPr/>
      <dgm:t>
        <a:bodyPr/>
        <a:lstStyle/>
        <a:p>
          <a:endParaRPr lang="ru-RU"/>
        </a:p>
      </dgm:t>
    </dgm:pt>
    <dgm:pt modelId="{4A99264E-FF3B-488A-80A1-374CDD82E392}" type="pres">
      <dgm:prSet presAssocID="{FFDCF838-9011-4167-BFB7-BFC588ADC76A}" presName="Name9" presStyleLbl="parChTrans1D2" presStyleIdx="10" presStyleCnt="12"/>
      <dgm:spPr/>
      <dgm:t>
        <a:bodyPr/>
        <a:lstStyle/>
        <a:p>
          <a:endParaRPr lang="ru-RU"/>
        </a:p>
      </dgm:t>
    </dgm:pt>
    <dgm:pt modelId="{B45A4163-5484-4683-8B3B-59320F432F2E}" type="pres">
      <dgm:prSet presAssocID="{FFDCF838-9011-4167-BFB7-BFC588ADC76A}" presName="connTx" presStyleLbl="parChTrans1D2" presStyleIdx="10" presStyleCnt="12"/>
      <dgm:spPr/>
      <dgm:t>
        <a:bodyPr/>
        <a:lstStyle/>
        <a:p>
          <a:endParaRPr lang="ru-RU"/>
        </a:p>
      </dgm:t>
    </dgm:pt>
    <dgm:pt modelId="{18699D8A-DFF7-4438-A3C3-265088E309D0}" type="pres">
      <dgm:prSet presAssocID="{817C3D88-64C0-43DB-8AE6-435906A379AF}" presName="node" presStyleLbl="node1" presStyleIdx="10" presStyleCnt="12" custScaleX="236104" custRadScaleRad="169252" custRadScaleInc="-77176">
        <dgm:presLayoutVars>
          <dgm:bulletEnabled val="1"/>
        </dgm:presLayoutVars>
      </dgm:prSet>
      <dgm:spPr/>
      <dgm:t>
        <a:bodyPr/>
        <a:lstStyle/>
        <a:p>
          <a:endParaRPr lang="ru-RU"/>
        </a:p>
      </dgm:t>
    </dgm:pt>
    <dgm:pt modelId="{663B5811-23F1-4E87-A51C-03347BEAFE7F}" type="pres">
      <dgm:prSet presAssocID="{EC15BF0A-8913-459F-882B-0BC699464B26}" presName="Name9" presStyleLbl="parChTrans1D2" presStyleIdx="11" presStyleCnt="12"/>
      <dgm:spPr/>
      <dgm:t>
        <a:bodyPr/>
        <a:lstStyle/>
        <a:p>
          <a:endParaRPr lang="ru-RU"/>
        </a:p>
      </dgm:t>
    </dgm:pt>
    <dgm:pt modelId="{099A52E7-F68C-44E4-A845-CC3C34545D6D}" type="pres">
      <dgm:prSet presAssocID="{EC15BF0A-8913-459F-882B-0BC699464B26}" presName="connTx" presStyleLbl="parChTrans1D2" presStyleIdx="11" presStyleCnt="12"/>
      <dgm:spPr/>
      <dgm:t>
        <a:bodyPr/>
        <a:lstStyle/>
        <a:p>
          <a:endParaRPr lang="ru-RU"/>
        </a:p>
      </dgm:t>
    </dgm:pt>
    <dgm:pt modelId="{79A76B1A-FCE7-4017-A1B5-AEB292513F42}" type="pres">
      <dgm:prSet presAssocID="{FE3058CE-56D2-4497-A55B-ED9272E7F83A}" presName="node" presStyleLbl="node1" presStyleIdx="11" presStyleCnt="12" custScaleX="226990" custRadScaleRad="120897" custRadScaleInc="-110083">
        <dgm:presLayoutVars>
          <dgm:bulletEnabled val="1"/>
        </dgm:presLayoutVars>
      </dgm:prSet>
      <dgm:spPr/>
      <dgm:t>
        <a:bodyPr/>
        <a:lstStyle/>
        <a:p>
          <a:endParaRPr lang="ru-RU"/>
        </a:p>
      </dgm:t>
    </dgm:pt>
  </dgm:ptLst>
  <dgm:cxnLst>
    <dgm:cxn modelId="{CE39E68D-8147-48A7-802F-2592A7B2D120}" srcId="{70FEB5CF-0BB8-4776-89A5-BC193BFCFEF9}" destId="{EAA85B16-D9B2-47E6-8316-C1E37F507C9F}" srcOrd="2" destOrd="0" parTransId="{7C54958C-904A-4034-B9B0-5E1F2B488415}" sibTransId="{43B0ECAB-BD0C-4BE5-AF6B-0F9052FBB588}"/>
    <dgm:cxn modelId="{F3714A7A-177A-47B4-9C79-39FDE1EBEDE5}" type="presOf" srcId="{A179B136-F490-4BDE-8B05-254FB94F8D52}" destId="{26D61185-9154-4027-9CD3-C2F8AE4441B7}" srcOrd="1" destOrd="0" presId="urn:microsoft.com/office/officeart/2005/8/layout/radial1"/>
    <dgm:cxn modelId="{DC4CE0BC-E8C3-4826-A6B3-4F07CA61FB8A}" srcId="{70FEB5CF-0BB8-4776-89A5-BC193BFCFEF9}" destId="{C703676C-0375-45BF-9F26-00DB24E54CC7}" srcOrd="9" destOrd="0" parTransId="{5486726E-E8F7-4A90-BEC6-F4210A6932F7}" sibTransId="{96A939C3-C748-437C-985D-4003AE3FE0F2}"/>
    <dgm:cxn modelId="{489FD470-AA33-4D7C-BC58-609D02C9C935}" type="presOf" srcId="{817C3D88-64C0-43DB-8AE6-435906A379AF}" destId="{18699D8A-DFF7-4438-A3C3-265088E309D0}" srcOrd="0" destOrd="0" presId="urn:microsoft.com/office/officeart/2005/8/layout/radial1"/>
    <dgm:cxn modelId="{26DF4F7D-73C0-40D5-813C-0DBF683D0600}" srcId="{70FEB5CF-0BB8-4776-89A5-BC193BFCFEF9}" destId="{785BED81-37ED-4A7C-BAF7-713CF3C5596E}" srcOrd="4" destOrd="0" parTransId="{317F107E-F919-4B34-B2B7-AE9DFF6DDC7D}" sibTransId="{124F5364-8FD6-4CAE-B32E-BCF4E4AD8AD2}"/>
    <dgm:cxn modelId="{A7432ECA-2E56-47E4-8F5C-F7E3394EE00B}" type="presOf" srcId="{D191030B-9FD7-4612-A3A3-7D84775EEDE9}" destId="{A1CA1A89-994E-4C92-AC8E-6B5D95DBDF6B}" srcOrd="1" destOrd="0" presId="urn:microsoft.com/office/officeart/2005/8/layout/radial1"/>
    <dgm:cxn modelId="{BADC7631-4E77-4D78-AA1C-6091E6D58BC7}" srcId="{70FEB5CF-0BB8-4776-89A5-BC193BFCFEF9}" destId="{FE3058CE-56D2-4497-A55B-ED9272E7F83A}" srcOrd="11" destOrd="0" parTransId="{EC15BF0A-8913-459F-882B-0BC699464B26}" sibTransId="{3582C2D7-D7CC-44FA-BDEE-1DABDA4649DB}"/>
    <dgm:cxn modelId="{15E88112-00FF-40C2-8BB4-F54738EC2910}" type="presOf" srcId="{70FEB5CF-0BB8-4776-89A5-BC193BFCFEF9}" destId="{42094000-3D12-47F3-968E-652346C6A38C}" srcOrd="0" destOrd="0" presId="urn:microsoft.com/office/officeart/2005/8/layout/radial1"/>
    <dgm:cxn modelId="{D0088BF3-CD0F-4E47-8D60-0450D04CE090}" type="presOf" srcId="{317F107E-F919-4B34-B2B7-AE9DFF6DDC7D}" destId="{ABD42B14-3386-4256-8334-4CD775679F32}" srcOrd="1" destOrd="0" presId="urn:microsoft.com/office/officeart/2005/8/layout/radial1"/>
    <dgm:cxn modelId="{01917A38-A843-47ED-AE37-23A868AB9F2C}" type="presOf" srcId="{EC15BF0A-8913-459F-882B-0BC699464B26}" destId="{663B5811-23F1-4E87-A51C-03347BEAFE7F}" srcOrd="0" destOrd="0" presId="urn:microsoft.com/office/officeart/2005/8/layout/radial1"/>
    <dgm:cxn modelId="{3EB77C15-2505-4214-9037-3A7D80EB9D84}" type="presOf" srcId="{7C54958C-904A-4034-B9B0-5E1F2B488415}" destId="{C609E844-81F7-4E42-8018-148A87A3B319}" srcOrd="0" destOrd="0" presId="urn:microsoft.com/office/officeart/2005/8/layout/radial1"/>
    <dgm:cxn modelId="{C6609690-83BB-4B06-8C88-6241BA193C17}" type="presOf" srcId="{C4D8171A-2F8D-420A-AC83-5991D7F847A1}" destId="{D03FE1D1-5932-4145-A343-717BA214BA60}" srcOrd="0" destOrd="0" presId="urn:microsoft.com/office/officeart/2005/8/layout/radial1"/>
    <dgm:cxn modelId="{A6D6E14F-9938-406A-8EFC-B0A510089865}" srcId="{849E07DD-A5B0-427A-BADB-480EADEE3644}" destId="{70FEB5CF-0BB8-4776-89A5-BC193BFCFEF9}" srcOrd="0" destOrd="0" parTransId="{A0982890-4A15-4706-95B5-8205F15F4B05}" sibTransId="{FB9B2E7E-006F-4421-95BB-F1F97E76D496}"/>
    <dgm:cxn modelId="{71B4212E-E8E1-4073-A327-C8302776A845}" srcId="{70FEB5CF-0BB8-4776-89A5-BC193BFCFEF9}" destId="{C4D8171A-2F8D-420A-AC83-5991D7F847A1}" srcOrd="8" destOrd="0" parTransId="{8CA2C64B-5137-4013-94EB-09D617D42F7F}" sibTransId="{E312ADA0-6559-4303-AFED-42DA302714E0}"/>
    <dgm:cxn modelId="{F6AE6E2E-9CB2-4F76-BB95-AC3C731A756B}" type="presOf" srcId="{7C54958C-904A-4034-B9B0-5E1F2B488415}" destId="{0C7AFC2D-FCDC-442D-A42E-254821CF394E}" srcOrd="1" destOrd="0" presId="urn:microsoft.com/office/officeart/2005/8/layout/radial1"/>
    <dgm:cxn modelId="{72FDBFA5-C9BD-4121-80C1-670B0032A589}" type="presOf" srcId="{3ACF6BAD-3D2E-41CF-8874-D72E54FED96C}" destId="{A3A39B2B-1AE6-4ACB-9DC2-2CD79F1992B2}" srcOrd="0" destOrd="0" presId="urn:microsoft.com/office/officeart/2005/8/layout/radial1"/>
    <dgm:cxn modelId="{24A4AAE3-32AD-48D9-A534-D77A5C4F27FC}" type="presOf" srcId="{5486726E-E8F7-4A90-BEC6-F4210A6932F7}" destId="{B5AE84AF-DA45-4589-8434-FB541CBF48D7}" srcOrd="1" destOrd="0" presId="urn:microsoft.com/office/officeart/2005/8/layout/radial1"/>
    <dgm:cxn modelId="{599D0E68-14DF-416F-8D83-67B96DFCBDC8}" type="presOf" srcId="{5E3D8E66-8863-42D7-B322-E5602B7764AD}" destId="{738A5433-B1CC-47C6-8EEC-43FB9F1D8C45}" srcOrd="0" destOrd="0" presId="urn:microsoft.com/office/officeart/2005/8/layout/radial1"/>
    <dgm:cxn modelId="{D55B6B3B-77EE-4456-B738-BFE493B7E6F7}" type="presOf" srcId="{D191030B-9FD7-4612-A3A3-7D84775EEDE9}" destId="{385156A3-897D-4C52-A686-DE6CBF04F256}" srcOrd="0" destOrd="0" presId="urn:microsoft.com/office/officeart/2005/8/layout/radial1"/>
    <dgm:cxn modelId="{F501F427-990C-49CA-8031-D839F6793790}" type="presOf" srcId="{317F107E-F919-4B34-B2B7-AE9DFF6DDC7D}" destId="{F0654DB0-B38E-4BB1-A5DE-FC2296F68B90}" srcOrd="0" destOrd="0" presId="urn:microsoft.com/office/officeart/2005/8/layout/radial1"/>
    <dgm:cxn modelId="{44E7E9BA-DD7D-424C-92BB-6E6C34245AD7}" type="presOf" srcId="{FFDCF838-9011-4167-BFB7-BFC588ADC76A}" destId="{B45A4163-5484-4683-8B3B-59320F432F2E}" srcOrd="1" destOrd="0" presId="urn:microsoft.com/office/officeart/2005/8/layout/radial1"/>
    <dgm:cxn modelId="{90299845-D98A-4046-A659-76F152719D6A}" type="presOf" srcId="{8CA2C64B-5137-4013-94EB-09D617D42F7F}" destId="{27305DC6-7D79-4FB0-B825-B2FF8436D89D}" srcOrd="1" destOrd="0" presId="urn:microsoft.com/office/officeart/2005/8/layout/radial1"/>
    <dgm:cxn modelId="{E9C35BE8-8CCA-4EB4-9500-A3D95BC11A08}" type="presOf" srcId="{849E07DD-A5B0-427A-BADB-480EADEE3644}" destId="{C629BDB1-DD7C-4472-B843-36416104CC25}" srcOrd="0" destOrd="0" presId="urn:microsoft.com/office/officeart/2005/8/layout/radial1"/>
    <dgm:cxn modelId="{1C9E66E5-CB84-4743-A8A0-BBD661A21C1D}" type="presOf" srcId="{5486726E-E8F7-4A90-BEC6-F4210A6932F7}" destId="{B6486FED-0968-4B39-AE4C-9872FA24AD4E}" srcOrd="0" destOrd="0" presId="urn:microsoft.com/office/officeart/2005/8/layout/radial1"/>
    <dgm:cxn modelId="{FBEAC0EA-4262-4E65-A95A-74BD26C6D4A7}" type="presOf" srcId="{FE3058CE-56D2-4497-A55B-ED9272E7F83A}" destId="{79A76B1A-FCE7-4017-A1B5-AEB292513F42}" srcOrd="0" destOrd="0" presId="urn:microsoft.com/office/officeart/2005/8/layout/radial1"/>
    <dgm:cxn modelId="{DEB73D25-303B-4D55-A27F-60F6599B59B4}" type="presOf" srcId="{A179B136-F490-4BDE-8B05-254FB94F8D52}" destId="{22D347F2-F936-450A-9BE0-AA63419A3256}" srcOrd="0" destOrd="0" presId="urn:microsoft.com/office/officeart/2005/8/layout/radial1"/>
    <dgm:cxn modelId="{06C8C24D-897E-4CAC-B48C-A699A34FF117}" type="presOf" srcId="{55241DA5-4723-4576-A068-CF37ADDE3407}" destId="{7DB5B6BD-122D-4B6A-B58A-C5DF1DFBA5B5}" srcOrd="0" destOrd="0" presId="urn:microsoft.com/office/officeart/2005/8/layout/radial1"/>
    <dgm:cxn modelId="{F963B493-6887-4E51-B066-64CAABA9DF78}" type="presOf" srcId="{A03B4353-4DDF-493D-9A64-F9C65582F1B4}" destId="{F7CAD477-280B-4584-8AAF-9C55D5D6A508}" srcOrd="0" destOrd="0" presId="urn:microsoft.com/office/officeart/2005/8/layout/radial1"/>
    <dgm:cxn modelId="{908B705B-4618-441F-92DF-DA6CABCED692}" type="presOf" srcId="{785BED81-37ED-4A7C-BAF7-713CF3C5596E}" destId="{33F6D1DE-AF01-4953-BCAD-5B414EB7C5D6}" srcOrd="0" destOrd="0" presId="urn:microsoft.com/office/officeart/2005/8/layout/radial1"/>
    <dgm:cxn modelId="{EC8B94CC-6792-4949-82EA-0F3FF9B5EF44}" type="presOf" srcId="{F00040BC-240C-47B1-9631-5856AA18525D}" destId="{2D7B8238-6A25-4271-B07B-C135EACE3571}" srcOrd="0" destOrd="0" presId="urn:microsoft.com/office/officeart/2005/8/layout/radial1"/>
    <dgm:cxn modelId="{E4CD6618-954B-498D-A726-003C596254C7}" type="presOf" srcId="{8CA2C64B-5137-4013-94EB-09D617D42F7F}" destId="{F05955F0-AB2E-45AC-8AAB-B42AF3700347}" srcOrd="0" destOrd="0" presId="urn:microsoft.com/office/officeart/2005/8/layout/radial1"/>
    <dgm:cxn modelId="{27418775-6741-45F0-96A4-7C54888D3C0C}" type="presOf" srcId="{A03B4353-4DDF-493D-9A64-F9C65582F1B4}" destId="{3153C598-8437-4C46-9CA8-A55218F5FD3C}" srcOrd="1" destOrd="0" presId="urn:microsoft.com/office/officeart/2005/8/layout/radial1"/>
    <dgm:cxn modelId="{BC0CA557-9CD8-4D44-BEC5-3E8B9FA69DFB}" type="presOf" srcId="{EC15BF0A-8913-459F-882B-0BC699464B26}" destId="{099A52E7-F68C-44E4-A845-CC3C34545D6D}" srcOrd="1" destOrd="0" presId="urn:microsoft.com/office/officeart/2005/8/layout/radial1"/>
    <dgm:cxn modelId="{D884DD6C-98F9-4B25-B677-6FF047E65709}" type="presOf" srcId="{FFDCF838-9011-4167-BFB7-BFC588ADC76A}" destId="{4A99264E-FF3B-488A-80A1-374CDD82E392}" srcOrd="0" destOrd="0" presId="urn:microsoft.com/office/officeart/2005/8/layout/radial1"/>
    <dgm:cxn modelId="{0D377FC3-AC13-47C3-9E0D-2DF096025BDE}" srcId="{70FEB5CF-0BB8-4776-89A5-BC193BFCFEF9}" destId="{817C3D88-64C0-43DB-8AE6-435906A379AF}" srcOrd="10" destOrd="0" parTransId="{FFDCF838-9011-4167-BFB7-BFC588ADC76A}" sibTransId="{B40A8585-B645-40E1-8710-E59093631129}"/>
    <dgm:cxn modelId="{C7FEC57E-4932-4AF4-BDE1-0C0AC0943E9F}" type="presOf" srcId="{73469D9E-8C37-4A72-A0D7-935E526B29A1}" destId="{58BC006F-2188-4A6B-BFEF-0115DF3355CC}" srcOrd="0" destOrd="0" presId="urn:microsoft.com/office/officeart/2005/8/layout/radial1"/>
    <dgm:cxn modelId="{F80A0215-A05A-40B3-BC8D-1814ADC4BF39}" type="presOf" srcId="{20469BF1-2626-49C1-BD99-197326E59B57}" destId="{DA738CA4-1A3D-41AE-9C37-13F83B191D41}" srcOrd="0" destOrd="0" presId="urn:microsoft.com/office/officeart/2005/8/layout/radial1"/>
    <dgm:cxn modelId="{876A411F-6A61-44B1-8D6D-00BFFBE443EE}" srcId="{70FEB5CF-0BB8-4776-89A5-BC193BFCFEF9}" destId="{5E3D8E66-8863-42D7-B322-E5602B7764AD}" srcOrd="1" destOrd="0" parTransId="{A179B136-F490-4BDE-8B05-254FB94F8D52}" sibTransId="{6C7E28FA-D199-405E-8CED-4631875F5C10}"/>
    <dgm:cxn modelId="{5D0DBFF8-FB27-4043-B0FA-8D8489023DB3}" type="presOf" srcId="{C703676C-0375-45BF-9F26-00DB24E54CC7}" destId="{FEA3C195-481F-4ED0-92A0-ED747D3EC226}" srcOrd="0" destOrd="0" presId="urn:microsoft.com/office/officeart/2005/8/layout/radial1"/>
    <dgm:cxn modelId="{248C26E1-6DB0-4ABD-B389-BF3A4A5235C1}" srcId="{70FEB5CF-0BB8-4776-89A5-BC193BFCFEF9}" destId="{F00040BC-240C-47B1-9631-5856AA18525D}" srcOrd="7" destOrd="0" parTransId="{BC485765-7957-4FE8-B650-B852092D4532}" sibTransId="{4457F7F8-7C21-4AB6-8AE1-8CBF4E2F3E3D}"/>
    <dgm:cxn modelId="{2279AF2B-39D3-489E-9B46-E6BC3E23228D}" srcId="{70FEB5CF-0BB8-4776-89A5-BC193BFCFEF9}" destId="{73469D9E-8C37-4A72-A0D7-935E526B29A1}" srcOrd="5" destOrd="0" parTransId="{A03B4353-4DDF-493D-9A64-F9C65582F1B4}" sibTransId="{C51F7838-FD22-4DC1-933B-C511C206B563}"/>
    <dgm:cxn modelId="{1D125485-73E4-48E1-B394-F7A189D42D9E}" type="presOf" srcId="{EAA85B16-D9B2-47E6-8316-C1E37F507C9F}" destId="{0DCA6255-9DCF-494E-B439-EAE851D246D7}" srcOrd="0" destOrd="0" presId="urn:microsoft.com/office/officeart/2005/8/layout/radial1"/>
    <dgm:cxn modelId="{13E5AF0B-F04D-4EE7-8256-604F3CD77D6A}" type="presOf" srcId="{2AF386F0-9E07-420A-8C21-97E999FA6082}" destId="{D5BAB8E3-222C-437C-A71B-0CD48876BA8E}" srcOrd="0" destOrd="0" presId="urn:microsoft.com/office/officeart/2005/8/layout/radial1"/>
    <dgm:cxn modelId="{3F505C6C-AE01-46A4-829B-44DE0BCA7354}" type="presOf" srcId="{3ACF6BAD-3D2E-41CF-8874-D72E54FED96C}" destId="{14DC1315-69E7-4856-AAE5-B90EB70C6EEC}" srcOrd="1" destOrd="0" presId="urn:microsoft.com/office/officeart/2005/8/layout/radial1"/>
    <dgm:cxn modelId="{1C291518-8F65-4EC2-985D-6144E496941E}" type="presOf" srcId="{BC485765-7957-4FE8-B650-B852092D4532}" destId="{BB91333B-F362-41D2-B216-EAE2FDECAD3E}" srcOrd="1" destOrd="0" presId="urn:microsoft.com/office/officeart/2005/8/layout/radial1"/>
    <dgm:cxn modelId="{4D44555A-EB03-4845-BA58-4A4CBAD62F1F}" srcId="{70FEB5CF-0BB8-4776-89A5-BC193BFCFEF9}" destId="{20469BF1-2626-49C1-BD99-197326E59B57}" srcOrd="0" destOrd="0" parTransId="{D191030B-9FD7-4612-A3A3-7D84775EEDE9}" sibTransId="{4341C09F-2873-419A-B77C-FFDA810A0CB3}"/>
    <dgm:cxn modelId="{126AB0CD-7C3D-442E-BD41-74C1AE0687C4}" srcId="{70FEB5CF-0BB8-4776-89A5-BC193BFCFEF9}" destId="{A6201C63-CCCE-4299-B791-B6C7D8E9E178}" srcOrd="6" destOrd="0" parTransId="{3ACF6BAD-3D2E-41CF-8874-D72E54FED96C}" sibTransId="{4E321EE6-51D4-4AC2-90EF-E3E8225617CC}"/>
    <dgm:cxn modelId="{10BEA6C7-4CEF-4776-BBC1-DAE97F2C98C8}" type="presOf" srcId="{BC485765-7957-4FE8-B650-B852092D4532}" destId="{F8FA18B0-DE3E-40BD-9FEC-CB7304A076BA}" srcOrd="0" destOrd="0" presId="urn:microsoft.com/office/officeart/2005/8/layout/radial1"/>
    <dgm:cxn modelId="{E96C1742-02A0-4153-A49C-5C3581CB0A17}" srcId="{70FEB5CF-0BB8-4776-89A5-BC193BFCFEF9}" destId="{2AF386F0-9E07-420A-8C21-97E999FA6082}" srcOrd="3" destOrd="0" parTransId="{55241DA5-4723-4576-A068-CF37ADDE3407}" sibTransId="{8294628A-4F2D-4435-8C12-BB868F6C66FC}"/>
    <dgm:cxn modelId="{3B0602D7-308D-4522-A1AB-8FDAC7952EA8}" type="presOf" srcId="{55241DA5-4723-4576-A068-CF37ADDE3407}" destId="{820A06E9-A490-4CD4-88EC-6D0BBFD5E9C3}" srcOrd="1" destOrd="0" presId="urn:microsoft.com/office/officeart/2005/8/layout/radial1"/>
    <dgm:cxn modelId="{07C86159-19A5-40D2-911D-F34E94E15B35}" type="presOf" srcId="{A6201C63-CCCE-4299-B791-B6C7D8E9E178}" destId="{EB3ECBFF-8EC7-4749-9142-D7438D33D80C}" srcOrd="0" destOrd="0" presId="urn:microsoft.com/office/officeart/2005/8/layout/radial1"/>
    <dgm:cxn modelId="{7D305E61-6816-4CE9-B70B-F086E1530887}" type="presParOf" srcId="{C629BDB1-DD7C-4472-B843-36416104CC25}" destId="{42094000-3D12-47F3-968E-652346C6A38C}" srcOrd="0" destOrd="0" presId="urn:microsoft.com/office/officeart/2005/8/layout/radial1"/>
    <dgm:cxn modelId="{0314E1B1-80C6-4968-AD31-6E2AABA179ED}" type="presParOf" srcId="{C629BDB1-DD7C-4472-B843-36416104CC25}" destId="{385156A3-897D-4C52-A686-DE6CBF04F256}" srcOrd="1" destOrd="0" presId="urn:microsoft.com/office/officeart/2005/8/layout/radial1"/>
    <dgm:cxn modelId="{569C3815-B428-4B7A-B736-F7075A212DE1}" type="presParOf" srcId="{385156A3-897D-4C52-A686-DE6CBF04F256}" destId="{A1CA1A89-994E-4C92-AC8E-6B5D95DBDF6B}" srcOrd="0" destOrd="0" presId="urn:microsoft.com/office/officeart/2005/8/layout/radial1"/>
    <dgm:cxn modelId="{B40B5B8D-4D0B-4916-B31F-BB7EB4ED9657}" type="presParOf" srcId="{C629BDB1-DD7C-4472-B843-36416104CC25}" destId="{DA738CA4-1A3D-41AE-9C37-13F83B191D41}" srcOrd="2" destOrd="0" presId="urn:microsoft.com/office/officeart/2005/8/layout/radial1"/>
    <dgm:cxn modelId="{EE5D1365-F376-4E38-967A-9E1B4D146F60}" type="presParOf" srcId="{C629BDB1-DD7C-4472-B843-36416104CC25}" destId="{22D347F2-F936-450A-9BE0-AA63419A3256}" srcOrd="3" destOrd="0" presId="urn:microsoft.com/office/officeart/2005/8/layout/radial1"/>
    <dgm:cxn modelId="{EB647EC2-8135-46C1-8A7E-22EC390DF60A}" type="presParOf" srcId="{22D347F2-F936-450A-9BE0-AA63419A3256}" destId="{26D61185-9154-4027-9CD3-C2F8AE4441B7}" srcOrd="0" destOrd="0" presId="urn:microsoft.com/office/officeart/2005/8/layout/radial1"/>
    <dgm:cxn modelId="{EEEB82CB-0303-45AA-B22B-325C1C4FD7EB}" type="presParOf" srcId="{C629BDB1-DD7C-4472-B843-36416104CC25}" destId="{738A5433-B1CC-47C6-8EEC-43FB9F1D8C45}" srcOrd="4" destOrd="0" presId="urn:microsoft.com/office/officeart/2005/8/layout/radial1"/>
    <dgm:cxn modelId="{5ED137CC-85A0-4BD5-A2DE-CF898E7E669A}" type="presParOf" srcId="{C629BDB1-DD7C-4472-B843-36416104CC25}" destId="{C609E844-81F7-4E42-8018-148A87A3B319}" srcOrd="5" destOrd="0" presId="urn:microsoft.com/office/officeart/2005/8/layout/radial1"/>
    <dgm:cxn modelId="{AC8C0FD5-396E-4184-B6DD-C7955D7E3445}" type="presParOf" srcId="{C609E844-81F7-4E42-8018-148A87A3B319}" destId="{0C7AFC2D-FCDC-442D-A42E-254821CF394E}" srcOrd="0" destOrd="0" presId="urn:microsoft.com/office/officeart/2005/8/layout/radial1"/>
    <dgm:cxn modelId="{E9C0367F-C60E-4589-B0C7-05572259E969}" type="presParOf" srcId="{C629BDB1-DD7C-4472-B843-36416104CC25}" destId="{0DCA6255-9DCF-494E-B439-EAE851D246D7}" srcOrd="6" destOrd="0" presId="urn:microsoft.com/office/officeart/2005/8/layout/radial1"/>
    <dgm:cxn modelId="{F4AE722C-FF40-4909-8531-BA88332DCC5C}" type="presParOf" srcId="{C629BDB1-DD7C-4472-B843-36416104CC25}" destId="{7DB5B6BD-122D-4B6A-B58A-C5DF1DFBA5B5}" srcOrd="7" destOrd="0" presId="urn:microsoft.com/office/officeart/2005/8/layout/radial1"/>
    <dgm:cxn modelId="{D60D2867-D22B-4B58-A90C-F668C63E4330}" type="presParOf" srcId="{7DB5B6BD-122D-4B6A-B58A-C5DF1DFBA5B5}" destId="{820A06E9-A490-4CD4-88EC-6D0BBFD5E9C3}" srcOrd="0" destOrd="0" presId="urn:microsoft.com/office/officeart/2005/8/layout/radial1"/>
    <dgm:cxn modelId="{25A01A9A-D4F0-45D9-BD6D-6A65660BD3E0}" type="presParOf" srcId="{C629BDB1-DD7C-4472-B843-36416104CC25}" destId="{D5BAB8E3-222C-437C-A71B-0CD48876BA8E}" srcOrd="8" destOrd="0" presId="urn:microsoft.com/office/officeart/2005/8/layout/radial1"/>
    <dgm:cxn modelId="{C3AE9CFE-7E05-48B2-868E-DE2D45F16EC5}" type="presParOf" srcId="{C629BDB1-DD7C-4472-B843-36416104CC25}" destId="{F0654DB0-B38E-4BB1-A5DE-FC2296F68B90}" srcOrd="9" destOrd="0" presId="urn:microsoft.com/office/officeart/2005/8/layout/radial1"/>
    <dgm:cxn modelId="{03D8479B-3D7F-45E8-8F82-32AEDBAC4634}" type="presParOf" srcId="{F0654DB0-B38E-4BB1-A5DE-FC2296F68B90}" destId="{ABD42B14-3386-4256-8334-4CD775679F32}" srcOrd="0" destOrd="0" presId="urn:microsoft.com/office/officeart/2005/8/layout/radial1"/>
    <dgm:cxn modelId="{68ED52AD-2528-4CE3-9D4C-ECCB78D0DFF3}" type="presParOf" srcId="{C629BDB1-DD7C-4472-B843-36416104CC25}" destId="{33F6D1DE-AF01-4953-BCAD-5B414EB7C5D6}" srcOrd="10" destOrd="0" presId="urn:microsoft.com/office/officeart/2005/8/layout/radial1"/>
    <dgm:cxn modelId="{C008A7BA-5F4E-48DB-AFDD-7A037F3A55B0}" type="presParOf" srcId="{C629BDB1-DD7C-4472-B843-36416104CC25}" destId="{F7CAD477-280B-4584-8AAF-9C55D5D6A508}" srcOrd="11" destOrd="0" presId="urn:microsoft.com/office/officeart/2005/8/layout/radial1"/>
    <dgm:cxn modelId="{699AAA08-9B27-4750-BDD6-E8D02B3C2F27}" type="presParOf" srcId="{F7CAD477-280B-4584-8AAF-9C55D5D6A508}" destId="{3153C598-8437-4C46-9CA8-A55218F5FD3C}" srcOrd="0" destOrd="0" presId="urn:microsoft.com/office/officeart/2005/8/layout/radial1"/>
    <dgm:cxn modelId="{59B6E1E5-2B01-41AB-9764-7F384AA81620}" type="presParOf" srcId="{C629BDB1-DD7C-4472-B843-36416104CC25}" destId="{58BC006F-2188-4A6B-BFEF-0115DF3355CC}" srcOrd="12" destOrd="0" presId="urn:microsoft.com/office/officeart/2005/8/layout/radial1"/>
    <dgm:cxn modelId="{75162D80-E633-4134-98EE-0FE52EAF4C92}" type="presParOf" srcId="{C629BDB1-DD7C-4472-B843-36416104CC25}" destId="{A3A39B2B-1AE6-4ACB-9DC2-2CD79F1992B2}" srcOrd="13" destOrd="0" presId="urn:microsoft.com/office/officeart/2005/8/layout/radial1"/>
    <dgm:cxn modelId="{B7D3C54F-BBFF-4ADC-ADFB-FCEB5EBDA3E9}" type="presParOf" srcId="{A3A39B2B-1AE6-4ACB-9DC2-2CD79F1992B2}" destId="{14DC1315-69E7-4856-AAE5-B90EB70C6EEC}" srcOrd="0" destOrd="0" presId="urn:microsoft.com/office/officeart/2005/8/layout/radial1"/>
    <dgm:cxn modelId="{DD7749A8-7CC2-4598-A0EA-B146586EAB36}" type="presParOf" srcId="{C629BDB1-DD7C-4472-B843-36416104CC25}" destId="{EB3ECBFF-8EC7-4749-9142-D7438D33D80C}" srcOrd="14" destOrd="0" presId="urn:microsoft.com/office/officeart/2005/8/layout/radial1"/>
    <dgm:cxn modelId="{B80559BF-B406-4D8A-9732-469F8611901B}" type="presParOf" srcId="{C629BDB1-DD7C-4472-B843-36416104CC25}" destId="{F8FA18B0-DE3E-40BD-9FEC-CB7304A076BA}" srcOrd="15" destOrd="0" presId="urn:microsoft.com/office/officeart/2005/8/layout/radial1"/>
    <dgm:cxn modelId="{32C07CE2-8A16-47BC-A873-D4CECE2CC6DF}" type="presParOf" srcId="{F8FA18B0-DE3E-40BD-9FEC-CB7304A076BA}" destId="{BB91333B-F362-41D2-B216-EAE2FDECAD3E}" srcOrd="0" destOrd="0" presId="urn:microsoft.com/office/officeart/2005/8/layout/radial1"/>
    <dgm:cxn modelId="{1A3E9A6B-8DA1-4CE8-B465-E65E91DDFD83}" type="presParOf" srcId="{C629BDB1-DD7C-4472-B843-36416104CC25}" destId="{2D7B8238-6A25-4271-B07B-C135EACE3571}" srcOrd="16" destOrd="0" presId="urn:microsoft.com/office/officeart/2005/8/layout/radial1"/>
    <dgm:cxn modelId="{C31DE521-3ED4-420E-A167-92EB2D9C403E}" type="presParOf" srcId="{C629BDB1-DD7C-4472-B843-36416104CC25}" destId="{F05955F0-AB2E-45AC-8AAB-B42AF3700347}" srcOrd="17" destOrd="0" presId="urn:microsoft.com/office/officeart/2005/8/layout/radial1"/>
    <dgm:cxn modelId="{E6331FAB-2CD5-4E43-BF4B-D37C63B0BCED}" type="presParOf" srcId="{F05955F0-AB2E-45AC-8AAB-B42AF3700347}" destId="{27305DC6-7D79-4FB0-B825-B2FF8436D89D}" srcOrd="0" destOrd="0" presId="urn:microsoft.com/office/officeart/2005/8/layout/radial1"/>
    <dgm:cxn modelId="{507DC3FA-5F40-477E-8D27-E9D1CFFF3A78}" type="presParOf" srcId="{C629BDB1-DD7C-4472-B843-36416104CC25}" destId="{D03FE1D1-5932-4145-A343-717BA214BA60}" srcOrd="18" destOrd="0" presId="urn:microsoft.com/office/officeart/2005/8/layout/radial1"/>
    <dgm:cxn modelId="{DD2A8150-9A45-4FD3-96B3-FA4DEE460528}" type="presParOf" srcId="{C629BDB1-DD7C-4472-B843-36416104CC25}" destId="{B6486FED-0968-4B39-AE4C-9872FA24AD4E}" srcOrd="19" destOrd="0" presId="urn:microsoft.com/office/officeart/2005/8/layout/radial1"/>
    <dgm:cxn modelId="{6EB34B36-2890-479C-AA77-A0307FEA4FD2}" type="presParOf" srcId="{B6486FED-0968-4B39-AE4C-9872FA24AD4E}" destId="{B5AE84AF-DA45-4589-8434-FB541CBF48D7}" srcOrd="0" destOrd="0" presId="urn:microsoft.com/office/officeart/2005/8/layout/radial1"/>
    <dgm:cxn modelId="{779E41EF-83B6-431A-B1C7-0F5382E3FB3E}" type="presParOf" srcId="{C629BDB1-DD7C-4472-B843-36416104CC25}" destId="{FEA3C195-481F-4ED0-92A0-ED747D3EC226}" srcOrd="20" destOrd="0" presId="urn:microsoft.com/office/officeart/2005/8/layout/radial1"/>
    <dgm:cxn modelId="{36390850-B3B7-4E5D-AC38-F4CB0D51E5EE}" type="presParOf" srcId="{C629BDB1-DD7C-4472-B843-36416104CC25}" destId="{4A99264E-FF3B-488A-80A1-374CDD82E392}" srcOrd="21" destOrd="0" presId="urn:microsoft.com/office/officeart/2005/8/layout/radial1"/>
    <dgm:cxn modelId="{062B1D15-D542-48FF-93FC-5A638702DD91}" type="presParOf" srcId="{4A99264E-FF3B-488A-80A1-374CDD82E392}" destId="{B45A4163-5484-4683-8B3B-59320F432F2E}" srcOrd="0" destOrd="0" presId="urn:microsoft.com/office/officeart/2005/8/layout/radial1"/>
    <dgm:cxn modelId="{35F48F0F-A99F-4C4B-899B-6DC71960F34F}" type="presParOf" srcId="{C629BDB1-DD7C-4472-B843-36416104CC25}" destId="{18699D8A-DFF7-4438-A3C3-265088E309D0}" srcOrd="22" destOrd="0" presId="urn:microsoft.com/office/officeart/2005/8/layout/radial1"/>
    <dgm:cxn modelId="{AD3D7811-6A42-441D-A8FA-321621AA21DD}" type="presParOf" srcId="{C629BDB1-DD7C-4472-B843-36416104CC25}" destId="{663B5811-23F1-4E87-A51C-03347BEAFE7F}" srcOrd="23" destOrd="0" presId="urn:microsoft.com/office/officeart/2005/8/layout/radial1"/>
    <dgm:cxn modelId="{26629C99-F15C-4BD0-9705-C18975C6528F}" type="presParOf" srcId="{663B5811-23F1-4E87-A51C-03347BEAFE7F}" destId="{099A52E7-F68C-44E4-A845-CC3C34545D6D}" srcOrd="0" destOrd="0" presId="urn:microsoft.com/office/officeart/2005/8/layout/radial1"/>
    <dgm:cxn modelId="{811FA191-AEED-4688-937A-B9CEA89A5BB1}" type="presParOf" srcId="{C629BDB1-DD7C-4472-B843-36416104CC25}" destId="{79A76B1A-FCE7-4017-A1B5-AEB292513F42}"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94000-3D12-47F3-968E-652346C6A38C}">
      <dsp:nvSpPr>
        <dsp:cNvPr id="0" name=""/>
        <dsp:cNvSpPr/>
      </dsp:nvSpPr>
      <dsp:spPr>
        <a:xfrm>
          <a:off x="3577389" y="1517573"/>
          <a:ext cx="1727484" cy="14051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Национальные проекты</a:t>
          </a:r>
          <a:endParaRPr lang="ru-RU" sz="1400" kern="1200" dirty="0">
            <a:latin typeface="Arial Narrow" panose="020B0606020202030204" pitchFamily="34" charset="0"/>
          </a:endParaRPr>
        </a:p>
      </dsp:txBody>
      <dsp:txXfrm>
        <a:off x="3830373" y="1723357"/>
        <a:ext cx="1221516" cy="993616"/>
      </dsp:txXfrm>
    </dsp:sp>
    <dsp:sp modelId="{385156A3-897D-4C52-A686-DE6CBF04F256}">
      <dsp:nvSpPr>
        <dsp:cNvPr id="0" name=""/>
        <dsp:cNvSpPr/>
      </dsp:nvSpPr>
      <dsp:spPr>
        <a:xfrm rot="16377021">
          <a:off x="4114849" y="1128838"/>
          <a:ext cx="764259" cy="15456"/>
        </a:xfrm>
        <a:custGeom>
          <a:avLst/>
          <a:gdLst/>
          <a:ahLst/>
          <a:cxnLst/>
          <a:rect l="0" t="0" r="0" b="0"/>
          <a:pathLst>
            <a:path>
              <a:moveTo>
                <a:pt x="0" y="7728"/>
              </a:moveTo>
              <a:lnTo>
                <a:pt x="764259"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4477873" y="1117460"/>
        <a:ext cx="38212" cy="38212"/>
      </dsp:txXfrm>
    </dsp:sp>
    <dsp:sp modelId="{DA738CA4-1A3D-41AE-9C37-13F83B191D41}">
      <dsp:nvSpPr>
        <dsp:cNvPr id="0" name=""/>
        <dsp:cNvSpPr/>
      </dsp:nvSpPr>
      <dsp:spPr>
        <a:xfrm>
          <a:off x="3905538" y="24696"/>
          <a:ext cx="1259847" cy="7304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Демография</a:t>
          </a:r>
          <a:endParaRPr lang="ru-RU" sz="1200" kern="1200" dirty="0">
            <a:latin typeface="Arial Narrow" panose="020B0606020202030204" pitchFamily="34" charset="0"/>
          </a:endParaRPr>
        </a:p>
      </dsp:txBody>
      <dsp:txXfrm>
        <a:off x="4090038" y="131662"/>
        <a:ext cx="890847" cy="516477"/>
      </dsp:txXfrm>
    </dsp:sp>
    <dsp:sp modelId="{22D347F2-F936-450A-9BE0-AA63419A3256}">
      <dsp:nvSpPr>
        <dsp:cNvPr id="0" name=""/>
        <dsp:cNvSpPr/>
      </dsp:nvSpPr>
      <dsp:spPr>
        <a:xfrm rot="18876231">
          <a:off x="4827400" y="1295665"/>
          <a:ext cx="1035825" cy="15456"/>
        </a:xfrm>
        <a:custGeom>
          <a:avLst/>
          <a:gdLst/>
          <a:ahLst/>
          <a:cxnLst/>
          <a:rect l="0" t="0" r="0" b="0"/>
          <a:pathLst>
            <a:path>
              <a:moveTo>
                <a:pt x="0" y="7728"/>
              </a:moveTo>
              <a:lnTo>
                <a:pt x="1035825"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319417" y="1277498"/>
        <a:ext cx="51791" cy="51791"/>
      </dsp:txXfrm>
    </dsp:sp>
    <dsp:sp modelId="{738A5433-B1CC-47C6-8EEC-43FB9F1D8C45}">
      <dsp:nvSpPr>
        <dsp:cNvPr id="0" name=""/>
        <dsp:cNvSpPr/>
      </dsp:nvSpPr>
      <dsp:spPr>
        <a:xfrm>
          <a:off x="5122436" y="229275"/>
          <a:ext cx="1844109"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Здравоохранение</a:t>
          </a:r>
          <a:endParaRPr lang="ru-RU" sz="1200" kern="1200" dirty="0">
            <a:latin typeface="Arial Narrow" panose="020B0606020202030204" pitchFamily="34" charset="0"/>
          </a:endParaRPr>
        </a:p>
      </dsp:txBody>
      <dsp:txXfrm>
        <a:off x="5392500" y="336241"/>
        <a:ext cx="1303981" cy="516477"/>
      </dsp:txXfrm>
    </dsp:sp>
    <dsp:sp modelId="{C609E844-81F7-4E42-8018-148A87A3B319}">
      <dsp:nvSpPr>
        <dsp:cNvPr id="0" name=""/>
        <dsp:cNvSpPr/>
      </dsp:nvSpPr>
      <dsp:spPr>
        <a:xfrm rot="20322144">
          <a:off x="5160547" y="1592365"/>
          <a:ext cx="1742365" cy="15456"/>
        </a:xfrm>
        <a:custGeom>
          <a:avLst/>
          <a:gdLst/>
          <a:ahLst/>
          <a:cxnLst/>
          <a:rect l="0" t="0" r="0" b="0"/>
          <a:pathLst>
            <a:path>
              <a:moveTo>
                <a:pt x="0" y="7728"/>
              </a:moveTo>
              <a:lnTo>
                <a:pt x="1742365"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988171" y="1556534"/>
        <a:ext cx="87118" cy="87118"/>
      </dsp:txXfrm>
    </dsp:sp>
    <dsp:sp modelId="{0DCA6255-9DCF-494E-B439-EAE851D246D7}">
      <dsp:nvSpPr>
        <dsp:cNvPr id="0" name=""/>
        <dsp:cNvSpPr/>
      </dsp:nvSpPr>
      <dsp:spPr>
        <a:xfrm>
          <a:off x="6686775" y="693071"/>
          <a:ext cx="1469635" cy="7304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Образование</a:t>
          </a:r>
          <a:endParaRPr lang="ru-RU" sz="1200" kern="1200" dirty="0">
            <a:latin typeface="Arial Narrow" panose="020B0606020202030204" pitchFamily="34" charset="0"/>
          </a:endParaRPr>
        </a:p>
      </dsp:txBody>
      <dsp:txXfrm>
        <a:off x="6901998" y="800037"/>
        <a:ext cx="1039189" cy="516477"/>
      </dsp:txXfrm>
    </dsp:sp>
    <dsp:sp modelId="{7DB5B6BD-122D-4B6A-B58A-C5DF1DFBA5B5}">
      <dsp:nvSpPr>
        <dsp:cNvPr id="0" name=""/>
        <dsp:cNvSpPr/>
      </dsp:nvSpPr>
      <dsp:spPr>
        <a:xfrm rot="21270483">
          <a:off x="5296298" y="2075654"/>
          <a:ext cx="1134930" cy="15456"/>
        </a:xfrm>
        <a:custGeom>
          <a:avLst/>
          <a:gdLst/>
          <a:ahLst/>
          <a:cxnLst/>
          <a:rect l="0" t="0" r="0" b="0"/>
          <a:pathLst>
            <a:path>
              <a:moveTo>
                <a:pt x="0" y="7728"/>
              </a:moveTo>
              <a:lnTo>
                <a:pt x="1134930"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835390" y="2055010"/>
        <a:ext cx="56746" cy="56746"/>
      </dsp:txXfrm>
    </dsp:sp>
    <dsp:sp modelId="{D5BAB8E3-222C-437C-A71B-0CD48876BA8E}">
      <dsp:nvSpPr>
        <dsp:cNvPr id="0" name=""/>
        <dsp:cNvSpPr/>
      </dsp:nvSpPr>
      <dsp:spPr>
        <a:xfrm>
          <a:off x="6403891" y="1579124"/>
          <a:ext cx="1812256" cy="7304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Жилье и городская среда</a:t>
          </a:r>
          <a:endParaRPr lang="ru-RU" sz="1200" kern="1200" dirty="0">
            <a:latin typeface="Arial Narrow" panose="020B0606020202030204" pitchFamily="34" charset="0"/>
          </a:endParaRPr>
        </a:p>
      </dsp:txBody>
      <dsp:txXfrm>
        <a:off x="6669290" y="1686090"/>
        <a:ext cx="1281458" cy="516477"/>
      </dsp:txXfrm>
    </dsp:sp>
    <dsp:sp modelId="{F0654DB0-B38E-4BB1-A5DE-FC2296F68B90}">
      <dsp:nvSpPr>
        <dsp:cNvPr id="0" name=""/>
        <dsp:cNvSpPr/>
      </dsp:nvSpPr>
      <dsp:spPr>
        <a:xfrm rot="700812">
          <a:off x="5267503" y="2490685"/>
          <a:ext cx="1039166" cy="15456"/>
        </a:xfrm>
        <a:custGeom>
          <a:avLst/>
          <a:gdLst/>
          <a:ahLst/>
          <a:cxnLst/>
          <a:rect l="0" t="0" r="0" b="0"/>
          <a:pathLst>
            <a:path>
              <a:moveTo>
                <a:pt x="0" y="7728"/>
              </a:moveTo>
              <a:lnTo>
                <a:pt x="1039166"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761107" y="2472435"/>
        <a:ext cx="51958" cy="51958"/>
      </dsp:txXfrm>
    </dsp:sp>
    <dsp:sp modelId="{33F6D1DE-AF01-4953-BCAD-5B414EB7C5D6}">
      <dsp:nvSpPr>
        <dsp:cNvPr id="0" name=""/>
        <dsp:cNvSpPr/>
      </dsp:nvSpPr>
      <dsp:spPr>
        <a:xfrm>
          <a:off x="6263933" y="2355966"/>
          <a:ext cx="1201363" cy="7304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Экология</a:t>
          </a:r>
          <a:endParaRPr lang="ru-RU" sz="1200" kern="1200" dirty="0">
            <a:latin typeface="Arial Narrow" panose="020B0606020202030204" pitchFamily="34" charset="0"/>
          </a:endParaRPr>
        </a:p>
      </dsp:txBody>
      <dsp:txXfrm>
        <a:off x="6439869" y="2462932"/>
        <a:ext cx="849491" cy="516477"/>
      </dsp:txXfrm>
    </dsp:sp>
    <dsp:sp modelId="{F7CAD477-280B-4584-8AAF-9C55D5D6A508}">
      <dsp:nvSpPr>
        <dsp:cNvPr id="0" name=""/>
        <dsp:cNvSpPr/>
      </dsp:nvSpPr>
      <dsp:spPr>
        <a:xfrm rot="1643841">
          <a:off x="5093700" y="2901252"/>
          <a:ext cx="1352886" cy="15456"/>
        </a:xfrm>
        <a:custGeom>
          <a:avLst/>
          <a:gdLst/>
          <a:ahLst/>
          <a:cxnLst/>
          <a:rect l="0" t="0" r="0" b="0"/>
          <a:pathLst>
            <a:path>
              <a:moveTo>
                <a:pt x="0" y="7728"/>
              </a:moveTo>
              <a:lnTo>
                <a:pt x="1352886"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736321" y="2875159"/>
        <a:ext cx="67644" cy="67644"/>
      </dsp:txXfrm>
    </dsp:sp>
    <dsp:sp modelId="{58BC006F-2188-4A6B-BFEF-0115DF3355CC}">
      <dsp:nvSpPr>
        <dsp:cNvPr id="0" name=""/>
        <dsp:cNvSpPr/>
      </dsp:nvSpPr>
      <dsp:spPr>
        <a:xfrm>
          <a:off x="5622439" y="3195176"/>
          <a:ext cx="2521067" cy="5811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Безопасные качественные дороги</a:t>
          </a:r>
          <a:endParaRPr lang="ru-RU" sz="1200" kern="1200" dirty="0">
            <a:latin typeface="Arial Narrow" panose="020B0606020202030204" pitchFamily="34" charset="0"/>
          </a:endParaRPr>
        </a:p>
      </dsp:txBody>
      <dsp:txXfrm>
        <a:off x="5991641" y="3280283"/>
        <a:ext cx="1782663" cy="410936"/>
      </dsp:txXfrm>
    </dsp:sp>
    <dsp:sp modelId="{A3A39B2B-1AE6-4ACB-9DC2-2CD79F1992B2}">
      <dsp:nvSpPr>
        <dsp:cNvPr id="0" name=""/>
        <dsp:cNvSpPr/>
      </dsp:nvSpPr>
      <dsp:spPr>
        <a:xfrm rot="3666003">
          <a:off x="4542484" y="3281123"/>
          <a:ext cx="977186" cy="15456"/>
        </a:xfrm>
        <a:custGeom>
          <a:avLst/>
          <a:gdLst/>
          <a:ahLst/>
          <a:cxnLst/>
          <a:rect l="0" t="0" r="0" b="0"/>
          <a:pathLst>
            <a:path>
              <a:moveTo>
                <a:pt x="0" y="7728"/>
              </a:moveTo>
              <a:lnTo>
                <a:pt x="977186"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006647" y="3264421"/>
        <a:ext cx="48859" cy="48859"/>
      </dsp:txXfrm>
    </dsp:sp>
    <dsp:sp modelId="{EB3ECBFF-8EC7-4749-9142-D7438D33D80C}">
      <dsp:nvSpPr>
        <dsp:cNvPr id="0" name=""/>
        <dsp:cNvSpPr/>
      </dsp:nvSpPr>
      <dsp:spPr>
        <a:xfrm>
          <a:off x="4425297" y="3709921"/>
          <a:ext cx="2079651"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Производительность </a:t>
          </a:r>
          <a:r>
            <a:rPr lang="ru-RU" sz="1200" kern="1200" dirty="0" smtClean="0">
              <a:latin typeface="Arial Narrow" panose="020B0606020202030204" pitchFamily="34" charset="0"/>
            </a:rPr>
            <a:t>труда</a:t>
          </a:r>
          <a:endParaRPr lang="ru-RU" sz="1200" kern="1200" dirty="0">
            <a:latin typeface="Arial Narrow" panose="020B0606020202030204" pitchFamily="34" charset="0"/>
          </a:endParaRPr>
        </a:p>
      </dsp:txBody>
      <dsp:txXfrm>
        <a:off x="4729855" y="3816887"/>
        <a:ext cx="1470535" cy="516477"/>
      </dsp:txXfrm>
    </dsp:sp>
    <dsp:sp modelId="{F8FA18B0-DE3E-40BD-9FEC-CB7304A076BA}">
      <dsp:nvSpPr>
        <dsp:cNvPr id="0" name=""/>
        <dsp:cNvSpPr/>
      </dsp:nvSpPr>
      <dsp:spPr>
        <a:xfrm rot="7081056">
          <a:off x="3505745" y="3212985"/>
          <a:ext cx="805982" cy="15456"/>
        </a:xfrm>
        <a:custGeom>
          <a:avLst/>
          <a:gdLst/>
          <a:ahLst/>
          <a:cxnLst/>
          <a:rect l="0" t="0" r="0" b="0"/>
          <a:pathLst>
            <a:path>
              <a:moveTo>
                <a:pt x="0" y="7728"/>
              </a:moveTo>
              <a:lnTo>
                <a:pt x="805982"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888587" y="3200564"/>
        <a:ext cx="40299" cy="40299"/>
      </dsp:txXfrm>
    </dsp:sp>
    <dsp:sp modelId="{2D7B8238-6A25-4271-B07B-C135EACE3571}">
      <dsp:nvSpPr>
        <dsp:cNvPr id="0" name=""/>
        <dsp:cNvSpPr/>
      </dsp:nvSpPr>
      <dsp:spPr>
        <a:xfrm>
          <a:off x="2839949" y="3562889"/>
          <a:ext cx="1384776" cy="7304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Цифровая экономика</a:t>
          </a:r>
          <a:endParaRPr lang="ru-RU" sz="1200" kern="1200" dirty="0">
            <a:latin typeface="Arial Narrow" panose="020B0606020202030204" pitchFamily="34" charset="0"/>
          </a:endParaRPr>
        </a:p>
      </dsp:txBody>
      <dsp:txXfrm>
        <a:off x="3042745" y="3669855"/>
        <a:ext cx="979184" cy="516477"/>
      </dsp:txXfrm>
    </dsp:sp>
    <dsp:sp modelId="{F05955F0-AB2E-45AC-8AAB-B42AF3700347}">
      <dsp:nvSpPr>
        <dsp:cNvPr id="0" name=""/>
        <dsp:cNvSpPr/>
      </dsp:nvSpPr>
      <dsp:spPr>
        <a:xfrm rot="8892675">
          <a:off x="2579506" y="2972700"/>
          <a:ext cx="1269815" cy="15456"/>
        </a:xfrm>
        <a:custGeom>
          <a:avLst/>
          <a:gdLst/>
          <a:ahLst/>
          <a:cxnLst/>
          <a:rect l="0" t="0" r="0" b="0"/>
          <a:pathLst>
            <a:path>
              <a:moveTo>
                <a:pt x="0" y="7728"/>
              </a:moveTo>
              <a:lnTo>
                <a:pt x="1269815"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182669" y="2948683"/>
        <a:ext cx="63490" cy="63490"/>
      </dsp:txXfrm>
    </dsp:sp>
    <dsp:sp modelId="{D03FE1D1-5932-4145-A343-717BA214BA60}">
      <dsp:nvSpPr>
        <dsp:cNvPr id="0" name=""/>
        <dsp:cNvSpPr/>
      </dsp:nvSpPr>
      <dsp:spPr>
        <a:xfrm>
          <a:off x="1846687" y="3175519"/>
          <a:ext cx="927335" cy="73040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Культура</a:t>
          </a:r>
          <a:endParaRPr lang="ru-RU" sz="1200" kern="1200" dirty="0">
            <a:latin typeface="Arial Narrow" panose="020B0606020202030204" pitchFamily="34" charset="0"/>
          </a:endParaRPr>
        </a:p>
      </dsp:txBody>
      <dsp:txXfrm>
        <a:off x="1982492" y="3282485"/>
        <a:ext cx="655725" cy="516477"/>
      </dsp:txXfrm>
    </dsp:sp>
    <dsp:sp modelId="{B6486FED-0968-4B39-AE4C-9872FA24AD4E}">
      <dsp:nvSpPr>
        <dsp:cNvPr id="0" name=""/>
        <dsp:cNvSpPr/>
      </dsp:nvSpPr>
      <dsp:spPr>
        <a:xfrm rot="10557099">
          <a:off x="2937477" y="2296069"/>
          <a:ext cx="643966" cy="15456"/>
        </a:xfrm>
        <a:custGeom>
          <a:avLst/>
          <a:gdLst/>
          <a:ahLst/>
          <a:cxnLst/>
          <a:rect l="0" t="0" r="0" b="0"/>
          <a:pathLst>
            <a:path>
              <a:moveTo>
                <a:pt x="0" y="7728"/>
              </a:moveTo>
              <a:lnTo>
                <a:pt x="643966"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243361" y="2287698"/>
        <a:ext cx="32198" cy="32198"/>
      </dsp:txXfrm>
    </dsp:sp>
    <dsp:sp modelId="{FEA3C195-481F-4ED0-92A0-ED747D3EC226}">
      <dsp:nvSpPr>
        <dsp:cNvPr id="0" name=""/>
        <dsp:cNvSpPr/>
      </dsp:nvSpPr>
      <dsp:spPr>
        <a:xfrm>
          <a:off x="386089" y="1782245"/>
          <a:ext cx="2565133" cy="126828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Малое и среднее предпринимательство и поддержка индивидуальной предпринимательской инициативы</a:t>
          </a:r>
          <a:endParaRPr lang="ru-RU" sz="1200" kern="1200" dirty="0">
            <a:latin typeface="Arial Narrow" panose="020B0606020202030204" pitchFamily="34" charset="0"/>
          </a:endParaRPr>
        </a:p>
      </dsp:txBody>
      <dsp:txXfrm>
        <a:off x="761744" y="1967981"/>
        <a:ext cx="1813823" cy="896811"/>
      </dsp:txXfrm>
    </dsp:sp>
    <dsp:sp modelId="{4A99264E-FF3B-488A-80A1-374CDD82E392}">
      <dsp:nvSpPr>
        <dsp:cNvPr id="0" name=""/>
        <dsp:cNvSpPr/>
      </dsp:nvSpPr>
      <dsp:spPr>
        <a:xfrm rot="11905416">
          <a:off x="2128772" y="1700795"/>
          <a:ext cx="1552839" cy="15456"/>
        </a:xfrm>
        <a:custGeom>
          <a:avLst/>
          <a:gdLst/>
          <a:ahLst/>
          <a:cxnLst/>
          <a:rect l="0" t="0" r="0" b="0"/>
          <a:pathLst>
            <a:path>
              <a:moveTo>
                <a:pt x="0" y="7728"/>
              </a:moveTo>
              <a:lnTo>
                <a:pt x="1552839" y="7728"/>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2866371" y="1669702"/>
        <a:ext cx="77641" cy="77641"/>
      </dsp:txXfrm>
    </dsp:sp>
    <dsp:sp modelId="{18699D8A-DFF7-4438-A3C3-265088E309D0}">
      <dsp:nvSpPr>
        <dsp:cNvPr id="0" name=""/>
        <dsp:cNvSpPr/>
      </dsp:nvSpPr>
      <dsp:spPr>
        <a:xfrm>
          <a:off x="628547" y="872169"/>
          <a:ext cx="1724526" cy="73040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Международная кооперация и экспорт</a:t>
          </a:r>
          <a:endParaRPr lang="ru-RU" sz="1200" kern="1200" dirty="0">
            <a:latin typeface="Arial Narrow" panose="020B0606020202030204" pitchFamily="34" charset="0"/>
          </a:endParaRPr>
        </a:p>
      </dsp:txBody>
      <dsp:txXfrm>
        <a:off x="881098" y="979135"/>
        <a:ext cx="1219424" cy="516477"/>
      </dsp:txXfrm>
    </dsp:sp>
    <dsp:sp modelId="{663B5811-23F1-4E87-A51C-03347BEAFE7F}">
      <dsp:nvSpPr>
        <dsp:cNvPr id="0" name=""/>
        <dsp:cNvSpPr/>
      </dsp:nvSpPr>
      <dsp:spPr>
        <a:xfrm rot="13409253">
          <a:off x="3046304" y="1347043"/>
          <a:ext cx="964993" cy="15456"/>
        </a:xfrm>
        <a:custGeom>
          <a:avLst/>
          <a:gdLst/>
          <a:ahLst/>
          <a:cxnLst/>
          <a:rect l="0" t="0" r="0" b="0"/>
          <a:pathLst>
            <a:path>
              <a:moveTo>
                <a:pt x="0" y="7728"/>
              </a:moveTo>
              <a:lnTo>
                <a:pt x="964993" y="772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504675" y="1330646"/>
        <a:ext cx="48249" cy="48249"/>
      </dsp:txXfrm>
    </dsp:sp>
    <dsp:sp modelId="{79A76B1A-FCE7-4017-A1B5-AEB292513F42}">
      <dsp:nvSpPr>
        <dsp:cNvPr id="0" name=""/>
        <dsp:cNvSpPr/>
      </dsp:nvSpPr>
      <dsp:spPr>
        <a:xfrm>
          <a:off x="2000569" y="326290"/>
          <a:ext cx="1657956" cy="73040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Туризм и </a:t>
          </a:r>
          <a:r>
            <a:rPr lang="ru-RU" sz="1200" kern="1200" dirty="0" smtClean="0">
              <a:latin typeface="Arial Narrow" panose="020B0606020202030204" pitchFamily="34" charset="0"/>
            </a:rPr>
            <a:t>индустрия гостеприимства</a:t>
          </a:r>
          <a:endParaRPr lang="ru-RU" sz="1200" kern="1200" dirty="0">
            <a:latin typeface="Arial Narrow" panose="020B0606020202030204" pitchFamily="34" charset="0"/>
          </a:endParaRPr>
        </a:p>
      </dsp:txBody>
      <dsp:txXfrm>
        <a:off x="2243371" y="433256"/>
        <a:ext cx="1172352" cy="516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0.29521</cdr:x>
      <cdr:y>0.03002</cdr:y>
    </cdr:from>
    <cdr:to>
      <cdr:x>0.51041</cdr:x>
      <cdr:y>0.10199</cdr:y>
    </cdr:to>
    <cdr:sp macro="" textlink="">
      <cdr:nvSpPr>
        <cdr:cNvPr id="2" name="TextBox 1"/>
        <cdr:cNvSpPr txBox="1"/>
      </cdr:nvSpPr>
      <cdr:spPr>
        <a:xfrm xmlns:a="http://schemas.openxmlformats.org/drawingml/2006/main">
          <a:off x="2404142" y="138902"/>
          <a:ext cx="1752562" cy="33304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1800" b="1" dirty="0" smtClean="0">
              <a:solidFill>
                <a:schemeClr val="tx1"/>
              </a:solidFill>
            </a:rPr>
            <a:t>410 942 161,3</a:t>
          </a:r>
          <a:endParaRPr lang="ru-RU" sz="1800" b="1" dirty="0">
            <a:solidFill>
              <a:schemeClr val="tx1"/>
            </a:solidFill>
          </a:endParaRPr>
        </a:p>
      </cdr:txBody>
    </cdr:sp>
  </cdr:relSizeAnchor>
  <cdr:relSizeAnchor xmlns:cdr="http://schemas.openxmlformats.org/drawingml/2006/chartDrawing">
    <cdr:from>
      <cdr:x>0.51345</cdr:x>
      <cdr:y>0.07821</cdr:y>
    </cdr:from>
    <cdr:to>
      <cdr:x>0.76281</cdr:x>
      <cdr:y>0.21132</cdr:y>
    </cdr:to>
    <cdr:sp macro="" textlink="">
      <cdr:nvSpPr>
        <cdr:cNvPr id="7" name="Стрелка вправо 6"/>
        <cdr:cNvSpPr/>
      </cdr:nvSpPr>
      <cdr:spPr>
        <a:xfrm xmlns:a="http://schemas.openxmlformats.org/drawingml/2006/main" flipH="1">
          <a:off x="4181472" y="361916"/>
          <a:ext cx="2030733" cy="615965"/>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smtClean="0">
              <a:solidFill>
                <a:schemeClr val="tx1"/>
              </a:solidFill>
            </a:rPr>
            <a:t>Профицит: </a:t>
          </a:r>
          <a:r>
            <a:rPr lang="en-US" dirty="0" smtClean="0">
              <a:solidFill>
                <a:schemeClr val="tx1"/>
              </a:solidFill>
            </a:rPr>
            <a:t>12 848 928,1</a:t>
          </a:r>
          <a:endParaRPr lang="ru-RU"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98,8%</a:t>
          </a:r>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0.35976</cdr:x>
      <cdr:y>0.18785</cdr:y>
    </cdr:from>
    <cdr:to>
      <cdr:x>0.67764</cdr:x>
      <cdr:y>0.35514</cdr:y>
    </cdr:to>
    <cdr:sp macro="" textlink="">
      <cdr:nvSpPr>
        <cdr:cNvPr id="3" name="Стрелка вправо 2"/>
        <cdr:cNvSpPr/>
      </cdr:nvSpPr>
      <cdr:spPr>
        <a:xfrm xmlns:a="http://schemas.openxmlformats.org/drawingml/2006/main">
          <a:off x="1034865" y="581183"/>
          <a:ext cx="914397" cy="51758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97,9%</a:t>
          </a:r>
          <a:endParaRPr lang="ru-RU" dirty="0"/>
        </a:p>
      </cdr:txBody>
    </cdr:sp>
  </cdr:relSizeAnchor>
</c:userShapes>
</file>

<file path=ppt/drawings/drawing4.xml><?xml version="1.0" encoding="utf-8"?>
<c:userShapes xmlns:c="http://schemas.openxmlformats.org/drawingml/2006/chart">
  <cdr:relSizeAnchor xmlns:cdr="http://schemas.openxmlformats.org/drawingml/2006/chartDrawing">
    <cdr:from>
      <cdr:x>0.34422</cdr:x>
      <cdr:y>0.21434</cdr:y>
    </cdr:from>
    <cdr:to>
      <cdr:x>0.6621</cdr:x>
      <cdr:y>0.38163</cdr:y>
    </cdr:to>
    <cdr:sp macro="" textlink="">
      <cdr:nvSpPr>
        <cdr:cNvPr id="3" name="Стрелка вправо 2"/>
        <cdr:cNvSpPr/>
      </cdr:nvSpPr>
      <cdr:spPr>
        <a:xfrm xmlns:a="http://schemas.openxmlformats.org/drawingml/2006/main">
          <a:off x="990166" y="597842"/>
          <a:ext cx="914397" cy="466605"/>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121,1%</a:t>
          </a:r>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0.34106</cdr:x>
      <cdr:y>0.23215</cdr:y>
    </cdr:from>
    <cdr:to>
      <cdr:x>0.65894</cdr:x>
      <cdr:y>0.39944</cdr:y>
    </cdr:to>
    <cdr:sp macro="" textlink="">
      <cdr:nvSpPr>
        <cdr:cNvPr id="3" name="Стрелка вправо 2"/>
        <cdr:cNvSpPr/>
      </cdr:nvSpPr>
      <cdr:spPr>
        <a:xfrm xmlns:a="http://schemas.openxmlformats.org/drawingml/2006/main">
          <a:off x="981075" y="649718"/>
          <a:ext cx="914397" cy="46819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108,4%</a:t>
          </a:r>
          <a:endParaRPr lang="ru-RU" dirty="0"/>
        </a:p>
      </cdr:txBody>
    </cdr:sp>
  </cdr:relSizeAnchor>
</c:userShapes>
</file>

<file path=ppt/drawings/drawing6.xml><?xml version="1.0" encoding="utf-8"?>
<c:userShapes xmlns:c="http://schemas.openxmlformats.org/drawingml/2006/chart">
  <cdr:relSizeAnchor xmlns:cdr="http://schemas.openxmlformats.org/drawingml/2006/chartDrawing">
    <cdr:from>
      <cdr:x>0.20095</cdr:x>
      <cdr:y>0.37796</cdr:y>
    </cdr:from>
    <cdr:to>
      <cdr:x>0.36368</cdr:x>
      <cdr:y>0.62204</cdr:y>
    </cdr:to>
    <cdr:sp macro="" textlink="">
      <cdr:nvSpPr>
        <cdr:cNvPr id="2" name="TextBox 1"/>
        <cdr:cNvSpPr txBox="1"/>
      </cdr:nvSpPr>
      <cdr:spPr>
        <a:xfrm xmlns:a="http://schemas.openxmlformats.org/drawingml/2006/main">
          <a:off x="1552575" y="707959"/>
          <a:ext cx="12573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0.16982</cdr:x>
      <cdr:y>0.28619</cdr:y>
    </cdr:from>
    <cdr:to>
      <cdr:x>0.32072</cdr:x>
      <cdr:y>0.51807</cdr:y>
    </cdr:to>
    <cdr:sp macro="" textlink="">
      <cdr:nvSpPr>
        <cdr:cNvPr id="3" name="TextBox 2"/>
        <cdr:cNvSpPr txBox="1"/>
      </cdr:nvSpPr>
      <cdr:spPr>
        <a:xfrm xmlns:a="http://schemas.openxmlformats.org/drawingml/2006/main">
          <a:off x="1312029" y="536065"/>
          <a:ext cx="1165878" cy="434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343 592 641,0</a:t>
          </a:r>
          <a:endParaRPr lang="ru-RU" sz="1400" b="1" dirty="0"/>
        </a:p>
      </cdr:txBody>
    </cdr:sp>
  </cdr:relSizeAnchor>
  <cdr:relSizeAnchor xmlns:cdr="http://schemas.openxmlformats.org/drawingml/2006/chartDrawing">
    <cdr:from>
      <cdr:x>0.64636</cdr:x>
      <cdr:y>0.38123</cdr:y>
    </cdr:from>
    <cdr:to>
      <cdr:x>0.80022</cdr:x>
      <cdr:y>0.54738</cdr:y>
    </cdr:to>
    <cdr:sp macro="" textlink="">
      <cdr:nvSpPr>
        <cdr:cNvPr id="4" name="TextBox 3"/>
        <cdr:cNvSpPr txBox="1"/>
      </cdr:nvSpPr>
      <cdr:spPr>
        <a:xfrm xmlns:a="http://schemas.openxmlformats.org/drawingml/2006/main">
          <a:off x="4993914" y="714096"/>
          <a:ext cx="1188748" cy="311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179 411 465,9</a:t>
          </a:r>
          <a:endParaRPr lang="ru-RU"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0.62225</cdr:x>
      <cdr:y>0.47542</cdr:y>
    </cdr:from>
    <cdr:to>
      <cdr:x>0.8343</cdr:x>
      <cdr:y>0.64501</cdr:y>
    </cdr:to>
    <cdr:sp macro="" textlink="">
      <cdr:nvSpPr>
        <cdr:cNvPr id="2" name="Скругленный прямоугольник 1"/>
        <cdr:cNvSpPr/>
      </cdr:nvSpPr>
      <cdr:spPr>
        <a:xfrm xmlns:a="http://schemas.openxmlformats.org/drawingml/2006/main">
          <a:off x="5114925" y="1658339"/>
          <a:ext cx="1743076" cy="591539"/>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400" b="1" dirty="0" smtClean="0"/>
            <a:t>Всего расходов:</a:t>
          </a:r>
          <a:r>
            <a:rPr lang="ru-RU" sz="1800" b="1" dirty="0" smtClean="0"/>
            <a:t/>
          </a:r>
          <a:br>
            <a:rPr lang="ru-RU" sz="1800" b="1" dirty="0" smtClean="0"/>
          </a:br>
          <a:r>
            <a:rPr lang="ru-RU" sz="1800" b="1" dirty="0" smtClean="0"/>
            <a:t>343 592 641,0</a:t>
          </a:r>
          <a:endParaRPr lang="ru-RU" sz="1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0.03478</cdr:x>
      <cdr:y>0</cdr:y>
    </cdr:from>
    <cdr:to>
      <cdr:x>0.17994</cdr:x>
      <cdr:y>0.11179</cdr:y>
    </cdr:to>
    <cdr:sp macro="" textlink="">
      <cdr:nvSpPr>
        <cdr:cNvPr id="2" name="TextBox 1"/>
        <cdr:cNvSpPr txBox="1"/>
      </cdr:nvSpPr>
      <cdr:spPr>
        <a:xfrm xmlns:a="http://schemas.openxmlformats.org/drawingml/2006/main">
          <a:off x="288032" y="-1628800"/>
          <a:ext cx="1202058" cy="50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ru-RU" sz="1800" i="1" u="sng" dirty="0" smtClean="0"/>
            <a:t>млрд рублей</a:t>
          </a:r>
          <a:endParaRPr lang="ru-RU" sz="1800" i="1" u="sng" dirty="0"/>
        </a:p>
      </cdr:txBody>
    </cdr:sp>
  </cdr:relSizeAnchor>
</c:userShapes>
</file>

<file path=ppt/drawings/drawing9.xml><?xml version="1.0" encoding="utf-8"?>
<c:userShapes xmlns:c="http://schemas.openxmlformats.org/drawingml/2006/chart">
  <cdr:relSizeAnchor xmlns:cdr="http://schemas.openxmlformats.org/drawingml/2006/chartDrawing">
    <cdr:from>
      <cdr:x>0.20736</cdr:x>
      <cdr:y>0.37344</cdr:y>
    </cdr:from>
    <cdr:to>
      <cdr:x>0.41942</cdr:x>
      <cdr:y>0.48295</cdr:y>
    </cdr:to>
    <cdr:sp macro="" textlink="">
      <cdr:nvSpPr>
        <cdr:cNvPr id="2" name="Скругленный прямоугольник 1"/>
        <cdr:cNvSpPr/>
      </cdr:nvSpPr>
      <cdr:spPr>
        <a:xfrm xmlns:a="http://schemas.openxmlformats.org/drawingml/2006/main">
          <a:off x="1704523" y="1479767"/>
          <a:ext cx="1743149" cy="433938"/>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800" b="1" dirty="0" smtClean="0">
              <a:solidFill>
                <a:schemeClr val="tx1"/>
              </a:solidFill>
              <a:latin typeface="+mn-lt"/>
            </a:rPr>
            <a:t>63 340 485,7</a:t>
          </a:r>
          <a:endParaRPr lang="ru-RU" sz="2400" b="1"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8"/>
            <a:ext cx="2946400" cy="498476"/>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sz="quarter" idx="1"/>
          </p:nvPr>
        </p:nvSpPr>
        <p:spPr>
          <a:xfrm>
            <a:off x="3849695" y="18"/>
            <a:ext cx="2946400" cy="498476"/>
          </a:xfrm>
          <a:prstGeom prst="rect">
            <a:avLst/>
          </a:prstGeom>
        </p:spPr>
        <p:txBody>
          <a:bodyPr vert="horz" lIns="91265" tIns="45634" rIns="91265" bIns="45634" rtlCol="0"/>
          <a:lstStyle>
            <a:lvl1pPr algn="r">
              <a:defRPr sz="1200"/>
            </a:lvl1pPr>
          </a:lstStyle>
          <a:p>
            <a:fld id="{D4373EE2-D04A-4BFE-8F6E-E70650417D14}" type="datetimeFigureOut">
              <a:rPr lang="ru-RU" smtClean="0"/>
              <a:pPr/>
              <a:t>28.07.2022</a:t>
            </a:fld>
            <a:endParaRPr lang="ru-RU"/>
          </a:p>
        </p:txBody>
      </p:sp>
      <p:sp>
        <p:nvSpPr>
          <p:cNvPr id="4" name="Нижний колонтитул 3"/>
          <p:cNvSpPr>
            <a:spLocks noGrp="1"/>
          </p:cNvSpPr>
          <p:nvPr>
            <p:ph type="ftr" sz="quarter" idx="2"/>
          </p:nvPr>
        </p:nvSpPr>
        <p:spPr>
          <a:xfrm>
            <a:off x="10" y="9429773"/>
            <a:ext cx="2946400" cy="498476"/>
          </a:xfrm>
          <a:prstGeom prst="rect">
            <a:avLst/>
          </a:prstGeom>
        </p:spPr>
        <p:txBody>
          <a:bodyPr vert="horz" lIns="91265" tIns="45634" rIns="91265" bIns="45634" rtlCol="0" anchor="b"/>
          <a:lstStyle>
            <a:lvl1pPr algn="l">
              <a:defRPr sz="1200"/>
            </a:lvl1pPr>
          </a:lstStyle>
          <a:p>
            <a:endParaRPr lang="ru-RU"/>
          </a:p>
        </p:txBody>
      </p:sp>
      <p:sp>
        <p:nvSpPr>
          <p:cNvPr id="5" name="Номер слайда 4"/>
          <p:cNvSpPr>
            <a:spLocks noGrp="1"/>
          </p:cNvSpPr>
          <p:nvPr>
            <p:ph type="sldNum" sz="quarter" idx="3"/>
          </p:nvPr>
        </p:nvSpPr>
        <p:spPr>
          <a:xfrm>
            <a:off x="3849695" y="9429773"/>
            <a:ext cx="2946400" cy="498476"/>
          </a:xfrm>
          <a:prstGeom prst="rect">
            <a:avLst/>
          </a:prstGeom>
        </p:spPr>
        <p:txBody>
          <a:bodyPr vert="horz" lIns="91265" tIns="45634" rIns="91265" bIns="45634" rtlCol="0" anchor="b"/>
          <a:lstStyle>
            <a:lvl1pPr algn="r">
              <a:defRPr sz="1200"/>
            </a:lvl1pPr>
          </a:lstStyle>
          <a:p>
            <a:fld id="{328CE669-232C-4296-A2E0-AD849B2A5428}" type="slidenum">
              <a:rPr lang="ru-RU" smtClean="0"/>
              <a:pPr/>
              <a:t>‹#›</a:t>
            </a:fld>
            <a:endParaRPr lang="ru-RU"/>
          </a:p>
        </p:txBody>
      </p:sp>
    </p:spTree>
    <p:extLst>
      <p:ext uri="{BB962C8B-B14F-4D97-AF65-F5344CB8AC3E}">
        <p14:creationId xmlns:p14="http://schemas.microsoft.com/office/powerpoint/2010/main" val="311748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9" y="2"/>
            <a:ext cx="2945659" cy="498135"/>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idx="1"/>
          </p:nvPr>
        </p:nvSpPr>
        <p:spPr>
          <a:xfrm>
            <a:off x="3850463" y="2"/>
            <a:ext cx="2945659" cy="498135"/>
          </a:xfrm>
          <a:prstGeom prst="rect">
            <a:avLst/>
          </a:prstGeom>
        </p:spPr>
        <p:txBody>
          <a:bodyPr vert="horz" lIns="91265" tIns="45634" rIns="91265" bIns="45634" rtlCol="0"/>
          <a:lstStyle>
            <a:lvl1pPr algn="r">
              <a:defRPr sz="1200"/>
            </a:lvl1pPr>
          </a:lstStyle>
          <a:p>
            <a:fld id="{E63DC4C7-2454-44C7-8585-B677AF5396A9}" type="datetimeFigureOut">
              <a:rPr lang="ru-RU" smtClean="0"/>
              <a:pPr/>
              <a:t>28.07.2022</a:t>
            </a:fld>
            <a:endParaRPr lang="ru-RU"/>
          </a:p>
        </p:txBody>
      </p:sp>
      <p:sp>
        <p:nvSpPr>
          <p:cNvPr id="4" name="Образ слайда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65" tIns="45634" rIns="91265" bIns="45634" rtlCol="0" anchor="ctr"/>
          <a:lstStyle/>
          <a:p>
            <a:endParaRPr lang="ru-RU"/>
          </a:p>
        </p:txBody>
      </p:sp>
      <p:sp>
        <p:nvSpPr>
          <p:cNvPr id="5" name="Заметки 4"/>
          <p:cNvSpPr>
            <a:spLocks noGrp="1"/>
          </p:cNvSpPr>
          <p:nvPr>
            <p:ph type="body" sz="quarter" idx="3"/>
          </p:nvPr>
        </p:nvSpPr>
        <p:spPr>
          <a:xfrm>
            <a:off x="679768" y="4777977"/>
            <a:ext cx="5438140" cy="3909239"/>
          </a:xfrm>
          <a:prstGeom prst="rect">
            <a:avLst/>
          </a:prstGeom>
        </p:spPr>
        <p:txBody>
          <a:bodyPr vert="horz" lIns="91265" tIns="45634" rIns="91265" bIns="4563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9" y="9430109"/>
            <a:ext cx="2945659" cy="498134"/>
          </a:xfrm>
          <a:prstGeom prst="rect">
            <a:avLst/>
          </a:prstGeom>
        </p:spPr>
        <p:txBody>
          <a:bodyPr vert="horz" lIns="91265" tIns="45634" rIns="91265" bIns="45634" rtlCol="0" anchor="b"/>
          <a:lstStyle>
            <a:lvl1pPr algn="l">
              <a:defRPr sz="1200"/>
            </a:lvl1pPr>
          </a:lstStyle>
          <a:p>
            <a:endParaRPr lang="ru-RU"/>
          </a:p>
        </p:txBody>
      </p:sp>
      <p:sp>
        <p:nvSpPr>
          <p:cNvPr id="7" name="Номер слайда 6"/>
          <p:cNvSpPr>
            <a:spLocks noGrp="1"/>
          </p:cNvSpPr>
          <p:nvPr>
            <p:ph type="sldNum" sz="quarter" idx="5"/>
          </p:nvPr>
        </p:nvSpPr>
        <p:spPr>
          <a:xfrm>
            <a:off x="3850463" y="9430109"/>
            <a:ext cx="2945659" cy="498134"/>
          </a:xfrm>
          <a:prstGeom prst="rect">
            <a:avLst/>
          </a:prstGeom>
        </p:spPr>
        <p:txBody>
          <a:bodyPr vert="horz" lIns="91265" tIns="45634" rIns="91265" bIns="45634" rtlCol="0" anchor="b"/>
          <a:lstStyle>
            <a:lvl1pPr algn="r">
              <a:defRPr sz="1200"/>
            </a:lvl1pPr>
          </a:lstStyle>
          <a:p>
            <a:fld id="{849F7FE9-D755-4687-8750-6635378F626B}" type="slidenum">
              <a:rPr lang="ru-RU" smtClean="0"/>
              <a:pPr/>
              <a:t>‹#›</a:t>
            </a:fld>
            <a:endParaRPr lang="ru-RU"/>
          </a:p>
        </p:txBody>
      </p:sp>
    </p:spTree>
    <p:extLst>
      <p:ext uri="{BB962C8B-B14F-4D97-AF65-F5344CB8AC3E}">
        <p14:creationId xmlns:p14="http://schemas.microsoft.com/office/powerpoint/2010/main" val="39874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8</a:t>
            </a:fld>
            <a:endParaRPr lang="ru-RU"/>
          </a:p>
        </p:txBody>
      </p:sp>
    </p:spTree>
    <p:extLst>
      <p:ext uri="{BB962C8B-B14F-4D97-AF65-F5344CB8AC3E}">
        <p14:creationId xmlns:p14="http://schemas.microsoft.com/office/powerpoint/2010/main" val="15750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10</a:t>
            </a:fld>
            <a:endParaRPr lang="ru-RU"/>
          </a:p>
        </p:txBody>
      </p:sp>
    </p:spTree>
    <p:extLst>
      <p:ext uri="{BB962C8B-B14F-4D97-AF65-F5344CB8AC3E}">
        <p14:creationId xmlns:p14="http://schemas.microsoft.com/office/powerpoint/2010/main" val="17906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11</a:t>
            </a:fld>
            <a:endParaRPr lang="ru-RU"/>
          </a:p>
        </p:txBody>
      </p:sp>
    </p:spTree>
    <p:extLst>
      <p:ext uri="{BB962C8B-B14F-4D97-AF65-F5344CB8AC3E}">
        <p14:creationId xmlns:p14="http://schemas.microsoft.com/office/powerpoint/2010/main" val="3049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14</a:t>
            </a:fld>
            <a:endParaRPr lang="ru-RU"/>
          </a:p>
        </p:txBody>
      </p:sp>
    </p:spTree>
    <p:extLst>
      <p:ext uri="{BB962C8B-B14F-4D97-AF65-F5344CB8AC3E}">
        <p14:creationId xmlns:p14="http://schemas.microsoft.com/office/powerpoint/2010/main" val="4910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15</a:t>
            </a:fld>
            <a:endParaRPr lang="ru-RU"/>
          </a:p>
        </p:txBody>
      </p:sp>
    </p:spTree>
    <p:extLst>
      <p:ext uri="{BB962C8B-B14F-4D97-AF65-F5344CB8AC3E}">
        <p14:creationId xmlns:p14="http://schemas.microsoft.com/office/powerpoint/2010/main" val="32851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36</a:t>
            </a:fld>
            <a:endParaRPr lang="ru-RU"/>
          </a:p>
        </p:txBody>
      </p:sp>
    </p:spTree>
    <p:extLst>
      <p:ext uri="{BB962C8B-B14F-4D97-AF65-F5344CB8AC3E}">
        <p14:creationId xmlns:p14="http://schemas.microsoft.com/office/powerpoint/2010/main" val="157307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58</a:t>
            </a:fld>
            <a:endParaRPr lang="ru-RU"/>
          </a:p>
        </p:txBody>
      </p:sp>
    </p:spTree>
    <p:extLst>
      <p:ext uri="{BB962C8B-B14F-4D97-AF65-F5344CB8AC3E}">
        <p14:creationId xmlns:p14="http://schemas.microsoft.com/office/powerpoint/2010/main" val="236109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64</a:t>
            </a:fld>
            <a:endParaRPr lang="ru-RU"/>
          </a:p>
        </p:txBody>
      </p:sp>
    </p:spTree>
    <p:extLst>
      <p:ext uri="{BB962C8B-B14F-4D97-AF65-F5344CB8AC3E}">
        <p14:creationId xmlns:p14="http://schemas.microsoft.com/office/powerpoint/2010/main" val="30289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Master" Target="../slideMasters/slideMaster1.xml"/><Relationship Id="rId16" Type="http://schemas.openxmlformats.org/officeDocument/2006/relationships/oleObject" Target="../embeddings/oleObject13.bin"/><Relationship Id="rId20"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7.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Master" Target="../slideMasters/slideMaster1.xml"/><Relationship Id="rId16" Type="http://schemas.openxmlformats.org/officeDocument/2006/relationships/oleObject" Target="../embeddings/oleObject29.bin"/><Relationship Id="rId20"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46539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1109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850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МФ РТ 2015">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ext uri="{D42A27DB-BD31-4B8C-83A1-F6EECF244321}">
                  <p14:modId xmlns:p14="http://schemas.microsoft.com/office/powerpoint/2010/main" val="1088080092"/>
                </p:ext>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87970"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597040311"/>
                </p:ext>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87971"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268869210"/>
                </p:ext>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87972"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20261216"/>
                </p:ext>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87973"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397539862"/>
                </p:ext>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87974"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13844075"/>
                </p:ext>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87975"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63633722"/>
                </p:ext>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87976"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795386392"/>
                </p:ext>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87977"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104894749"/>
                </p:ext>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87978"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58826935"/>
                </p:ext>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87979"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774149723"/>
                </p:ext>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87980"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77554478"/>
                </p:ext>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87981"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2750162616"/>
                </p:ext>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87982"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272607346"/>
                </p:ext>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87983"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13551093"/>
                </p:ext>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87984"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 name="Объект 26"/>
          <p:cNvGraphicFramePr>
            <a:graphicFrameLocks noChangeAspect="1"/>
          </p:cNvGraphicFramePr>
          <p:nvPr userDrawn="1">
            <p:extLst>
              <p:ext uri="{D42A27DB-BD31-4B8C-83A1-F6EECF244321}">
                <p14:modId xmlns:p14="http://schemas.microsoft.com/office/powerpoint/2010/main" val="3204642642"/>
              </p:ext>
            </p:extLst>
          </p:nvPr>
        </p:nvGraphicFramePr>
        <p:xfrm>
          <a:off x="8341131" y="6069668"/>
          <a:ext cx="802869" cy="774635"/>
        </p:xfrm>
        <a:graphic>
          <a:graphicData uri="http://schemas.openxmlformats.org/presentationml/2006/ole">
            <mc:AlternateContent xmlns:mc="http://schemas.openxmlformats.org/markup-compatibility/2006">
              <mc:Choice xmlns:v="urn:schemas-microsoft-com:vml" Requires="v">
                <p:oleObj spid="_x0000_s87985"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1131" y="6069668"/>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Текст 36"/>
          <p:cNvSpPr>
            <a:spLocks noGrp="1"/>
          </p:cNvSpPr>
          <p:nvPr>
            <p:ph type="body" sz="quarter" idx="10" hasCustomPrompt="1"/>
          </p:nvPr>
        </p:nvSpPr>
        <p:spPr>
          <a:xfrm>
            <a:off x="514905" y="1869735"/>
            <a:ext cx="8528427" cy="914400"/>
          </a:xfrm>
        </p:spPr>
        <p:txBody>
          <a:bodyPr anchor="ctr">
            <a:normAutofit/>
          </a:bodyPr>
          <a:lstStyle>
            <a:lvl1pPr marL="0" indent="0" algn="ctr">
              <a:buNone/>
              <a:defRPr sz="3600" b="1"/>
            </a:lvl1pPr>
          </a:lstStyle>
          <a:p>
            <a:pPr lvl="0"/>
            <a:r>
              <a:rPr lang="ru-RU" dirty="0" smtClean="0"/>
              <a:t>Заголовок слайда</a:t>
            </a:r>
          </a:p>
        </p:txBody>
      </p:sp>
      <p:sp>
        <p:nvSpPr>
          <p:cNvPr id="24" name="Текст 36"/>
          <p:cNvSpPr>
            <a:spLocks noGrp="1"/>
          </p:cNvSpPr>
          <p:nvPr>
            <p:ph type="body" sz="quarter" idx="11" hasCustomPrompt="1"/>
          </p:nvPr>
        </p:nvSpPr>
        <p:spPr>
          <a:xfrm>
            <a:off x="514905" y="2875640"/>
            <a:ext cx="8528427" cy="914400"/>
          </a:xfrm>
        </p:spPr>
        <p:txBody>
          <a:bodyPr anchor="ctr">
            <a:normAutofit/>
          </a:bodyPr>
          <a:lstStyle>
            <a:lvl1pPr marL="0" indent="0" algn="ctr">
              <a:buNone/>
              <a:defRPr sz="3600" b="1"/>
            </a:lvl1pPr>
          </a:lstStyle>
          <a:p>
            <a:pPr algn="ctr"/>
            <a:r>
              <a:rPr lang="ru-RU" sz="2800" b="1" dirty="0" smtClean="0">
                <a:solidFill>
                  <a:schemeClr val="accent2"/>
                </a:solidFill>
              </a:rPr>
              <a:t>Министр финансов Республики Татарстан </a:t>
            </a:r>
            <a:br>
              <a:rPr lang="ru-RU" sz="2800" b="1" dirty="0" smtClean="0">
                <a:solidFill>
                  <a:schemeClr val="accent2"/>
                </a:solidFill>
              </a:rPr>
            </a:br>
            <a:r>
              <a:rPr lang="ru-RU" sz="2800" b="1" dirty="0" smtClean="0">
                <a:solidFill>
                  <a:schemeClr val="accent2"/>
                </a:solidFill>
              </a:rPr>
              <a:t>Р.Р.</a:t>
            </a:r>
            <a:r>
              <a:rPr lang="ru-RU" sz="2800" b="1" baseline="0" dirty="0" smtClean="0">
                <a:solidFill>
                  <a:schemeClr val="accent2"/>
                </a:solidFill>
              </a:rPr>
              <a:t> </a:t>
            </a:r>
            <a:r>
              <a:rPr lang="ru-RU" sz="2800" b="1" dirty="0" err="1" smtClean="0">
                <a:solidFill>
                  <a:schemeClr val="accent2"/>
                </a:solidFill>
              </a:rPr>
              <a:t>Гайзатуллин</a:t>
            </a:r>
            <a:endParaRPr lang="ru-RU" sz="2800" b="1" dirty="0" smtClean="0">
              <a:solidFill>
                <a:schemeClr val="accent2"/>
              </a:solidFill>
            </a:endParaRPr>
          </a:p>
        </p:txBody>
      </p:sp>
      <p:sp>
        <p:nvSpPr>
          <p:cNvPr id="23" name="Дата 3"/>
          <p:cNvSpPr>
            <a:spLocks noGrp="1"/>
          </p:cNvSpPr>
          <p:nvPr>
            <p:ph type="dt" sz="half" idx="2"/>
          </p:nvPr>
        </p:nvSpPr>
        <p:spPr>
          <a:xfrm>
            <a:off x="3750418" y="6228778"/>
            <a:ext cx="2057400" cy="365125"/>
          </a:xfrm>
          <a:prstGeom prst="rect">
            <a:avLst/>
          </a:prstGeom>
        </p:spPr>
        <p:txBody>
          <a:bodyPr vert="horz" lIns="91440" tIns="45720" rIns="91440" bIns="45720" rtlCol="0" anchor="ctr"/>
          <a:lstStyle>
            <a:lvl1pPr algn="ctr">
              <a:defRPr sz="1600" b="1">
                <a:solidFill>
                  <a:schemeClr val="tx1"/>
                </a:solidFill>
              </a:defRPr>
            </a:lvl1pPr>
          </a:lstStyle>
          <a:p>
            <a:fld id="{CF264AD6-83EC-417C-A3DC-B7CFE9249401}" type="datetimeFigureOut">
              <a:rPr lang="ru-RU" smtClean="0"/>
              <a:pPr/>
              <a:t>28.07.2022</a:t>
            </a:fld>
            <a:endParaRPr lang="ru-RU"/>
          </a:p>
        </p:txBody>
      </p:sp>
    </p:spTree>
    <p:extLst>
      <p:ext uri="{BB962C8B-B14F-4D97-AF65-F5344CB8AC3E}">
        <p14:creationId xmlns:p14="http://schemas.microsoft.com/office/powerpoint/2010/main" val="2222073288"/>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88994"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88995"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88996"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88997"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88998"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88999"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89000"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89001"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89002"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89003"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89004"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89005"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89006"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89007"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89008"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8532440" y="46038"/>
            <a:ext cx="584573"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514349" y="700996"/>
            <a:ext cx="8520593" cy="552724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aphicFrame>
        <p:nvGraphicFramePr>
          <p:cNvPr id="27" name="Объект 26"/>
          <p:cNvGraphicFramePr>
            <a:graphicFrameLocks noChangeAspect="1"/>
          </p:cNvGraphicFramePr>
          <p:nvPr userDrawn="1">
            <p:extLst/>
          </p:nvPr>
        </p:nvGraphicFramePr>
        <p:xfrm>
          <a:off x="8334668" y="6052821"/>
          <a:ext cx="802869" cy="774635"/>
        </p:xfrm>
        <a:graphic>
          <a:graphicData uri="http://schemas.openxmlformats.org/presentationml/2006/ole">
            <mc:AlternateContent xmlns:mc="http://schemas.openxmlformats.org/markup-compatibility/2006">
              <mc:Choice xmlns:v="urn:schemas-microsoft-com:vml" Requires="v">
                <p:oleObj spid="_x0000_s89009"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4668" y="6052821"/>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Текст 2"/>
          <p:cNvSpPr>
            <a:spLocks noGrp="1"/>
          </p:cNvSpPr>
          <p:nvPr>
            <p:ph type="body" sz="quarter" idx="14" hasCustomPrompt="1"/>
          </p:nvPr>
        </p:nvSpPr>
        <p:spPr>
          <a:xfrm>
            <a:off x="514350" y="46038"/>
            <a:ext cx="8088112"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smtClean="0"/>
              <a:t>Заголовок слайда</a:t>
            </a:r>
            <a:endParaRPr lang="ru-RU" dirty="0"/>
          </a:p>
        </p:txBody>
      </p:sp>
    </p:spTree>
    <p:extLst>
      <p:ext uri="{BB962C8B-B14F-4D97-AF65-F5344CB8AC3E}">
        <p14:creationId xmlns:p14="http://schemas.microsoft.com/office/powerpoint/2010/main" val="596730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648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7777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7341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29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6985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5450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5144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28.07.2022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1555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264AD6-83EC-417C-A3DC-B7CFE9249401}" type="datetimeFigureOut">
              <a:rPr lang="ru-RU" smtClean="0"/>
              <a:pPr/>
              <a:t>28.07.2022</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2512B-D0A4-4684-BEF5-3C105475FDCA}" type="slidenum">
              <a:rPr lang="ru-RU" smtClean="0"/>
              <a:pPr/>
              <a:t>‹#›</a:t>
            </a:fld>
            <a:endParaRPr lang="ru-RU"/>
          </a:p>
        </p:txBody>
      </p:sp>
    </p:spTree>
    <p:extLst>
      <p:ext uri="{BB962C8B-B14F-4D97-AF65-F5344CB8AC3E}">
        <p14:creationId xmlns:p14="http://schemas.microsoft.com/office/powerpoint/2010/main" val="30343714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arhiv.tatarstan.ru/"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nfin@tatar.r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0080" y="0"/>
            <a:ext cx="8632885" cy="6858000"/>
          </a:xfrm>
          <a:prstGeom prst="rect">
            <a:avLst/>
          </a:prstGeom>
          <a:solidFill>
            <a:srgbClr val="9EC2D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7483" b="29191"/>
          <a:stretch/>
        </p:blipFill>
        <p:spPr>
          <a:xfrm>
            <a:off x="898651" y="291828"/>
            <a:ext cx="7721473" cy="5984880"/>
          </a:xfrm>
          <a:prstGeom prst="rect">
            <a:avLst/>
          </a:prstGeom>
          <a:ln>
            <a:noFill/>
          </a:ln>
          <a:effectLst>
            <a:softEdge rad="112500"/>
          </a:effectLst>
        </p:spPr>
      </p:pic>
      <p:sp>
        <p:nvSpPr>
          <p:cNvPr id="2" name="Текст 1"/>
          <p:cNvSpPr>
            <a:spLocks noGrp="1"/>
          </p:cNvSpPr>
          <p:nvPr>
            <p:ph type="body" sz="quarter" idx="10"/>
          </p:nvPr>
        </p:nvSpPr>
        <p:spPr>
          <a:xfrm>
            <a:off x="511115" y="409576"/>
            <a:ext cx="8528427" cy="657224"/>
          </a:xfrm>
        </p:spPr>
        <p:txBody>
          <a:bodyPr>
            <a:noAutofit/>
          </a:bodyPr>
          <a:lstStyle/>
          <a:p>
            <a:r>
              <a:rPr lang="ru-RU" sz="4800" dirty="0" smtClean="0">
                <a:ln>
                  <a:solidFill>
                    <a:schemeClr val="bg1">
                      <a:lumMod val="95000"/>
                    </a:schemeClr>
                  </a:solidFill>
                </a:ln>
                <a:solidFill>
                  <a:schemeClr val="accent2"/>
                </a:solidFill>
              </a:rPr>
              <a:t>БЮДЖЕТ ДЛЯ ГРАЖДАН</a:t>
            </a:r>
            <a:endParaRPr lang="ru-RU" sz="4800" dirty="0">
              <a:ln>
                <a:solidFill>
                  <a:schemeClr val="bg1">
                    <a:lumMod val="95000"/>
                  </a:schemeClr>
                </a:solidFill>
              </a:ln>
              <a:solidFill>
                <a:schemeClr val="accent2"/>
              </a:solidFill>
            </a:endParaRPr>
          </a:p>
        </p:txBody>
      </p:sp>
      <p:sp>
        <p:nvSpPr>
          <p:cNvPr id="7" name="Текст 1"/>
          <p:cNvSpPr>
            <a:spLocks noGrp="1"/>
          </p:cNvSpPr>
          <p:nvPr>
            <p:ph type="body" sz="quarter" idx="10"/>
          </p:nvPr>
        </p:nvSpPr>
        <p:spPr>
          <a:xfrm>
            <a:off x="298419" y="5755423"/>
            <a:ext cx="9058275" cy="1357453"/>
          </a:xfrm>
        </p:spPr>
        <p:txBody>
          <a:bodyPr>
            <a:noAutofit/>
          </a:bodyPr>
          <a:lstStyle/>
          <a:p>
            <a:r>
              <a:rPr lang="ru-RU" sz="2200" dirty="0" smtClean="0"/>
              <a:t>Справочник по закону</a:t>
            </a:r>
            <a:r>
              <a:rPr lang="en-US" sz="2200" dirty="0" smtClean="0"/>
              <a:t> </a:t>
            </a:r>
            <a:r>
              <a:rPr lang="ru-RU" sz="2200" dirty="0" smtClean="0"/>
              <a:t>Республики </a:t>
            </a:r>
            <a:r>
              <a:rPr lang="ru-RU" sz="2200" dirty="0"/>
              <a:t>Татарстан </a:t>
            </a:r>
            <a:r>
              <a:rPr lang="en-US" sz="2200" dirty="0" smtClean="0"/>
              <a:t/>
            </a:r>
            <a:br>
              <a:rPr lang="en-US" sz="2200" dirty="0" smtClean="0"/>
            </a:br>
            <a:r>
              <a:rPr lang="ru-RU" sz="2200" dirty="0" smtClean="0"/>
              <a:t>«Об </a:t>
            </a:r>
            <a:r>
              <a:rPr lang="ru-RU" sz="2200" dirty="0"/>
              <a:t>исполнении бюджета Республики </a:t>
            </a:r>
            <a:r>
              <a:rPr lang="ru-RU" sz="2200" dirty="0" smtClean="0"/>
              <a:t>Татарстан за 2021 год»</a:t>
            </a:r>
            <a:endParaRPr lang="ru-RU" sz="2200" dirty="0"/>
          </a:p>
        </p:txBody>
      </p:sp>
    </p:spTree>
    <p:extLst>
      <p:ext uri="{BB962C8B-B14F-4D97-AF65-F5344CB8AC3E}">
        <p14:creationId xmlns:p14="http://schemas.microsoft.com/office/powerpoint/2010/main" val="110283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Исполнение бюджета Республики Татарстан за </a:t>
            </a:r>
            <a:r>
              <a:rPr lang="ru-RU" sz="1800" dirty="0" smtClean="0"/>
              <a:t>202</a:t>
            </a:r>
            <a:r>
              <a:rPr lang="en-US" sz="1800" dirty="0" smtClean="0"/>
              <a:t>1</a:t>
            </a:r>
            <a:r>
              <a:rPr lang="ru-RU" sz="1800" dirty="0" smtClean="0"/>
              <a:t> </a:t>
            </a:r>
            <a:r>
              <a:rPr lang="ru-RU" sz="1800" dirty="0"/>
              <a:t>год </a:t>
            </a:r>
            <a:r>
              <a:rPr lang="ru-RU" sz="1800" dirty="0" smtClean="0"/>
              <a:t>(</a:t>
            </a:r>
            <a:r>
              <a:rPr lang="ru-RU" sz="1800" dirty="0" err="1" smtClean="0"/>
              <a:t>тыс.рублей</a:t>
            </a:r>
            <a:r>
              <a:rPr lang="ru-RU" sz="1800" dirty="0"/>
              <a:t>)</a:t>
            </a:r>
          </a:p>
        </p:txBody>
      </p:sp>
      <p:graphicFrame>
        <p:nvGraphicFramePr>
          <p:cNvPr id="6" name="Диаграмма 5"/>
          <p:cNvGraphicFramePr/>
          <p:nvPr>
            <p:extLst>
              <p:ext uri="{D42A27DB-BD31-4B8C-83A1-F6EECF244321}">
                <p14:modId xmlns:p14="http://schemas.microsoft.com/office/powerpoint/2010/main" val="251195566"/>
              </p:ext>
            </p:extLst>
          </p:nvPr>
        </p:nvGraphicFramePr>
        <p:xfrm>
          <a:off x="619126" y="316058"/>
          <a:ext cx="28765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157539024"/>
              </p:ext>
            </p:extLst>
          </p:nvPr>
        </p:nvGraphicFramePr>
        <p:xfrm>
          <a:off x="3495675" y="325547"/>
          <a:ext cx="2876549" cy="30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1893207394"/>
              </p:ext>
            </p:extLst>
          </p:nvPr>
        </p:nvGraphicFramePr>
        <p:xfrm>
          <a:off x="6267451" y="325547"/>
          <a:ext cx="2876549" cy="309392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24077" y="3520809"/>
            <a:ext cx="8088113" cy="3139321"/>
          </a:xfrm>
          <a:prstGeom prst="rect">
            <a:avLst/>
          </a:prstGeom>
          <a:noFill/>
        </p:spPr>
        <p:txBody>
          <a:bodyPr wrap="square" rtlCol="0">
            <a:spAutoFit/>
          </a:bodyPr>
          <a:lstStyle/>
          <a:p>
            <a:pPr algn="just"/>
            <a:r>
              <a:rPr lang="ru-RU" b="1" i="1" dirty="0" smtClean="0">
                <a:solidFill>
                  <a:schemeClr val="accent1"/>
                </a:solidFill>
              </a:rPr>
              <a:t>Доходы</a:t>
            </a:r>
            <a:r>
              <a:rPr lang="ru-RU" i="1" dirty="0" smtClean="0">
                <a:solidFill>
                  <a:schemeClr val="accent1"/>
                </a:solidFill>
              </a:rPr>
              <a:t> – </a:t>
            </a:r>
            <a:r>
              <a:rPr lang="ru-RU" i="1" dirty="0">
                <a:solidFill>
                  <a:schemeClr val="accent1"/>
                </a:solidFill>
              </a:rPr>
              <a:t>поступающие в бюджет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smtClean="0">
              <a:solidFill>
                <a:schemeClr val="accent1"/>
              </a:solidFill>
            </a:endParaRPr>
          </a:p>
          <a:p>
            <a:pPr algn="just"/>
            <a:r>
              <a:rPr lang="ru-RU" b="1" i="1" dirty="0" smtClean="0">
                <a:solidFill>
                  <a:schemeClr val="accent1"/>
                </a:solidFill>
              </a:rPr>
              <a:t>Расходы</a:t>
            </a:r>
            <a:r>
              <a:rPr lang="ru-RU" i="1" dirty="0" smtClean="0">
                <a:solidFill>
                  <a:schemeClr val="accent1"/>
                </a:solidFill>
              </a:rPr>
              <a:t> – выплачиваемые </a:t>
            </a:r>
            <a:r>
              <a:rPr lang="ru-RU" i="1" dirty="0">
                <a:solidFill>
                  <a:schemeClr val="accent1"/>
                </a:solidFill>
              </a:rPr>
              <a:t>из бюджета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a:solidFill>
                <a:schemeClr val="accent1"/>
              </a:solidFill>
            </a:endParaRPr>
          </a:p>
          <a:p>
            <a:pPr algn="just"/>
            <a:r>
              <a:rPr lang="ru-RU" b="1" i="1" dirty="0" smtClean="0">
                <a:solidFill>
                  <a:schemeClr val="accent1"/>
                </a:solidFill>
              </a:rPr>
              <a:t>Дефицит – </a:t>
            </a:r>
            <a:r>
              <a:rPr lang="ru-RU" i="1" dirty="0" smtClean="0">
                <a:solidFill>
                  <a:schemeClr val="accent1"/>
                </a:solidFill>
              </a:rPr>
              <a:t>превышение расходов бюджета над доходами бюджета</a:t>
            </a:r>
          </a:p>
          <a:p>
            <a:pPr algn="just"/>
            <a:endParaRPr lang="ru-RU" b="1" i="1" dirty="0" smtClean="0">
              <a:solidFill>
                <a:schemeClr val="accent1"/>
              </a:solidFill>
            </a:endParaRPr>
          </a:p>
          <a:p>
            <a:pPr algn="just"/>
            <a:r>
              <a:rPr lang="ru-RU" b="1" i="1" dirty="0" smtClean="0">
                <a:solidFill>
                  <a:schemeClr val="accent1"/>
                </a:solidFill>
              </a:rPr>
              <a:t>Профицит</a:t>
            </a:r>
            <a:r>
              <a:rPr lang="ru-RU" i="1" dirty="0" smtClean="0">
                <a:solidFill>
                  <a:schemeClr val="accent1"/>
                </a:solidFill>
              </a:rPr>
              <a:t> – превышение доходов бюджета над расходами бюджета</a:t>
            </a:r>
            <a:endParaRPr lang="ru-RU" i="1" dirty="0">
              <a:solidFill>
                <a:schemeClr val="accent1"/>
              </a:solidFill>
            </a:endParaRPr>
          </a:p>
        </p:txBody>
      </p:sp>
    </p:spTree>
    <p:extLst>
      <p:ext uri="{BB962C8B-B14F-4D97-AF65-F5344CB8AC3E}">
        <p14:creationId xmlns:p14="http://schemas.microsoft.com/office/powerpoint/2010/main" val="56976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Динамика основных параметров бюджета Республики Татарстан (тыс</a:t>
            </a:r>
            <a:r>
              <a:rPr lang="ru-RU" sz="1800" dirty="0" smtClean="0"/>
              <a:t>. рублей</a:t>
            </a:r>
            <a:r>
              <a:rPr lang="ru-RU" sz="1800" dirty="0"/>
              <a:t>)</a:t>
            </a:r>
          </a:p>
        </p:txBody>
      </p:sp>
      <p:sp>
        <p:nvSpPr>
          <p:cNvPr id="10" name="Текст 2"/>
          <p:cNvSpPr txBox="1">
            <a:spLocks/>
          </p:cNvSpPr>
          <p:nvPr/>
        </p:nvSpPr>
        <p:spPr>
          <a:xfrm>
            <a:off x="514350" y="3324802"/>
            <a:ext cx="8677275" cy="6487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Основные показатели бюджетов субъектов </a:t>
            </a:r>
            <a:r>
              <a:rPr lang="ru-RU" sz="1600" dirty="0" smtClean="0"/>
              <a:t>Приволжского </a:t>
            </a:r>
            <a:br>
              <a:rPr lang="ru-RU" sz="1600" dirty="0" smtClean="0"/>
            </a:br>
            <a:r>
              <a:rPr lang="ru-RU" sz="1600" dirty="0" smtClean="0"/>
              <a:t>федерального округа </a:t>
            </a:r>
            <a:r>
              <a:rPr lang="ru-RU" sz="1600" dirty="0"/>
              <a:t>за </a:t>
            </a:r>
            <a:r>
              <a:rPr lang="ru-RU" sz="1600" dirty="0" smtClean="0"/>
              <a:t>2021 </a:t>
            </a:r>
            <a:r>
              <a:rPr lang="ru-RU" sz="1600" dirty="0"/>
              <a:t>год (тыс</a:t>
            </a:r>
            <a:r>
              <a:rPr lang="ru-RU" sz="1600" dirty="0" smtClean="0"/>
              <a:t>. рублей</a:t>
            </a:r>
            <a:r>
              <a:rPr lang="ru-RU" sz="1600" dirty="0"/>
              <a:t>)</a:t>
            </a:r>
          </a:p>
        </p:txBody>
      </p:sp>
      <p:graphicFrame>
        <p:nvGraphicFramePr>
          <p:cNvPr id="6" name="Диаграмма 5"/>
          <p:cNvGraphicFramePr/>
          <p:nvPr>
            <p:extLst>
              <p:ext uri="{D42A27DB-BD31-4B8C-83A1-F6EECF244321}">
                <p14:modId xmlns:p14="http://schemas.microsoft.com/office/powerpoint/2010/main" val="161007196"/>
              </p:ext>
            </p:extLst>
          </p:nvPr>
        </p:nvGraphicFramePr>
        <p:xfrm>
          <a:off x="619126" y="620784"/>
          <a:ext cx="2876549" cy="278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4114626929"/>
              </p:ext>
            </p:extLst>
          </p:nvPr>
        </p:nvGraphicFramePr>
        <p:xfrm>
          <a:off x="3495675" y="620783"/>
          <a:ext cx="2876549" cy="27986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924952418"/>
              </p:ext>
            </p:extLst>
          </p:nvPr>
        </p:nvGraphicFramePr>
        <p:xfrm>
          <a:off x="6372224" y="620782"/>
          <a:ext cx="2705101" cy="2798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811081384"/>
              </p:ext>
            </p:extLst>
          </p:nvPr>
        </p:nvGraphicFramePr>
        <p:xfrm>
          <a:off x="514350" y="3818164"/>
          <a:ext cx="8484053" cy="2960598"/>
        </p:xfrm>
        <a:graphic>
          <a:graphicData uri="http://schemas.openxmlformats.org/drawingml/2006/table">
            <a:tbl>
              <a:tblPr>
                <a:tableStyleId>{616DA210-FB5B-4158-B5E0-FEB733F419BA}</a:tableStyleId>
              </a:tblPr>
              <a:tblGrid>
                <a:gridCol w="3386312"/>
                <a:gridCol w="1948203"/>
                <a:gridCol w="1644165"/>
                <a:gridCol w="1505373"/>
              </a:tblGrid>
              <a:tr h="280307">
                <a:tc>
                  <a:txBody>
                    <a:bodyPr/>
                    <a:lstStyle/>
                    <a:p>
                      <a:pPr algn="ctr" fontAlgn="ctr"/>
                      <a:r>
                        <a:rPr lang="ru-RU" sz="1100" b="1" u="none" strike="noStrike" dirty="0" smtClean="0">
                          <a:effectLst/>
                        </a:rPr>
                        <a:t>Субъект</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Доходы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Расходы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Дефицит (-) / Профицит (+)</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172235">
                <a:tc>
                  <a:txBody>
                    <a:bodyPr/>
                    <a:lstStyle/>
                    <a:p>
                      <a:pPr algn="l" rtl="0" fontAlgn="b"/>
                      <a:r>
                        <a:rPr lang="ru-RU" sz="1150" b="0" i="0" u="none" strike="noStrike" dirty="0">
                          <a:solidFill>
                            <a:srgbClr val="000000"/>
                          </a:solidFill>
                          <a:effectLst/>
                          <a:latin typeface="Arial" panose="020B0604020202020204" pitchFamily="34" charset="0"/>
                        </a:rPr>
                        <a:t>Республика Татарстан (Татарстан)</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355 194 302,5</a:t>
                      </a:r>
                    </a:p>
                  </a:txBody>
                  <a:tcPr marL="9525" marR="9525" marT="9525" marB="0"/>
                </a:tc>
                <a:tc>
                  <a:txBody>
                    <a:bodyPr/>
                    <a:lstStyle/>
                    <a:p>
                      <a:pPr algn="r" fontAlgn="t"/>
                      <a:r>
                        <a:rPr lang="ru-RU" sz="1150" b="0" i="0" u="none" strike="noStrike" dirty="0">
                          <a:solidFill>
                            <a:srgbClr val="000000"/>
                          </a:solidFill>
                          <a:effectLst/>
                          <a:latin typeface="Arial" panose="020B0604020202020204" pitchFamily="34" charset="0"/>
                        </a:rPr>
                        <a:t>343 592 641,0</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11 601 661,5</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Республика Башкортостан</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245 966 135,7</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255 188 944,8</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-9 222 809,1</a:t>
                      </a:r>
                    </a:p>
                  </a:txBody>
                  <a:tcPr marL="9525" marR="9525" marT="9525" marB="0"/>
                </a:tc>
              </a:tr>
              <a:tr h="206123">
                <a:tc>
                  <a:txBody>
                    <a:bodyPr/>
                    <a:lstStyle/>
                    <a:p>
                      <a:pPr algn="l" rtl="0" fontAlgn="b"/>
                      <a:r>
                        <a:rPr lang="ru-RU" sz="1150" b="0" i="0" u="none" strike="noStrike">
                          <a:solidFill>
                            <a:srgbClr val="000000"/>
                          </a:solidFill>
                          <a:effectLst/>
                          <a:latin typeface="Arial" panose="020B0604020202020204" pitchFamily="34" charset="0"/>
                        </a:rPr>
                        <a:t>Республика Марий Эл</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49 922 737,5</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46 209 930,2</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3 712 807,3</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Республика Мордовия</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60 006 765,7</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56 141 826,4</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3 864 939,3</a:t>
                      </a:r>
                    </a:p>
                  </a:txBody>
                  <a:tcPr marL="9525" marR="9525" marT="9525" marB="0"/>
                </a:tc>
              </a:tr>
              <a:tr h="194155">
                <a:tc>
                  <a:txBody>
                    <a:bodyPr/>
                    <a:lstStyle/>
                    <a:p>
                      <a:pPr algn="l" rtl="0" fontAlgn="b"/>
                      <a:r>
                        <a:rPr lang="ru-RU" sz="1150" b="0" i="0" u="none" strike="noStrike">
                          <a:solidFill>
                            <a:srgbClr val="000000"/>
                          </a:solidFill>
                          <a:effectLst/>
                          <a:latin typeface="Arial" panose="020B0604020202020204" pitchFamily="34" charset="0"/>
                        </a:rPr>
                        <a:t>Удмуртская Республика</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103 338 621,9</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107 688 249,1</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-4 349 627,2</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Чувашская Республика-Чувашия</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77 387 871,3</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76 526 124,2</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861 747,1</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Нижегородская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245 105 937,6</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241 315 966,3</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3 789 971,3</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Кировская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83 597 318,6</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77 508 135,6</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6 089 183,0</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Самарская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266 447 646,1</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238 648 454,2</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27 799 191,9</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Оренбургская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139 354 110,0</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122 290 649,5</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17 063 460,5</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Пензенская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77 094 727,4</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72 700 895,2</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4 393 832,2</a:t>
                      </a:r>
                    </a:p>
                  </a:txBody>
                  <a:tcPr marL="9525" marR="9525" marT="9525" marB="0"/>
                </a:tc>
              </a:tr>
              <a:tr h="145629">
                <a:tc>
                  <a:txBody>
                    <a:bodyPr/>
                    <a:lstStyle/>
                    <a:p>
                      <a:pPr algn="l" rtl="0" fontAlgn="b"/>
                      <a:r>
                        <a:rPr lang="ru-RU" sz="1150" b="0" i="0" u="none" strike="noStrike">
                          <a:solidFill>
                            <a:srgbClr val="000000"/>
                          </a:solidFill>
                          <a:effectLst/>
                          <a:latin typeface="Arial" panose="020B0604020202020204" pitchFamily="34" charset="0"/>
                        </a:rPr>
                        <a:t>Пермский край</a:t>
                      </a:r>
                    </a:p>
                  </a:txBody>
                  <a:tcPr marL="9525" marR="9525" marT="9525" marB="0" anchor="b"/>
                </a:tc>
                <a:tc>
                  <a:txBody>
                    <a:bodyPr/>
                    <a:lstStyle/>
                    <a:p>
                      <a:pPr algn="r" fontAlgn="b"/>
                      <a:r>
                        <a:rPr lang="ru-RU" sz="1150" b="0" i="0" u="none" strike="noStrike">
                          <a:solidFill>
                            <a:srgbClr val="000000"/>
                          </a:solidFill>
                          <a:effectLst/>
                          <a:latin typeface="Arial" panose="020B0604020202020204" pitchFamily="34" charset="0"/>
                        </a:rPr>
                        <a:t>211 638 864,2</a:t>
                      </a:r>
                    </a:p>
                  </a:txBody>
                  <a:tcPr marL="9525" marR="9525" marT="9525" marB="0" anchor="b"/>
                </a:tc>
                <a:tc>
                  <a:txBody>
                    <a:bodyPr/>
                    <a:lstStyle/>
                    <a:p>
                      <a:pPr algn="r" fontAlgn="b"/>
                      <a:r>
                        <a:rPr lang="ru-RU" sz="1150" b="0" i="0" u="none" strike="noStrike">
                          <a:solidFill>
                            <a:srgbClr val="000000"/>
                          </a:solidFill>
                          <a:effectLst/>
                          <a:latin typeface="Arial" panose="020B0604020202020204" pitchFamily="34" charset="0"/>
                        </a:rPr>
                        <a:t>182 169 915,1</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29 468 949,1</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Саратовская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145 327 558,3</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141 293 439,8</a:t>
                      </a:r>
                    </a:p>
                  </a:txBody>
                  <a:tcPr marL="9525" marR="9525" marT="9525" marB="0"/>
                </a:tc>
                <a:tc>
                  <a:txBody>
                    <a:bodyPr/>
                    <a:lstStyle/>
                    <a:p>
                      <a:pPr algn="r" fontAlgn="t"/>
                      <a:r>
                        <a:rPr lang="ru-RU" sz="1150" b="0" i="0" u="none" strike="noStrike" dirty="0">
                          <a:solidFill>
                            <a:srgbClr val="000000"/>
                          </a:solidFill>
                          <a:effectLst/>
                          <a:latin typeface="Arial" panose="020B0604020202020204" pitchFamily="34" charset="0"/>
                        </a:rPr>
                        <a:t>4 034 118,5</a:t>
                      </a: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Ульяновская область</a:t>
                      </a:r>
                    </a:p>
                  </a:txBody>
                  <a:tcPr marL="9525" marR="9525" marT="9525" marB="0" anchor="b"/>
                </a:tc>
                <a:tc>
                  <a:txBody>
                    <a:bodyPr/>
                    <a:lstStyle/>
                    <a:p>
                      <a:pPr algn="r" fontAlgn="t"/>
                      <a:r>
                        <a:rPr lang="ru-RU" sz="1150" b="0" i="0" u="none" strike="noStrike">
                          <a:solidFill>
                            <a:srgbClr val="000000"/>
                          </a:solidFill>
                          <a:effectLst/>
                          <a:latin typeface="Arial" panose="020B0604020202020204" pitchFamily="34" charset="0"/>
                        </a:rPr>
                        <a:t>82 393 695,8</a:t>
                      </a:r>
                    </a:p>
                  </a:txBody>
                  <a:tcPr marL="9525" marR="9525" marT="9525" marB="0"/>
                </a:tc>
                <a:tc>
                  <a:txBody>
                    <a:bodyPr/>
                    <a:lstStyle/>
                    <a:p>
                      <a:pPr algn="r" fontAlgn="t"/>
                      <a:r>
                        <a:rPr lang="ru-RU" sz="1150" b="0" i="0" u="none" strike="noStrike">
                          <a:solidFill>
                            <a:srgbClr val="000000"/>
                          </a:solidFill>
                          <a:effectLst/>
                          <a:latin typeface="Arial" panose="020B0604020202020204" pitchFamily="34" charset="0"/>
                        </a:rPr>
                        <a:t>89 863 285,8</a:t>
                      </a:r>
                    </a:p>
                  </a:txBody>
                  <a:tcPr marL="9525" marR="9525" marT="9525" marB="0"/>
                </a:tc>
                <a:tc>
                  <a:txBody>
                    <a:bodyPr/>
                    <a:lstStyle/>
                    <a:p>
                      <a:pPr algn="r" fontAlgn="t"/>
                      <a:r>
                        <a:rPr lang="ru-RU" sz="1150" b="0" i="0" u="none" strike="noStrike" dirty="0">
                          <a:solidFill>
                            <a:srgbClr val="000000"/>
                          </a:solidFill>
                          <a:effectLst/>
                          <a:latin typeface="Arial" panose="020B0604020202020204" pitchFamily="34" charset="0"/>
                        </a:rPr>
                        <a:t>-7 469 590,0</a:t>
                      </a:r>
                    </a:p>
                  </a:txBody>
                  <a:tcPr marL="9525" marR="9525" marT="9525" marB="0"/>
                </a:tc>
              </a:tr>
            </a:tbl>
          </a:graphicData>
        </a:graphic>
      </p:graphicFrame>
    </p:spTree>
    <p:extLst>
      <p:ext uri="{BB962C8B-B14F-4D97-AF65-F5344CB8AC3E}">
        <p14:creationId xmlns:p14="http://schemas.microsoft.com/office/powerpoint/2010/main" val="238249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563562"/>
          </a:xfrm>
        </p:spPr>
        <p:txBody>
          <a:bodyPr>
            <a:normAutofit fontScale="77500" lnSpcReduction="20000"/>
          </a:bodyPr>
          <a:lstStyle/>
          <a:p>
            <a:r>
              <a:rPr lang="ru-RU" dirty="0"/>
              <a:t>Структура доходов бюджета Республики </a:t>
            </a:r>
            <a:r>
              <a:rPr lang="ru-RU" dirty="0" smtClean="0"/>
              <a:t>Татарстан</a:t>
            </a:r>
            <a:br>
              <a:rPr lang="ru-RU" dirty="0" smtClean="0"/>
            </a:br>
            <a:r>
              <a:rPr lang="ru-RU" dirty="0" smtClean="0"/>
              <a:t>в 2021 году (тыс. рублей)</a:t>
            </a:r>
            <a:endParaRPr lang="ru-RU" dirty="0"/>
          </a:p>
        </p:txBody>
      </p:sp>
      <p:sp>
        <p:nvSpPr>
          <p:cNvPr id="4" name="Прямоугольник 3"/>
          <p:cNvSpPr/>
          <p:nvPr/>
        </p:nvSpPr>
        <p:spPr>
          <a:xfrm>
            <a:off x="590549" y="598387"/>
            <a:ext cx="838676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a:t>НАЛОГОВЫЕ </a:t>
            </a:r>
            <a:r>
              <a:rPr lang="ru-RU" sz="1400" dirty="0" smtClean="0"/>
              <a:t>ДОХОДЫ </a:t>
            </a:r>
            <a:r>
              <a:rPr lang="ru-RU" sz="1400" dirty="0"/>
              <a:t>– доходы от предусмотренных законодательством Российской Федерации </a:t>
            </a:r>
            <a:r>
              <a:rPr lang="ru-RU" sz="1400" dirty="0" smtClean="0"/>
              <a:t>федеральных налогов и сборов, </a:t>
            </a:r>
            <a:r>
              <a:rPr lang="ru-RU" sz="1400" dirty="0"/>
              <a:t>в том числе от налогов, предусмотренных специальными налоговыми </a:t>
            </a:r>
            <a:r>
              <a:rPr lang="ru-RU" sz="1400" dirty="0" smtClean="0"/>
              <a:t>режимами, и законодательством Республики Татарстан от региональных налогов</a:t>
            </a:r>
            <a:endParaRPr lang="ru-RU" sz="1400" dirty="0"/>
          </a:p>
        </p:txBody>
      </p:sp>
      <p:sp>
        <p:nvSpPr>
          <p:cNvPr id="5" name="Прямоугольник 4"/>
          <p:cNvSpPr/>
          <p:nvPr/>
        </p:nvSpPr>
        <p:spPr>
          <a:xfrm>
            <a:off x="590549" y="1519885"/>
            <a:ext cx="839152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dirty="0" smtClean="0"/>
              <a:t>НЕНАЛОГОВЫЕ ДОХОДЫ </a:t>
            </a:r>
            <a:r>
              <a:rPr lang="ru-RU" sz="1400" dirty="0"/>
              <a:t>– </a:t>
            </a:r>
            <a:r>
              <a:rPr lang="ru-RU" sz="14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400" dirty="0"/>
          </a:p>
        </p:txBody>
      </p:sp>
      <p:sp>
        <p:nvSpPr>
          <p:cNvPr id="6" name="Прямоугольник 5"/>
          <p:cNvSpPr/>
          <p:nvPr/>
        </p:nvSpPr>
        <p:spPr>
          <a:xfrm>
            <a:off x="585786" y="2685223"/>
            <a:ext cx="8391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a:t>БЕЗВОЗМЕЗДНЫЕ </a:t>
            </a:r>
            <a:r>
              <a:rPr lang="ru-RU" sz="1400" dirty="0" smtClean="0"/>
              <a:t>ПОСТУПЛЕНИЯ –  поступающие  </a:t>
            </a:r>
            <a:r>
              <a:rPr lang="ru-RU" sz="1400" dirty="0"/>
              <a:t>в  </a:t>
            </a:r>
            <a:r>
              <a:rPr lang="ru-RU" sz="1400" dirty="0" smtClean="0"/>
              <a:t>бюджет денежные  </a:t>
            </a:r>
            <a:r>
              <a:rPr lang="ru-RU" sz="1400" dirty="0"/>
              <a:t>средства  </a:t>
            </a:r>
            <a:r>
              <a:rPr lang="ru-RU" sz="1400" dirty="0" smtClean="0"/>
              <a:t>на безвозвратной  </a:t>
            </a:r>
            <a:r>
              <a:rPr lang="ru-RU" sz="1400" dirty="0"/>
              <a:t>и  </a:t>
            </a:r>
            <a:r>
              <a:rPr lang="ru-RU" sz="1400" dirty="0" smtClean="0"/>
              <a:t>безвозмездной основе  </a:t>
            </a:r>
            <a:r>
              <a:rPr lang="ru-RU" sz="1400" dirty="0"/>
              <a:t>из  федерального  </a:t>
            </a:r>
            <a:r>
              <a:rPr lang="ru-RU" sz="1400" dirty="0" smtClean="0"/>
              <a:t>бюджета (межбюджетные  </a:t>
            </a:r>
            <a:r>
              <a:rPr lang="ru-RU" sz="1400" dirty="0"/>
              <a:t>трансферты  </a:t>
            </a:r>
            <a:r>
              <a:rPr lang="ru-RU" sz="1400" dirty="0" smtClean="0"/>
              <a:t>в виде  </a:t>
            </a:r>
            <a:r>
              <a:rPr lang="ru-RU" sz="1400" dirty="0"/>
              <a:t>дотаций,  субсидий</a:t>
            </a:r>
            <a:r>
              <a:rPr lang="ru-RU" sz="1400" dirty="0" smtClean="0"/>
              <a:t>, субвенций и иных межбюджетных трансфертов),  </a:t>
            </a:r>
            <a:r>
              <a:rPr lang="ru-RU" sz="1400" dirty="0"/>
              <a:t>а  также  </a:t>
            </a:r>
            <a:r>
              <a:rPr lang="ru-RU" sz="1400" dirty="0" smtClean="0"/>
              <a:t>перечисления от  </a:t>
            </a:r>
            <a:r>
              <a:rPr lang="ru-RU" sz="1400" dirty="0"/>
              <a:t>физических  и  </a:t>
            </a:r>
            <a:r>
              <a:rPr lang="ru-RU" sz="1400" dirty="0" smtClean="0"/>
              <a:t>юридических лиц</a:t>
            </a:r>
            <a:endParaRPr lang="ru-RU" sz="1400" dirty="0"/>
          </a:p>
        </p:txBody>
      </p:sp>
      <p:graphicFrame>
        <p:nvGraphicFramePr>
          <p:cNvPr id="7" name="Диаграмма 6"/>
          <p:cNvGraphicFramePr/>
          <p:nvPr>
            <p:extLst>
              <p:ext uri="{D42A27DB-BD31-4B8C-83A1-F6EECF244321}">
                <p14:modId xmlns:p14="http://schemas.microsoft.com/office/powerpoint/2010/main" val="1825320261"/>
              </p:ext>
            </p:extLst>
          </p:nvPr>
        </p:nvGraphicFramePr>
        <p:xfrm>
          <a:off x="519110" y="3590925"/>
          <a:ext cx="8220075"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70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574747"/>
          </a:xfrm>
        </p:spPr>
        <p:txBody>
          <a:bodyPr>
            <a:normAutofit fontScale="85000" lnSpcReduction="10000"/>
          </a:bodyPr>
          <a:lstStyle/>
          <a:p>
            <a:r>
              <a:rPr lang="ru-RU" dirty="0"/>
              <a:t>Структура доходов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910464011"/>
              </p:ext>
            </p:extLst>
          </p:nvPr>
        </p:nvGraphicFramePr>
        <p:xfrm>
          <a:off x="641846" y="620783"/>
          <a:ext cx="7966695" cy="3440471"/>
        </p:xfrm>
        <a:graphic>
          <a:graphicData uri="http://schemas.openxmlformats.org/drawingml/2006/table">
            <a:tbl>
              <a:tblPr>
                <a:tableStyleId>{616DA210-FB5B-4158-B5E0-FEB733F419BA}</a:tableStyleId>
              </a:tblPr>
              <a:tblGrid>
                <a:gridCol w="4556230"/>
                <a:gridCol w="1820562"/>
                <a:gridCol w="1589903"/>
              </a:tblGrid>
              <a:tr h="598417">
                <a:tc>
                  <a:txBody>
                    <a:bodyPr/>
                    <a:lstStyle/>
                    <a:p>
                      <a:pPr algn="ctr" fontAlgn="ctr"/>
                      <a:r>
                        <a:rPr lang="ru-RU" sz="1600" b="1" u="none" strike="noStrike" dirty="0">
                          <a:effectLst/>
                        </a:rPr>
                        <a:t>Наименование</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Факт</a:t>
                      </a:r>
                      <a:r>
                        <a:rPr lang="ru-RU" sz="1600" b="1" u="none" strike="noStrike" baseline="0" dirty="0" smtClean="0">
                          <a:solidFill>
                            <a:schemeClr val="tx1"/>
                          </a:solidFill>
                          <a:effectLst/>
                        </a:rPr>
                        <a:t> за </a:t>
                      </a:r>
                      <a:r>
                        <a:rPr lang="ru-RU" sz="1600" b="1" u="none" strike="noStrike" dirty="0" smtClean="0">
                          <a:solidFill>
                            <a:schemeClr val="tx1"/>
                          </a:solidFill>
                          <a:effectLst/>
                        </a:rPr>
                        <a:t>2021 </a:t>
                      </a:r>
                      <a:r>
                        <a:rPr lang="ru-RU" sz="1600" b="1" u="none" strike="noStrike" dirty="0">
                          <a:solidFill>
                            <a:schemeClr val="tx1"/>
                          </a:solidFill>
                          <a:effectLst/>
                        </a:rPr>
                        <a:t>год </a:t>
                      </a:r>
                      <a:r>
                        <a:rPr lang="ru-RU" sz="1600" b="1" u="none" strike="noStrike" dirty="0" smtClean="0">
                          <a:solidFill>
                            <a:schemeClr val="tx1"/>
                          </a:solidFill>
                          <a:effectLst/>
                        </a:rPr>
                        <a:t/>
                      </a:r>
                      <a:br>
                        <a:rPr lang="ru-RU" sz="1600" b="1" u="none" strike="noStrike" dirty="0" smtClean="0">
                          <a:solidFill>
                            <a:schemeClr val="tx1"/>
                          </a:solidFill>
                          <a:effectLst/>
                        </a:rPr>
                      </a:br>
                      <a:r>
                        <a:rPr lang="ru-RU" sz="1600" b="1" u="none" strike="noStrike" dirty="0" smtClean="0">
                          <a:solidFill>
                            <a:schemeClr val="tx1"/>
                          </a:solidFill>
                          <a:effectLst/>
                        </a:rPr>
                        <a:t>(тыс</a:t>
                      </a:r>
                      <a:r>
                        <a:rPr lang="ru-RU" sz="1600" b="1" u="none" strike="noStrike" dirty="0" smtClean="0">
                          <a:solidFill>
                            <a:schemeClr val="tx1"/>
                          </a:solidFill>
                          <a:effectLst/>
                        </a:rPr>
                        <a:t>. </a:t>
                      </a:r>
                      <a:r>
                        <a:rPr lang="ru-RU" sz="1600" b="1" u="none" strike="noStrike" dirty="0" smtClean="0">
                          <a:solidFill>
                            <a:schemeClr val="tx1"/>
                          </a:solidFill>
                          <a:effectLst/>
                        </a:rPr>
                        <a:t>рублей)</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Удельный вес</a:t>
                      </a:r>
                    </a:p>
                    <a:p>
                      <a:pPr algn="ctr" fontAlgn="ctr"/>
                      <a:r>
                        <a:rPr lang="ru-RU" sz="1600" b="1" i="0" u="none" strike="noStrike" dirty="0" smtClean="0">
                          <a:solidFill>
                            <a:schemeClr val="tx1"/>
                          </a:solidFill>
                          <a:effectLst/>
                          <a:latin typeface="Times New Roman" panose="02020603050405020304" pitchFamily="18" charset="0"/>
                        </a:rPr>
                        <a:t>(%)</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601362">
                <a:tc>
                  <a:txBody>
                    <a:bodyPr/>
                    <a:lstStyle/>
                    <a:p>
                      <a:pPr algn="l" fontAlgn="b"/>
                      <a:r>
                        <a:rPr lang="ru-RU" sz="1600" u="none" strike="noStrike" dirty="0">
                          <a:effectLst/>
                        </a:rPr>
                        <a:t>Налоговые и неналоговые доходы, </a:t>
                      </a:r>
                      <a:endParaRPr lang="ru-RU" sz="1600" u="none" strike="noStrike" dirty="0" smtClean="0">
                        <a:effectLst/>
                      </a:endParaRPr>
                    </a:p>
                    <a:p>
                      <a:pPr algn="l" fontAlgn="b"/>
                      <a:r>
                        <a:rPr lang="ru-RU" sz="1600" u="none" strike="noStrike" dirty="0" smtClean="0">
                          <a:effectLst/>
                        </a:rPr>
                        <a:t>в </a:t>
                      </a:r>
                      <a:r>
                        <a:rPr lang="ru-RU" sz="1600" u="none" strike="noStrike" dirty="0">
                          <a:effectLst/>
                        </a:rPr>
                        <a:t>том числе:</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a:solidFill>
                            <a:srgbClr val="000000"/>
                          </a:solidFill>
                          <a:effectLst/>
                          <a:latin typeface="Arial" panose="020B0604020202020204" pitchFamily="34" charset="0"/>
                        </a:rPr>
                        <a:t>280 223 982,9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Arial" panose="020B0604020202020204" pitchFamily="34" charset="0"/>
                        </a:rPr>
                        <a:t>78,9</a:t>
                      </a:r>
                      <a:endParaRPr lang="ru-RU" sz="16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400" i="1" u="none" strike="noStrike" dirty="0">
                          <a:effectLst/>
                        </a:rPr>
                        <a:t>     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1" u="none" strike="noStrike" dirty="0">
                          <a:solidFill>
                            <a:srgbClr val="000000"/>
                          </a:solidFill>
                          <a:effectLst/>
                          <a:latin typeface="Arial" panose="020B0604020202020204" pitchFamily="34" charset="0"/>
                        </a:rPr>
                        <a:t>271 764 301,8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1" u="none" strike="noStrike" dirty="0" smtClean="0">
                          <a:solidFill>
                            <a:srgbClr val="000000"/>
                          </a:solidFill>
                          <a:effectLst/>
                          <a:latin typeface="Arial" panose="020B0604020202020204" pitchFamily="34" charset="0"/>
                        </a:rPr>
                        <a:t>76,5</a:t>
                      </a:r>
                      <a:endParaRPr lang="ru-RU" sz="14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400" i="1" u="none" strike="noStrike" dirty="0">
                          <a:effectLst/>
                        </a:rPr>
                        <a:t>     неналоговые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1" u="none" strike="noStrike" dirty="0">
                          <a:solidFill>
                            <a:srgbClr val="000000"/>
                          </a:solidFill>
                          <a:effectLst/>
                          <a:latin typeface="Arial" panose="020B0604020202020204" pitchFamily="34" charset="0"/>
                        </a:rPr>
                        <a:t>8 459 681,1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400" b="0" i="1" u="none" strike="noStrike" dirty="0" smtClean="0">
                          <a:solidFill>
                            <a:srgbClr val="000000"/>
                          </a:solidFill>
                          <a:effectLst/>
                          <a:latin typeface="Arial" panose="020B0604020202020204" pitchFamily="34" charset="0"/>
                        </a:rPr>
                        <a:t>2,4</a:t>
                      </a:r>
                      <a:endParaRPr lang="ru-RU" sz="14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Безвозмездные поступления</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a:solidFill>
                            <a:srgbClr val="000000"/>
                          </a:solidFill>
                          <a:effectLst/>
                          <a:latin typeface="Arial" panose="020B0604020202020204" pitchFamily="34" charset="0"/>
                        </a:rPr>
                        <a:t>74 970 319,6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600" b="0" i="0" u="none" strike="noStrike" dirty="0" smtClean="0">
                          <a:solidFill>
                            <a:srgbClr val="000000"/>
                          </a:solidFill>
                          <a:effectLst/>
                          <a:latin typeface="Arial" panose="020B0604020202020204" pitchFamily="34" charset="0"/>
                        </a:rPr>
                        <a:t>21,1</a:t>
                      </a:r>
                      <a:endParaRPr lang="ru-RU" sz="16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48677">
                <a:tc>
                  <a:txBody>
                    <a:bodyPr/>
                    <a:lstStyle/>
                    <a:p>
                      <a:pPr algn="l" fontAlgn="b"/>
                      <a:r>
                        <a:rPr lang="ru-RU" sz="1600" b="1" u="none" strike="noStrike" dirty="0">
                          <a:effectLst/>
                        </a:rPr>
                        <a:t>Всего</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a:solidFill>
                            <a:srgbClr val="000000"/>
                          </a:solidFill>
                          <a:effectLst/>
                          <a:latin typeface="Arial" panose="020B0604020202020204" pitchFamily="34" charset="0"/>
                        </a:rPr>
                        <a:t>355 194 302,5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smtClean="0">
                          <a:solidFill>
                            <a:srgbClr val="000000"/>
                          </a:solidFill>
                          <a:effectLst/>
                          <a:latin typeface="Arial" panose="020B0604020202020204" pitchFamily="34" charset="0"/>
                        </a:rPr>
                        <a:t>100,0</a:t>
                      </a:r>
                      <a:endParaRPr lang="ru-RU" sz="16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60832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В </a:t>
            </a:r>
            <a:r>
              <a:rPr lang="ru-RU" sz="2000" dirty="0" smtClean="0"/>
              <a:t>2021 </a:t>
            </a:r>
            <a:r>
              <a:rPr lang="ru-RU" sz="2000" dirty="0"/>
              <a:t>году в бюджет  Республики Татарстан </a:t>
            </a:r>
            <a:r>
              <a:rPr lang="ru-RU" sz="2000" dirty="0" smtClean="0"/>
              <a:t>поступило       271 764 301,8 тыс</a:t>
            </a:r>
            <a:r>
              <a:rPr lang="ru-RU" sz="2000" dirty="0"/>
              <a:t>. </a:t>
            </a:r>
            <a:r>
              <a:rPr lang="ru-RU" sz="2000" dirty="0" smtClean="0"/>
              <a:t>рублей </a:t>
            </a:r>
            <a:r>
              <a:rPr lang="ru-RU" sz="2000" dirty="0"/>
              <a:t>налоговых доходов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851109013"/>
              </p:ext>
            </p:extLst>
          </p:nvPr>
        </p:nvGraphicFramePr>
        <p:xfrm>
          <a:off x="514350" y="683741"/>
          <a:ext cx="8217758" cy="3954780"/>
        </p:xfrm>
        <a:graphic>
          <a:graphicData uri="http://schemas.openxmlformats.org/drawingml/2006/table">
            <a:tbl>
              <a:tblPr>
                <a:tableStyleId>{616DA210-FB5B-4158-B5E0-FEB733F419BA}</a:tableStyleId>
              </a:tblPr>
              <a:tblGrid>
                <a:gridCol w="5252136"/>
                <a:gridCol w="1449860"/>
                <a:gridCol w="1515762"/>
              </a:tblGrid>
              <a:tr h="398710">
                <a:tc>
                  <a:txBody>
                    <a:bodyPr/>
                    <a:lstStyle/>
                    <a:p>
                      <a:pPr algn="ctr" fontAlgn="ctr"/>
                      <a:r>
                        <a:rPr lang="ru-RU" sz="1400" b="1" u="none" strike="noStrike" dirty="0">
                          <a:effectLst/>
                        </a:rPr>
                        <a:t>Наименование</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Факт за 2021 </a:t>
                      </a:r>
                      <a:r>
                        <a:rPr lang="ru-RU" sz="1400" b="1" u="none" strike="noStrike" dirty="0">
                          <a:solidFill>
                            <a:schemeClr val="tx1"/>
                          </a:solidFill>
                          <a:effectLst/>
                        </a:rPr>
                        <a:t>год </a:t>
                      </a:r>
                      <a:r>
                        <a:rPr lang="ru-RU" sz="1400" b="1" u="none" strike="noStrike" dirty="0" smtClean="0">
                          <a:solidFill>
                            <a:schemeClr val="tx1"/>
                          </a:solidFill>
                          <a:effectLst/>
                        </a:rPr>
                        <a:t>(тыс</a:t>
                      </a:r>
                      <a:r>
                        <a:rPr lang="ru-RU" sz="1400" b="1" u="none" strike="noStrike" dirty="0" smtClean="0">
                          <a:solidFill>
                            <a:schemeClr val="tx1"/>
                          </a:solidFill>
                          <a:effectLst/>
                        </a:rPr>
                        <a:t>. </a:t>
                      </a:r>
                      <a:r>
                        <a:rPr lang="ru-RU" sz="1400" b="1" u="none" strike="noStrike" dirty="0" smtClean="0">
                          <a:solidFill>
                            <a:schemeClr val="tx1"/>
                          </a:solidFill>
                          <a:effectLst/>
                        </a:rPr>
                        <a:t>рублей)</a:t>
                      </a:r>
                      <a:endParaRPr lang="ru-RU" sz="14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Удельный вес</a:t>
                      </a:r>
                    </a:p>
                    <a:p>
                      <a:pPr algn="ctr" fontAlgn="ctr"/>
                      <a:r>
                        <a:rPr lang="ru-RU" sz="1400" b="1" i="0" u="none" strike="noStrike" dirty="0" smtClean="0">
                          <a:solidFill>
                            <a:schemeClr val="tx1"/>
                          </a:solidFill>
                          <a:effectLst/>
                          <a:latin typeface="Times New Roman" panose="02020603050405020304" pitchFamily="18" charset="0"/>
                        </a:rPr>
                        <a:t>(%)</a:t>
                      </a:r>
                      <a:endParaRPr lang="ru-RU" sz="14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7802">
                <a:tc>
                  <a:txBody>
                    <a:bodyPr/>
                    <a:lstStyle/>
                    <a:p>
                      <a:pPr algn="l" fontAlgn="b"/>
                      <a:r>
                        <a:rPr lang="ru-RU" sz="1400" b="1" i="0" u="none" strike="noStrike" dirty="0" smtClean="0">
                          <a:solidFill>
                            <a:srgbClr val="000000"/>
                          </a:solidFill>
                          <a:effectLst/>
                          <a:latin typeface="+mn-lt"/>
                        </a:rPr>
                        <a:t>Всего налоговых доходов</a:t>
                      </a:r>
                      <a:endParaRPr lang="ru-RU" sz="1400" b="0"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400" b="1" i="0" u="none" strike="noStrike" dirty="0">
                          <a:solidFill>
                            <a:schemeClr val="tx1"/>
                          </a:solidFill>
                          <a:effectLst/>
                          <a:latin typeface="Arial"/>
                        </a:rPr>
                        <a:t>271 764 301,8</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400" b="1" i="0" u="none" strike="noStrike" dirty="0" smtClean="0">
                          <a:solidFill>
                            <a:schemeClr val="tx1"/>
                          </a:solidFill>
                          <a:effectLst/>
                          <a:latin typeface="Arial"/>
                        </a:rPr>
                        <a:t>100,0</a:t>
                      </a:r>
                      <a:endParaRPr lang="ru-RU" sz="1400" b="1" i="0" u="none" strike="noStrike" dirty="0">
                        <a:solidFill>
                          <a:schemeClr val="tx1"/>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83830">
                <a:tc>
                  <a:txBody>
                    <a:bodyPr/>
                    <a:lstStyle/>
                    <a:p>
                      <a:pPr algn="l" fontAlgn="b"/>
                      <a:r>
                        <a:rPr lang="ru-RU" sz="1400" b="0" i="0" u="none" strike="noStrike" dirty="0">
                          <a:solidFill>
                            <a:srgbClr val="000000"/>
                          </a:solidFill>
                          <a:effectLst/>
                          <a:latin typeface="+mn-lt"/>
                        </a:rPr>
                        <a:t>Налог на прибыль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119 505 139,9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44,0</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доходы физических лиц</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69 029 742,6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25,4</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8380">
                <a:tc>
                  <a:txBody>
                    <a:bodyPr/>
                    <a:lstStyle/>
                    <a:p>
                      <a:pPr algn="just" fontAlgn="b"/>
                      <a:r>
                        <a:rPr lang="ru-RU" sz="1400" b="0" i="0" u="none" strike="noStrike" dirty="0">
                          <a:solidFill>
                            <a:srgbClr val="000000"/>
                          </a:solidFill>
                          <a:effectLst/>
                          <a:latin typeface="+mn-lt"/>
                        </a:rPr>
                        <a:t>Акцизы по подакцизным товарам (продукции), производимым на территории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35 206 905,3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12,9</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Налоги на совокупный доход</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11 599 877,1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4,3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имущество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29 432 791,2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10,8</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Транспортный налог</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6 164 622,5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2,3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игорный бизнес</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7 012,1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0,3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3523">
                <a:tc>
                  <a:txBody>
                    <a:bodyPr/>
                    <a:lstStyle/>
                    <a:p>
                      <a:pPr algn="l" fontAlgn="b"/>
                      <a:r>
                        <a:rPr lang="ru-RU" sz="1400" b="0" i="0" u="none" strike="noStrike" dirty="0">
                          <a:solidFill>
                            <a:srgbClr val="000000"/>
                          </a:solidFill>
                          <a:effectLst/>
                          <a:latin typeface="+mn-lt"/>
                        </a:rPr>
                        <a:t>Налог на добычу полезных ископаемых</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6 985,3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491">
                <a:tc>
                  <a:txBody>
                    <a:bodyPr/>
                    <a:lstStyle/>
                    <a:p>
                      <a:pPr algn="just" fontAlgn="b"/>
                      <a:r>
                        <a:rPr lang="ru-RU" sz="1400" b="0" i="0" u="none" strike="noStrike" dirty="0">
                          <a:solidFill>
                            <a:srgbClr val="000000"/>
                          </a:solidFill>
                          <a:effectLst/>
                          <a:latin typeface="+mn-lt"/>
                        </a:rPr>
                        <a:t>Сборы за пользование объектами животного мира и за пользование объектами водных биологических ресурсов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1 992,2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marL="0" algn="l" defTabSz="685800" rtl="0" eaLnBrk="1" fontAlgn="b" latinLnBrk="0" hangingPunct="1"/>
                      <a:r>
                        <a:rPr lang="ru-RU" sz="1400" b="0" i="0" u="none" strike="noStrike" kern="1200" dirty="0">
                          <a:solidFill>
                            <a:srgbClr val="000000"/>
                          </a:solidFill>
                          <a:effectLst/>
                          <a:latin typeface="+mn-lt"/>
                          <a:ea typeface="+mn-ea"/>
                          <a:cs typeface="+mn-cs"/>
                        </a:rPr>
                        <a:t>Государственная пошлина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809 482,0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836">
                <a:tc>
                  <a:txBody>
                    <a:bodyPr/>
                    <a:lstStyle/>
                    <a:p>
                      <a:pPr algn="just" fontAlgn="b"/>
                      <a:r>
                        <a:rPr lang="ru-RU" sz="1400" b="0" i="0" u="none" strike="noStrike" dirty="0">
                          <a:solidFill>
                            <a:srgbClr val="000000"/>
                          </a:solidFill>
                          <a:effectLst/>
                          <a:latin typeface="+mn-lt"/>
                        </a:rPr>
                        <a:t>Задолженность и перерасчеты по отмененным налогам, сборами иным обязательным платежам</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-248,4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493241" y="4791165"/>
            <a:ext cx="8543925" cy="1846659"/>
          </a:xfrm>
          <a:prstGeom prst="rect">
            <a:avLst/>
          </a:prstGeom>
          <a:noFill/>
          <a:ln w="15875"/>
        </p:spPr>
        <p:style>
          <a:lnRef idx="2">
            <a:schemeClr val="accent1"/>
          </a:lnRef>
          <a:fillRef idx="1">
            <a:schemeClr val="lt1"/>
          </a:fillRef>
          <a:effectRef idx="0">
            <a:schemeClr val="accent1"/>
          </a:effectRef>
          <a:fontRef idx="minor">
            <a:schemeClr val="dk1"/>
          </a:fontRef>
        </p:style>
        <p:txBody>
          <a:bodyPr wrap="square" lIns="36000" tIns="0" rIns="36000" bIns="0">
            <a:spAutoFit/>
          </a:bodyPr>
          <a:lstStyle/>
          <a:p>
            <a:pPr algn="just"/>
            <a:r>
              <a:rPr lang="ru-RU" sz="800" b="1" dirty="0">
                <a:solidFill>
                  <a:schemeClr val="tx1"/>
                </a:solidFill>
              </a:rPr>
              <a:t>Налоговые доходы</a:t>
            </a:r>
            <a:r>
              <a:rPr lang="ru-RU" sz="800" dirty="0">
                <a:solidFill>
                  <a:schemeClr val="tx1"/>
                </a:solidFill>
              </a:rPr>
              <a:t> бюджета Республики Татарстан за 2021 год составили 271 764 301,8 тыс. рублей, или 100,7 процента от годового плана.   </a:t>
            </a:r>
          </a:p>
          <a:p>
            <a:pPr algn="just"/>
            <a:r>
              <a:rPr lang="ru-RU" sz="800" b="1" dirty="0">
                <a:solidFill>
                  <a:schemeClr val="tx1"/>
                </a:solidFill>
              </a:rPr>
              <a:t>Налог на прибыль </a:t>
            </a:r>
            <a:r>
              <a:rPr lang="ru-RU" sz="800" dirty="0">
                <a:solidFill>
                  <a:schemeClr val="tx1"/>
                </a:solidFill>
              </a:rPr>
              <a:t>организаций поступил в бюджет Республики Татарстан в сумме 119 505 139,9 тыс. рублей, план выполнен на 100,7 процента.</a:t>
            </a:r>
          </a:p>
          <a:p>
            <a:pPr algn="just"/>
            <a:r>
              <a:rPr lang="ru-RU" sz="800" b="1" dirty="0">
                <a:solidFill>
                  <a:schemeClr val="tx1"/>
                </a:solidFill>
              </a:rPr>
              <a:t>Налог на доходы физических лиц </a:t>
            </a:r>
            <a:r>
              <a:rPr lang="ru-RU" sz="800" dirty="0">
                <a:solidFill>
                  <a:schemeClr val="tx1"/>
                </a:solidFill>
              </a:rPr>
              <a:t>мобилизован в бюджет Республики Татарстан в сумме 69 029 742,6 тыс. рублей, или 100,4 процента от утвержденного планового назначения.  </a:t>
            </a:r>
          </a:p>
          <a:p>
            <a:pPr algn="just"/>
            <a:r>
              <a:rPr lang="ru-RU" sz="800" dirty="0">
                <a:solidFill>
                  <a:schemeClr val="tx1"/>
                </a:solidFill>
              </a:rPr>
              <a:t>Поступление </a:t>
            </a:r>
            <a:r>
              <a:rPr lang="ru-RU" sz="800" b="1" dirty="0">
                <a:solidFill>
                  <a:schemeClr val="tx1"/>
                </a:solidFill>
              </a:rPr>
              <a:t>акцизов</a:t>
            </a:r>
            <a:r>
              <a:rPr lang="ru-RU" sz="800" dirty="0">
                <a:solidFill>
                  <a:schemeClr val="tx1"/>
                </a:solidFill>
              </a:rPr>
              <a:t> в бюджет Республики Татарстан составило 35 206 905,3 тыс. рублей. Выполнение утвержденного плана по сбору акцизов составило 101,1 процента.</a:t>
            </a:r>
          </a:p>
          <a:p>
            <a:pPr algn="just"/>
            <a:r>
              <a:rPr lang="ru-RU" sz="800" dirty="0">
                <a:solidFill>
                  <a:schemeClr val="tx1"/>
                </a:solidFill>
              </a:rPr>
              <a:t>Исполнение по </a:t>
            </a:r>
            <a:r>
              <a:rPr lang="ru-RU" sz="800" b="1" dirty="0">
                <a:solidFill>
                  <a:schemeClr val="tx1"/>
                </a:solidFill>
              </a:rPr>
              <a:t>налогам на совокупный доход </a:t>
            </a:r>
            <a:r>
              <a:rPr lang="ru-RU" sz="800" dirty="0">
                <a:solidFill>
                  <a:schemeClr val="tx1"/>
                </a:solidFill>
              </a:rPr>
              <a:t>составило 11 599 877,1 тыс. рублей. Утвержденный план выполнен на 101,7 процента. </a:t>
            </a:r>
          </a:p>
          <a:p>
            <a:pPr algn="just"/>
            <a:r>
              <a:rPr lang="ru-RU" sz="800" dirty="0">
                <a:solidFill>
                  <a:schemeClr val="tx1"/>
                </a:solidFill>
              </a:rPr>
              <a:t>Поступления по </a:t>
            </a:r>
            <a:r>
              <a:rPr lang="ru-RU" sz="800" b="1" dirty="0">
                <a:solidFill>
                  <a:schemeClr val="tx1"/>
                </a:solidFill>
              </a:rPr>
              <a:t>налогам на имущество </a:t>
            </a:r>
            <a:r>
              <a:rPr lang="ru-RU" sz="800" dirty="0">
                <a:solidFill>
                  <a:schemeClr val="tx1"/>
                </a:solidFill>
              </a:rPr>
              <a:t>составили 35 604 425,8 тыс. рублей, в том числе:    </a:t>
            </a:r>
          </a:p>
          <a:p>
            <a:pPr algn="just"/>
            <a:r>
              <a:rPr lang="ru-RU" sz="800" b="1" dirty="0">
                <a:solidFill>
                  <a:schemeClr val="tx1"/>
                </a:solidFill>
              </a:rPr>
              <a:t>налог на имущество организаций </a:t>
            </a:r>
            <a:r>
              <a:rPr lang="ru-RU" sz="800" dirty="0">
                <a:solidFill>
                  <a:schemeClr val="tx1"/>
                </a:solidFill>
              </a:rPr>
              <a:t>поступил в сумме 29 432 791,2 тыс. рублей. Утвержденный план выполнен на 100,2 процента;</a:t>
            </a:r>
          </a:p>
          <a:p>
            <a:pPr algn="just"/>
            <a:r>
              <a:rPr lang="ru-RU" sz="800" dirty="0">
                <a:solidFill>
                  <a:schemeClr val="tx1"/>
                </a:solidFill>
              </a:rPr>
              <a:t>поступление </a:t>
            </a:r>
            <a:r>
              <a:rPr lang="ru-RU" sz="800" b="1" dirty="0">
                <a:solidFill>
                  <a:schemeClr val="tx1"/>
                </a:solidFill>
              </a:rPr>
              <a:t>транспортного налога </a:t>
            </a:r>
            <a:r>
              <a:rPr lang="ru-RU" sz="800" dirty="0">
                <a:solidFill>
                  <a:schemeClr val="tx1"/>
                </a:solidFill>
              </a:rPr>
              <a:t>в бюджет Республики Татарстан составило 6 164 622,5 тыс. рублей, или 102,0 процента от планового назначения;</a:t>
            </a:r>
          </a:p>
          <a:p>
            <a:pPr algn="just"/>
            <a:r>
              <a:rPr lang="ru-RU" sz="800" b="1" dirty="0">
                <a:solidFill>
                  <a:schemeClr val="tx1"/>
                </a:solidFill>
              </a:rPr>
              <a:t>налог на игорный бизнес </a:t>
            </a:r>
            <a:r>
              <a:rPr lang="ru-RU" sz="800" dirty="0">
                <a:solidFill>
                  <a:schemeClr val="tx1"/>
                </a:solidFill>
              </a:rPr>
              <a:t>поступил в бюджет Республики Татарстан в сумме 7 012,1 тыс. рублей. Выполнение утвержденного плана составило 102,6 процента.</a:t>
            </a:r>
          </a:p>
          <a:p>
            <a:pPr algn="just"/>
            <a:r>
              <a:rPr lang="ru-RU" sz="800" dirty="0">
                <a:solidFill>
                  <a:schemeClr val="tx1"/>
                </a:solidFill>
              </a:rPr>
              <a:t>Поступление по</a:t>
            </a:r>
            <a:r>
              <a:rPr lang="ru-RU" sz="800" b="1" dirty="0">
                <a:solidFill>
                  <a:schemeClr val="tx1"/>
                </a:solidFill>
              </a:rPr>
              <a:t> налогам, сборам и регулярным платежам за пользование природными ресурсами </a:t>
            </a:r>
            <a:r>
              <a:rPr lang="ru-RU" sz="800" dirty="0">
                <a:solidFill>
                  <a:schemeClr val="tx1"/>
                </a:solidFill>
              </a:rPr>
              <a:t>составило 8 977,5 тыс. рублей, или 100,0 процента от утвержденного плана, в том числе поступление налога на добычу полезных ископаемых – 6 985,3 тыс. рублей, или 99,8 процента от утвержденного плана. </a:t>
            </a:r>
          </a:p>
          <a:p>
            <a:pPr algn="just"/>
            <a:r>
              <a:rPr lang="ru-RU" sz="800" dirty="0">
                <a:solidFill>
                  <a:schemeClr val="tx1"/>
                </a:solidFill>
              </a:rPr>
              <a:t>Поступление </a:t>
            </a:r>
            <a:r>
              <a:rPr lang="ru-RU" sz="800" b="1" dirty="0">
                <a:solidFill>
                  <a:schemeClr val="tx1"/>
                </a:solidFill>
              </a:rPr>
              <a:t>государственной пошлины </a:t>
            </a:r>
            <a:r>
              <a:rPr lang="ru-RU" sz="800" dirty="0">
                <a:solidFill>
                  <a:schemeClr val="tx1"/>
                </a:solidFill>
              </a:rPr>
              <a:t>составило 809 482,0 тыс. рублей, или 101,4 процента от прогнозного назначения. </a:t>
            </a:r>
          </a:p>
          <a:p>
            <a:pPr algn="just"/>
            <a:r>
              <a:rPr lang="ru-RU" sz="800" dirty="0">
                <a:solidFill>
                  <a:schemeClr val="tx1"/>
                </a:solidFill>
              </a:rPr>
              <a:t>Поступления по </a:t>
            </a:r>
            <a:r>
              <a:rPr lang="ru-RU" sz="800" b="1" dirty="0">
                <a:solidFill>
                  <a:schemeClr val="tx1"/>
                </a:solidFill>
              </a:rPr>
              <a:t>отмененным налогам </a:t>
            </a:r>
            <a:r>
              <a:rPr lang="ru-RU" sz="800" dirty="0">
                <a:solidFill>
                  <a:schemeClr val="tx1"/>
                </a:solidFill>
              </a:rPr>
              <a:t>в сумме «–» 248,4 тыс. рублей сложились в результате проведения зачетов переплаты прошлых лет в счет текущих начислений по налогам</a:t>
            </a:r>
            <a:r>
              <a:rPr lang="ru-RU" sz="800" dirty="0" smtClean="0">
                <a:solidFill>
                  <a:schemeClr val="tx1"/>
                </a:solidFill>
              </a:rPr>
              <a:t>.</a:t>
            </a:r>
            <a:endParaRPr lang="ru-RU" sz="800" dirty="0">
              <a:solidFill>
                <a:schemeClr val="tx1"/>
              </a:solidFill>
            </a:endParaRPr>
          </a:p>
        </p:txBody>
      </p:sp>
    </p:spTree>
    <p:extLst>
      <p:ext uri="{BB962C8B-B14F-4D97-AF65-F5344CB8AC3E}">
        <p14:creationId xmlns:p14="http://schemas.microsoft.com/office/powerpoint/2010/main" val="285411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3996" y="68322"/>
            <a:ext cx="8088112" cy="344487"/>
          </a:xfrm>
        </p:spPr>
        <p:txBody>
          <a:bodyPr>
            <a:noAutofit/>
          </a:bodyPr>
          <a:lstStyle/>
          <a:p>
            <a:r>
              <a:rPr lang="ru-RU" sz="2000" dirty="0"/>
              <a:t>Неналоговые доходы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3680694086"/>
              </p:ext>
            </p:extLst>
          </p:nvPr>
        </p:nvGraphicFramePr>
        <p:xfrm>
          <a:off x="506729" y="495922"/>
          <a:ext cx="8274806" cy="2833897"/>
        </p:xfrm>
        <a:graphic>
          <a:graphicData uri="http://schemas.openxmlformats.org/drawingml/2006/table">
            <a:tbl>
              <a:tblPr>
                <a:tableStyleId>{616DA210-FB5B-4158-B5E0-FEB733F419BA}</a:tableStyleId>
              </a:tblPr>
              <a:tblGrid>
                <a:gridCol w="4559541"/>
                <a:gridCol w="1927654"/>
                <a:gridCol w="1787611"/>
              </a:tblGrid>
              <a:tr h="418478">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Факт</a:t>
                      </a:r>
                      <a:r>
                        <a:rPr lang="ru-RU" sz="1200" b="1" u="none" strike="noStrike" baseline="0" dirty="0" smtClean="0">
                          <a:solidFill>
                            <a:schemeClr val="tx1"/>
                          </a:solidFill>
                          <a:effectLst/>
                        </a:rPr>
                        <a:t> за </a:t>
                      </a:r>
                      <a:r>
                        <a:rPr lang="ru-RU" sz="1200" b="1" u="none" strike="noStrike" dirty="0" smtClean="0">
                          <a:solidFill>
                            <a:schemeClr val="tx1"/>
                          </a:solidFill>
                          <a:effectLst/>
                        </a:rPr>
                        <a:t>2021 год</a:t>
                      </a:r>
                      <a:r>
                        <a:rPr lang="ru-RU" sz="1200" b="1" u="none" strike="noStrike" dirty="0" smtClean="0">
                          <a:solidFill>
                            <a:schemeClr val="tx1"/>
                          </a:solidFill>
                          <a:effectLst/>
                        </a:rPr>
                        <a:t/>
                      </a:r>
                      <a:br>
                        <a:rPr lang="ru-RU" sz="1200" b="1" u="none" strike="noStrike" dirty="0" smtClean="0">
                          <a:solidFill>
                            <a:schemeClr val="tx1"/>
                          </a:solidFill>
                          <a:effectLst/>
                        </a:rPr>
                      </a:br>
                      <a:r>
                        <a:rPr lang="ru-RU" sz="1200" b="1" u="none" strike="noStrike" dirty="0" smtClean="0">
                          <a:solidFill>
                            <a:schemeClr val="tx1"/>
                          </a:solidFill>
                          <a:effectLst/>
                        </a:rPr>
                        <a:t>(тыс</a:t>
                      </a:r>
                      <a:r>
                        <a:rPr lang="ru-RU" sz="1200" b="1" u="none" strike="noStrike" dirty="0" smtClean="0">
                          <a:solidFill>
                            <a:schemeClr val="tx1"/>
                          </a:solidFill>
                          <a:effectLst/>
                        </a:rPr>
                        <a:t>. </a:t>
                      </a:r>
                      <a:r>
                        <a:rPr lang="ru-RU" sz="1200" b="1" u="none" strike="noStrike" dirty="0" smtClean="0">
                          <a:solidFill>
                            <a:schemeClr val="tx1"/>
                          </a:solidFill>
                          <a:effectLst/>
                        </a:rPr>
                        <a:t>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Удельный вес</a:t>
                      </a:r>
                    </a:p>
                    <a:p>
                      <a:pPr algn="ctr" fontAlgn="ctr"/>
                      <a:r>
                        <a:rPr lang="ru-RU" sz="1200" b="1" i="0" u="none" strike="noStrike" dirty="0" smtClean="0">
                          <a:solidFill>
                            <a:schemeClr val="tx1"/>
                          </a:solidFill>
                          <a:effectLst/>
                          <a:latin typeface="Times New Roman" panose="02020603050405020304" pitchFamily="18" charset="0"/>
                        </a:rPr>
                        <a:t>(%)</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8758">
                <a:tc>
                  <a:txBody>
                    <a:bodyPr/>
                    <a:lstStyle/>
                    <a:p>
                      <a:pPr algn="just" fontAlgn="ctr"/>
                      <a:r>
                        <a:rPr lang="ru-RU" sz="1100" b="1" i="0" u="none" strike="noStrike" dirty="0" smtClean="0">
                          <a:solidFill>
                            <a:srgbClr val="000000"/>
                          </a:solidFill>
                          <a:effectLst/>
                          <a:latin typeface="+mn-lt"/>
                        </a:rPr>
                        <a:t>Всего неналоговых доходов</a:t>
                      </a:r>
                      <a:endParaRPr lang="ru-RU" sz="11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a:solidFill>
                            <a:schemeClr val="tx1"/>
                          </a:solidFill>
                          <a:effectLst/>
                          <a:latin typeface="Arial"/>
                        </a:rPr>
                        <a:t>8 459 681,1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smtClean="0">
                          <a:solidFill>
                            <a:schemeClr val="tx1"/>
                          </a:solidFill>
                          <a:effectLst/>
                          <a:latin typeface="Arial"/>
                        </a:rPr>
                        <a:t>100,0</a:t>
                      </a:r>
                      <a:endParaRPr lang="ru-RU" sz="1100" b="1"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90717">
                <a:tc>
                  <a:txBody>
                    <a:bodyPr/>
                    <a:lstStyle/>
                    <a:p>
                      <a:pPr algn="just" fontAlgn="ctr"/>
                      <a:r>
                        <a:rPr lang="ru-RU" sz="1100" b="0" i="0" u="none" strike="noStrike" dirty="0">
                          <a:solidFill>
                            <a:srgbClr val="000000"/>
                          </a:solidFill>
                          <a:effectLst/>
                          <a:latin typeface="+mn-lt"/>
                        </a:rPr>
                        <a:t>ДОХОДЫ ОТ ИСПОЛЬЗОВАНИЯ ИМУЩЕСТВА, НАХОДЯЩЕГОСЯ В ГОСУДАРСТВЕННОЙ И МУНИЦИПАЛЬНОЙ СОБСТВЕННОСТИ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2 190 035,2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25,9</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85">
                <a:tc>
                  <a:txBody>
                    <a:bodyPr/>
                    <a:lstStyle/>
                    <a:p>
                      <a:pPr algn="just" fontAlgn="ctr"/>
                      <a:r>
                        <a:rPr lang="ru-RU" sz="1100" b="0" i="0" u="none" strike="noStrike" dirty="0">
                          <a:solidFill>
                            <a:srgbClr val="000000"/>
                          </a:solidFill>
                          <a:effectLst/>
                          <a:latin typeface="+mn-lt"/>
                        </a:rPr>
                        <a:t>ПЛАТЕЖИ ПРИ ПОЛЬЗОВАНИИ ПРИРОДНЫМИ РЕСУРСАМИ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303 118,6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3,6</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90717">
                <a:tc>
                  <a:txBody>
                    <a:bodyPr/>
                    <a:lstStyle/>
                    <a:p>
                      <a:pPr algn="just" fontAlgn="ctr"/>
                      <a:r>
                        <a:rPr lang="ru-RU" sz="1100" b="0" i="0" u="none" strike="noStrike" dirty="0">
                          <a:solidFill>
                            <a:srgbClr val="000000"/>
                          </a:solidFill>
                          <a:effectLst/>
                          <a:latin typeface="+mn-lt"/>
                        </a:rPr>
                        <a:t>ДОХОДЫ ОТ ОКАЗАНИЯ ПЛАТНЫХ УСЛУГ (РАБОТ) И КОМПЕНСАЦИИ ЗАТРАТ ГОСУДАРСТВА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1 107</a:t>
                      </a:r>
                      <a:r>
                        <a:rPr lang="ru-RU" sz="1100" b="0" i="0" u="none" strike="noStrike" kern="1200" baseline="0" dirty="0">
                          <a:solidFill>
                            <a:schemeClr val="tx1"/>
                          </a:solidFill>
                          <a:effectLst/>
                          <a:latin typeface="Arial"/>
                          <a:ea typeface="+mn-ea"/>
                          <a:cs typeface="+mn-cs"/>
                        </a:rPr>
                        <a:t> 209,8</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13,1</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85">
                <a:tc>
                  <a:txBody>
                    <a:bodyPr/>
                    <a:lstStyle/>
                    <a:p>
                      <a:pPr algn="just" fontAlgn="ctr"/>
                      <a:r>
                        <a:rPr lang="ru-RU" sz="1100" b="0" i="0" u="none" strike="noStrike" dirty="0">
                          <a:solidFill>
                            <a:srgbClr val="000000"/>
                          </a:solidFill>
                          <a:effectLst/>
                          <a:latin typeface="+mn-lt"/>
                        </a:rPr>
                        <a:t>ДОХОДЫ ОТ ПРОДАЖИ МАТЕРИАЛЬНЫХ И НЕМАТЕРИАЛЬНЫХ АКТИВОВ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300 866,3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3,6</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9064">
                <a:tc>
                  <a:txBody>
                    <a:bodyPr/>
                    <a:lstStyle/>
                    <a:p>
                      <a:pPr algn="just" fontAlgn="ctr"/>
                      <a:r>
                        <a:rPr lang="ru-RU" sz="1100" b="0" i="0" u="none" strike="noStrike" dirty="0">
                          <a:solidFill>
                            <a:srgbClr val="000000"/>
                          </a:solidFill>
                          <a:effectLst/>
                          <a:latin typeface="+mn-lt"/>
                        </a:rPr>
                        <a:t>АДМИНИСТРАТИВНЫЕ ПЛАТЕЖИ И СБОРЫ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822,2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9064">
                <a:tc>
                  <a:txBody>
                    <a:bodyPr/>
                    <a:lstStyle/>
                    <a:p>
                      <a:pPr algn="just" fontAlgn="ctr"/>
                      <a:r>
                        <a:rPr lang="ru-RU" sz="1100" b="0" i="0" u="none" strike="noStrike" dirty="0">
                          <a:solidFill>
                            <a:srgbClr val="000000"/>
                          </a:solidFill>
                          <a:effectLst/>
                          <a:latin typeface="+mn-lt"/>
                        </a:rPr>
                        <a:t>ШТРАФЫ, САНКЦИИ, ВОЗМЕЩЕНИЕ УЩЕРБА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4 395 690,8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51,9</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109">
                <a:tc>
                  <a:txBody>
                    <a:bodyPr/>
                    <a:lstStyle/>
                    <a:p>
                      <a:pPr algn="just" fontAlgn="ctr"/>
                      <a:r>
                        <a:rPr lang="ru-RU" sz="1100" b="0" i="0" u="none" strike="noStrike" dirty="0">
                          <a:solidFill>
                            <a:srgbClr val="000000"/>
                          </a:solidFill>
                          <a:effectLst/>
                          <a:latin typeface="+mn-lt"/>
                        </a:rPr>
                        <a:t>ПРОЧИЕ НЕНАЛОГОВЫЕ ДОХОДЫ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Arial"/>
                          <a:ea typeface="+mn-ea"/>
                          <a:cs typeface="+mn-cs"/>
                        </a:rPr>
                        <a:t>161 938,2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smtClean="0">
                          <a:solidFill>
                            <a:schemeClr val="tx1"/>
                          </a:solidFill>
                          <a:effectLst/>
                          <a:latin typeface="Arial"/>
                          <a:ea typeface="+mn-ea"/>
                          <a:cs typeface="+mn-cs"/>
                        </a:rPr>
                        <a:t>1,9</a:t>
                      </a:r>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500771" y="3487538"/>
            <a:ext cx="8321954" cy="1754326"/>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a:solidFill>
                  <a:schemeClr val="tx1"/>
                </a:solidFill>
              </a:rPr>
              <a:t>Неналоговые доходы поступили в бюджет Республики Татарстан в сумме 8 459 681,1 тыс. рублей, или 102,2 процента к плановому назначению. </a:t>
            </a:r>
          </a:p>
          <a:p>
            <a:pPr algn="just"/>
            <a:r>
              <a:rPr lang="ru-RU" sz="1200" dirty="0">
                <a:solidFill>
                  <a:schemeClr val="tx1"/>
                </a:solidFill>
              </a:rPr>
              <a:t>Доходы от использования государственного имущества поступили в сумме 2 190 035,2 тыс. рублей, или 109,8 процента от прогнозного назначения. </a:t>
            </a:r>
          </a:p>
          <a:p>
            <a:pPr algn="just"/>
            <a:r>
              <a:rPr lang="ru-RU" sz="1200" dirty="0">
                <a:solidFill>
                  <a:schemeClr val="tx1"/>
                </a:solidFill>
              </a:rPr>
              <a:t>Доходы от продажи материальных и нематериальных активов поступили в сумме 300 866,3 тыс. рублей, или 100,4 процента от прогнозного назначения. </a:t>
            </a:r>
          </a:p>
          <a:p>
            <a:pPr algn="just"/>
            <a:r>
              <a:rPr lang="ru-RU" sz="1200" dirty="0">
                <a:solidFill>
                  <a:schemeClr val="tx1"/>
                </a:solidFill>
              </a:rPr>
              <a:t>Иные неналоговые доходы (платежи при пользовании природными ресурсами, доходы от оказания платных услуг и компенсации затрат государства, административные платежи, штрафные санкции, прочие неналоговые доходы) составили  5 968 779,6 тыс. рублей, или 99,8 процента от утвержденного плана. </a:t>
            </a:r>
          </a:p>
        </p:txBody>
      </p:sp>
    </p:spTree>
    <p:extLst>
      <p:ext uri="{BB962C8B-B14F-4D97-AF65-F5344CB8AC3E}">
        <p14:creationId xmlns:p14="http://schemas.microsoft.com/office/powerpoint/2010/main" val="252824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55" y="620785"/>
            <a:ext cx="8235696" cy="5816977"/>
          </a:xfrm>
          <a:prstGeom prst="rect">
            <a:avLst/>
          </a:prstGeom>
          <a:noFill/>
        </p:spPr>
        <p:txBody>
          <a:bodyPr wrap="square" rtlCol="0">
            <a:spAutoFit/>
          </a:bodyPr>
          <a:lstStyle/>
          <a:p>
            <a:pPr algn="just"/>
            <a:r>
              <a:rPr lang="ru-RU" dirty="0" smtClean="0"/>
              <a:t>Безвозмездные поступления включают в себя:</a:t>
            </a:r>
          </a:p>
          <a:p>
            <a:pPr algn="just"/>
            <a:endParaRPr lang="ru-RU" dirty="0" smtClean="0"/>
          </a:p>
          <a:p>
            <a:pPr algn="just"/>
            <a:r>
              <a:rPr lang="ru-RU" sz="1600" b="1" dirty="0" smtClean="0">
                <a:solidFill>
                  <a:schemeClr val="accent1"/>
                </a:solidFill>
              </a:rPr>
              <a:t>Межбюджетные трансферты </a:t>
            </a:r>
            <a:r>
              <a:rPr lang="ru-RU" sz="1600" dirty="0"/>
              <a:t>- средства, предоставляемые одним бюджетом бюджетной системы Российской Федерации </a:t>
            </a:r>
            <a:r>
              <a:rPr lang="ru-RU" sz="1600" dirty="0" smtClean="0"/>
              <a:t>другому </a:t>
            </a:r>
            <a:r>
              <a:rPr lang="ru-RU" sz="1600" dirty="0"/>
              <a:t>бюджету бюджетной системы Российской </a:t>
            </a:r>
            <a:r>
              <a:rPr lang="ru-RU" sz="1600" dirty="0" smtClean="0"/>
              <a:t>Федерации</a:t>
            </a:r>
          </a:p>
          <a:p>
            <a:pPr algn="just"/>
            <a:endParaRPr lang="ru-RU" sz="1600" dirty="0"/>
          </a:p>
          <a:p>
            <a:pPr algn="just"/>
            <a:r>
              <a:rPr lang="ru-RU" sz="1600" b="1" dirty="0" smtClean="0">
                <a:solidFill>
                  <a:schemeClr val="accent1"/>
                </a:solidFill>
              </a:rPr>
              <a:t>Дотации</a:t>
            </a:r>
            <a:r>
              <a:rPr lang="ru-RU" sz="1600" b="1" dirty="0" smtClean="0"/>
              <a:t> </a:t>
            </a:r>
            <a:r>
              <a:rPr lang="ru-RU" sz="1600" dirty="0" smtClean="0"/>
              <a:t>- </a:t>
            </a:r>
            <a:r>
              <a:rPr lang="ru-RU" sz="1600" dirty="0"/>
              <a:t>межбюджетные трансферты, предоставляемые на безвозмездной и безвозвратной основе без установления направлений </a:t>
            </a:r>
            <a:r>
              <a:rPr lang="ru-RU" sz="1600" dirty="0" smtClean="0"/>
              <a:t>их </a:t>
            </a:r>
            <a:r>
              <a:rPr lang="ru-RU" sz="1600" dirty="0"/>
              <a:t>использования</a:t>
            </a:r>
            <a:endParaRPr lang="ru-RU" sz="1600" dirty="0" smtClean="0"/>
          </a:p>
          <a:p>
            <a:pPr algn="just"/>
            <a:endParaRPr lang="ru-RU" sz="1600" dirty="0" smtClean="0"/>
          </a:p>
          <a:p>
            <a:pPr algn="just"/>
            <a:r>
              <a:rPr lang="ru-RU" sz="1600" b="1" dirty="0">
                <a:solidFill>
                  <a:schemeClr val="accent1"/>
                </a:solidFill>
              </a:rPr>
              <a:t>Субсидии </a:t>
            </a:r>
            <a:r>
              <a:rPr lang="ru-RU" sz="1600" dirty="0" smtClean="0"/>
              <a:t>- </a:t>
            </a:r>
            <a:r>
              <a:rPr lang="ru-RU" sz="1600" dirty="0"/>
              <a:t>межбюджетные трансферты, </a:t>
            </a:r>
            <a:r>
              <a:rPr lang="ru-RU" sz="1600" dirty="0" smtClean="0"/>
              <a:t>предоставляемые бюджетам субъектов Российской Федерации в </a:t>
            </a:r>
            <a:r>
              <a:rPr lang="ru-RU" sz="1600" dirty="0"/>
              <a:t>целях </a:t>
            </a:r>
            <a:r>
              <a:rPr lang="ru-RU" sz="1600" dirty="0" err="1" smtClean="0"/>
              <a:t>софинансирования</a:t>
            </a:r>
            <a:r>
              <a:rPr lang="ru-RU" sz="1600" dirty="0" smtClean="0"/>
              <a:t> </a:t>
            </a:r>
            <a:r>
              <a:rPr lang="ru-RU" sz="1600" dirty="0"/>
              <a:t>расходных обязательств, возникающих при </a:t>
            </a:r>
            <a:r>
              <a:rPr lang="ru-RU" sz="1600" dirty="0" smtClean="0"/>
              <a:t>выполнении </a:t>
            </a:r>
            <a:r>
              <a:rPr lang="ru-RU" sz="1600" dirty="0"/>
              <a:t>полномочий органов государственной власти субъектов Российской Федерации по предметам ведения субъектов Российской Федерации и предметам </a:t>
            </a:r>
            <a:r>
              <a:rPr lang="ru-RU" sz="1600" dirty="0" smtClean="0"/>
              <a:t>совместного </a:t>
            </a:r>
            <a:r>
              <a:rPr lang="ru-RU" sz="1600" dirty="0"/>
              <a:t>ведения Российской Федерации и субъектов Российской </a:t>
            </a:r>
            <a:r>
              <a:rPr lang="ru-RU" sz="1600" dirty="0" smtClean="0"/>
              <a:t>Федерации, </a:t>
            </a:r>
            <a:r>
              <a:rPr lang="ru-RU" sz="1600" dirty="0"/>
              <a:t>и расходных обязательств по выполнению полномочий органов местного самоуправления по </a:t>
            </a:r>
            <a:r>
              <a:rPr lang="ru-RU" sz="1600" dirty="0" smtClean="0"/>
              <a:t>вопросам </a:t>
            </a:r>
            <a:r>
              <a:rPr lang="ru-RU" sz="1600" dirty="0"/>
              <a:t>местного значения</a:t>
            </a:r>
            <a:endParaRPr lang="ru-RU" sz="1600" dirty="0" smtClean="0"/>
          </a:p>
          <a:p>
            <a:pPr algn="just"/>
            <a:endParaRPr lang="ru-RU" sz="1600" dirty="0" smtClean="0">
              <a:solidFill>
                <a:schemeClr val="accent1"/>
              </a:solidFill>
            </a:endParaRPr>
          </a:p>
          <a:p>
            <a:pPr algn="just"/>
            <a:r>
              <a:rPr lang="ru-RU" sz="1600" b="1" dirty="0" smtClean="0">
                <a:solidFill>
                  <a:schemeClr val="accent1"/>
                </a:solidFill>
              </a:rPr>
              <a:t>Субвенции </a:t>
            </a:r>
            <a:r>
              <a:rPr lang="ru-RU" sz="1600" dirty="0" smtClean="0"/>
              <a:t>- межбюджетные </a:t>
            </a:r>
            <a:r>
              <a:rPr lang="ru-RU" sz="1600" dirty="0"/>
              <a:t>трансферты, предоставляемые бюджетам субъектов Российской Федерации в целях финансового </a:t>
            </a:r>
            <a:r>
              <a:rPr lang="ru-RU" sz="1600" dirty="0" smtClean="0"/>
              <a:t>обеспечения </a:t>
            </a:r>
            <a:r>
              <a:rPr lang="ru-RU" sz="1600" dirty="0"/>
              <a:t>расходных обязательств субъектов </a:t>
            </a:r>
            <a:r>
              <a:rPr lang="ru-RU" sz="1600" dirty="0" smtClean="0"/>
              <a:t>Российской Федерации </a:t>
            </a:r>
            <a:r>
              <a:rPr lang="ru-RU" sz="1600" dirty="0"/>
              <a:t>и (или) муниципальных образований, возникающих при выполнении полномочий </a:t>
            </a:r>
            <a:r>
              <a:rPr lang="ru-RU" sz="1600"/>
              <a:t>Российской </a:t>
            </a:r>
            <a:r>
              <a:rPr lang="ru-RU" sz="1600" smtClean="0"/>
              <a:t>Федерации, </a:t>
            </a:r>
            <a:r>
              <a:rPr lang="ru-RU" sz="1600" dirty="0"/>
              <a:t>переданных для осуществления органам государственной власти субъектов Российской Федерации и (или) органам местного </a:t>
            </a:r>
            <a:r>
              <a:rPr lang="ru-RU" sz="1600" dirty="0" smtClean="0"/>
              <a:t>самоуправления в установленном порядке</a:t>
            </a:r>
            <a:endParaRPr lang="ru-RU" sz="1600" dirty="0"/>
          </a:p>
        </p:txBody>
      </p:sp>
      <p:sp>
        <p:nvSpPr>
          <p:cNvPr id="6" name="Текст 2"/>
          <p:cNvSpPr>
            <a:spLocks noGrp="1"/>
          </p:cNvSpPr>
          <p:nvPr>
            <p:ph type="body" sz="quarter" idx="14"/>
          </p:nvPr>
        </p:nvSpPr>
        <p:spPr>
          <a:xfrm>
            <a:off x="514350" y="46038"/>
            <a:ext cx="8088112" cy="574747"/>
          </a:xfrm>
        </p:spPr>
        <p:txBody>
          <a:bodyPr>
            <a:normAutofit/>
          </a:bodyPr>
          <a:lstStyle/>
          <a:p>
            <a:r>
              <a:rPr lang="ru-RU" sz="2400" dirty="0" smtClean="0"/>
              <a:t>Безвозмездные поступления</a:t>
            </a:r>
            <a:endParaRPr lang="ru-RU" sz="2400" dirty="0"/>
          </a:p>
        </p:txBody>
      </p:sp>
    </p:spTree>
    <p:extLst>
      <p:ext uri="{BB962C8B-B14F-4D97-AF65-F5344CB8AC3E}">
        <p14:creationId xmlns:p14="http://schemas.microsoft.com/office/powerpoint/2010/main" val="98782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a:bodyPr>
          <a:lstStyle/>
          <a:p>
            <a:r>
              <a:rPr lang="ru-RU" sz="2400" dirty="0" smtClean="0"/>
              <a:t>Безвозмездные поступления в 2021 году</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405933170"/>
              </p:ext>
            </p:extLst>
          </p:nvPr>
        </p:nvGraphicFramePr>
        <p:xfrm>
          <a:off x="597391" y="538304"/>
          <a:ext cx="8467725" cy="5127360"/>
        </p:xfrm>
        <a:graphic>
          <a:graphicData uri="http://schemas.openxmlformats.org/drawingml/2006/table">
            <a:tbl>
              <a:tblPr>
                <a:tableStyleId>{5C22544A-7EE6-4342-B048-85BDC9FD1C3A}</a:tableStyleId>
              </a:tblPr>
              <a:tblGrid>
                <a:gridCol w="5760720"/>
                <a:gridCol w="1333499"/>
                <a:gridCol w="1373506"/>
              </a:tblGrid>
              <a:tr h="486427">
                <a:tc>
                  <a:txBody>
                    <a:bodyPr/>
                    <a:lstStyle/>
                    <a:p>
                      <a:pPr algn="ctr" fontAlgn="ctr"/>
                      <a:r>
                        <a:rPr lang="ru-RU" sz="1200" b="1" u="none" strike="noStrike" dirty="0">
                          <a:solidFill>
                            <a:schemeClr val="tx1"/>
                          </a:solidFill>
                          <a:effectLst/>
                          <a:latin typeface="+mn-lt"/>
                        </a:rPr>
                        <a:t>Наименование</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latin typeface="+mn-lt"/>
                        </a:rPr>
                        <a:t>Факт за 2021 </a:t>
                      </a:r>
                      <a:r>
                        <a:rPr lang="ru-RU" sz="1200" b="1" u="none" strike="noStrike" dirty="0" smtClean="0">
                          <a:solidFill>
                            <a:schemeClr val="tx1"/>
                          </a:solidFill>
                          <a:effectLst/>
                          <a:latin typeface="+mn-lt"/>
                        </a:rPr>
                        <a:t>год </a:t>
                      </a:r>
                      <a:r>
                        <a:rPr lang="ru-RU" sz="1200" b="1" u="none" strike="noStrike" dirty="0">
                          <a:solidFill>
                            <a:schemeClr val="tx1"/>
                          </a:solidFill>
                          <a:effectLst/>
                          <a:latin typeface="+mn-lt"/>
                        </a:rPr>
                        <a:t/>
                      </a:r>
                      <a:br>
                        <a:rPr lang="ru-RU" sz="1200" b="1" u="none" strike="noStrike" dirty="0">
                          <a:solidFill>
                            <a:schemeClr val="tx1"/>
                          </a:solidFill>
                          <a:effectLst/>
                          <a:latin typeface="+mn-lt"/>
                        </a:rPr>
                      </a:br>
                      <a:r>
                        <a:rPr lang="ru-RU" sz="1200" b="1" u="none" strike="noStrike" dirty="0" smtClean="0">
                          <a:solidFill>
                            <a:schemeClr val="tx1"/>
                          </a:solidFill>
                          <a:effectLst/>
                          <a:latin typeface="+mn-lt"/>
                        </a:rPr>
                        <a:t>(тыс. рублей)</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effectLst/>
                          <a:latin typeface="+mn-lt"/>
                        </a:rPr>
                        <a:t>Удельный</a:t>
                      </a:r>
                      <a:r>
                        <a:rPr lang="ru-RU" sz="1200" b="1" i="0" u="none" strike="noStrike" baseline="0" dirty="0" smtClean="0">
                          <a:solidFill>
                            <a:schemeClr val="tx1"/>
                          </a:solidFill>
                          <a:effectLst/>
                          <a:latin typeface="+mn-lt"/>
                        </a:rPr>
                        <a:t> вес</a:t>
                      </a:r>
                    </a:p>
                    <a:p>
                      <a:pPr algn="ctr" fontAlgn="ctr"/>
                      <a:r>
                        <a:rPr lang="ru-RU" sz="1200" b="1" i="0" u="none" strike="noStrike" baseline="0" dirty="0" smtClean="0">
                          <a:solidFill>
                            <a:schemeClr val="tx1"/>
                          </a:solidFill>
                          <a:effectLst/>
                          <a:latin typeface="+mn-lt"/>
                        </a:rPr>
                        <a:t>(%)</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6632">
                <a:tc>
                  <a:txBody>
                    <a:bodyPr/>
                    <a:lstStyle/>
                    <a:p>
                      <a:pPr algn="l" rtl="0" fontAlgn="b"/>
                      <a:r>
                        <a:rPr lang="ru-RU" sz="1200" b="1" i="0" u="none" strike="noStrike" dirty="0" smtClean="0">
                          <a:solidFill>
                            <a:srgbClr val="000000"/>
                          </a:solidFill>
                          <a:effectLst/>
                          <a:latin typeface="Arial" panose="020B0604020202020204" pitchFamily="34" charset="0"/>
                        </a:rPr>
                        <a:t>Всего безвозмездных поступлений</a:t>
                      </a:r>
                      <a:endParaRPr lang="ru-RU" sz="1200" b="1"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74 970 319,6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rgbClr val="000000"/>
                          </a:solidFill>
                          <a:effectLst/>
                          <a:latin typeface="Arial" panose="020B0604020202020204" pitchFamily="34" charset="0"/>
                        </a:rPr>
                        <a:t>100,0</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6632">
                <a:tc>
                  <a:txBody>
                    <a:bodyPr/>
                    <a:lstStyle/>
                    <a:p>
                      <a:pPr algn="l" rtl="0" fontAlgn="b"/>
                      <a:r>
                        <a:rPr lang="ru-RU" sz="1200" b="0" i="0" u="none" strike="noStrike" dirty="0">
                          <a:solidFill>
                            <a:srgbClr val="000000"/>
                          </a:solidFill>
                          <a:effectLst/>
                          <a:latin typeface="Arial" panose="020B0604020202020204" pitchFamily="34" charset="0"/>
                        </a:rPr>
                        <a:t>Безвозмездные поступления от федерального </a:t>
                      </a:r>
                      <a:r>
                        <a:rPr lang="ru-RU" sz="1200" b="0" i="0" u="none" strike="noStrike" dirty="0" smtClean="0">
                          <a:solidFill>
                            <a:srgbClr val="000000"/>
                          </a:solidFill>
                          <a:effectLst/>
                          <a:latin typeface="Arial" panose="020B0604020202020204" pitchFamily="34" charset="0"/>
                        </a:rPr>
                        <a:t>бюджета,</a:t>
                      </a:r>
                    </a:p>
                    <a:p>
                      <a:pPr algn="l" rtl="0" fontAlgn="b"/>
                      <a:r>
                        <a:rPr lang="ru-RU" sz="1200" b="0" i="0" u="none" strike="noStrike" dirty="0" smtClean="0">
                          <a:solidFill>
                            <a:srgbClr val="000000"/>
                          </a:solidFill>
                          <a:effectLst/>
                          <a:latin typeface="Arial" panose="020B0604020202020204" pitchFamily="34" charset="0"/>
                        </a:rPr>
                        <a:t>в том числе:</a:t>
                      </a:r>
                      <a:endParaRPr lang="ru-RU" sz="1200" b="0" i="0" u="none" strike="noStrike" dirty="0">
                        <a:solidFill>
                          <a:srgbClr val="000000"/>
                        </a:solidFill>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72 756 680,1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97,0</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72053">
                <a:tc>
                  <a:txBody>
                    <a:bodyPr/>
                    <a:lstStyle/>
                    <a:p>
                      <a:pPr algn="l" rtl="0" fontAlgn="b"/>
                      <a:r>
                        <a:rPr lang="ru-RU" sz="1200" b="0" i="1" u="none" strike="noStrike" dirty="0">
                          <a:solidFill>
                            <a:srgbClr val="000000"/>
                          </a:solidFill>
                          <a:effectLst/>
                          <a:latin typeface="Arial" panose="020B0604020202020204" pitchFamily="34" charset="0"/>
                        </a:rPr>
                        <a:t>Дотации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863 557,7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smtClean="0">
                          <a:solidFill>
                            <a:srgbClr val="000000"/>
                          </a:solidFill>
                          <a:effectLst/>
                          <a:latin typeface="Arial" panose="020B0604020202020204" pitchFamily="34" charset="0"/>
                        </a:rPr>
                        <a:t>1,2</a:t>
                      </a:r>
                      <a:endParaRPr lang="ru-RU" sz="12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rtl="0" fontAlgn="b"/>
                      <a:r>
                        <a:rPr lang="ru-RU" sz="1200" b="0" i="1" u="none" strike="noStrike" dirty="0">
                          <a:solidFill>
                            <a:srgbClr val="000000"/>
                          </a:solidFill>
                          <a:effectLst/>
                          <a:latin typeface="Arial" panose="020B0604020202020204" pitchFamily="34" charset="0"/>
                        </a:rPr>
                        <a:t>Субсидии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22 299 046,7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smtClean="0">
                          <a:solidFill>
                            <a:srgbClr val="000000"/>
                          </a:solidFill>
                          <a:effectLst/>
                          <a:latin typeface="Arial" panose="020B0604020202020204" pitchFamily="34" charset="0"/>
                        </a:rPr>
                        <a:t>29,7</a:t>
                      </a:r>
                      <a:endParaRPr lang="ru-RU" sz="12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0212">
                <a:tc>
                  <a:txBody>
                    <a:bodyPr/>
                    <a:lstStyle/>
                    <a:p>
                      <a:pPr algn="l" rtl="0" fontAlgn="b"/>
                      <a:r>
                        <a:rPr lang="ru-RU" sz="1200" b="0" i="1" u="none" strike="noStrike" dirty="0">
                          <a:solidFill>
                            <a:srgbClr val="000000"/>
                          </a:solidFill>
                          <a:effectLst/>
                          <a:latin typeface="Arial" panose="020B0604020202020204" pitchFamily="34" charset="0"/>
                        </a:rPr>
                        <a:t>Субвенции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11 375 246,2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smtClean="0">
                          <a:solidFill>
                            <a:srgbClr val="000000"/>
                          </a:solidFill>
                          <a:effectLst/>
                          <a:latin typeface="Arial" panose="020B0604020202020204" pitchFamily="34" charset="0"/>
                        </a:rPr>
                        <a:t>15,2</a:t>
                      </a:r>
                      <a:endParaRPr lang="ru-RU" sz="12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l" rtl="0" fontAlgn="b"/>
                      <a:r>
                        <a:rPr lang="ru-RU" sz="1200" b="0" i="1" u="none" strike="noStrike">
                          <a:solidFill>
                            <a:srgbClr val="000000"/>
                          </a:solidFill>
                          <a:effectLst/>
                          <a:latin typeface="Arial" panose="020B0604020202020204" pitchFamily="34" charset="0"/>
                        </a:rPr>
                        <a:t>Иные межбюджетные трансферты</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38 218 829,5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smtClean="0">
                          <a:solidFill>
                            <a:srgbClr val="000000"/>
                          </a:solidFill>
                          <a:effectLst/>
                          <a:latin typeface="Arial" panose="020B0604020202020204" pitchFamily="34" charset="0"/>
                        </a:rPr>
                        <a:t>50,9</a:t>
                      </a:r>
                      <a:endParaRPr lang="ru-RU" sz="1200" b="0" i="1"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just" rtl="0" fontAlgn="b"/>
                      <a:r>
                        <a:rPr lang="ru-RU" sz="1200" b="0" i="0" u="none" strike="noStrike" dirty="0">
                          <a:solidFill>
                            <a:srgbClr val="000000"/>
                          </a:solidFill>
                          <a:effectLst/>
                          <a:latin typeface="Arial" panose="020B0604020202020204" pitchFamily="34" charset="0"/>
                        </a:rPr>
                        <a:t>Безвозмездные поступления от бюджета Пенсионного фонда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1 051,0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dirty="0">
                          <a:solidFill>
                            <a:srgbClr val="000000"/>
                          </a:solidFill>
                          <a:effectLst/>
                          <a:latin typeface="Arial" panose="020B0604020202020204" pitchFamily="34" charset="0"/>
                        </a:rPr>
                        <a:t>Прочие безвозмездные поступления от государственных (муниципальных) организаций в бюджеты субъектов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310 772,0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0,4</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dirty="0">
                          <a:solidFill>
                            <a:srgbClr val="000000"/>
                          </a:solidFill>
                          <a:effectLst/>
                          <a:latin typeface="Arial" panose="020B0604020202020204" pitchFamily="34" charset="0"/>
                        </a:rPr>
                        <a:t>Безвозмездные поступления, получаемые от государственной корпорации - Фонда содействия реформированию жилищно-коммунального хозяйства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648 104,2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0,9</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203221">
                <a:tc>
                  <a:txBody>
                    <a:bodyPr/>
                    <a:lstStyle/>
                    <a:p>
                      <a:pPr algn="just" rtl="0" fontAlgn="b"/>
                      <a:r>
                        <a:rPr lang="ru-RU" sz="1200" b="0" i="0" u="none" strike="noStrike" dirty="0">
                          <a:solidFill>
                            <a:srgbClr val="000000"/>
                          </a:solidFill>
                          <a:effectLst/>
                          <a:latin typeface="Arial" panose="020B0604020202020204" pitchFamily="34" charset="0"/>
                        </a:rPr>
                        <a:t>Безвозмездные поступления, получаемые от Фонда-оператора президентских грантов по развитию гражданского общества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20 000,0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rowSpan="2">
                  <a:txBody>
                    <a:bodyPr/>
                    <a:lstStyle/>
                    <a:p>
                      <a:pPr algn="r" fontAlgn="ctr"/>
                      <a:r>
                        <a:rPr lang="ru-RU" sz="1200" b="0" i="0" u="none" strike="noStrike" dirty="0" smtClean="0">
                          <a:solidFill>
                            <a:srgbClr val="000000"/>
                          </a:solidFill>
                          <a:effectLst/>
                          <a:latin typeface="Arial" panose="020B0604020202020204" pitchFamily="34" charset="0"/>
                        </a:rPr>
                        <a:t>0,1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452189">
                <a:tc>
                  <a:txBody>
                    <a:bodyPr/>
                    <a:lstStyle/>
                    <a:p>
                      <a:pPr algn="just" rtl="0" fontAlgn="b"/>
                      <a:r>
                        <a:rPr lang="ru-RU" sz="1200" b="0" i="0" u="none" strike="noStrike">
                          <a:solidFill>
                            <a:srgbClr val="000000"/>
                          </a:solidFill>
                          <a:effectLst/>
                          <a:latin typeface="Arial" panose="020B0604020202020204" pitchFamily="34" charset="0"/>
                        </a:rPr>
                        <a:t>Безвозмездные поступления, получаемые от некоммерческой организации «Фонд развития моногородов»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32 275,7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vMerge="1">
                  <a:txBody>
                    <a:bodyPr/>
                    <a:lstStyle/>
                    <a:p>
                      <a:pPr algn="r" fontAlgn="ct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65803">
                <a:tc>
                  <a:txBody>
                    <a:bodyPr/>
                    <a:lstStyle/>
                    <a:p>
                      <a:pPr algn="just" rtl="0" fontAlgn="b"/>
                      <a:r>
                        <a:rPr lang="ru-RU" sz="1200" b="0" i="0" u="none" strike="noStrike">
                          <a:solidFill>
                            <a:srgbClr val="000000"/>
                          </a:solidFill>
                          <a:effectLst/>
                          <a:latin typeface="Arial" panose="020B0604020202020204" pitchFamily="34" charset="0"/>
                        </a:rPr>
                        <a:t>Прочие безвозмездные поступления</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151 158,3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0,2</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a:solidFill>
                            <a:srgbClr val="000000"/>
                          </a:solidFill>
                          <a:effectLst/>
                          <a:latin typeface="Arial" panose="020B0604020202020204" pitchFamily="34"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1 010 735,3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1,3</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72053">
                <a:tc>
                  <a:txBody>
                    <a:bodyPr/>
                    <a:lstStyle/>
                    <a:p>
                      <a:pPr algn="just" rtl="0" fontAlgn="b"/>
                      <a:r>
                        <a:rPr lang="ru-RU" sz="1200" b="0" i="0" u="none" strike="noStrike">
                          <a:solidFill>
                            <a:srgbClr val="000000"/>
                          </a:solidFill>
                          <a:effectLst/>
                          <a:latin typeface="Arial" panose="020B0604020202020204" pitchFamily="34" charset="0"/>
                        </a:rPr>
                        <a:t>Возврат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-71 092,9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83360">
                <a:tc>
                  <a:txBody>
                    <a:bodyPr/>
                    <a:lstStyle/>
                    <a:p>
                      <a:pPr algn="just" rtl="0" fontAlgn="b"/>
                      <a:r>
                        <a:rPr lang="ru-RU" sz="1200" b="0" i="0" u="none" strike="noStrike">
                          <a:solidFill>
                            <a:srgbClr val="000000"/>
                          </a:solidFill>
                          <a:effectLst/>
                          <a:latin typeface="Arial" panose="020B0604020202020204" pitchFamily="34" charset="0"/>
                        </a:rPr>
                        <a:t>Отрицательные трансферты</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110 635,9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smtClean="0">
                          <a:solidFill>
                            <a:srgbClr val="000000"/>
                          </a:solidFill>
                          <a:effectLst/>
                          <a:latin typeface="Arial" panose="020B0604020202020204" pitchFamily="34" charset="0"/>
                        </a:rPr>
                        <a:t>0,1</a:t>
                      </a:r>
                      <a:endParaRPr lang="ru-RU" sz="12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bl>
          </a:graphicData>
        </a:graphic>
      </p:graphicFrame>
    </p:spTree>
    <p:extLst>
      <p:ext uri="{BB962C8B-B14F-4D97-AF65-F5344CB8AC3E}">
        <p14:creationId xmlns:p14="http://schemas.microsoft.com/office/powerpoint/2010/main" val="191278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r>
              <a:rPr lang="ru-RU" dirty="0" smtClean="0"/>
              <a:t>Классификация расходов бюджета</a:t>
            </a:r>
            <a:endParaRPr lang="ru-RU" dirty="0"/>
          </a:p>
        </p:txBody>
      </p:sp>
      <p:sp>
        <p:nvSpPr>
          <p:cNvPr id="4" name="TextBox 3"/>
          <p:cNvSpPr txBox="1"/>
          <p:nvPr/>
        </p:nvSpPr>
        <p:spPr>
          <a:xfrm>
            <a:off x="574355" y="693253"/>
            <a:ext cx="8423460" cy="646331"/>
          </a:xfrm>
          <a:prstGeom prst="rect">
            <a:avLst/>
          </a:prstGeom>
          <a:noFill/>
        </p:spPr>
        <p:txBody>
          <a:bodyPr wrap="none" rtlCol="0">
            <a:spAutoFit/>
          </a:bodyPr>
          <a:lstStyle/>
          <a:p>
            <a:r>
              <a:rPr lang="ru-RU" dirty="0" smtClean="0"/>
              <a:t>Расходы бюджета распределяются по единой классификации, включающей </a:t>
            </a:r>
          </a:p>
          <a:p>
            <a:r>
              <a:rPr lang="ru-RU" dirty="0" smtClean="0"/>
              <a:t>14 разделов</a:t>
            </a:r>
            <a:endParaRPr lang="ru-RU" dirty="0"/>
          </a:p>
        </p:txBody>
      </p:sp>
      <p:sp>
        <p:nvSpPr>
          <p:cNvPr id="6" name="TextBox 5"/>
          <p:cNvSpPr txBox="1"/>
          <p:nvPr/>
        </p:nvSpPr>
        <p:spPr>
          <a:xfrm>
            <a:off x="991728"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5" name="Прямоугольник 4"/>
          <p:cNvSpPr/>
          <p:nvPr/>
        </p:nvSpPr>
        <p:spPr>
          <a:xfrm>
            <a:off x="427282" y="1890325"/>
            <a:ext cx="2244589" cy="523220"/>
          </a:xfrm>
          <a:prstGeom prst="rect">
            <a:avLst/>
          </a:prstGeom>
        </p:spPr>
        <p:txBody>
          <a:bodyPr wrap="none">
            <a:spAutoFit/>
          </a:bodyPr>
          <a:lstStyle/>
          <a:p>
            <a:pPr algn="ctr" fontAlgn="t"/>
            <a:r>
              <a:rPr lang="ru-RU" sz="1400" i="1" dirty="0">
                <a:solidFill>
                  <a:schemeClr val="accent2"/>
                </a:solidFill>
              </a:rPr>
              <a:t>Общегосударственные </a:t>
            </a:r>
            <a:r>
              <a:rPr lang="ru-RU" sz="1400" i="1" dirty="0" smtClean="0">
                <a:solidFill>
                  <a:schemeClr val="accent2"/>
                </a:solidFill>
              </a:rPr>
              <a:t/>
            </a:r>
            <a:br>
              <a:rPr lang="ru-RU" sz="1400" i="1" dirty="0" smtClean="0">
                <a:solidFill>
                  <a:schemeClr val="accent2"/>
                </a:solidFill>
              </a:rPr>
            </a:br>
            <a:r>
              <a:rPr lang="ru-RU" sz="1400" i="1" dirty="0" smtClean="0">
                <a:solidFill>
                  <a:schemeClr val="accent2"/>
                </a:solidFill>
              </a:rPr>
              <a:t>вопросы</a:t>
            </a:r>
            <a:endParaRPr lang="ru-RU" sz="1400" i="1" dirty="0">
              <a:solidFill>
                <a:schemeClr val="accent2"/>
              </a:solidFill>
              <a:latin typeface="Times New Roman" panose="02020603050405020304" pitchFamily="18" charset="0"/>
            </a:endParaRPr>
          </a:p>
        </p:txBody>
      </p:sp>
      <p:sp>
        <p:nvSpPr>
          <p:cNvPr id="7" name="TextBox 6"/>
          <p:cNvSpPr txBox="1"/>
          <p:nvPr/>
        </p:nvSpPr>
        <p:spPr>
          <a:xfrm>
            <a:off x="2677932" y="1197168"/>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2</a:t>
            </a:r>
          </a:p>
        </p:txBody>
      </p:sp>
      <p:sp>
        <p:nvSpPr>
          <p:cNvPr id="8" name="Прямоугольник 7"/>
          <p:cNvSpPr/>
          <p:nvPr/>
        </p:nvSpPr>
        <p:spPr>
          <a:xfrm>
            <a:off x="2161269" y="1669923"/>
            <a:ext cx="2149563" cy="307777"/>
          </a:xfrm>
          <a:prstGeom prst="rect">
            <a:avLst/>
          </a:prstGeom>
        </p:spPr>
        <p:txBody>
          <a:bodyPr wrap="none">
            <a:spAutoFit/>
          </a:bodyPr>
          <a:lstStyle/>
          <a:p>
            <a:pPr algn="ctr" fontAlgn="t"/>
            <a:r>
              <a:rPr lang="ru-RU" sz="1400" i="1" dirty="0">
                <a:solidFill>
                  <a:schemeClr val="accent1"/>
                </a:solidFill>
              </a:rPr>
              <a:t>Национальная оборона</a:t>
            </a:r>
          </a:p>
        </p:txBody>
      </p:sp>
      <p:sp>
        <p:nvSpPr>
          <p:cNvPr id="9" name="TextBox 8"/>
          <p:cNvSpPr txBox="1"/>
          <p:nvPr/>
        </p:nvSpPr>
        <p:spPr>
          <a:xfrm>
            <a:off x="4398680" y="1177895"/>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0" name="Прямоугольник 9"/>
          <p:cNvSpPr/>
          <p:nvPr/>
        </p:nvSpPr>
        <p:spPr>
          <a:xfrm>
            <a:off x="4068393" y="1745099"/>
            <a:ext cx="2000511" cy="954107"/>
          </a:xfrm>
          <a:prstGeom prst="rect">
            <a:avLst/>
          </a:prstGeom>
        </p:spPr>
        <p:txBody>
          <a:bodyPr wrap="square">
            <a:spAutoFit/>
          </a:bodyPr>
          <a:lstStyle/>
          <a:p>
            <a:pPr algn="ctr" fontAlgn="t"/>
            <a:r>
              <a:rPr lang="ru-RU" sz="1400" i="1" dirty="0"/>
              <a:t>Национальная безопасность и правоохранительная деятельность </a:t>
            </a:r>
          </a:p>
        </p:txBody>
      </p:sp>
      <p:sp>
        <p:nvSpPr>
          <p:cNvPr id="11" name="TextBox 10"/>
          <p:cNvSpPr txBox="1"/>
          <p:nvPr/>
        </p:nvSpPr>
        <p:spPr>
          <a:xfrm>
            <a:off x="6068905" y="1209622"/>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4</a:t>
            </a:r>
          </a:p>
        </p:txBody>
      </p:sp>
      <p:sp>
        <p:nvSpPr>
          <p:cNvPr id="12" name="Прямоугольник 11"/>
          <p:cNvSpPr/>
          <p:nvPr/>
        </p:nvSpPr>
        <p:spPr>
          <a:xfrm>
            <a:off x="5741435" y="2002701"/>
            <a:ext cx="1871726" cy="523220"/>
          </a:xfrm>
          <a:prstGeom prst="rect">
            <a:avLst/>
          </a:prstGeom>
        </p:spPr>
        <p:txBody>
          <a:bodyPr wrap="square">
            <a:spAutoFit/>
          </a:bodyPr>
          <a:lstStyle/>
          <a:p>
            <a:pPr algn="ctr" fontAlgn="t"/>
            <a:r>
              <a:rPr lang="ru-RU" sz="1400" i="1" dirty="0">
                <a:solidFill>
                  <a:schemeClr val="accent3"/>
                </a:solidFill>
              </a:rPr>
              <a:t>Национальная экономика</a:t>
            </a:r>
          </a:p>
        </p:txBody>
      </p:sp>
      <p:sp>
        <p:nvSpPr>
          <p:cNvPr id="13" name="TextBox 12"/>
          <p:cNvSpPr txBox="1"/>
          <p:nvPr/>
        </p:nvSpPr>
        <p:spPr>
          <a:xfrm>
            <a:off x="7778921"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5</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4" name="Прямоугольник 13"/>
          <p:cNvSpPr/>
          <p:nvPr/>
        </p:nvSpPr>
        <p:spPr>
          <a:xfrm>
            <a:off x="7369980" y="1773288"/>
            <a:ext cx="1871726" cy="738664"/>
          </a:xfrm>
          <a:prstGeom prst="rect">
            <a:avLst/>
          </a:prstGeom>
        </p:spPr>
        <p:txBody>
          <a:bodyPr wrap="square">
            <a:spAutoFit/>
          </a:bodyPr>
          <a:lstStyle/>
          <a:p>
            <a:pPr algn="ctr" fontAlgn="t"/>
            <a:r>
              <a:rPr lang="ru-RU" sz="1400" i="1" dirty="0">
                <a:solidFill>
                  <a:schemeClr val="tx2"/>
                </a:solidFill>
              </a:rPr>
              <a:t>Жилищно-коммунальное хозяйство</a:t>
            </a:r>
          </a:p>
        </p:txBody>
      </p:sp>
      <p:sp>
        <p:nvSpPr>
          <p:cNvPr id="15" name="TextBox 14"/>
          <p:cNvSpPr txBox="1"/>
          <p:nvPr/>
        </p:nvSpPr>
        <p:spPr>
          <a:xfrm>
            <a:off x="863957" y="2855714"/>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6</a:t>
            </a:r>
          </a:p>
        </p:txBody>
      </p:sp>
      <p:sp>
        <p:nvSpPr>
          <p:cNvPr id="16" name="Прямоугольник 15"/>
          <p:cNvSpPr/>
          <p:nvPr/>
        </p:nvSpPr>
        <p:spPr>
          <a:xfrm>
            <a:off x="424999" y="3330093"/>
            <a:ext cx="1871726" cy="523220"/>
          </a:xfrm>
          <a:prstGeom prst="rect">
            <a:avLst/>
          </a:prstGeom>
        </p:spPr>
        <p:txBody>
          <a:bodyPr wrap="square">
            <a:spAutoFit/>
          </a:bodyPr>
          <a:lstStyle/>
          <a:p>
            <a:pPr algn="ctr" fontAlgn="t"/>
            <a:r>
              <a:rPr lang="ru-RU" sz="1400" i="1" dirty="0">
                <a:solidFill>
                  <a:schemeClr val="accent3"/>
                </a:solidFill>
              </a:rPr>
              <a:t>Охрана окружающей среды</a:t>
            </a:r>
          </a:p>
        </p:txBody>
      </p:sp>
      <p:sp>
        <p:nvSpPr>
          <p:cNvPr id="17" name="TextBox 16"/>
          <p:cNvSpPr txBox="1"/>
          <p:nvPr/>
        </p:nvSpPr>
        <p:spPr>
          <a:xfrm>
            <a:off x="2558001" y="292206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7</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8" name="Прямоугольник 17"/>
          <p:cNvSpPr/>
          <p:nvPr/>
        </p:nvSpPr>
        <p:spPr>
          <a:xfrm>
            <a:off x="2131317" y="3485734"/>
            <a:ext cx="1871726" cy="307777"/>
          </a:xfrm>
          <a:prstGeom prst="rect">
            <a:avLst/>
          </a:prstGeom>
        </p:spPr>
        <p:txBody>
          <a:bodyPr wrap="square">
            <a:spAutoFit/>
          </a:bodyPr>
          <a:lstStyle/>
          <a:p>
            <a:pPr algn="ctr" fontAlgn="t"/>
            <a:r>
              <a:rPr lang="ru-RU" sz="1400" i="1" dirty="0">
                <a:solidFill>
                  <a:srgbClr val="7030A0"/>
                </a:solidFill>
              </a:rPr>
              <a:t>Образование</a:t>
            </a:r>
          </a:p>
        </p:txBody>
      </p:sp>
      <p:sp>
        <p:nvSpPr>
          <p:cNvPr id="19" name="TextBox 18"/>
          <p:cNvSpPr txBox="1"/>
          <p:nvPr/>
        </p:nvSpPr>
        <p:spPr>
          <a:xfrm>
            <a:off x="4235462" y="2898220"/>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8</a:t>
            </a:r>
          </a:p>
        </p:txBody>
      </p:sp>
      <p:sp>
        <p:nvSpPr>
          <p:cNvPr id="20" name="Прямоугольник 19"/>
          <p:cNvSpPr/>
          <p:nvPr/>
        </p:nvSpPr>
        <p:spPr>
          <a:xfrm>
            <a:off x="3850222" y="3409712"/>
            <a:ext cx="1871726" cy="523220"/>
          </a:xfrm>
          <a:prstGeom prst="rect">
            <a:avLst/>
          </a:prstGeom>
        </p:spPr>
        <p:txBody>
          <a:bodyPr wrap="square">
            <a:spAutoFit/>
          </a:bodyPr>
          <a:lstStyle/>
          <a:p>
            <a:pPr algn="ctr" fontAlgn="t"/>
            <a:r>
              <a:rPr lang="ru-RU" sz="1400" i="1" dirty="0">
                <a:solidFill>
                  <a:schemeClr val="accent6"/>
                </a:solidFill>
              </a:rPr>
              <a:t>Культура, кинематография</a:t>
            </a:r>
          </a:p>
        </p:txBody>
      </p:sp>
      <p:sp>
        <p:nvSpPr>
          <p:cNvPr id="21" name="TextBox 20"/>
          <p:cNvSpPr txBox="1"/>
          <p:nvPr/>
        </p:nvSpPr>
        <p:spPr>
          <a:xfrm>
            <a:off x="5917831" y="2920283"/>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9</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2" name="Прямоугольник 21"/>
          <p:cNvSpPr/>
          <p:nvPr/>
        </p:nvSpPr>
        <p:spPr>
          <a:xfrm>
            <a:off x="5502480" y="3545536"/>
            <a:ext cx="1871726" cy="307777"/>
          </a:xfrm>
          <a:prstGeom prst="rect">
            <a:avLst/>
          </a:prstGeom>
        </p:spPr>
        <p:txBody>
          <a:bodyPr wrap="square">
            <a:spAutoFit/>
          </a:bodyPr>
          <a:lstStyle/>
          <a:p>
            <a:pPr algn="ctr" fontAlgn="t"/>
            <a:r>
              <a:rPr lang="ru-RU" sz="1400" i="1" dirty="0">
                <a:solidFill>
                  <a:schemeClr val="accent2"/>
                </a:solidFill>
              </a:rPr>
              <a:t>Здравоохранение</a:t>
            </a:r>
          </a:p>
        </p:txBody>
      </p:sp>
      <p:sp>
        <p:nvSpPr>
          <p:cNvPr id="23" name="TextBox 22"/>
          <p:cNvSpPr txBox="1"/>
          <p:nvPr/>
        </p:nvSpPr>
        <p:spPr>
          <a:xfrm>
            <a:off x="7338476" y="289725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10</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24" name="Прямоугольник 23"/>
          <p:cNvSpPr/>
          <p:nvPr/>
        </p:nvSpPr>
        <p:spPr>
          <a:xfrm>
            <a:off x="7369979" y="3553781"/>
            <a:ext cx="1871726" cy="523220"/>
          </a:xfrm>
          <a:prstGeom prst="rect">
            <a:avLst/>
          </a:prstGeom>
        </p:spPr>
        <p:txBody>
          <a:bodyPr wrap="square">
            <a:spAutoFit/>
          </a:bodyPr>
          <a:lstStyle/>
          <a:p>
            <a:pPr algn="ctr" fontAlgn="t"/>
            <a:r>
              <a:rPr lang="ru-RU" sz="1400" i="1" dirty="0" smtClean="0"/>
              <a:t>Социальная</a:t>
            </a:r>
            <a:br>
              <a:rPr lang="ru-RU" sz="1400" i="1" dirty="0" smtClean="0"/>
            </a:br>
            <a:r>
              <a:rPr lang="ru-RU" sz="1400" i="1" dirty="0" smtClean="0"/>
              <a:t>политика</a:t>
            </a:r>
            <a:endParaRPr lang="ru-RU" sz="1400" i="1" dirty="0"/>
          </a:p>
        </p:txBody>
      </p:sp>
      <p:sp>
        <p:nvSpPr>
          <p:cNvPr id="25" name="TextBox 24"/>
          <p:cNvSpPr txBox="1"/>
          <p:nvPr/>
        </p:nvSpPr>
        <p:spPr>
          <a:xfrm>
            <a:off x="520417" y="4445398"/>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11</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6" name="Прямоугольник 25"/>
          <p:cNvSpPr/>
          <p:nvPr/>
        </p:nvSpPr>
        <p:spPr>
          <a:xfrm>
            <a:off x="522969" y="5120892"/>
            <a:ext cx="1871726" cy="523220"/>
          </a:xfrm>
          <a:prstGeom prst="rect">
            <a:avLst/>
          </a:prstGeom>
        </p:spPr>
        <p:txBody>
          <a:bodyPr wrap="square">
            <a:spAutoFit/>
          </a:bodyPr>
          <a:lstStyle/>
          <a:p>
            <a:pPr algn="ctr" fontAlgn="t"/>
            <a:r>
              <a:rPr lang="ru-RU" sz="1400" i="1" dirty="0">
                <a:solidFill>
                  <a:schemeClr val="accent6"/>
                </a:solidFill>
              </a:rPr>
              <a:t>Физическая культура и спорт</a:t>
            </a:r>
          </a:p>
        </p:txBody>
      </p:sp>
      <p:sp>
        <p:nvSpPr>
          <p:cNvPr id="27" name="TextBox 26"/>
          <p:cNvSpPr txBox="1"/>
          <p:nvPr/>
        </p:nvSpPr>
        <p:spPr>
          <a:xfrm>
            <a:off x="2612142" y="4444424"/>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12</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8" name="Прямоугольник 27"/>
          <p:cNvSpPr/>
          <p:nvPr/>
        </p:nvSpPr>
        <p:spPr>
          <a:xfrm>
            <a:off x="2471373" y="5153886"/>
            <a:ext cx="2039083" cy="523220"/>
          </a:xfrm>
          <a:prstGeom prst="rect">
            <a:avLst/>
          </a:prstGeom>
        </p:spPr>
        <p:txBody>
          <a:bodyPr wrap="square">
            <a:spAutoFit/>
          </a:bodyPr>
          <a:lstStyle/>
          <a:p>
            <a:pPr algn="ctr" fontAlgn="t"/>
            <a:r>
              <a:rPr lang="ru-RU" sz="1400" i="1" dirty="0"/>
              <a:t>Средства  массовой </a:t>
            </a:r>
            <a:r>
              <a:rPr lang="ru-RU" sz="1400" i="1" dirty="0" smtClean="0"/>
              <a:t>информации</a:t>
            </a:r>
            <a:endParaRPr lang="ru-RU" sz="1400" i="1" dirty="0"/>
          </a:p>
        </p:txBody>
      </p:sp>
      <p:sp>
        <p:nvSpPr>
          <p:cNvPr id="29" name="TextBox 28"/>
          <p:cNvSpPr txBox="1"/>
          <p:nvPr/>
        </p:nvSpPr>
        <p:spPr>
          <a:xfrm>
            <a:off x="4826287" y="4437219"/>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0" name="Прямоугольник 29"/>
          <p:cNvSpPr/>
          <p:nvPr/>
        </p:nvSpPr>
        <p:spPr>
          <a:xfrm>
            <a:off x="4837422" y="5110884"/>
            <a:ext cx="1871726" cy="954107"/>
          </a:xfrm>
          <a:prstGeom prst="rect">
            <a:avLst/>
          </a:prstGeom>
        </p:spPr>
        <p:txBody>
          <a:bodyPr wrap="square">
            <a:spAutoFit/>
          </a:bodyPr>
          <a:lstStyle/>
          <a:p>
            <a:pPr algn="ctr" fontAlgn="t"/>
            <a:r>
              <a:rPr lang="ru-RU" sz="1400" i="1" dirty="0">
                <a:solidFill>
                  <a:srgbClr val="7030A0"/>
                </a:solidFill>
              </a:rPr>
              <a:t>Обслуживание государственного </a:t>
            </a:r>
            <a:r>
              <a:rPr lang="ru-RU" sz="1400" i="1" dirty="0" smtClean="0">
                <a:solidFill>
                  <a:srgbClr val="7030A0"/>
                </a:solidFill>
              </a:rPr>
              <a:t>(муниципального) </a:t>
            </a:r>
            <a:r>
              <a:rPr lang="ru-RU" sz="1400" i="1" dirty="0">
                <a:solidFill>
                  <a:srgbClr val="7030A0"/>
                </a:solidFill>
              </a:rPr>
              <a:t>долга</a:t>
            </a:r>
          </a:p>
        </p:txBody>
      </p:sp>
      <p:sp>
        <p:nvSpPr>
          <p:cNvPr id="31" name="TextBox 30"/>
          <p:cNvSpPr txBox="1"/>
          <p:nvPr/>
        </p:nvSpPr>
        <p:spPr>
          <a:xfrm>
            <a:off x="6970122" y="446737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14</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2" name="Прямоугольник 31"/>
          <p:cNvSpPr/>
          <p:nvPr/>
        </p:nvSpPr>
        <p:spPr>
          <a:xfrm>
            <a:off x="6752727" y="5013534"/>
            <a:ext cx="2471740" cy="1169551"/>
          </a:xfrm>
          <a:prstGeom prst="rect">
            <a:avLst/>
          </a:prstGeom>
        </p:spPr>
        <p:txBody>
          <a:bodyPr wrap="square">
            <a:spAutoFit/>
          </a:bodyPr>
          <a:lstStyle/>
          <a:p>
            <a:pPr algn="ctr" fontAlgn="t"/>
            <a:r>
              <a:rPr lang="ru-RU" sz="1400" i="1" dirty="0">
                <a:solidFill>
                  <a:schemeClr val="tx2"/>
                </a:solidFill>
              </a:rPr>
              <a:t>Межбюджетные трансферты общего характера бюджетам бюджетной системы Российской Федерации</a:t>
            </a:r>
          </a:p>
        </p:txBody>
      </p:sp>
    </p:spTree>
    <p:extLst>
      <p:ext uri="{BB962C8B-B14F-4D97-AF65-F5344CB8AC3E}">
        <p14:creationId xmlns:p14="http://schemas.microsoft.com/office/powerpoint/2010/main" val="1056543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22238"/>
            <a:ext cx="8088112" cy="574747"/>
          </a:xfrm>
        </p:spPr>
        <p:txBody>
          <a:bodyPr>
            <a:normAutofit fontScale="77500" lnSpcReduction="20000"/>
          </a:bodyPr>
          <a:lstStyle/>
          <a:p>
            <a:r>
              <a:rPr lang="ru-RU" dirty="0"/>
              <a:t>Исполнение бюджета Республики </a:t>
            </a:r>
            <a:r>
              <a:rPr lang="ru-RU" dirty="0" smtClean="0"/>
              <a:t>Татарстан по </a:t>
            </a:r>
            <a:r>
              <a:rPr lang="ru-RU" dirty="0"/>
              <a:t>разделам классификации расходов в </a:t>
            </a:r>
            <a:r>
              <a:rPr lang="ru-RU" dirty="0" smtClean="0"/>
              <a:t>2021 </a:t>
            </a:r>
            <a:r>
              <a:rPr lang="ru-RU" dirty="0"/>
              <a:t>году</a:t>
            </a:r>
          </a:p>
        </p:txBody>
      </p:sp>
      <p:graphicFrame>
        <p:nvGraphicFramePr>
          <p:cNvPr id="4" name="Таблица 3"/>
          <p:cNvGraphicFramePr>
            <a:graphicFrameLocks noGrp="1"/>
          </p:cNvGraphicFramePr>
          <p:nvPr>
            <p:extLst>
              <p:ext uri="{D42A27DB-BD31-4B8C-83A1-F6EECF244321}">
                <p14:modId xmlns:p14="http://schemas.microsoft.com/office/powerpoint/2010/main" val="446291500"/>
              </p:ext>
            </p:extLst>
          </p:nvPr>
        </p:nvGraphicFramePr>
        <p:xfrm>
          <a:off x="588518" y="694813"/>
          <a:ext cx="8333060" cy="4887809"/>
        </p:xfrm>
        <a:graphic>
          <a:graphicData uri="http://schemas.openxmlformats.org/drawingml/2006/table">
            <a:tbl>
              <a:tblPr>
                <a:tableStyleId>{5C22544A-7EE6-4342-B048-85BDC9FD1C3A}</a:tableStyleId>
              </a:tblPr>
              <a:tblGrid>
                <a:gridCol w="4297082"/>
                <a:gridCol w="2205950"/>
                <a:gridCol w="1830028"/>
              </a:tblGrid>
              <a:tr h="532625">
                <a:tc>
                  <a:txBody>
                    <a:bodyPr/>
                    <a:lstStyle/>
                    <a:p>
                      <a:pPr algn="ctr" fontAlgn="ctr"/>
                      <a:r>
                        <a:rPr lang="ru-RU" sz="1600" b="1" u="none" strike="noStrike" dirty="0">
                          <a:solidFill>
                            <a:sysClr val="windowText" lastClr="000000"/>
                          </a:solidFill>
                          <a:effectLst/>
                        </a:rPr>
                        <a:t>Наименование</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2021 </a:t>
                      </a:r>
                      <a:r>
                        <a:rPr lang="ru-RU" sz="1600" b="1" u="none" strike="noStrike" dirty="0">
                          <a:solidFill>
                            <a:schemeClr val="tx1"/>
                          </a:solidFill>
                          <a:effectLst/>
                        </a:rPr>
                        <a:t>год (план),</a:t>
                      </a:r>
                      <a:br>
                        <a:rPr lang="ru-RU" sz="1600" b="1" u="none" strike="noStrike" dirty="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2021 год </a:t>
                      </a:r>
                      <a:r>
                        <a:rPr lang="ru-RU" sz="1600" b="1" u="none" strike="noStrike" dirty="0">
                          <a:solidFill>
                            <a:schemeClr val="tx1"/>
                          </a:solidFill>
                          <a:effectLst/>
                        </a:rPr>
                        <a:t>(факт),</a:t>
                      </a:r>
                      <a:br>
                        <a:rPr lang="ru-RU" sz="1600" b="1" u="none" strike="noStrike" dirty="0">
                          <a:solidFill>
                            <a:schemeClr val="tx1"/>
                          </a:solidFill>
                          <a:effectLst/>
                        </a:rPr>
                      </a:br>
                      <a:r>
                        <a:rPr lang="ru-RU" sz="1600" b="1" u="none" strike="noStrike" dirty="0">
                          <a:solidFill>
                            <a:schemeClr val="tx1"/>
                          </a:solidFill>
                          <a:effectLst/>
                        </a:rPr>
                        <a:t>тыс</a:t>
                      </a:r>
                      <a:r>
                        <a:rPr lang="ru-RU" sz="1600" b="1" u="none" strike="noStrike" dirty="0" smtClean="0">
                          <a:solidFill>
                            <a:schemeClr val="tx1"/>
                          </a:solidFill>
                          <a:effectLst/>
                        </a:rPr>
                        <a:t>.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5948">
                <a:tc>
                  <a:txBody>
                    <a:bodyPr/>
                    <a:lstStyle/>
                    <a:p>
                      <a:pPr algn="ctr" rtl="0" fontAlgn="b"/>
                      <a:r>
                        <a:rPr lang="ru-RU" sz="1600" b="1" i="0" u="none" strike="noStrike" dirty="0">
                          <a:solidFill>
                            <a:srgbClr val="000000"/>
                          </a:solidFill>
                          <a:effectLst/>
                          <a:latin typeface="Arial" panose="020B0604020202020204" pitchFamily="34" charset="0"/>
                        </a:rPr>
                        <a:t>ИТОГО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a:solidFill>
                            <a:srgbClr val="000000"/>
                          </a:solidFill>
                          <a:effectLst/>
                          <a:latin typeface="Arial" panose="020B0604020202020204" pitchFamily="34" charset="0"/>
                        </a:rPr>
                        <a:t>350 873 070,4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600" b="1" i="0" u="none" strike="noStrike" dirty="0">
                          <a:solidFill>
                            <a:srgbClr val="000000"/>
                          </a:solidFill>
                          <a:effectLst/>
                          <a:latin typeface="Arial" panose="020B0604020202020204" pitchFamily="34" charset="0"/>
                        </a:rPr>
                        <a:t>343 592 641,0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27879">
                <a:tc>
                  <a:txBody>
                    <a:bodyPr/>
                    <a:lstStyle/>
                    <a:p>
                      <a:pPr algn="l" rtl="0" fontAlgn="t"/>
                      <a:r>
                        <a:rPr lang="ru-RU" sz="1400" b="0" i="0" u="none" strike="noStrike">
                          <a:solidFill>
                            <a:srgbClr val="000000"/>
                          </a:solidFill>
                          <a:effectLst/>
                          <a:latin typeface="Arial" panose="020B0604020202020204" pitchFamily="34" charset="0"/>
                        </a:rPr>
                        <a:t>Общегосударственные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14 332 286,3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12 112 702,8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dirty="0">
                          <a:solidFill>
                            <a:srgbClr val="000000"/>
                          </a:solidFill>
                          <a:effectLst/>
                          <a:latin typeface="Arial" panose="020B0604020202020204" pitchFamily="34" charset="0"/>
                        </a:rPr>
                        <a:t>Национальная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132 024,7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132 024,7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l" rtl="0" fontAlgn="t"/>
                      <a:r>
                        <a:rPr lang="ru-RU" sz="1400" b="0" i="0" u="none" strike="noStrike" dirty="0">
                          <a:solidFill>
                            <a:srgbClr val="000000"/>
                          </a:solidFill>
                          <a:effectLst/>
                          <a:latin typeface="Arial" panose="020B0604020202020204" pitchFamily="34" charset="0"/>
                        </a:rPr>
                        <a:t>Национальная безопасность и правоохранительная деятельность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1 627 831,4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1 628 067,2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Национальная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114 497 187,5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111 893 037,7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Жилищно-коммунальное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11 613 818,8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11 219 618,8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Охрана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3 556 110,3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3 485 276,9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66 564 800,6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66 254 951,5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Культура, 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11 284 539,1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11 155 875,1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Здравоохранение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44 493 085,5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43 556 137,7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Социальная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51 200 278,7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50 519 791,2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Физическая культура и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6 313 847,6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6 195 481,7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dirty="0">
                          <a:solidFill>
                            <a:srgbClr val="000000"/>
                          </a:solidFill>
                          <a:effectLst/>
                          <a:latin typeface="Arial" panose="020B0604020202020204" pitchFamily="34" charset="0"/>
                        </a:rPr>
                        <a:t>Средства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1 695 519,5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1 729 228,7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just" rtl="0" fontAlgn="t"/>
                      <a:r>
                        <a:rPr lang="ru-RU" sz="1400" b="0" i="0" u="none" strike="noStrike">
                          <a:solidFill>
                            <a:srgbClr val="000000"/>
                          </a:solidFill>
                          <a:effectLst/>
                          <a:latin typeface="Arial" panose="020B0604020202020204" pitchFamily="34" charset="0"/>
                        </a:rPr>
                        <a:t>Обслуживание государственного (муниципального) долга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86 429,3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86 429,2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83636">
                <a:tc>
                  <a:txBody>
                    <a:bodyPr/>
                    <a:lstStyle/>
                    <a:p>
                      <a:pPr algn="just" rtl="0" fontAlgn="t"/>
                      <a:r>
                        <a:rPr lang="ru-RU" sz="1400" b="0" i="0" u="none" strike="noStrike">
                          <a:solidFill>
                            <a:srgbClr val="000000"/>
                          </a:solidFill>
                          <a:effectLst/>
                          <a:latin typeface="Arial" panose="020B0604020202020204" pitchFamily="34" charset="0"/>
                        </a:rPr>
                        <a:t>Межбюджетные трансферты общего характера бюджетам бюджетной системы Российской Федерации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23 475 311,1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23 624 017,8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6697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0050" y="0"/>
            <a:ext cx="8382000" cy="400110"/>
          </a:xfrm>
          <a:prstGeom prst="rect">
            <a:avLst/>
          </a:prstGeom>
        </p:spPr>
        <p:txBody>
          <a:bodyPr wrap="square">
            <a:spAutoFit/>
          </a:bodyPr>
          <a:lstStyle/>
          <a:p>
            <a:pPr algn="ctr"/>
            <a:r>
              <a:rPr lang="ru-RU" sz="2000" b="1" dirty="0">
                <a:solidFill>
                  <a:schemeClr val="accent2"/>
                </a:solidFill>
              </a:rPr>
              <a:t>Уважаемые </a:t>
            </a:r>
            <a:r>
              <a:rPr lang="ru-RU" sz="2000" b="1" dirty="0" smtClean="0">
                <a:solidFill>
                  <a:schemeClr val="accent2"/>
                </a:solidFill>
              </a:rPr>
              <a:t>татарстанцы! </a:t>
            </a:r>
            <a:r>
              <a:rPr lang="ru-RU" sz="2000" b="1" dirty="0" err="1" smtClean="0">
                <a:solidFill>
                  <a:schemeClr val="accent2"/>
                </a:solidFill>
              </a:rPr>
              <a:t>Хөрмәтле</a:t>
            </a:r>
            <a:r>
              <a:rPr lang="ru-RU" sz="2000" b="1" dirty="0" smtClean="0">
                <a:solidFill>
                  <a:schemeClr val="accent2"/>
                </a:solidFill>
              </a:rPr>
              <a:t> </a:t>
            </a:r>
            <a:r>
              <a:rPr lang="ru-RU" sz="2000" b="1" dirty="0" err="1">
                <a:solidFill>
                  <a:schemeClr val="accent2"/>
                </a:solidFill>
              </a:rPr>
              <a:t>дуслар</a:t>
            </a:r>
            <a:r>
              <a:rPr lang="ru-RU" sz="2000" b="1" dirty="0">
                <a:solidFill>
                  <a:schemeClr val="accent2"/>
                </a:solidFill>
              </a:rPr>
              <a:t>!</a:t>
            </a:r>
          </a:p>
        </p:txBody>
      </p:sp>
      <p:grpSp>
        <p:nvGrpSpPr>
          <p:cNvPr id="8" name="Группа 7"/>
          <p:cNvGrpSpPr/>
          <p:nvPr/>
        </p:nvGrpSpPr>
        <p:grpSpPr>
          <a:xfrm>
            <a:off x="797507" y="495360"/>
            <a:ext cx="8061620" cy="2656058"/>
            <a:chOff x="792478" y="838945"/>
            <a:chExt cx="7869554" cy="2656058"/>
          </a:xfrm>
        </p:grpSpPr>
        <p:sp>
          <p:nvSpPr>
            <p:cNvPr id="6" name="Прямоугольник 5"/>
            <p:cNvSpPr/>
            <p:nvPr/>
          </p:nvSpPr>
          <p:spPr>
            <a:xfrm>
              <a:off x="2901839" y="987009"/>
              <a:ext cx="5760193" cy="2507994"/>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Эффективное, ответственное и прозрачное управление общественными финансами является одним из необходимых условий для повышения уровня и качества жизни населения, устойчивого экономического роста, модернизации экономики и социальной сферы и достижения других стратегических целей </a:t>
              </a:r>
              <a:r>
                <a:rPr lang="ru-RU" sz="1050" i="1" dirty="0" smtClean="0">
                  <a:ea typeface="Calibri" panose="020F0502020204030204" pitchFamily="34" charset="0"/>
                  <a:cs typeface="Times New Roman" panose="02020603050405020304" pitchFamily="18" charset="0"/>
                </a:rPr>
                <a:t>социально-экономического </a:t>
              </a:r>
              <a:r>
                <a:rPr lang="ru-RU" sz="1050" i="1" dirty="0">
                  <a:ea typeface="Calibri" panose="020F0502020204030204" pitchFamily="34" charset="0"/>
                  <a:cs typeface="Times New Roman" panose="02020603050405020304" pitchFamily="18" charset="0"/>
                </a:rPr>
                <a:t>развития Республики Татарстан</a:t>
              </a:r>
              <a:r>
                <a:rPr lang="ru-RU" sz="1050" i="1" dirty="0" smtClean="0">
                  <a:ea typeface="Calibri" panose="020F0502020204030204" pitchFamily="34" charset="0"/>
                  <a:cs typeface="Times New Roman" panose="02020603050405020304" pitchFamily="18" charset="0"/>
                </a:rPr>
                <a:t>. </a:t>
              </a:r>
              <a:endParaRPr lang="ru-RU" sz="1050" i="1" dirty="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ea typeface="Calibri" panose="020F0502020204030204" pitchFamily="34" charset="0"/>
                  <a:cs typeface="Times New Roman" panose="02020603050405020304" pitchFamily="18" charset="0"/>
                </a:rPr>
                <a:t>Несмотря на нестабильную экономическую ситуацию в Республике Татарстан, сложившуюся в 2021 году в связи с </a:t>
              </a:r>
              <a:r>
                <a:rPr lang="ru-RU" sz="1050" i="1" dirty="0" smtClean="0"/>
                <a:t>продолжением </a:t>
              </a:r>
              <a:r>
                <a:rPr lang="ru-RU" sz="1050" i="1" dirty="0"/>
                <a:t>распространения новой </a:t>
              </a:r>
              <a:r>
                <a:rPr lang="ru-RU" sz="1050" i="1" dirty="0" err="1"/>
                <a:t>коронавирусной</a:t>
              </a:r>
              <a:r>
                <a:rPr lang="ru-RU" sz="1050" i="1" dirty="0"/>
                <a:t> </a:t>
              </a:r>
              <a:r>
                <a:rPr lang="ru-RU" sz="1050" i="1" dirty="0" smtClean="0"/>
                <a:t>инфекции</a:t>
              </a:r>
              <a:r>
                <a:rPr lang="ru-RU" sz="1050" i="1" dirty="0" smtClean="0">
                  <a:ea typeface="Calibri" panose="020F0502020204030204" pitchFamily="34" charset="0"/>
                  <a:cs typeface="Times New Roman" panose="02020603050405020304" pitchFamily="18" charset="0"/>
                </a:rPr>
                <a:t>, проводимая </a:t>
              </a:r>
              <a:r>
                <a:rPr lang="ru-RU" sz="1050" i="1" dirty="0">
                  <a:ea typeface="Calibri" panose="020F0502020204030204" pitchFamily="34" charset="0"/>
                  <a:cs typeface="Times New Roman" panose="02020603050405020304" pitchFamily="18" charset="0"/>
                </a:rPr>
                <a:t>в </a:t>
              </a:r>
              <a:r>
                <a:rPr lang="ru-RU" sz="1050" i="1" dirty="0" smtClean="0">
                  <a:ea typeface="Calibri" panose="020F0502020204030204" pitchFamily="34" charset="0"/>
                  <a:cs typeface="Times New Roman" panose="02020603050405020304" pitchFamily="18" charset="0"/>
                </a:rPr>
                <a:t>прошедшем году </a:t>
              </a:r>
              <a:r>
                <a:rPr lang="ru-RU" sz="1050" i="1" dirty="0">
                  <a:ea typeface="Calibri" panose="020F0502020204030204" pitchFamily="34" charset="0"/>
                  <a:cs typeface="Times New Roman" panose="02020603050405020304" pitchFamily="18" charset="0"/>
                </a:rPr>
                <a:t>бюджетная и налоговая </a:t>
              </a:r>
              <a:r>
                <a:rPr lang="ru-RU" sz="1050" i="1" dirty="0" smtClean="0">
                  <a:ea typeface="Calibri" panose="020F0502020204030204" pitchFamily="34" charset="0"/>
                  <a:cs typeface="Times New Roman" panose="02020603050405020304" pitchFamily="18" charset="0"/>
                </a:rPr>
                <a:t>политики республики были направлены </a:t>
              </a:r>
              <a:r>
                <a:rPr lang="ru-RU" sz="1050" i="1" dirty="0">
                  <a:ea typeface="Calibri" panose="020F0502020204030204" pitchFamily="34" charset="0"/>
                  <a:cs typeface="Times New Roman" panose="02020603050405020304" pitchFamily="18" charset="0"/>
                </a:rPr>
                <a:t>на реализацию задач, поставленных в послании Президента Республики Татарстан Государственному Совету Республики Татарстан</a:t>
              </a:r>
              <a:r>
                <a:rPr lang="ru-RU" sz="1050" i="1" dirty="0" smtClean="0">
                  <a:ea typeface="Calibri" panose="020F0502020204030204" pitchFamily="34" charset="0"/>
                  <a:cs typeface="Times New Roman" panose="02020603050405020304" pitchFamily="18" charset="0"/>
                </a:rPr>
                <a:t>, </a:t>
              </a:r>
              <a:r>
                <a:rPr lang="ru-RU" sz="1050" i="1" dirty="0">
                  <a:ea typeface="Calibri" panose="020F0502020204030204" pitchFamily="34" charset="0"/>
                  <a:cs typeface="Times New Roman" panose="02020603050405020304" pitchFamily="18" charset="0"/>
                </a:rPr>
                <a:t>а также на обеспечение долгосрочной сбалансированности и устойчивости бюджетной </a:t>
              </a:r>
              <a:r>
                <a:rPr lang="ru-RU" sz="1050" i="1" dirty="0" smtClean="0">
                  <a:ea typeface="Calibri" panose="020F0502020204030204" pitchFamily="34" charset="0"/>
                  <a:cs typeface="Times New Roman" panose="02020603050405020304" pitchFamily="18" charset="0"/>
                </a:rPr>
                <a:t>системы, социальной стабильности и дальнейшего </a:t>
              </a:r>
              <a:r>
                <a:rPr lang="ru-RU" sz="1050" i="1" dirty="0">
                  <a:ea typeface="Calibri" panose="020F0502020204030204" pitchFamily="34" charset="0"/>
                  <a:cs typeface="Times New Roman" panose="02020603050405020304" pitchFamily="18" charset="0"/>
                </a:rPr>
                <a:t>интенсивного развития экономики </a:t>
              </a:r>
              <a:r>
                <a:rPr lang="ru-RU" sz="1050" i="1" dirty="0" smtClean="0">
                  <a:ea typeface="Calibri" panose="020F0502020204030204" pitchFamily="34" charset="0"/>
                  <a:cs typeface="Times New Roman" panose="02020603050405020304" pitchFamily="18" charset="0"/>
                </a:rPr>
                <a:t>республики. </a:t>
              </a:r>
              <a:endParaRPr lang="ru-RU" sz="1050" i="1" dirty="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792478" y="838945"/>
              <a:ext cx="1779322" cy="2656058"/>
            </a:xfrm>
            <a:prstGeom prst="rect">
              <a:avLst/>
            </a:prstGeom>
          </p:spPr>
        </p:pic>
      </p:grpSp>
      <p:sp>
        <p:nvSpPr>
          <p:cNvPr id="10" name="Прямоугольник 9"/>
          <p:cNvSpPr/>
          <p:nvPr/>
        </p:nvSpPr>
        <p:spPr>
          <a:xfrm>
            <a:off x="519704" y="3290195"/>
            <a:ext cx="8462370" cy="3330912"/>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В целях реализации принципа прозрачности (открытости), а также для повышения эффективности принимаемых решений,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«Бюджет для граждан». </a:t>
            </a:r>
            <a:endParaRPr lang="ru-RU" sz="1050" i="1" dirty="0" smtClean="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ea typeface="Calibri" panose="020F0502020204030204" pitchFamily="34" charset="0"/>
                <a:cs typeface="Times New Roman" panose="02020603050405020304" pitchFamily="18" charset="0"/>
              </a:rPr>
              <a:t>«</a:t>
            </a:r>
            <a:r>
              <a:rPr lang="ru-RU" sz="1050" i="1" dirty="0">
                <a:ea typeface="Calibri" panose="020F0502020204030204" pitchFamily="34" charset="0"/>
                <a:cs typeface="Times New Roman" panose="02020603050405020304" pitchFamily="18" charset="0"/>
              </a:rPr>
              <a:t>Бюджет для граждан» формируется для предоставления Вам возможности ознакомления с основными целями, задачами и приоритетными направлениями политики Республики Татарстан в бюджетной сфере, основными характеристиками бюджета республики и результатами его исполнения.</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При формировании брошюры «Бюджет для граждан» </a:t>
            </a:r>
            <a:r>
              <a:rPr lang="ru-RU" sz="1050" i="1" dirty="0" smtClean="0">
                <a:ea typeface="Calibri" panose="020F0502020204030204" pitchFamily="34" charset="0"/>
                <a:cs typeface="Times New Roman" panose="02020603050405020304" pitchFamily="18" charset="0"/>
              </a:rPr>
              <a:t>на основе Закона </a:t>
            </a:r>
            <a:r>
              <a:rPr lang="ru-RU" sz="1050" i="1" dirty="0">
                <a:ea typeface="Calibri" panose="020F0502020204030204" pitchFamily="34" charset="0"/>
                <a:cs typeface="Times New Roman" panose="02020603050405020304" pitchFamily="18" charset="0"/>
              </a:rPr>
              <a:t>Республики Татарстан «Об исполнении бюджета Республики Татарстан за </a:t>
            </a:r>
            <a:r>
              <a:rPr lang="ru-RU" sz="1050" i="1" dirty="0" smtClean="0">
                <a:ea typeface="Calibri" panose="020F0502020204030204" pitchFamily="34" charset="0"/>
                <a:cs typeface="Times New Roman" panose="02020603050405020304" pitchFamily="18" charset="0"/>
              </a:rPr>
              <a:t>2021 </a:t>
            </a:r>
            <a:r>
              <a:rPr lang="ru-RU" sz="1050" i="1" dirty="0">
                <a:ea typeface="Calibri" panose="020F0502020204030204" pitchFamily="34" charset="0"/>
                <a:cs typeface="Times New Roman" panose="02020603050405020304" pitchFamily="18" charset="0"/>
              </a:rPr>
              <a:t>год» учтены результаты опроса по теме «Бюджет для граждан», проведенного в сети Интернет на официальном сайте Министерства финансов Республики Татарстан.</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Уважаемые друзья! Надеемся, что представленная информация вызовет у Вас интерес, и приглашаем Вас посещать официальный сайт Министерства финансов Республики Татарстан и в дальнейшем, где будут продолжены публикации по вопросам бюджета и бюджетного процесса в нашей республике.</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С наилучшими пожеланиями,</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Министр финансов Республики Татарстан</a:t>
            </a:r>
          </a:p>
          <a:p>
            <a:pPr marL="4219575" lvl="1">
              <a:lnSpc>
                <a:spcPct val="115000"/>
              </a:lnSpc>
            </a:pPr>
            <a:r>
              <a:rPr lang="ru-RU" sz="1200" b="1" i="1" dirty="0" err="1">
                <a:solidFill>
                  <a:schemeClr val="accent3"/>
                </a:solidFill>
                <a:ea typeface="Calibri" panose="020F0502020204030204" pitchFamily="34" charset="0"/>
                <a:cs typeface="Times New Roman" panose="02020603050405020304" pitchFamily="18" charset="0"/>
              </a:rPr>
              <a:t>Р.Р.Гайзатуллин</a:t>
            </a:r>
            <a:endParaRPr lang="ru-RU" sz="1200" b="1" i="1" dirty="0">
              <a:solidFill>
                <a:schemeClr val="accent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968735557"/>
              </p:ext>
            </p:extLst>
          </p:nvPr>
        </p:nvGraphicFramePr>
        <p:xfrm>
          <a:off x="514350" y="495301"/>
          <a:ext cx="8374277" cy="4554245"/>
        </p:xfrm>
        <a:graphic>
          <a:graphicData uri="http://schemas.openxmlformats.org/drawingml/2006/table">
            <a:tbl>
              <a:tblPr>
                <a:tableStyleId>{616DA210-FB5B-4158-B5E0-FEB733F419BA}</a:tableStyleId>
              </a:tblPr>
              <a:tblGrid>
                <a:gridCol w="5288990"/>
                <a:gridCol w="1479935"/>
                <a:gridCol w="1605352"/>
              </a:tblGrid>
              <a:tr h="51860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869">
                <a:tc>
                  <a:txBody>
                    <a:bodyPr/>
                    <a:lstStyle/>
                    <a:p>
                      <a:pPr algn="ctr" rtl="0" fontAlgn="ctr"/>
                      <a:r>
                        <a:rPr lang="ru-RU" sz="1400" b="1" i="0" u="none" strike="noStrike">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14 332 286,3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12 112 702,8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81562">
                <a:tc>
                  <a:txBody>
                    <a:bodyPr/>
                    <a:lstStyle/>
                    <a:p>
                      <a:pPr algn="just" rtl="0" fontAlgn="t"/>
                      <a:r>
                        <a:rPr lang="ru-RU" sz="1300" b="0" i="0" u="none" strike="noStrike">
                          <a:solidFill>
                            <a:srgbClr val="000000"/>
                          </a:solidFill>
                          <a:effectLst/>
                          <a:latin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492 604,1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a:solidFill>
                            <a:srgbClr val="000000"/>
                          </a:solidFill>
                          <a:effectLst/>
                          <a:latin typeface="Arial" panose="020B0604020202020204" pitchFamily="34" charset="0"/>
                        </a:rPr>
                        <a:t>495 232,5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a:solidFill>
                            <a:srgbClr val="000000"/>
                          </a:solidFill>
                          <a:effectLst/>
                          <a:latin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390 870,2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a:solidFill>
                            <a:srgbClr val="000000"/>
                          </a:solidFill>
                          <a:effectLst/>
                          <a:latin typeface="Arial" panose="020B0604020202020204" pitchFamily="34" charset="0"/>
                        </a:rPr>
                        <a:t>387 716,6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a:solidFill>
                            <a:srgbClr val="000000"/>
                          </a:solidFill>
                          <a:effectLst/>
                          <a:latin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315 771,3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326 056,1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Судебная система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625 382,3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613 962,7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1562">
                <a:tc>
                  <a:txBody>
                    <a:bodyPr/>
                    <a:lstStyle/>
                    <a:p>
                      <a:pPr algn="just" rtl="0" fontAlgn="t"/>
                      <a:r>
                        <a:rPr lang="ru-RU" sz="1300" b="0" i="0" u="none" strike="noStrike">
                          <a:solidFill>
                            <a:srgbClr val="000000"/>
                          </a:solidFill>
                          <a:effectLst/>
                          <a:latin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1 066 531,8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1 061 425,5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Обеспечение проведения выборов и референдумов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74 516,9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73 925,4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Фундаментальные исследования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396 280,0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398 633,7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Резервные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2 164 880,7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042">
                <a:tc>
                  <a:txBody>
                    <a:bodyPr/>
                    <a:lstStyle/>
                    <a:p>
                      <a:pPr algn="just" rtl="0" fontAlgn="t"/>
                      <a:r>
                        <a:rPr lang="ru-RU" sz="1300" b="0" i="0" u="none" strike="noStrike">
                          <a:solidFill>
                            <a:srgbClr val="000000"/>
                          </a:solidFill>
                          <a:effectLst/>
                          <a:latin typeface="Arial" panose="020B0604020202020204" pitchFamily="34" charset="0"/>
                        </a:rPr>
                        <a:t>Прикладные научные исследования в области общегосударственных вопросов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103 851,3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103 819,5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Другие общегосударственные вопросы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8 701 597,7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a:solidFill>
                            <a:srgbClr val="000000"/>
                          </a:solidFill>
                          <a:effectLst/>
                          <a:latin typeface="Arial" panose="020B0604020202020204" pitchFamily="34" charset="0"/>
                        </a:rPr>
                        <a:t>8 651 930,8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4"/>
          <p:cNvSpPr>
            <a:spLocks noGrp="1"/>
          </p:cNvSpPr>
          <p:nvPr>
            <p:ph type="body" sz="quarter" idx="14"/>
          </p:nvPr>
        </p:nvSpPr>
        <p:spPr>
          <a:xfrm>
            <a:off x="567690" y="137479"/>
            <a:ext cx="8088112" cy="449262"/>
          </a:xfrm>
        </p:spPr>
        <p:txBody>
          <a:bodyPr>
            <a:normAutofit fontScale="62500" lnSpcReduction="20000"/>
          </a:bodyPr>
          <a:lstStyle/>
          <a:p>
            <a:r>
              <a:rPr lang="ru-RU" dirty="0"/>
              <a:t>Расходы по разделу </a:t>
            </a:r>
            <a:r>
              <a:rPr lang="ru-RU" dirty="0" smtClean="0"/>
              <a:t>«Общегосударственные вопросы» </a:t>
            </a:r>
            <a:r>
              <a:rPr lang="ru-RU" dirty="0"/>
              <a:t>в </a:t>
            </a:r>
            <a:r>
              <a:rPr lang="ru-RU" dirty="0" smtClean="0"/>
              <a:t>2021 </a:t>
            </a:r>
            <a:r>
              <a:rPr lang="ru-RU" dirty="0"/>
              <a:t>году</a:t>
            </a:r>
          </a:p>
        </p:txBody>
      </p:sp>
      <p:sp>
        <p:nvSpPr>
          <p:cNvPr id="6" name="Прямоугольник 5"/>
          <p:cNvSpPr/>
          <p:nvPr/>
        </p:nvSpPr>
        <p:spPr>
          <a:xfrm>
            <a:off x="514349" y="5246262"/>
            <a:ext cx="8374278" cy="1015663"/>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200" dirty="0" smtClean="0">
                <a:solidFill>
                  <a:srgbClr val="000000"/>
                </a:solidFill>
              </a:rPr>
              <a:t>По разделу «Общегосударственные вопросы» отражены расходы на </a:t>
            </a:r>
            <a:r>
              <a:rPr lang="ru-RU" sz="1200" dirty="0">
                <a:solidFill>
                  <a:srgbClr val="000000"/>
                </a:solidFill>
              </a:rPr>
              <a:t>функционирование Президента Республики Татарстан и его аппарата, функционирование Государственного Совета Республики Татарстан, функционирование высших органов исполнительной власти Республики Татарстан, функционирование судебной системы, обеспечение деятельности финансовых и контрольно-счетных органов, обеспечение проведения выборов и референдумов, финансирование резервного фонда и другие общегосударственные вопросы.</a:t>
            </a:r>
            <a:endParaRPr lang="ru-RU" sz="1200" dirty="0"/>
          </a:p>
        </p:txBody>
      </p:sp>
    </p:spTree>
    <p:extLst>
      <p:ext uri="{BB962C8B-B14F-4D97-AF65-F5344CB8AC3E}">
        <p14:creationId xmlns:p14="http://schemas.microsoft.com/office/powerpoint/2010/main" val="2405832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3867843" y="903014"/>
            <a:ext cx="1381125" cy="30763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Текст 2"/>
          <p:cNvSpPr>
            <a:spLocks noGrp="1"/>
          </p:cNvSpPr>
          <p:nvPr>
            <p:ph type="body" sz="quarter" idx="14"/>
          </p:nvPr>
        </p:nvSpPr>
        <p:spPr/>
        <p:txBody>
          <a:bodyPr>
            <a:noAutofit/>
          </a:bodyPr>
          <a:lstStyle/>
          <a:p>
            <a:r>
              <a:rPr lang="ru-RU" sz="1800" dirty="0"/>
              <a:t>Расходы бюджета Республики Татарстан на содержание органов власти Республики Татарстан в </a:t>
            </a:r>
            <a:r>
              <a:rPr lang="ru-RU" sz="1800" dirty="0" smtClean="0"/>
              <a:t>2021 </a:t>
            </a:r>
            <a:r>
              <a:rPr lang="ru-RU" sz="1800" dirty="0"/>
              <a:t>году</a:t>
            </a:r>
          </a:p>
        </p:txBody>
      </p:sp>
      <p:sp>
        <p:nvSpPr>
          <p:cNvPr id="4" name="Прямоугольник 3"/>
          <p:cNvSpPr/>
          <p:nvPr/>
        </p:nvSpPr>
        <p:spPr>
          <a:xfrm>
            <a:off x="514350" y="620785"/>
            <a:ext cx="85221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1" dirty="0">
                <a:solidFill>
                  <a:schemeClr val="tx2"/>
                </a:solidFill>
              </a:rPr>
              <a:t>Система органов государственной власти Республики Татарстан</a:t>
            </a:r>
            <a:r>
              <a:rPr lang="ru-RU" sz="1600" dirty="0">
                <a:solidFill>
                  <a:schemeClr val="tx2"/>
                </a:solidFill>
              </a:rPr>
              <a:t> </a:t>
            </a:r>
          </a:p>
        </p:txBody>
      </p:sp>
      <p:sp>
        <p:nvSpPr>
          <p:cNvPr id="5" name="Прямоугольник 4"/>
          <p:cNvSpPr/>
          <p:nvPr/>
        </p:nvSpPr>
        <p:spPr>
          <a:xfrm>
            <a:off x="514350" y="1241568"/>
            <a:ext cx="1047750"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Президента Республики Татарстан и Кабинета Министров Республики Татарстан</a:t>
            </a:r>
          </a:p>
        </p:txBody>
      </p:sp>
      <p:sp>
        <p:nvSpPr>
          <p:cNvPr id="6" name="Прямоугольник 5"/>
          <p:cNvSpPr/>
          <p:nvPr/>
        </p:nvSpPr>
        <p:spPr>
          <a:xfrm>
            <a:off x="1612452" y="1241568"/>
            <a:ext cx="1016448"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44 органа </a:t>
            </a:r>
            <a:r>
              <a:rPr lang="ru-RU" sz="1200" dirty="0" smtClean="0">
                <a:solidFill>
                  <a:schemeClr val="tx2"/>
                </a:solidFill>
              </a:rPr>
              <a:t>исполни- тельной</a:t>
            </a:r>
            <a:r>
              <a:rPr lang="ru-RU" sz="1000" dirty="0" smtClean="0">
                <a:solidFill>
                  <a:schemeClr val="tx2"/>
                </a:solidFill>
              </a:rPr>
              <a:t> </a:t>
            </a:r>
            <a:r>
              <a:rPr lang="ru-RU" sz="1200" dirty="0">
                <a:solidFill>
                  <a:schemeClr val="tx2"/>
                </a:solidFill>
              </a:rPr>
              <a:t>власти</a:t>
            </a:r>
          </a:p>
        </p:txBody>
      </p:sp>
      <p:sp>
        <p:nvSpPr>
          <p:cNvPr id="7" name="Прямоугольник 6"/>
          <p:cNvSpPr/>
          <p:nvPr/>
        </p:nvSpPr>
        <p:spPr>
          <a:xfrm>
            <a:off x="2679252" y="1241568"/>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 </a:t>
            </a:r>
            <a:r>
              <a:rPr lang="ru-RU" sz="1200" dirty="0" err="1" smtClean="0">
                <a:solidFill>
                  <a:schemeClr val="tx2"/>
                </a:solidFill>
              </a:rPr>
              <a:t>Государ-ственного</a:t>
            </a:r>
            <a:r>
              <a:rPr lang="ru-RU" sz="1200" dirty="0" smtClean="0">
                <a:solidFill>
                  <a:schemeClr val="tx2"/>
                </a:solidFill>
              </a:rPr>
              <a:t> </a:t>
            </a:r>
            <a:r>
              <a:rPr lang="ru-RU" sz="1200" dirty="0">
                <a:solidFill>
                  <a:schemeClr val="tx2"/>
                </a:solidFill>
              </a:rPr>
              <a:t>Совета Республики Татарстан</a:t>
            </a:r>
          </a:p>
        </p:txBody>
      </p:sp>
      <p:sp>
        <p:nvSpPr>
          <p:cNvPr id="8" name="Прямоугольник 7"/>
          <p:cNvSpPr/>
          <p:nvPr/>
        </p:nvSpPr>
        <p:spPr>
          <a:xfrm>
            <a:off x="386035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Счетная палата Республики Татарстан</a:t>
            </a:r>
          </a:p>
        </p:txBody>
      </p:sp>
      <p:sp>
        <p:nvSpPr>
          <p:cNvPr id="9" name="Прямоугольник 8"/>
          <p:cNvSpPr/>
          <p:nvPr/>
        </p:nvSpPr>
        <p:spPr>
          <a:xfrm>
            <a:off x="4946202" y="1251777"/>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Центральная </a:t>
            </a:r>
            <a:r>
              <a:rPr lang="ru-RU" sz="1200" dirty="0" smtClean="0">
                <a:solidFill>
                  <a:schemeClr val="tx2"/>
                </a:solidFill>
              </a:rPr>
              <a:t>избиратель-</a:t>
            </a:r>
            <a:r>
              <a:rPr lang="ru-RU" sz="1200" dirty="0" err="1" smtClean="0">
                <a:solidFill>
                  <a:schemeClr val="tx2"/>
                </a:solidFill>
              </a:rPr>
              <a:t>ная</a:t>
            </a:r>
            <a:r>
              <a:rPr lang="ru-RU" sz="1200" dirty="0" smtClean="0">
                <a:solidFill>
                  <a:schemeClr val="tx2"/>
                </a:solidFill>
              </a:rPr>
              <a:t> </a:t>
            </a:r>
            <a:r>
              <a:rPr lang="ru-RU" sz="1200" dirty="0">
                <a:solidFill>
                  <a:schemeClr val="tx2"/>
                </a:solidFill>
              </a:rPr>
              <a:t>комиссия Республики Татарстан</a:t>
            </a:r>
          </a:p>
        </p:txBody>
      </p:sp>
      <p:sp>
        <p:nvSpPr>
          <p:cNvPr id="10" name="Прямоугольник 9"/>
          <p:cNvSpPr/>
          <p:nvPr/>
        </p:nvSpPr>
        <p:spPr>
          <a:xfrm>
            <a:off x="612730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smtClean="0">
                <a:solidFill>
                  <a:schemeClr val="tx2"/>
                </a:solidFill>
              </a:rPr>
              <a:t>Конститу-ционный</a:t>
            </a:r>
            <a:r>
              <a:rPr lang="ru-RU" sz="1200" dirty="0" smtClean="0">
                <a:solidFill>
                  <a:schemeClr val="tx2"/>
                </a:solidFill>
              </a:rPr>
              <a:t> </a:t>
            </a:r>
            <a:r>
              <a:rPr lang="ru-RU" sz="1200" dirty="0">
                <a:solidFill>
                  <a:schemeClr val="tx2"/>
                </a:solidFill>
              </a:rPr>
              <a:t>суд Республики Татарстан</a:t>
            </a:r>
          </a:p>
        </p:txBody>
      </p:sp>
      <p:sp>
        <p:nvSpPr>
          <p:cNvPr id="11" name="Прямоугольник 10"/>
          <p:cNvSpPr/>
          <p:nvPr/>
        </p:nvSpPr>
        <p:spPr>
          <a:xfrm>
            <a:off x="7213152" y="1241568"/>
            <a:ext cx="1823344"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Уполномоченного по правам человека в Республике Татарстан, Уполномоченного по правам ребенка в Республике Татарстан</a:t>
            </a:r>
          </a:p>
        </p:txBody>
      </p:sp>
      <p:graphicFrame>
        <p:nvGraphicFramePr>
          <p:cNvPr id="14" name="Диаграмма 13"/>
          <p:cNvGraphicFramePr/>
          <p:nvPr>
            <p:extLst>
              <p:ext uri="{D42A27DB-BD31-4B8C-83A1-F6EECF244321}">
                <p14:modId xmlns:p14="http://schemas.microsoft.com/office/powerpoint/2010/main" val="2254843664"/>
              </p:ext>
            </p:extLst>
          </p:nvPr>
        </p:nvGraphicFramePr>
        <p:xfrm>
          <a:off x="514352" y="3522658"/>
          <a:ext cx="2428874" cy="3211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1456045676"/>
              </p:ext>
            </p:extLst>
          </p:nvPr>
        </p:nvGraphicFramePr>
        <p:xfrm>
          <a:off x="2943226" y="3522657"/>
          <a:ext cx="2533649" cy="32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3871431398"/>
              </p:ext>
            </p:extLst>
          </p:nvPr>
        </p:nvGraphicFramePr>
        <p:xfrm>
          <a:off x="5690815" y="3711388"/>
          <a:ext cx="3238032" cy="1483019"/>
        </p:xfrm>
        <a:graphic>
          <a:graphicData uri="http://schemas.openxmlformats.org/drawingml/2006/table">
            <a:tbl>
              <a:tblPr>
                <a:tableStyleId>{F5AB1C69-6EDB-4FF4-983F-18BD219EF322}</a:tableStyleId>
              </a:tblPr>
              <a:tblGrid>
                <a:gridCol w="3238032"/>
              </a:tblGrid>
              <a:tr h="1483019">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dirty="0" smtClean="0">
                          <a:solidFill>
                            <a:srgbClr val="000000"/>
                          </a:solidFill>
                        </a:rPr>
                        <a:t>Количество работников органов власти составляет </a:t>
                      </a:r>
                      <a:r>
                        <a:rPr lang="ru-RU" sz="1100" dirty="0" smtClean="0">
                          <a:solidFill>
                            <a:schemeClr val="tx1"/>
                          </a:solidFill>
                        </a:rPr>
                        <a:t>6 562,5 ед. человека, из них 155  </a:t>
                      </a:r>
                      <a:r>
                        <a:rPr lang="ru-RU" sz="1100" dirty="0" smtClean="0">
                          <a:solidFill>
                            <a:srgbClr val="000000"/>
                          </a:solidFill>
                        </a:rPr>
                        <a:t>человек осуществляют переданные федеральные полномочия и финансируются за счет средств, поступающих из федерального бюджета</a:t>
                      </a:r>
                      <a:r>
                        <a:rPr lang="ru-RU" sz="1100" u="none" strike="noStrike" baseline="0" dirty="0" smtClean="0">
                          <a:effectLst/>
                        </a:rPr>
                        <a:t>.</a:t>
                      </a:r>
                      <a:r>
                        <a:rPr lang="ru-RU" sz="1100" u="none" strike="noStrike" dirty="0" smtClean="0">
                          <a:effectLst/>
                        </a:rPr>
                        <a:t>                                                                                                           </a:t>
                      </a:r>
                      <a:endParaRPr lang="ru-RU" sz="1100" b="0" i="0" u="none" strike="noStrike" dirty="0">
                        <a:solidFill>
                          <a:srgbClr val="000000"/>
                        </a:solidFill>
                        <a:effectLst/>
                        <a:latin typeface="Calibri" panose="020F0502020204030204" pitchFamily="34" charset="0"/>
                      </a:endParaRPr>
                    </a:p>
                  </a:txBody>
                  <a:tcPr marL="36000" marR="36000" marT="0" marB="0" anchor="ctr"/>
                </a:tc>
              </a:tr>
            </a:tbl>
          </a:graphicData>
        </a:graphic>
      </p:graphicFrame>
    </p:spTree>
    <p:extLst>
      <p:ext uri="{BB962C8B-B14F-4D97-AF65-F5344CB8AC3E}">
        <p14:creationId xmlns:p14="http://schemas.microsoft.com/office/powerpoint/2010/main" val="2474483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«Национальная оборона»</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753273249"/>
              </p:ext>
            </p:extLst>
          </p:nvPr>
        </p:nvGraphicFramePr>
        <p:xfrm>
          <a:off x="615056" y="670277"/>
          <a:ext cx="8199430" cy="1040185"/>
        </p:xfrm>
        <a:graphic>
          <a:graphicData uri="http://schemas.openxmlformats.org/drawingml/2006/table">
            <a:tbl>
              <a:tblPr>
                <a:tableStyleId>{616DA210-FB5B-4158-B5E0-FEB733F419BA}</a:tableStyleId>
              </a:tblPr>
              <a:tblGrid>
                <a:gridCol w="5036101"/>
                <a:gridCol w="1573427"/>
                <a:gridCol w="1589902"/>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132 024,7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132 024,7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dirty="0">
                          <a:solidFill>
                            <a:srgbClr val="000000"/>
                          </a:solidFill>
                          <a:effectLst/>
                          <a:latin typeface="Arial" panose="020B0604020202020204" pitchFamily="34" charset="0"/>
                        </a:rPr>
                        <a:t>Мобилизационная и вневойсковая подготовка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101 803,1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101 803,1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Мобилизационная подготовка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30 221,6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30 221,6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2"/>
          <p:cNvSpPr txBox="1">
            <a:spLocks/>
          </p:cNvSpPr>
          <p:nvPr/>
        </p:nvSpPr>
        <p:spPr>
          <a:xfrm>
            <a:off x="690641" y="1933798"/>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a:t>
            </a:r>
            <a:r>
              <a:rPr lang="ru-RU" sz="2000" dirty="0"/>
              <a:t>безопасность и правоохранительная </a:t>
            </a:r>
            <a:r>
              <a:rPr lang="ru-RU" sz="2000" dirty="0" smtClean="0"/>
              <a:t>деятельность»</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914942817"/>
              </p:ext>
            </p:extLst>
          </p:nvPr>
        </p:nvGraphicFramePr>
        <p:xfrm>
          <a:off x="615056" y="2667000"/>
          <a:ext cx="8166479" cy="1229242"/>
        </p:xfrm>
        <a:graphic>
          <a:graphicData uri="http://schemas.openxmlformats.org/drawingml/2006/table">
            <a:tbl>
              <a:tblPr>
                <a:tableStyleId>{616DA210-FB5B-4158-B5E0-FEB733F419BA}</a:tableStyleId>
              </a:tblPr>
              <a:tblGrid>
                <a:gridCol w="5036101"/>
                <a:gridCol w="1598140"/>
                <a:gridCol w="1532238"/>
              </a:tblGrid>
              <a:tr h="25908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1 627 831,4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1 628 067,2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04298">
                <a:tc>
                  <a:txBody>
                    <a:bodyPr/>
                    <a:lstStyle/>
                    <a:p>
                      <a:pPr algn="just" rtl="0" fontAlgn="t"/>
                      <a:r>
                        <a:rPr lang="ru-RU" sz="1200" b="0" i="0" u="none" strike="noStrike">
                          <a:solidFill>
                            <a:srgbClr val="000000"/>
                          </a:solidFill>
                          <a:effectLst/>
                          <a:latin typeface="Arial" panose="020B0604020202020204" pitchFamily="34" charset="0"/>
                        </a:rPr>
                        <a:t>Гражданская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5 601,2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5 601,2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179">
                <a:tc>
                  <a:txBody>
                    <a:bodyPr/>
                    <a:lstStyle/>
                    <a:p>
                      <a:pPr algn="just" rtl="0" fontAlgn="t"/>
                      <a:r>
                        <a:rPr lang="ru-RU" sz="1200" b="0" i="0" u="none" strike="noStrike" dirty="0">
                          <a:solidFill>
                            <a:srgbClr val="000000"/>
                          </a:solidFill>
                          <a:effectLst/>
                          <a:latin typeface="Arial" panose="020B0604020202020204" pitchFamily="34"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1 339 214,8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1 339 603,3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90579">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национальной безопасности и правоохранительной деятельности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283 015,4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282 862,7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768797" y="4058873"/>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экономика»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4066302877"/>
              </p:ext>
            </p:extLst>
          </p:nvPr>
        </p:nvGraphicFramePr>
        <p:xfrm>
          <a:off x="615056" y="4629444"/>
          <a:ext cx="8166479" cy="1980495"/>
        </p:xfrm>
        <a:graphic>
          <a:graphicData uri="http://schemas.openxmlformats.org/drawingml/2006/table">
            <a:tbl>
              <a:tblPr>
                <a:tableStyleId>{616DA210-FB5B-4158-B5E0-FEB733F419BA}</a:tableStyleId>
              </a:tblPr>
              <a:tblGrid>
                <a:gridCol w="5118479"/>
                <a:gridCol w="1515762"/>
                <a:gridCol w="1532238"/>
              </a:tblGrid>
              <a:tr h="195290">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dirty="0">
                          <a:solidFill>
                            <a:srgbClr val="000000"/>
                          </a:solidFill>
                          <a:effectLst/>
                          <a:latin typeface="Arial" panose="020B0604020202020204" pitchFamily="34" charset="0"/>
                        </a:rPr>
                        <a:t>114 497 187,5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111 893 037,7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dirty="0">
                          <a:solidFill>
                            <a:srgbClr val="000000"/>
                          </a:solidFill>
                          <a:effectLst/>
                          <a:latin typeface="Arial" panose="020B0604020202020204" pitchFamily="34" charset="0"/>
                        </a:rPr>
                        <a:t>Общеэкономические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791 982,5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766 249,6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Воспроизводство минерально-сырьевой базы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98 026,9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88 761,0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Сельское хозяйство и рыболовство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16 511 202,8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16 986 920,6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Водное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980 315,9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969 286,0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Лесное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1 255 022,7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1 237 937,3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Транспорт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8 110 195,5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8 069 796,0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55 272 091,6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53 943 016,4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Связь и информатика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2 442 935,2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2 142 016,8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национальной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29 035 414,4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27 689 054,0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7743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«Жилищно-коммунальное хозяйство»</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072099652"/>
              </p:ext>
            </p:extLst>
          </p:nvPr>
        </p:nvGraphicFramePr>
        <p:xfrm>
          <a:off x="502402" y="609038"/>
          <a:ext cx="8254420" cy="1430765"/>
        </p:xfrm>
        <a:graphic>
          <a:graphicData uri="http://schemas.openxmlformats.org/drawingml/2006/table">
            <a:tbl>
              <a:tblPr>
                <a:tableStyleId>{616DA210-FB5B-4158-B5E0-FEB733F419BA}</a:tableStyleId>
              </a:tblPr>
              <a:tblGrid>
                <a:gridCol w="5124041"/>
                <a:gridCol w="1622854"/>
                <a:gridCol w="1507525"/>
              </a:tblGrid>
              <a:tr h="346551">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11 613 818,8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11 219 618,8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Жилищное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2 543 065,8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2 515 336,4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2 824 974,5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2 507 929,4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Благоустройство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5 766 743,4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5 705 548,7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479 035,1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490 804,3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555433" y="2201653"/>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«Охрана окружающей среды»</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517403593"/>
              </p:ext>
            </p:extLst>
          </p:nvPr>
        </p:nvGraphicFramePr>
        <p:xfrm>
          <a:off x="506006" y="2789523"/>
          <a:ext cx="8292005" cy="1000408"/>
        </p:xfrm>
        <a:graphic>
          <a:graphicData uri="http://schemas.openxmlformats.org/drawingml/2006/table">
            <a:tbl>
              <a:tblPr>
                <a:tableStyleId>{616DA210-FB5B-4158-B5E0-FEB733F419BA}</a:tableStyleId>
              </a:tblPr>
              <a:tblGrid>
                <a:gridCol w="5120437"/>
                <a:gridCol w="1639330"/>
                <a:gridCol w="1532238"/>
              </a:tblGrid>
              <a:tr h="195290">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3 556 110,3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3 485 276,9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Сбор, удаление отходов и очистка сточных вод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1 911 326,9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1 911 326,9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943">
                <a:tc>
                  <a:txBody>
                    <a:bodyPr/>
                    <a:lstStyle/>
                    <a:p>
                      <a:pPr algn="l" rtl="0" fontAlgn="t"/>
                      <a:r>
                        <a:rPr lang="ru-RU" sz="1200" b="0" i="0" u="none" strike="noStrike" dirty="0">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290 518,8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241 281,4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охраны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1 354 264,6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1 332 668,6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812944" y="3970013"/>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smtClean="0"/>
              <a:t>Расходы </a:t>
            </a:r>
            <a:r>
              <a:rPr lang="ru-RU" sz="2000" dirty="0"/>
              <a:t>по разделу </a:t>
            </a:r>
            <a:r>
              <a:rPr lang="ru-RU" sz="2000" dirty="0" smtClean="0"/>
              <a:t>«Образование»</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1653606688"/>
              </p:ext>
            </p:extLst>
          </p:nvPr>
        </p:nvGraphicFramePr>
        <p:xfrm>
          <a:off x="502402" y="4378741"/>
          <a:ext cx="8328560" cy="2197257"/>
        </p:xfrm>
        <a:graphic>
          <a:graphicData uri="http://schemas.openxmlformats.org/drawingml/2006/table">
            <a:tbl>
              <a:tblPr>
                <a:tableStyleId>{616DA210-FB5B-4158-B5E0-FEB733F419BA}</a:tableStyleId>
              </a:tblPr>
              <a:tblGrid>
                <a:gridCol w="5148755"/>
                <a:gridCol w="1631092"/>
                <a:gridCol w="1548713"/>
              </a:tblGrid>
              <a:tr h="219013">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66 564 800,6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66 254 951,5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panose="020B0604020202020204" pitchFamily="34" charset="0"/>
                        </a:rPr>
                        <a:t>Дошкольное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5 283 715,0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5 225 411,3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Общее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14 341 353,5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14 265 739,6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Дополнительное образование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785 202,0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784 897,3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6 554 799,8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6 553 209,5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0189">
                <a:tc>
                  <a:txBody>
                    <a:bodyPr/>
                    <a:lstStyle/>
                    <a:p>
                      <a:pPr algn="just" rtl="0" fontAlgn="t"/>
                      <a:r>
                        <a:rPr lang="ru-RU" sz="1200" b="0" i="0" u="none" strike="noStrike">
                          <a:solidFill>
                            <a:srgbClr val="000000"/>
                          </a:solidFill>
                          <a:effectLst/>
                          <a:latin typeface="Arial" panose="020B0604020202020204" pitchFamily="34" charset="0"/>
                        </a:rPr>
                        <a:t>Профессиональная подготовка, переподготовка и повышение квалификации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407 162,8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405 379,2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105">
                <a:tc>
                  <a:txBody>
                    <a:bodyPr/>
                    <a:lstStyle/>
                    <a:p>
                      <a:pPr algn="l" rtl="0" fontAlgn="t"/>
                      <a:r>
                        <a:rPr lang="ru-RU" sz="1200" b="0" i="0" u="none" strike="noStrike">
                          <a:solidFill>
                            <a:srgbClr val="000000"/>
                          </a:solidFill>
                          <a:effectLst/>
                          <a:latin typeface="Arial" panose="020B0604020202020204" pitchFamily="34" charset="0"/>
                        </a:rPr>
                        <a:t>Высшее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486 416,7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486 400,2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Молодежная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5 673 459,7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5 514 234,8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33 032 691,1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33 019 679,6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207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53908" y="74432"/>
            <a:ext cx="8088112" cy="430211"/>
          </a:xfrm>
        </p:spPr>
        <p:txBody>
          <a:bodyPr>
            <a:normAutofit/>
          </a:bodyPr>
          <a:lstStyle/>
          <a:p>
            <a:r>
              <a:rPr lang="ru-RU" sz="2000" dirty="0"/>
              <a:t>Расходы по разделу </a:t>
            </a:r>
            <a:r>
              <a:rPr lang="ru-RU" sz="2000" dirty="0" smtClean="0"/>
              <a:t>«Культура</a:t>
            </a:r>
            <a:r>
              <a:rPr lang="ru-RU" sz="2000" dirty="0"/>
              <a:t>, </a:t>
            </a:r>
            <a:r>
              <a:rPr lang="ru-RU" sz="2000" dirty="0" smtClean="0"/>
              <a:t>кинематография»</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859132834"/>
              </p:ext>
            </p:extLst>
          </p:nvPr>
        </p:nvGraphicFramePr>
        <p:xfrm>
          <a:off x="584571" y="460665"/>
          <a:ext cx="8271105" cy="1417775"/>
        </p:xfrm>
        <a:graphic>
          <a:graphicData uri="http://schemas.openxmlformats.org/drawingml/2006/table">
            <a:tbl>
              <a:tblPr>
                <a:tableStyleId>{616DA210-FB5B-4158-B5E0-FEB733F419BA}</a:tableStyleId>
              </a:tblPr>
              <a:tblGrid>
                <a:gridCol w="5297245"/>
                <a:gridCol w="1515762"/>
                <a:gridCol w="1458098"/>
              </a:tblGrid>
              <a:tr h="636615">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11 284 539,1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11 155 875,1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11 103 070,2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10 974 560,7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58 059,3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58 059,3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культуры, кинематографии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123 409,6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123 255,1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560705" y="1992050"/>
            <a:ext cx="8496300" cy="44415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«Здравоохранение»</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001061133"/>
              </p:ext>
            </p:extLst>
          </p:nvPr>
        </p:nvGraphicFramePr>
        <p:xfrm>
          <a:off x="625475" y="2436205"/>
          <a:ext cx="8230201" cy="2124075"/>
        </p:xfrm>
        <a:graphic>
          <a:graphicData uri="http://schemas.openxmlformats.org/drawingml/2006/table">
            <a:tbl>
              <a:tblPr>
                <a:tableStyleId>{616DA210-FB5B-4158-B5E0-FEB733F419BA}</a:tableStyleId>
              </a:tblPr>
              <a:tblGrid>
                <a:gridCol w="5256341"/>
                <a:gridCol w="1540476"/>
                <a:gridCol w="1433384"/>
              </a:tblGrid>
              <a:tr h="199303">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44 493 085,5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43 556 137,7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6133">
                <a:tc>
                  <a:txBody>
                    <a:bodyPr/>
                    <a:lstStyle/>
                    <a:p>
                      <a:pPr algn="l" rtl="0" fontAlgn="t"/>
                      <a:r>
                        <a:rPr lang="ru-RU" sz="1200" b="0" i="0" u="none" strike="noStrike">
                          <a:solidFill>
                            <a:srgbClr val="000000"/>
                          </a:solidFill>
                          <a:effectLst/>
                          <a:latin typeface="Arial" panose="020B0604020202020204" pitchFamily="34" charset="0"/>
                        </a:rPr>
                        <a:t>Стационарная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14 237 524,7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13 734 337,3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Амбулаторная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3 173 498,8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3 122 298,4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Скорая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249 537,6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244 380,1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Санаторно-оздоровительная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6 909,2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5 768,4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6753">
                <a:tc>
                  <a:txBody>
                    <a:bodyPr/>
                    <a:lstStyle/>
                    <a:p>
                      <a:pPr algn="just" rtl="0" fontAlgn="t"/>
                      <a:r>
                        <a:rPr lang="ru-RU" sz="1200" b="0" i="0" u="none" strike="noStrike">
                          <a:solidFill>
                            <a:srgbClr val="000000"/>
                          </a:solidFill>
                          <a:effectLst/>
                          <a:latin typeface="Arial" panose="020B0604020202020204" pitchFamily="34" charset="0"/>
                        </a:rPr>
                        <a:t>Заготовка, переработка, хранение и обеспечение безопасности донорской крови и ее компонентов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601 955,6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604 634,5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just" rtl="0" fontAlgn="t"/>
                      <a:r>
                        <a:rPr lang="ru-RU" sz="1200" b="0" i="0" u="none" strike="noStrike">
                          <a:solidFill>
                            <a:srgbClr val="000000"/>
                          </a:solidFill>
                          <a:effectLst/>
                          <a:latin typeface="Arial" panose="020B0604020202020204" pitchFamily="34" charset="0"/>
                        </a:rPr>
                        <a:t>Санитарно-эпидемиологическое благополучие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247 291,0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246 846,2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71475">
                <a:tc>
                  <a:txBody>
                    <a:bodyPr/>
                    <a:lstStyle/>
                    <a:p>
                      <a:pPr algn="just" rtl="0" fontAlgn="t"/>
                      <a:r>
                        <a:rPr lang="ru-RU" sz="1200" b="0" i="0" u="none" strike="noStrike">
                          <a:solidFill>
                            <a:srgbClr val="000000"/>
                          </a:solidFill>
                          <a:effectLst/>
                          <a:latin typeface="Arial" panose="020B0604020202020204" pitchFamily="34" charset="0"/>
                        </a:rPr>
                        <a:t>Прикладные научные исследования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31 106,3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31 106,3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25 945 262,3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25 566 766,5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764799" y="4702167"/>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«Социальная политика»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551019258"/>
              </p:ext>
            </p:extLst>
          </p:nvPr>
        </p:nvGraphicFramePr>
        <p:xfrm>
          <a:off x="631190" y="5113399"/>
          <a:ext cx="8240961" cy="1375962"/>
        </p:xfrm>
        <a:graphic>
          <a:graphicData uri="http://schemas.openxmlformats.org/drawingml/2006/table">
            <a:tbl>
              <a:tblPr>
                <a:tableStyleId>{616DA210-FB5B-4158-B5E0-FEB733F419BA}</a:tableStyleId>
              </a:tblPr>
              <a:tblGrid>
                <a:gridCol w="5258864"/>
                <a:gridCol w="1556951"/>
                <a:gridCol w="1425146"/>
              </a:tblGrid>
              <a:tr h="219013">
                <a:tc>
                  <a:txBody>
                    <a:bodyPr/>
                    <a:lstStyle/>
                    <a:p>
                      <a:pPr algn="l" rtl="0" fontAlgn="ctr"/>
                      <a:r>
                        <a:rPr lang="ru-RU" sz="14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51 200 278,7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1" i="0" u="none" strike="noStrike">
                          <a:solidFill>
                            <a:srgbClr val="000000"/>
                          </a:solidFill>
                          <a:effectLst/>
                          <a:latin typeface="Arial" panose="020B0604020202020204" pitchFamily="34" charset="0"/>
                        </a:rPr>
                        <a:t>50 519 791,2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panose="020B0604020202020204" pitchFamily="34" charset="0"/>
                        </a:rPr>
                        <a:t>Пенсионное обеспечение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927 992,2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931 721,1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4 911 215,8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4 784 440,6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обеспечение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28 833 389,5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28 446 013,3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6958">
                <a:tc>
                  <a:txBody>
                    <a:bodyPr/>
                    <a:lstStyle/>
                    <a:p>
                      <a:pPr algn="l" rtl="0" fontAlgn="t"/>
                      <a:r>
                        <a:rPr lang="ru-RU" sz="1200" b="0" i="0" u="none" strike="noStrike">
                          <a:solidFill>
                            <a:srgbClr val="000000"/>
                          </a:solidFill>
                          <a:effectLst/>
                          <a:latin typeface="Arial" panose="020B0604020202020204" pitchFamily="34" charset="0"/>
                        </a:rPr>
                        <a:t>Охрана семьи и детства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16 025 676,7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15 859 621,8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08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социальной политики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502 004,5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497 994,4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060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4628"/>
            <a:ext cx="8088112" cy="430211"/>
          </a:xfrm>
        </p:spPr>
        <p:txBody>
          <a:bodyPr>
            <a:normAutofit/>
          </a:bodyPr>
          <a:lstStyle/>
          <a:p>
            <a:r>
              <a:rPr lang="ru-RU" sz="2000" dirty="0"/>
              <a:t>Расходы по разделу </a:t>
            </a:r>
            <a:r>
              <a:rPr lang="ru-RU" sz="2000" dirty="0" smtClean="0"/>
              <a:t>«Физическая </a:t>
            </a:r>
            <a:r>
              <a:rPr lang="ru-RU" sz="2000" dirty="0"/>
              <a:t>культура и </a:t>
            </a:r>
            <a:r>
              <a:rPr lang="ru-RU" sz="2000" dirty="0" smtClean="0"/>
              <a:t>спорт»</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231782475"/>
              </p:ext>
            </p:extLst>
          </p:nvPr>
        </p:nvGraphicFramePr>
        <p:xfrm>
          <a:off x="615056" y="392085"/>
          <a:ext cx="8207668" cy="1618771"/>
        </p:xfrm>
        <a:graphic>
          <a:graphicData uri="http://schemas.openxmlformats.org/drawingml/2006/table">
            <a:tbl>
              <a:tblPr>
                <a:tableStyleId>{616DA210-FB5B-4158-B5E0-FEB733F419BA}</a:tableStyleId>
              </a:tblPr>
              <a:tblGrid>
                <a:gridCol w="5134955"/>
                <a:gridCol w="1507524"/>
                <a:gridCol w="1565189"/>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2021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6 313 847,6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6 195 481,7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Физическая 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3 998 713,6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3 929 921,5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Массовый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682 974,7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685 765,5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Спорт высших достижений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1 570 240,3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1 517 278,9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0891">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физической культуры и спорта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61 919,0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62 515,8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310256" y="2199189"/>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«Средства </a:t>
            </a:r>
            <a:r>
              <a:rPr lang="ru-RU" sz="2000" dirty="0"/>
              <a:t>массовой </a:t>
            </a:r>
            <a:r>
              <a:rPr lang="ru-RU" sz="2000" dirty="0" smtClean="0"/>
              <a:t>информации»</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467196039"/>
              </p:ext>
            </p:extLst>
          </p:nvPr>
        </p:nvGraphicFramePr>
        <p:xfrm>
          <a:off x="615056" y="2529840"/>
          <a:ext cx="8232382" cy="834237"/>
        </p:xfrm>
        <a:graphic>
          <a:graphicData uri="http://schemas.openxmlformats.org/drawingml/2006/table">
            <a:tbl>
              <a:tblPr>
                <a:tableStyleId>{616DA210-FB5B-4158-B5E0-FEB733F419BA}</a:tableStyleId>
              </a:tblPr>
              <a:tblGrid>
                <a:gridCol w="5126717"/>
                <a:gridCol w="1515762"/>
                <a:gridCol w="1589903"/>
              </a:tblGrid>
              <a:tr h="248367">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1 695 519,5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1 729 228,7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Телевидение и радиовещание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1 018 648,0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1 023 979,2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Периодическая печать и издательства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646 157,8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674 234,1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средств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30 713,7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31 015,4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615056" y="3551157"/>
            <a:ext cx="8088112" cy="45990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«Обслуживание </a:t>
            </a:r>
            <a:r>
              <a:rPr lang="ru-RU" sz="2000" dirty="0"/>
              <a:t>государственного </a:t>
            </a:r>
            <a:r>
              <a:rPr lang="ru-RU" sz="2000" dirty="0" smtClean="0"/>
              <a:t>(муниципального) долга»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3821312161"/>
              </p:ext>
            </p:extLst>
          </p:nvPr>
        </p:nvGraphicFramePr>
        <p:xfrm>
          <a:off x="615056" y="4234248"/>
          <a:ext cx="8240620" cy="411418"/>
        </p:xfrm>
        <a:graphic>
          <a:graphicData uri="http://schemas.openxmlformats.org/drawingml/2006/table">
            <a:tbl>
              <a:tblPr>
                <a:tableStyleId>{616DA210-FB5B-4158-B5E0-FEB733F419BA}</a:tableStyleId>
              </a:tblPr>
              <a:tblGrid>
                <a:gridCol w="5159668"/>
                <a:gridCol w="1507525"/>
                <a:gridCol w="1573427"/>
              </a:tblGrid>
              <a:tr h="167422">
                <a:tc>
                  <a:txBody>
                    <a:bodyPr/>
                    <a:lstStyle/>
                    <a:p>
                      <a:pPr algn="l" fontAlgn="ctr"/>
                      <a:r>
                        <a:rPr lang="ru-RU" sz="12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86 429,3</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86 429,2</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just" fontAlgn="t"/>
                      <a:r>
                        <a:rPr lang="ru-RU" sz="1200" b="0" i="0" u="none" strike="noStrike" dirty="0">
                          <a:solidFill>
                            <a:srgbClr val="000000"/>
                          </a:solidFill>
                          <a:effectLst/>
                          <a:latin typeface="+mn-lt"/>
                        </a:rPr>
                        <a:t>Обслуживание </a:t>
                      </a:r>
                      <a:r>
                        <a:rPr lang="ru-RU" sz="1200" b="0" i="0" u="none" strike="noStrike" dirty="0" smtClean="0">
                          <a:solidFill>
                            <a:srgbClr val="000000"/>
                          </a:solidFill>
                          <a:effectLst/>
                          <a:latin typeface="+mn-lt"/>
                        </a:rPr>
                        <a:t>государственного (муниципального) </a:t>
                      </a:r>
                      <a:r>
                        <a:rPr lang="ru-RU" sz="1200" b="0" i="0" u="none" strike="noStrike" dirty="0">
                          <a:solidFill>
                            <a:srgbClr val="000000"/>
                          </a:solidFill>
                          <a:effectLst/>
                          <a:latin typeface="+mn-lt"/>
                        </a:rPr>
                        <a:t>внутреннего </a:t>
                      </a:r>
                      <a:r>
                        <a:rPr lang="ru-RU" sz="1200" b="0" i="0" u="none" strike="noStrike" dirty="0" smtClean="0">
                          <a:solidFill>
                            <a:srgbClr val="000000"/>
                          </a:solidFill>
                          <a:effectLst/>
                          <a:latin typeface="+mn-lt"/>
                        </a:rPr>
                        <a:t>долга</a:t>
                      </a:r>
                      <a:endParaRPr lang="ru-RU" sz="12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86 429,3</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86 429,2</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Текст 2"/>
          <p:cNvSpPr txBox="1">
            <a:spLocks/>
          </p:cNvSpPr>
          <p:nvPr/>
        </p:nvSpPr>
        <p:spPr>
          <a:xfrm>
            <a:off x="456252" y="4781655"/>
            <a:ext cx="8756904"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«Межбюджетные </a:t>
            </a:r>
            <a:r>
              <a:rPr lang="ru-RU" sz="2000" dirty="0"/>
              <a:t>трансферты общего характера бюджетам бюджетной системы Российской Федерации»</a:t>
            </a:r>
          </a:p>
          <a:p>
            <a:r>
              <a:rPr lang="ru-RU" sz="2000" dirty="0" smtClean="0"/>
              <a:t/>
            </a:r>
            <a:br>
              <a:rPr lang="ru-RU" sz="2000" dirty="0" smtClean="0"/>
            </a:br>
            <a:r>
              <a:rPr lang="ru-RU" sz="2000" dirty="0" smtClean="0"/>
              <a:t> </a:t>
            </a:r>
            <a:endParaRPr lang="ru-RU" sz="2000" dirty="0"/>
          </a:p>
        </p:txBody>
      </p:sp>
      <p:graphicFrame>
        <p:nvGraphicFramePr>
          <p:cNvPr id="11" name="Таблица 10"/>
          <p:cNvGraphicFramePr>
            <a:graphicFrameLocks noGrp="1"/>
          </p:cNvGraphicFramePr>
          <p:nvPr>
            <p:extLst>
              <p:ext uri="{D42A27DB-BD31-4B8C-83A1-F6EECF244321}">
                <p14:modId xmlns:p14="http://schemas.microsoft.com/office/powerpoint/2010/main" val="1164892815"/>
              </p:ext>
            </p:extLst>
          </p:nvPr>
        </p:nvGraphicFramePr>
        <p:xfrm>
          <a:off x="615056" y="5463725"/>
          <a:ext cx="8240620" cy="961155"/>
        </p:xfrm>
        <a:graphic>
          <a:graphicData uri="http://schemas.openxmlformats.org/drawingml/2006/table">
            <a:tbl>
              <a:tblPr>
                <a:tableStyleId>{616DA210-FB5B-4158-B5E0-FEB733F419BA}</a:tableStyleId>
              </a:tblPr>
              <a:tblGrid>
                <a:gridCol w="5176144"/>
                <a:gridCol w="1556951"/>
                <a:gridCol w="1507525"/>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23 475 311,1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23 624 017,8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Дотации на выравнивание бюджетной обеспеченности субъектов Российской Федерации и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1 620 170,4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1 620 170,4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5290">
                <a:tc>
                  <a:txBody>
                    <a:bodyPr/>
                    <a:lstStyle/>
                    <a:p>
                      <a:pPr algn="just" rtl="0" fontAlgn="t"/>
                      <a:r>
                        <a:rPr lang="ru-RU" sz="1200" b="0" i="0" u="none" strike="noStrike">
                          <a:solidFill>
                            <a:srgbClr val="000000"/>
                          </a:solidFill>
                          <a:effectLst/>
                          <a:latin typeface="Arial" panose="020B0604020202020204" pitchFamily="34" charset="0"/>
                        </a:rPr>
                        <a:t>Иные дотации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130 000,0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130 000,0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5290">
                <a:tc>
                  <a:txBody>
                    <a:bodyPr/>
                    <a:lstStyle/>
                    <a:p>
                      <a:pPr algn="just" rtl="0" fontAlgn="t"/>
                      <a:r>
                        <a:rPr lang="ru-RU" sz="1200" b="0" i="0" u="none" strike="noStrike">
                          <a:solidFill>
                            <a:srgbClr val="000000"/>
                          </a:solidFill>
                          <a:effectLst/>
                          <a:latin typeface="Arial" panose="020B0604020202020204" pitchFamily="34" charset="0"/>
                        </a:rPr>
                        <a:t>Прочие межбюджетные трансферты общего характера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21 725 140,7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21 873 847,4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5094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05551" y="277636"/>
            <a:ext cx="8088112" cy="564884"/>
          </a:xfrm>
        </p:spPr>
        <p:txBody>
          <a:bodyPr>
            <a:normAutofit fontScale="77500" lnSpcReduction="20000"/>
          </a:bodyPr>
          <a:lstStyle/>
          <a:p>
            <a:r>
              <a:rPr lang="ru-RU" dirty="0" smtClean="0"/>
              <a:t>Бюджет Республики Татарстан сохранил в 2021 году социальную направленность </a:t>
            </a:r>
          </a:p>
          <a:p>
            <a:endParaRPr lang="ru-RU" dirty="0"/>
          </a:p>
        </p:txBody>
      </p:sp>
      <p:graphicFrame>
        <p:nvGraphicFramePr>
          <p:cNvPr id="9" name="Диаграмма 8"/>
          <p:cNvGraphicFramePr/>
          <p:nvPr>
            <p:extLst>
              <p:ext uri="{D42A27DB-BD31-4B8C-83A1-F6EECF244321}">
                <p14:modId xmlns:p14="http://schemas.microsoft.com/office/powerpoint/2010/main" val="3045827455"/>
              </p:ext>
            </p:extLst>
          </p:nvPr>
        </p:nvGraphicFramePr>
        <p:xfrm>
          <a:off x="742949" y="2943225"/>
          <a:ext cx="82200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585011" y="2694890"/>
            <a:ext cx="6722802" cy="369332"/>
          </a:xfrm>
          <a:prstGeom prst="rect">
            <a:avLst/>
          </a:prstGeom>
          <a:noFill/>
        </p:spPr>
        <p:txBody>
          <a:bodyPr wrap="none" rtlCol="0">
            <a:spAutoFit/>
          </a:bodyPr>
          <a:lstStyle/>
          <a:p>
            <a:r>
              <a:rPr lang="ru-RU" b="1" i="1" dirty="0" smtClean="0"/>
              <a:t>Расходы по отраслям социальной сферы, тыс. рублей</a:t>
            </a:r>
            <a:endParaRPr lang="ru-RU" b="1" i="1" dirty="0"/>
          </a:p>
        </p:txBody>
      </p:sp>
      <p:graphicFrame>
        <p:nvGraphicFramePr>
          <p:cNvPr id="11" name="Диаграмма 10"/>
          <p:cNvGraphicFramePr/>
          <p:nvPr>
            <p:extLst>
              <p:ext uri="{D42A27DB-BD31-4B8C-83A1-F6EECF244321}">
                <p14:modId xmlns:p14="http://schemas.microsoft.com/office/powerpoint/2010/main" val="3223469326"/>
              </p:ext>
            </p:extLst>
          </p:nvPr>
        </p:nvGraphicFramePr>
        <p:xfrm>
          <a:off x="847725" y="774832"/>
          <a:ext cx="7726162" cy="1873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Стрелка вправо 11"/>
          <p:cNvSpPr/>
          <p:nvPr/>
        </p:nvSpPr>
        <p:spPr>
          <a:xfrm flipH="1">
            <a:off x="4089041" y="1378016"/>
            <a:ext cx="1121133" cy="66675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52,2%</a:t>
            </a:r>
            <a:endParaRPr lang="ru-RU" dirty="0"/>
          </a:p>
        </p:txBody>
      </p:sp>
    </p:spTree>
    <p:extLst>
      <p:ext uri="{BB962C8B-B14F-4D97-AF65-F5344CB8AC3E}">
        <p14:creationId xmlns:p14="http://schemas.microsoft.com/office/powerpoint/2010/main" val="106195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52450" y="11461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2401530822"/>
              </p:ext>
            </p:extLst>
          </p:nvPr>
        </p:nvGraphicFramePr>
        <p:xfrm>
          <a:off x="514350" y="442807"/>
          <a:ext cx="8482475" cy="5607670"/>
        </p:xfrm>
        <a:graphic>
          <a:graphicData uri="http://schemas.openxmlformats.org/drawingml/2006/table">
            <a:tbl>
              <a:tblPr>
                <a:tableStyleId>{5C22544A-7EE6-4342-B048-85BDC9FD1C3A}</a:tableStyleId>
              </a:tblPr>
              <a:tblGrid>
                <a:gridCol w="689610"/>
                <a:gridCol w="510051"/>
                <a:gridCol w="541020"/>
                <a:gridCol w="2097258"/>
                <a:gridCol w="1406770"/>
                <a:gridCol w="1936652"/>
                <a:gridCol w="655320"/>
                <a:gridCol w="645794"/>
              </a:tblGrid>
              <a:tr h="104284">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Объем расходов, тыс. </a:t>
                      </a:r>
                      <a:r>
                        <a:rPr lang="ru-RU" sz="800" u="none" strike="noStrike" dirty="0" smtClean="0">
                          <a:effectLst/>
                        </a:rPr>
                        <a:t>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57749">
                <a:tc vMerge="1">
                  <a:txBody>
                    <a:bodyPr/>
                    <a:lstStyle/>
                    <a:p>
                      <a:endParaRPr lang="ru-RU"/>
                    </a:p>
                  </a:txBody>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9241">
                <a:tc>
                  <a:txBody>
                    <a:bodyPr/>
                    <a:lstStyle/>
                    <a:p>
                      <a:pPr marL="0" algn="ctr" defTabSz="685800" rtl="0" eaLnBrk="1" fontAlgn="t" latinLnBrk="0" hangingPunct="1"/>
                      <a:r>
                        <a:rPr lang="ru-RU" sz="800" b="1" i="0" u="none" strike="noStrike" kern="1200" dirty="0">
                          <a:solidFill>
                            <a:schemeClr val="tx1"/>
                          </a:solidFill>
                          <a:effectLst/>
                          <a:latin typeface="+mj-lt"/>
                          <a:ea typeface="+mn-ea"/>
                          <a:cs typeface="+mn-cs"/>
                        </a:rPr>
                        <a:t>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000000"/>
                          </a:solidFill>
                          <a:effectLst/>
                          <a:latin typeface="Times New Roman" panose="02020603050405020304" pitchFamily="18"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a:solidFill>
                            <a:srgbClr val="000000"/>
                          </a:solidFill>
                          <a:effectLst/>
                          <a:latin typeface="Times New Roman" panose="02020603050405020304" pitchFamily="18"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000000"/>
                          </a:solidFill>
                          <a:effectLst/>
                          <a:latin typeface="Times New Roman" panose="02020603050405020304" pitchFamily="18"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000000"/>
                          </a:solidFill>
                          <a:effectLst/>
                          <a:latin typeface="Times New Roman" panose="02020603050405020304" pitchFamily="18"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000000"/>
                          </a:solidFill>
                          <a:effectLst/>
                          <a:latin typeface="Times New Roman" panose="02020603050405020304" pitchFamily="18"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t" latinLnBrk="0" hangingPunct="1"/>
                      <a:r>
                        <a:rPr lang="ru-RU" sz="800" b="1" i="0" u="none" strike="noStrike" kern="1200" dirty="0">
                          <a:solidFill>
                            <a:schemeClr val="tx1"/>
                          </a:solidFill>
                          <a:effectLst/>
                          <a:latin typeface="+mj-lt"/>
                          <a:ea typeface="+mn-ea"/>
                          <a:cs typeface="+mn-cs"/>
                        </a:rPr>
                        <a:t>29 784 347,9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t" latinLnBrk="0" hangingPunct="1"/>
                      <a:r>
                        <a:rPr lang="ru-RU" sz="800" b="1" i="0" u="none" strike="noStrike" kern="1200" dirty="0">
                          <a:solidFill>
                            <a:schemeClr val="tx1"/>
                          </a:solidFill>
                          <a:effectLst/>
                          <a:latin typeface="+mj-lt"/>
                          <a:ea typeface="+mn-ea"/>
                          <a:cs typeface="+mn-cs"/>
                        </a:rPr>
                        <a:t>28 856 684,9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95072">
                <a:tc rowSpan="7">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Многодетные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120 000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110 060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 но не более чем до достижения ими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на проезд 320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314 317,4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313 938,9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28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на приобретение лекарственных средств на детей в возрасте до 6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на лекарства  142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в размере 30% расходов на оплату жилья и коммунальных услуг в пределах социальной нормы площади жилья </a:t>
                      </a:r>
                      <a:r>
                        <a:rPr lang="ru-RU" sz="700" b="0" i="0" u="none" strike="noStrike" dirty="0" err="1">
                          <a:solidFill>
                            <a:srgbClr val="000000"/>
                          </a:solidFill>
                          <a:effectLst/>
                          <a:latin typeface="Arial" panose="020B0604020202020204" pitchFamily="34" charset="0"/>
                          <a:cs typeface="Arial" panose="020B0604020202020204" pitchFamily="34" charset="0"/>
                        </a:rPr>
                        <a:t>инормативов</a:t>
                      </a:r>
                      <a:r>
                        <a:rPr lang="ru-RU" sz="700" b="0" i="0" u="none" strike="noStrike" dirty="0">
                          <a:solidFill>
                            <a:srgbClr val="000000"/>
                          </a:solidFill>
                          <a:effectLst/>
                          <a:latin typeface="Arial" panose="020B0604020202020204" pitchFamily="34" charset="0"/>
                          <a:cs typeface="Arial" panose="020B0604020202020204" pitchFamily="34" charset="0"/>
                        </a:rPr>
                        <a:t> потребления услуг для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8631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t"/>
                      <a:endParaRPr lang="ru-RU"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l" fontAlgn="t"/>
                      <a:endParaRPr lang="ru-RU" sz="7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509 392,7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508 540,8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993">
                <a:tc vMerge="1">
                  <a:txBody>
                    <a:bodyPr/>
                    <a:lstStyle/>
                    <a:p>
                      <a:endParaRPr lang="ru-RU"/>
                    </a:p>
                  </a:txBody>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пособия семьям, воспитывающим трех и более одновременно рожденных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единовременное </a:t>
                      </a:r>
                      <a:r>
                        <a:rPr lang="ru-RU" sz="700" b="0" i="0" u="none" strike="noStrike" dirty="0" smtClean="0">
                          <a:solidFill>
                            <a:srgbClr val="000000"/>
                          </a:solidFill>
                          <a:effectLst/>
                          <a:latin typeface="Arial" panose="020B0604020202020204" pitchFamily="34" charset="0"/>
                          <a:cs typeface="Arial" panose="020B0604020202020204" pitchFamily="34" charset="0"/>
                        </a:rPr>
                        <a:t>пособие -                10 </a:t>
                      </a:r>
                      <a:r>
                        <a:rPr lang="ru-RU" sz="700" b="0" i="0" u="none" strike="noStrike" dirty="0">
                          <a:solidFill>
                            <a:srgbClr val="000000"/>
                          </a:solidFill>
                          <a:effectLst/>
                          <a:latin typeface="Arial" panose="020B0604020202020204" pitchFamily="34" charset="0"/>
                          <a:cs typeface="Arial" panose="020B0604020202020204" pitchFamily="34" charset="0"/>
                        </a:rPr>
                        <a:t>000 руб.</a:t>
                      </a:r>
                      <a:br>
                        <a:rPr lang="ru-RU" sz="700" b="0" i="0" u="none" strike="noStrike" dirty="0">
                          <a:solidFill>
                            <a:srgbClr val="000000"/>
                          </a:solidFill>
                          <a:effectLst/>
                          <a:latin typeface="Arial" panose="020B0604020202020204" pitchFamily="34" charset="0"/>
                          <a:cs typeface="Arial" panose="020B0604020202020204" pitchFamily="34" charset="0"/>
                        </a:rPr>
                      </a:br>
                      <a:r>
                        <a:rPr lang="ru-RU" sz="700" b="0" i="0" u="none" strike="noStrike" dirty="0">
                          <a:solidFill>
                            <a:srgbClr val="000000"/>
                          </a:solidFill>
                          <a:effectLst/>
                          <a:latin typeface="Arial" panose="020B0604020202020204" pitchFamily="34" charset="0"/>
                          <a:cs typeface="Arial" panose="020B0604020202020204" pitchFamily="34" charset="0"/>
                        </a:rPr>
                        <a:t>ежемесячное пособие- 1000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Указ Президента РТ от 20.08.2008 №УП-397 "О дополнительных мерах социальной поддержки семей с детьми в связи с рождением одновременно трех и более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372,6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362,7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465">
                <a:tc vMerge="1">
                  <a:txBody>
                    <a:bodyPr/>
                    <a:lstStyle/>
                    <a:p>
                      <a:endParaRPr lang="ru-RU"/>
                    </a:p>
                  </a:txBody>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47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47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обеспечение жильем многодетных семей, имеющих пять и более детей, нуждающихся в улучшении жилищных условий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a:solidFill>
                            <a:srgbClr val="000000"/>
                          </a:solidFill>
                          <a:effectLst/>
                          <a:latin typeface="Arial" panose="020B0604020202020204" pitchFamily="34" charset="0"/>
                          <a:ea typeface="+mn-ea"/>
                          <a:cs typeface="Arial" panose="020B0604020202020204" pitchFamily="34" charset="0"/>
                        </a:rPr>
                        <a:t>порядка 4 800,0 тыс.руб.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a:solidFill>
                            <a:srgbClr val="000000"/>
                          </a:solidFill>
                          <a:effectLst/>
                          <a:latin typeface="Arial" panose="020B0604020202020204" pitchFamily="34" charset="0"/>
                          <a:ea typeface="+mn-ea"/>
                          <a:cs typeface="Arial" panose="020B0604020202020204" pitchFamily="34" charset="0"/>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a:solidFill>
                            <a:srgbClr val="000000"/>
                          </a:solidFill>
                          <a:effectLst/>
                          <a:latin typeface="Arial" panose="020B0604020202020204" pitchFamily="34" charset="0"/>
                          <a:ea typeface="+mn-ea"/>
                          <a:cs typeface="Arial" panose="020B0604020202020204" pitchFamily="34" charset="0"/>
                        </a:rPr>
                        <a:t>220 368,3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a:solidFill>
                            <a:srgbClr val="000000"/>
                          </a:solidFill>
                          <a:effectLst/>
                          <a:latin typeface="Arial" panose="020B0604020202020204" pitchFamily="34" charset="0"/>
                          <a:ea typeface="+mn-ea"/>
                          <a:cs typeface="Arial" panose="020B0604020202020204" pitchFamily="34" charset="0"/>
                        </a:rPr>
                        <a:t>219 730,0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4951">
                <a:tc vMerge="1">
                  <a:txBody>
                    <a:bodyPr/>
                    <a:lstStyle/>
                    <a:p>
                      <a:endParaRPr lang="ru-RU"/>
                    </a:p>
                  </a:txBody>
                  <a:tcPr/>
                </a:tc>
                <a:tc>
                  <a:txBody>
                    <a:bodyPr/>
                    <a:lstStyle/>
                    <a:p>
                      <a:pPr marL="0" algn="ctr" defTabSz="685800" rtl="0" eaLnBrk="1" fontAlgn="t" latinLnBrk="0" hangingPunct="1"/>
                      <a:r>
                        <a:rPr lang="ru-RU" sz="700" b="0" i="0" u="none" strike="noStrike" kern="1200">
                          <a:solidFill>
                            <a:srgbClr val="000000"/>
                          </a:solidFill>
                          <a:effectLst/>
                          <a:latin typeface="Arial" panose="020B0604020202020204" pitchFamily="34" charset="0"/>
                          <a:ea typeface="+mn-ea"/>
                          <a:cs typeface="Arial" panose="020B0604020202020204" pitchFamily="34" charset="0"/>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выплата денежного вознаграждения матерям, награжденным медалью Республики Татарстан «</a:t>
                      </a:r>
                      <a:r>
                        <a:rPr lang="ru-RU" sz="700" b="0" i="0" u="none" strike="noStrike" kern="1200" dirty="0" err="1">
                          <a:solidFill>
                            <a:srgbClr val="000000"/>
                          </a:solidFill>
                          <a:effectLst/>
                          <a:latin typeface="Arial" panose="020B0604020202020204" pitchFamily="34" charset="0"/>
                          <a:ea typeface="+mn-ea"/>
                          <a:cs typeface="Arial" panose="020B0604020202020204" pitchFamily="34" charset="0"/>
                        </a:rPr>
                        <a:t>Ана</a:t>
                      </a:r>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 даны - Материнская слава»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матерям, воспитавшим пять детей, - 50 000 рублей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Указ Президента Республики Татарстан от 02.11.2000г. № УП-828 «О порядке рассмотрения и представления документов к награждению медалью Республики Татарстан «</a:t>
                      </a:r>
                      <a:r>
                        <a:rPr lang="ru-RU" sz="700" b="0" i="0" u="none" strike="noStrike" kern="1200" dirty="0" err="1">
                          <a:solidFill>
                            <a:srgbClr val="000000"/>
                          </a:solidFill>
                          <a:effectLst/>
                          <a:latin typeface="Arial" panose="020B0604020202020204" pitchFamily="34" charset="0"/>
                          <a:ea typeface="+mn-ea"/>
                          <a:cs typeface="Arial" panose="020B0604020202020204" pitchFamily="34" charset="0"/>
                        </a:rPr>
                        <a:t>Ана</a:t>
                      </a:r>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 даны - Материнская слава»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2 410,0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700" b="0" i="0" u="none" strike="noStrike" kern="1200" dirty="0">
                          <a:solidFill>
                            <a:srgbClr val="000000"/>
                          </a:solidFill>
                          <a:effectLst/>
                          <a:latin typeface="Arial" panose="020B0604020202020204" pitchFamily="34" charset="0"/>
                          <a:ea typeface="+mn-ea"/>
                          <a:cs typeface="Arial" panose="020B0604020202020204" pitchFamily="34" charset="0"/>
                        </a:rPr>
                        <a:t>1 750,0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8284">
                <a:tc>
                  <a:txBody>
                    <a:bodyPr/>
                    <a:lstStyle/>
                    <a:p>
                      <a:pPr algn="ctr" fontAlgn="t"/>
                      <a:r>
                        <a:rPr lang="ru-RU" sz="700" b="0" i="0" u="none" strike="noStrike" dirty="0" smtClean="0">
                          <a:solidFill>
                            <a:srgbClr val="000000"/>
                          </a:solidFill>
                          <a:effectLst/>
                          <a:latin typeface="Arial" panose="020B0604020202020204" pitchFamily="34" charset="0"/>
                          <a:cs typeface="Arial" panose="020B0604020202020204" pitchFamily="34" charset="0"/>
                        </a:rPr>
                        <a:t>Молодые семьи</a:t>
                      </a:r>
                      <a:endParaRPr lang="ru-RU"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49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49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Оказание дополнительных мер государственной поддержки в решении жилищных проблем молодым семьям, признанным в установленном порядке нуждающимися в улучшении жилищных условий</a:t>
                      </a:r>
                      <a:br>
                        <a:rPr lang="ru-RU" sz="700" b="0" i="0" u="none" strike="noStrike" dirty="0">
                          <a:solidFill>
                            <a:srgbClr val="000000"/>
                          </a:solidFill>
                          <a:effectLst/>
                          <a:latin typeface="Arial" panose="020B0604020202020204" pitchFamily="34" charset="0"/>
                          <a:cs typeface="Arial" panose="020B0604020202020204" pitchFamily="34" charset="0"/>
                        </a:rPr>
                      </a:br>
                      <a:endParaRPr lang="ru-RU"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порядка 1 380,0 тыс.рублей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60 289,4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59 592,3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5518">
                <a:tc rowSpan="2">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Семьи с детьми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75 000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42 891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ежемесячное пособие на ребенка в возрасте до 16 лет (на учащегося общеобразовательного учреждения - до окончания им обучения, но не более чем до достижения им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ежемесячное пособие на ребенка до 16 лет- 348 руб., ежемесячное на ребенка одинокой матери-918 руб., ежемесячное пособие на ребенка, родители которого уклон. от алиментов, детям военнослужащих-519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281 353,0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280 897,3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334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160 000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143 559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компенсация за присмотр и уход за детьми в государственных и муниципальных образовательных организациях, реализующих образовательную программу дошкольного образования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20% на первого ребенка, 50% на второго, 70% на третьего и последующих детей от среднего размера родительской платы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Постановление КМ РТ от 18.01.2007 № 9 "О компенсации части родительской платы за присмотр и уход за ребенком в образовательных организациях, реализующих образовательную программу дошкольного образования"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911 636,8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909 860,4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29330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9843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593349874"/>
              </p:ext>
            </p:extLst>
          </p:nvPr>
        </p:nvGraphicFramePr>
        <p:xfrm>
          <a:off x="499599" y="540778"/>
          <a:ext cx="8482475" cy="6029773"/>
        </p:xfrm>
        <a:graphic>
          <a:graphicData uri="http://schemas.openxmlformats.org/drawingml/2006/table">
            <a:tbl>
              <a:tblPr>
                <a:tableStyleId>{5C22544A-7EE6-4342-B048-85BDC9FD1C3A}</a:tableStyleId>
              </a:tblPr>
              <a:tblGrid>
                <a:gridCol w="696741"/>
                <a:gridCol w="502920"/>
                <a:gridCol w="541020"/>
                <a:gridCol w="1862797"/>
                <a:gridCol w="1641231"/>
                <a:gridCol w="1936652"/>
                <a:gridCol w="655320"/>
                <a:gridCol w="645794"/>
              </a:tblGrid>
              <a:tr h="55933">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06273">
                <a:tc vMerge="1">
                  <a:txBody>
                    <a:bodyPr/>
                    <a:lstStyle/>
                    <a:p>
                      <a:endParaRPr lang="ru-RU"/>
                    </a:p>
                  </a:txBody>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2021 год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2883">
                <a:tc rowSpan="4">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Дети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272 517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272 517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обеспечение питанием обучающихся в общеобразовательных организациях и профессиональных образовательных организациях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8,0 руб. в день в период обучения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455 707,2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455 707,2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218 685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218 685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оздоровление детей в лагерях, санаториях, санаториях-профилакториях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средняя стоимость путевки 6 844,9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ПКМ РТ № 158 "Об утверждении государственной программы "Развитие молодежной политики в РТ на 2019-2025 гг"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1 496 986,3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1 496 878,6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4582">
                <a:tc vMerge="1">
                  <a:txBody>
                    <a:bodyPr/>
                    <a:lstStyle/>
                    <a:p>
                      <a:endParaRPr lang="ru-RU"/>
                    </a:p>
                  </a:txBody>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детям-инвалидам в возрасте до 18 лет,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 разница  между величиной прожиточного минимума на душу населения, установленной в Республике Татарстан на соответствующий год, и среднедушевым доходом </a:t>
                      </a:r>
                      <a:r>
                        <a:rPr lang="ru-RU" sz="700" b="0" i="0" u="none" strike="noStrike" dirty="0" smtClean="0">
                          <a:solidFill>
                            <a:srgbClr val="000000"/>
                          </a:solidFill>
                          <a:effectLst/>
                          <a:latin typeface="Arial" panose="020B0604020202020204" pitchFamily="34" charset="0"/>
                          <a:cs typeface="Arial" panose="020B0604020202020204" pitchFamily="34" charset="0"/>
                        </a:rPr>
                        <a:t>семьи</a:t>
                      </a:r>
                      <a:endParaRPr lang="ru-RU"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Постановление Кабинета Министров Республики Татарстан от 07.03.2012г. № 188 "О дополнительной ежемесячной денежной выплате детям-инвалидам,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4 969,9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4 966,0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7798">
                <a:tc vMerge="1">
                  <a:txBody>
                    <a:bodyPr/>
                    <a:lstStyle/>
                    <a:p>
                      <a:endParaRPr lang="ru-RU"/>
                    </a:p>
                  </a:txBody>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36 250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35 991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безвозмездное обеспечение детей первых трех лет жизни специальными молочными продуктами и смесями по рецептам врачей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по нормативным затратам на безвозмездное обеспечение специальными молочными продуктами детского питания детей первых трех лет жизни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466 762,8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465 778,7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679">
                <a:tc rowSpan="4">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Дети-сироты и дети, оставшиеся без попечения родителей, лиц из их числа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7 649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6 644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на детей-сирот, детей, оставшихся без попечения родителей, переданных под опеку (попечительство), в приемные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для дошкольников - 9 357 руб., </a:t>
                      </a:r>
                      <a:br>
                        <a:rPr lang="ru-RU" sz="700" b="0" i="0" u="none" strike="noStrike" dirty="0">
                          <a:solidFill>
                            <a:srgbClr val="000000"/>
                          </a:solidFill>
                          <a:effectLst/>
                          <a:latin typeface="Arial" panose="020B0604020202020204" pitchFamily="34" charset="0"/>
                          <a:cs typeface="Arial" panose="020B0604020202020204" pitchFamily="34" charset="0"/>
                        </a:rPr>
                      </a:br>
                      <a:r>
                        <a:rPr lang="ru-RU" sz="700" b="0" i="0" u="none" strike="noStrike" dirty="0">
                          <a:solidFill>
                            <a:srgbClr val="000000"/>
                          </a:solidFill>
                          <a:effectLst/>
                          <a:latin typeface="Arial" panose="020B0604020202020204" pitchFamily="34" charset="0"/>
                          <a:cs typeface="Arial" panose="020B0604020202020204" pitchFamily="34" charset="0"/>
                        </a:rPr>
                        <a:t>для школьников - 10 790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972 371,6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972 371,6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67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2 726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2 245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вознаграждение, причитающееся опекунам или попечителям, исполняющим свои обязанности </a:t>
                      </a:r>
                      <a:r>
                        <a:rPr lang="ru-RU" sz="700" b="0" i="0" u="none" strike="noStrike" dirty="0" err="1">
                          <a:solidFill>
                            <a:srgbClr val="000000"/>
                          </a:solidFill>
                          <a:effectLst/>
                          <a:latin typeface="Arial" panose="020B0604020202020204" pitchFamily="34" charset="0"/>
                          <a:cs typeface="Arial" panose="020B0604020202020204" pitchFamily="34" charset="0"/>
                        </a:rPr>
                        <a:t>возмездно</a:t>
                      </a:r>
                      <a:endParaRPr lang="ru-RU"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3000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"Семейный кодекс Республики Татарстан" от 13.01.2009 N 4-ЗРТ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186 213,5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186 213,5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4 000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на проезд детей-сирот, детей, оставшихся без попечения родителей, и лиц из их числа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субсидия на проезд 320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17 725,4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17 039,3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tc>
                <a:tc>
                  <a:txBody>
                    <a:bodyPr/>
                    <a:lstStyle/>
                    <a:p>
                      <a:pPr algn="ctr" fontAlgn="t"/>
                      <a:r>
                        <a:rPr lang="ru-RU" sz="650" b="0" i="0" u="none" strike="noStrike" dirty="0">
                          <a:solidFill>
                            <a:srgbClr val="000000"/>
                          </a:solidFill>
                          <a:effectLst/>
                          <a:latin typeface="Arial" panose="020B0604020202020204" pitchFamily="34" charset="0"/>
                          <a:cs typeface="Arial" panose="020B0604020202020204" pitchFamily="34" charset="0"/>
                        </a:rPr>
                        <a:t>8 772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650" b="0" i="0" u="none" strike="noStrike" dirty="0">
                          <a:solidFill>
                            <a:srgbClr val="000000"/>
                          </a:solidFill>
                          <a:effectLst/>
                          <a:latin typeface="Arial" panose="020B0604020202020204" pitchFamily="34" charset="0"/>
                          <a:cs typeface="Arial" panose="020B0604020202020204" pitchFamily="34" charset="0"/>
                        </a:rPr>
                        <a:t>7 496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650" b="0" i="0" u="none" strike="noStrike" dirty="0">
                          <a:solidFill>
                            <a:srgbClr val="000000"/>
                          </a:solidFill>
                          <a:effectLst/>
                          <a:latin typeface="Arial" panose="020B0604020202020204" pitchFamily="34" charset="0"/>
                          <a:cs typeface="Arial" panose="020B0604020202020204" pitchFamily="34" charset="0"/>
                        </a:rPr>
                        <a:t>материальное обеспечение детей-сирот, обучающимся по основным образовательным программам в профессиональных образовательных организациях и организациях высшего образования (единовременное пособие при выпуске из образовательного учреждения,   единовременное пособие на обеспечение одеждой, обувью, мягким инвентарем и оборудованием при выпуске из образовательного учреждения, ежегодное пособие на приобретение учебной литературы и письменных принадлежностей, ежегодное пособие на приобретение одежды, обуви и мягкого инвентаря,  ежемесячная стипендия, ежемесячное пособие на питание)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650" b="0" i="0" u="none" strike="noStrike" dirty="0">
                          <a:solidFill>
                            <a:srgbClr val="000000"/>
                          </a:solidFill>
                          <a:effectLst/>
                          <a:latin typeface="Arial" panose="020B0604020202020204" pitchFamily="34" charset="0"/>
                          <a:cs typeface="Arial" panose="020B0604020202020204" pitchFamily="34" charset="0"/>
                        </a:rPr>
                        <a:t>единовременное пособие при выпуске - 814 руб., единовременное пособие на приобретение одежды, обуви, мягкого инвентаря и оборудования - 59 337 руб., ежегодное пособие на приобретение учебной литературы и письменных принадлежностей - 2 908 руб. (на базе основного общего образования, среднего общего образования, на базе подготовки специалистов среднего звена), 7 524 руб. (на базе </a:t>
                      </a:r>
                      <a:r>
                        <a:rPr lang="ru-RU" sz="650" b="0" i="0" u="none" strike="noStrike" dirty="0" err="1">
                          <a:solidFill>
                            <a:srgbClr val="000000"/>
                          </a:solidFill>
                          <a:effectLst/>
                          <a:latin typeface="Arial" panose="020B0604020202020204" pitchFamily="34" charset="0"/>
                          <a:cs typeface="Arial" panose="020B0604020202020204" pitchFamily="34" charset="0"/>
                        </a:rPr>
                        <a:t>бакалавриата</a:t>
                      </a:r>
                      <a:r>
                        <a:rPr lang="ru-RU" sz="650" b="0" i="0" u="none" strike="noStrike" dirty="0">
                          <a:solidFill>
                            <a:srgbClr val="000000"/>
                          </a:solidFill>
                          <a:effectLst/>
                          <a:latin typeface="Arial" panose="020B0604020202020204" pitchFamily="34" charset="0"/>
                          <a:cs typeface="Arial" panose="020B0604020202020204" pitchFamily="34" charset="0"/>
                        </a:rPr>
                        <a:t>, </a:t>
                      </a:r>
                      <a:r>
                        <a:rPr lang="ru-RU" sz="650" b="0" i="0" u="none" strike="noStrike" dirty="0" err="1">
                          <a:solidFill>
                            <a:srgbClr val="000000"/>
                          </a:solidFill>
                          <a:effectLst/>
                          <a:latin typeface="Arial" panose="020B0604020202020204" pitchFamily="34" charset="0"/>
                          <a:cs typeface="Arial" panose="020B0604020202020204" pitchFamily="34" charset="0"/>
                        </a:rPr>
                        <a:t>специалитета</a:t>
                      </a:r>
                      <a:r>
                        <a:rPr lang="ru-RU" sz="650" b="0" i="0" u="none" strike="noStrike" dirty="0">
                          <a:solidFill>
                            <a:srgbClr val="000000"/>
                          </a:solidFill>
                          <a:effectLst/>
                          <a:latin typeface="Arial" panose="020B0604020202020204" pitchFamily="34" charset="0"/>
                          <a:cs typeface="Arial" panose="020B0604020202020204" pitchFamily="34" charset="0"/>
                        </a:rPr>
                        <a:t>, магистратуры), ежегодное пособие на приобретение одежды, обуви, мягкого инвентаря и оборудования - 25 289 руб., ежемесячная стипендия - 966 руб. (до 1 сентября 2021 года), 1005 руб. (с 1 сентября 2021 года), ежемесячное пособие на питание - 7 138 руб. (на базе подготовки по профессиям рабочих, должностям служащих, на базе основного общего образования), 8 225 руб. (на базе среднего общего образования, подготовки специалистов среднего звена, на базе </a:t>
                      </a:r>
                      <a:r>
                        <a:rPr lang="ru-RU" sz="650" b="0" i="0" u="none" strike="noStrike" dirty="0" err="1">
                          <a:solidFill>
                            <a:srgbClr val="000000"/>
                          </a:solidFill>
                          <a:effectLst/>
                          <a:latin typeface="Arial" panose="020B0604020202020204" pitchFamily="34" charset="0"/>
                          <a:cs typeface="Arial" panose="020B0604020202020204" pitchFamily="34" charset="0"/>
                        </a:rPr>
                        <a:t>бакалавриата</a:t>
                      </a:r>
                      <a:r>
                        <a:rPr lang="ru-RU" sz="650" b="0" i="0" u="none" strike="noStrike" dirty="0">
                          <a:solidFill>
                            <a:srgbClr val="000000"/>
                          </a:solidFill>
                          <a:effectLst/>
                          <a:latin typeface="Arial" panose="020B0604020202020204" pitchFamily="34" charset="0"/>
                          <a:cs typeface="Arial" panose="020B0604020202020204" pitchFamily="34" charset="0"/>
                        </a:rPr>
                        <a:t>, </a:t>
                      </a:r>
                      <a:r>
                        <a:rPr lang="ru-RU" sz="650" b="0" i="0" u="none" strike="noStrike" dirty="0" err="1">
                          <a:solidFill>
                            <a:srgbClr val="000000"/>
                          </a:solidFill>
                          <a:effectLst/>
                          <a:latin typeface="Arial" panose="020B0604020202020204" pitchFamily="34" charset="0"/>
                          <a:cs typeface="Arial" panose="020B0604020202020204" pitchFamily="34" charset="0"/>
                        </a:rPr>
                        <a:t>специалитета</a:t>
                      </a:r>
                      <a:r>
                        <a:rPr lang="ru-RU" sz="650" b="0" i="0" u="none" strike="noStrike" dirty="0">
                          <a:solidFill>
                            <a:srgbClr val="000000"/>
                          </a:solidFill>
                          <a:effectLst/>
                          <a:latin typeface="Arial" panose="020B0604020202020204" pitchFamily="34" charset="0"/>
                          <a:cs typeface="Arial" panose="020B0604020202020204" pitchFamily="34" charset="0"/>
                        </a:rPr>
                        <a:t>, магистратуры)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65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650" b="0" i="0" u="none" strike="noStrike" dirty="0">
                          <a:solidFill>
                            <a:srgbClr val="000000"/>
                          </a:solidFill>
                          <a:effectLst/>
                          <a:latin typeface="Arial" panose="020B0604020202020204" pitchFamily="34" charset="0"/>
                          <a:cs typeface="Arial" panose="020B0604020202020204" pitchFamily="34" charset="0"/>
                        </a:rPr>
                        <a:t>203 826,9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650" b="0" i="0" u="none" strike="noStrike" dirty="0">
                          <a:solidFill>
                            <a:srgbClr val="000000"/>
                          </a:solidFill>
                          <a:effectLst/>
                          <a:latin typeface="Arial" panose="020B0604020202020204" pitchFamily="34" charset="0"/>
                          <a:cs typeface="Arial" panose="020B0604020202020204" pitchFamily="34" charset="0"/>
                        </a:rPr>
                        <a:t>201 938,2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39520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2197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1066741918"/>
              </p:ext>
            </p:extLst>
          </p:nvPr>
        </p:nvGraphicFramePr>
        <p:xfrm>
          <a:off x="499599" y="540777"/>
          <a:ext cx="8482475" cy="4238508"/>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51685">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dirty="0">
                          <a:effectLst/>
                        </a:rPr>
                        <a:t>Численность, </a:t>
                      </a:r>
                      <a:r>
                        <a:rPr lang="ru-RU" sz="800" u="none" strike="noStrike" dirty="0" err="1">
                          <a:effectLst/>
                        </a:rPr>
                        <a:t>ед.изм</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tr>
              <a:tr h="313378">
                <a:tc vMerge="1">
                  <a:txBody>
                    <a:bodyPr/>
                    <a:lstStyle/>
                    <a:p>
                      <a:endParaRPr lang="ru-RU"/>
                    </a:p>
                  </a:txBody>
                  <a:tcPr/>
                </a:tc>
                <a:tc>
                  <a:txBody>
                    <a:bodyPr/>
                    <a:lstStyle/>
                    <a:p>
                      <a:pPr algn="ctr" fontAlgn="ctr"/>
                      <a:r>
                        <a:rPr lang="ru-RU" sz="800" u="none" strike="noStrike" dirty="0" smtClean="0">
                          <a:solidFill>
                            <a:schemeClr val="tx1"/>
                          </a:solidFill>
                          <a:effectLst/>
                        </a:rPr>
                        <a:t>2021</a:t>
                      </a:r>
                    </a:p>
                    <a:p>
                      <a:pPr algn="ctr" fontAlgn="ctr"/>
                      <a:r>
                        <a:rPr lang="ru-RU" sz="800" u="none" strike="noStrike" dirty="0" smtClean="0">
                          <a:solidFill>
                            <a:schemeClr val="tx1"/>
                          </a:solidFill>
                          <a:effectLst/>
                        </a:rPr>
                        <a:t>(план</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(факт</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2021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75825">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Ветераны труда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178 000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172 494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субсидия в размере 50% затрат по оплате услуг связи,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526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3 015 272,9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3 012 020,6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1150">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Труженики тыла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1 350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1 172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ежемесячная денежная выплата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785 руб.,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11 245,6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11 076,0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983">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реабилитированные лица и лица, признанные пострадавшими от политических репрессий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1 524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1 405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ежемесячная денежная выплата, установка телефона, междугородный проезд 1 раз в год,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ежемесячная денежная выплата реабилитированным гражданам - 785 руб., репрессированным гражданам - 658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31 227,9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30 278,6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02207">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Малоимущие граждане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75 564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Arial" panose="020B0604020202020204" pitchFamily="34" charset="0"/>
                          <a:cs typeface="Arial" panose="020B0604020202020204" pitchFamily="34" charset="0"/>
                        </a:rPr>
                        <a:t>75 564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Предоставление гражданам субсидий на оплату жилого помещения  и коммунальных услуг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Arial" panose="020B0604020202020204" pitchFamily="34" charset="0"/>
                          <a:cs typeface="Arial" panose="020B0604020202020204" pitchFamily="34" charset="0"/>
                        </a:rPr>
                        <a:t>Субсидии предоставляются гражданам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расчета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 </a:t>
                      </a:r>
                      <a:br>
                        <a:rPr lang="ru-RU" sz="700" b="0" i="0" u="none" strike="noStrike" dirty="0">
                          <a:solidFill>
                            <a:srgbClr val="000000"/>
                          </a:solidFill>
                          <a:effectLst/>
                          <a:latin typeface="Arial" panose="020B0604020202020204" pitchFamily="34" charset="0"/>
                          <a:cs typeface="Arial" panose="020B0604020202020204" pitchFamily="34" charset="0"/>
                        </a:rPr>
                      </a:br>
                      <a:r>
                        <a:rPr lang="ru-RU" sz="700" b="0" i="0" u="none" strike="noStrike" dirty="0">
                          <a:solidFill>
                            <a:srgbClr val="000000"/>
                          </a:solidFill>
                          <a:effectLst/>
                          <a:latin typeface="Arial" panose="020B0604020202020204" pitchFamily="34" charset="0"/>
                          <a:cs typeface="Arial" panose="020B0604020202020204" pitchFamily="34" charset="0"/>
                        </a:rPr>
                        <a:t>Региональный стандарт максимально допустимой доли собственных расходов граждан на оплату ЖКУ в совокупном доходе семьи установлен в размере 21 процент.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Arial" panose="020B0604020202020204" pitchFamily="34" charset="0"/>
                          <a:cs typeface="Arial" panose="020B0604020202020204" pitchFamily="34" charset="0"/>
                        </a:rPr>
                        <a:t>Жилищный кодекс Российской Федерации (статья 159), Постановление Правительства РФ от 14.12.2005 №761 "О предоставлении субсидий на оплату жилого помещения и коммунальных услуг"</a:t>
                      </a:r>
                      <a:br>
                        <a:rPr lang="ru-RU" sz="700" b="0" i="0" u="none" strike="noStrike">
                          <a:solidFill>
                            <a:srgbClr val="000000"/>
                          </a:solidFill>
                          <a:effectLst/>
                          <a:latin typeface="Arial" panose="020B0604020202020204" pitchFamily="34" charset="0"/>
                          <a:cs typeface="Arial" panose="020B0604020202020204" pitchFamily="34" charset="0"/>
                        </a:rPr>
                      </a:br>
                      <a:endParaRPr lang="ru-RU" sz="7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1 398 160,3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Arial" panose="020B0604020202020204" pitchFamily="34" charset="0"/>
                          <a:cs typeface="Arial" panose="020B0604020202020204" pitchFamily="34" charset="0"/>
                        </a:rPr>
                        <a:t>1 397 188,8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15742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1958528080"/>
              </p:ext>
            </p:extLst>
          </p:nvPr>
        </p:nvGraphicFramePr>
        <p:xfrm>
          <a:off x="514350" y="2244158"/>
          <a:ext cx="6343650" cy="4256906"/>
        </p:xfrm>
        <a:graphic>
          <a:graphicData uri="http://schemas.openxmlformats.org/presentationml/2006/ole">
            <mc:AlternateContent xmlns:mc="http://schemas.openxmlformats.org/markup-compatibility/2006">
              <mc:Choice xmlns:v="urn:schemas-microsoft-com:vml" Requires="v">
                <p:oleObj spid="_x0000_s86078" name="Image" r:id="rId3" imgW="7606080" imgH="5104440" progId="Photoshop.Image.16">
                  <p:embed/>
                </p:oleObj>
              </mc:Choice>
              <mc:Fallback>
                <p:oleObj name="Image" r:id="rId3" imgW="7606080" imgH="5104440" progId="Photoshop.Image.16">
                  <p:embed/>
                  <p:pic>
                    <p:nvPicPr>
                      <p:cNvPr id="0" name=""/>
                      <p:cNvPicPr/>
                      <p:nvPr/>
                    </p:nvPicPr>
                    <p:blipFill>
                      <a:blip r:embed="rId4"/>
                      <a:stretch>
                        <a:fillRect/>
                      </a:stretch>
                    </p:blipFill>
                    <p:spPr>
                      <a:xfrm>
                        <a:off x="514350" y="2244158"/>
                        <a:ext cx="6343650" cy="4256906"/>
                      </a:xfrm>
                      <a:prstGeom prst="rect">
                        <a:avLst/>
                      </a:prstGeom>
                    </p:spPr>
                  </p:pic>
                </p:oleObj>
              </mc:Fallback>
            </mc:AlternateContent>
          </a:graphicData>
        </a:graphic>
      </p:graphicFrame>
      <p:sp>
        <p:nvSpPr>
          <p:cNvPr id="3" name="Текст 2"/>
          <p:cNvSpPr>
            <a:spLocks noGrp="1"/>
          </p:cNvSpPr>
          <p:nvPr>
            <p:ph type="body" sz="quarter" idx="14"/>
          </p:nvPr>
        </p:nvSpPr>
        <p:spPr>
          <a:xfrm>
            <a:off x="663155" y="182953"/>
            <a:ext cx="8088112" cy="574747"/>
          </a:xfrm>
        </p:spPr>
        <p:txBody>
          <a:bodyPr/>
          <a:lstStyle/>
          <a:p>
            <a:r>
              <a:rPr lang="ru-RU" dirty="0" smtClean="0"/>
              <a:t>О Республике Татарстан</a:t>
            </a:r>
            <a:endParaRPr lang="ru-RU" dirty="0"/>
          </a:p>
        </p:txBody>
      </p:sp>
      <p:sp>
        <p:nvSpPr>
          <p:cNvPr id="4" name="Прямоугольник 3"/>
          <p:cNvSpPr/>
          <p:nvPr/>
        </p:nvSpPr>
        <p:spPr>
          <a:xfrm>
            <a:off x="609600" y="612920"/>
            <a:ext cx="8514748" cy="1477328"/>
          </a:xfrm>
          <a:prstGeom prst="rect">
            <a:avLst/>
          </a:prstGeom>
        </p:spPr>
        <p:txBody>
          <a:bodyPr wrap="square">
            <a:spAutoFit/>
          </a:bodyPr>
          <a:lstStyle/>
          <a:p>
            <a:r>
              <a:rPr lang="ru-RU" b="1" dirty="0" smtClean="0">
                <a:solidFill>
                  <a:schemeClr val="accent3"/>
                </a:solidFill>
              </a:rPr>
              <a:t>Расположение</a:t>
            </a:r>
            <a:r>
              <a:rPr lang="ru-RU" b="1" dirty="0">
                <a:solidFill>
                  <a:schemeClr val="accent3"/>
                </a:solidFill>
              </a:rPr>
              <a:t>: </a:t>
            </a:r>
            <a:r>
              <a:rPr lang="ru-RU" dirty="0"/>
              <a:t>в центре Российской Федерации, на Восточно-европейской равнине, в месте слияния рек Волги и Камы.</a:t>
            </a:r>
          </a:p>
          <a:p>
            <a:r>
              <a:rPr lang="ru-RU" b="1" dirty="0" smtClean="0">
                <a:solidFill>
                  <a:schemeClr val="accent3"/>
                </a:solidFill>
              </a:rPr>
              <a:t>Площадь</a:t>
            </a:r>
            <a:r>
              <a:rPr lang="ru-RU" dirty="0"/>
              <a:t>: </a:t>
            </a:r>
            <a:r>
              <a:rPr lang="ru-RU" dirty="0" smtClean="0"/>
              <a:t>67 836,2 </a:t>
            </a:r>
            <a:r>
              <a:rPr lang="ru-RU" dirty="0" err="1"/>
              <a:t>кв.км</a:t>
            </a:r>
            <a:r>
              <a:rPr lang="ru-RU" dirty="0"/>
              <a:t>.</a:t>
            </a:r>
          </a:p>
          <a:p>
            <a:r>
              <a:rPr lang="ru-RU" b="1" dirty="0" smtClean="0">
                <a:solidFill>
                  <a:schemeClr val="accent3"/>
                </a:solidFill>
              </a:rPr>
              <a:t>Население: </a:t>
            </a:r>
            <a:r>
              <a:rPr lang="ru-RU" dirty="0" smtClean="0"/>
              <a:t>3 896,0 тысяч человек</a:t>
            </a:r>
            <a:endParaRPr lang="ru-RU" dirty="0"/>
          </a:p>
          <a:p>
            <a:r>
              <a:rPr lang="ru-RU" b="1" dirty="0">
                <a:solidFill>
                  <a:schemeClr val="accent3"/>
                </a:solidFill>
              </a:rPr>
              <a:t>Столица: </a:t>
            </a:r>
            <a:r>
              <a:rPr lang="ru-RU" dirty="0"/>
              <a:t>г. Казань (797 км. от Москвы, 1 млн. </a:t>
            </a:r>
            <a:r>
              <a:rPr lang="ru-RU" dirty="0" smtClean="0"/>
              <a:t>232 </a:t>
            </a:r>
            <a:r>
              <a:rPr lang="ru-RU" dirty="0"/>
              <a:t>тыс. человек).</a:t>
            </a:r>
          </a:p>
        </p:txBody>
      </p:sp>
      <p:pic>
        <p:nvPicPr>
          <p:cNvPr id="51202" name="Picture 2" descr="https://content.foto.my.mail.ru/inbox/y-logic/_blogs/i-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042" y="4935925"/>
            <a:ext cx="1555750" cy="101123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6265515" y="2122809"/>
            <a:ext cx="1552193" cy="83457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2</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Городских округа</a:t>
            </a:r>
            <a:endParaRPr lang="ru-RU" sz="1200" b="1" dirty="0">
              <a:solidFill>
                <a:schemeClr val="tx1"/>
              </a:solidFill>
            </a:endParaRPr>
          </a:p>
        </p:txBody>
      </p:sp>
      <p:sp>
        <p:nvSpPr>
          <p:cNvPr id="10" name="Скругленный прямоугольник 9"/>
          <p:cNvSpPr/>
          <p:nvPr/>
        </p:nvSpPr>
        <p:spPr>
          <a:xfrm>
            <a:off x="7294606" y="3019466"/>
            <a:ext cx="1621186" cy="8649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43</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Муниципальных района</a:t>
            </a:r>
            <a:endParaRPr lang="ru-RU" sz="1200" b="1" dirty="0">
              <a:solidFill>
                <a:schemeClr val="tx1"/>
              </a:solidFill>
            </a:endParaRPr>
          </a:p>
        </p:txBody>
      </p:sp>
      <p:sp>
        <p:nvSpPr>
          <p:cNvPr id="11" name="Скругленный прямоугольник 10"/>
          <p:cNvSpPr/>
          <p:nvPr/>
        </p:nvSpPr>
        <p:spPr>
          <a:xfrm>
            <a:off x="6858000" y="4038370"/>
            <a:ext cx="1489380" cy="7007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911</a:t>
            </a: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Поселений</a:t>
            </a:r>
            <a:endParaRPr lang="ru-RU" sz="1600" b="1" dirty="0">
              <a:solidFill>
                <a:schemeClr val="tx1"/>
              </a:solidFill>
            </a:endParaRPr>
          </a:p>
        </p:txBody>
      </p:sp>
    </p:spTree>
    <p:extLst>
      <p:ext uri="{BB962C8B-B14F-4D97-AF65-F5344CB8AC3E}">
        <p14:creationId xmlns:p14="http://schemas.microsoft.com/office/powerpoint/2010/main" val="305437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14349" y="1477014"/>
            <a:ext cx="8520593" cy="4751231"/>
          </a:xfrm>
        </p:spPr>
        <p:txBody>
          <a:bodyPr>
            <a:normAutofit/>
          </a:bodyPr>
          <a:lstStyle/>
          <a:p>
            <a:pPr marL="0" indent="0" algn="ctr">
              <a:spcBef>
                <a:spcPts val="0"/>
              </a:spcBef>
              <a:buNone/>
            </a:pPr>
            <a:endParaRPr lang="ru-RU" sz="1400" b="1" dirty="0" smtClean="0">
              <a:solidFill>
                <a:srgbClr val="7030A0"/>
              </a:solidFill>
            </a:endParaRPr>
          </a:p>
          <a:p>
            <a:pPr marL="0" indent="0" algn="ctr">
              <a:spcBef>
                <a:spcPts val="0"/>
              </a:spcBef>
              <a:buNone/>
            </a:pPr>
            <a:r>
              <a:rPr lang="ru-RU" sz="1400" b="1" dirty="0" smtClean="0">
                <a:solidFill>
                  <a:srgbClr val="7030A0"/>
                </a:solidFill>
              </a:rPr>
              <a:t>В Республике Татарстан в 2021 году реализовывалось </a:t>
            </a:r>
          </a:p>
          <a:p>
            <a:pPr marL="0" indent="0" algn="ctr">
              <a:spcBef>
                <a:spcPts val="0"/>
              </a:spcBef>
              <a:buNone/>
            </a:pPr>
            <a:r>
              <a:rPr lang="ru-RU" sz="1400" b="1" dirty="0" smtClean="0">
                <a:solidFill>
                  <a:srgbClr val="7030A0"/>
                </a:solidFill>
              </a:rPr>
              <a:t>12 национальных проектов</a:t>
            </a:r>
            <a:endParaRPr lang="ru-RU" sz="1400" b="1" dirty="0">
              <a:solidFill>
                <a:srgbClr val="7030A0"/>
              </a:solidFill>
            </a:endParaRPr>
          </a:p>
        </p:txBody>
      </p:sp>
      <p:sp>
        <p:nvSpPr>
          <p:cNvPr id="3" name="Текст 2"/>
          <p:cNvSpPr>
            <a:spLocks noGrp="1"/>
          </p:cNvSpPr>
          <p:nvPr>
            <p:ph type="body" sz="quarter" idx="14"/>
          </p:nvPr>
        </p:nvSpPr>
        <p:spPr/>
        <p:txBody>
          <a:bodyPr>
            <a:normAutofit/>
          </a:bodyPr>
          <a:lstStyle/>
          <a:p>
            <a:r>
              <a:rPr lang="ru-RU" sz="2000" dirty="0">
                <a:latin typeface="Arial Narrow" panose="020B0606020202030204" pitchFamily="34" charset="0"/>
              </a:rPr>
              <a:t>Национальные проекты Российской Федерации</a:t>
            </a:r>
          </a:p>
          <a:p>
            <a:endParaRPr lang="ru-RU" dirty="0"/>
          </a:p>
        </p:txBody>
      </p:sp>
      <p:sp>
        <p:nvSpPr>
          <p:cNvPr id="4" name="Прямоугольник 3"/>
          <p:cNvSpPr/>
          <p:nvPr/>
        </p:nvSpPr>
        <p:spPr>
          <a:xfrm>
            <a:off x="584522" y="430574"/>
            <a:ext cx="8340403" cy="1046440"/>
          </a:xfrm>
          <a:prstGeom prst="rect">
            <a:avLst/>
          </a:prstGeom>
          <a:solidFill>
            <a:schemeClr val="accent1">
              <a:lumMod val="20000"/>
              <a:lumOff val="80000"/>
            </a:schemeClr>
          </a:solidFill>
          <a:ln>
            <a:solidFill>
              <a:schemeClr val="accent1"/>
            </a:solidFill>
          </a:ln>
        </p:spPr>
        <p:txBody>
          <a:bodyPr wrap="square">
            <a:spAutoFit/>
          </a:bodyPr>
          <a:lstStyle/>
          <a:p>
            <a:pPr algn="just"/>
            <a:r>
              <a:rPr lang="ru-RU" sz="1400" dirty="0" smtClean="0"/>
              <a:t>          </a:t>
            </a:r>
            <a:r>
              <a:rPr lang="ru-RU" sz="1200" dirty="0" smtClean="0"/>
              <a:t>Национальные проекты - важнейшая часть реформы социальной сферы, реформы, вызванной  </a:t>
            </a:r>
            <a:r>
              <a:rPr lang="ru-RU" sz="1200" dirty="0"/>
              <a:t>переходом общества к жизни в условиях демократического социального государства с рыночно ориентированной экономикой, </a:t>
            </a:r>
            <a:r>
              <a:rPr lang="ru-RU" sz="1200" dirty="0" smtClean="0"/>
              <a:t>и </a:t>
            </a:r>
            <a:r>
              <a:rPr lang="ru-RU" sz="1200" dirty="0"/>
              <a:t>пересмотром принципов социального обеспечения. </a:t>
            </a:r>
            <a:endParaRPr lang="ru-RU" sz="1200" dirty="0" smtClean="0"/>
          </a:p>
          <a:p>
            <a:pPr algn="just"/>
            <a:r>
              <a:rPr lang="ru-RU" sz="1200" dirty="0" smtClean="0"/>
              <a:t>            </a:t>
            </a:r>
            <a:r>
              <a:rPr lang="ru-RU" sz="1200" dirty="0" smtClean="0"/>
              <a:t>Национальные проекты утверждены Указом </a:t>
            </a:r>
            <a:r>
              <a:rPr lang="ru-RU" sz="1200" dirty="0"/>
              <a:t>Президента Российской Федерации от 7 мая 2018 </a:t>
            </a:r>
            <a:r>
              <a:rPr lang="ru-RU" sz="1200" dirty="0" smtClean="0"/>
              <a:t>года </a:t>
            </a:r>
            <a:r>
              <a:rPr lang="ru-RU" sz="1200" dirty="0"/>
              <a:t>№ 204 «О национальных целях и стратегических задачах развития Российской Федерации на период до 2024 года</a:t>
            </a:r>
            <a:r>
              <a:rPr lang="ru-RU" sz="1200" dirty="0" smtClean="0"/>
              <a:t>».</a:t>
            </a:r>
          </a:p>
        </p:txBody>
      </p:sp>
      <p:graphicFrame>
        <p:nvGraphicFramePr>
          <p:cNvPr id="8" name="Схема 7"/>
          <p:cNvGraphicFramePr/>
          <p:nvPr>
            <p:extLst>
              <p:ext uri="{D42A27DB-BD31-4B8C-83A1-F6EECF244321}">
                <p14:modId xmlns:p14="http://schemas.microsoft.com/office/powerpoint/2010/main" val="687587927"/>
              </p:ext>
            </p:extLst>
          </p:nvPr>
        </p:nvGraphicFramePr>
        <p:xfrm>
          <a:off x="514349" y="2196156"/>
          <a:ext cx="8505826" cy="444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88545846"/>
              </p:ext>
            </p:extLst>
          </p:nvPr>
        </p:nvGraphicFramePr>
        <p:xfrm>
          <a:off x="456685" y="791288"/>
          <a:ext cx="8514320" cy="3910751"/>
        </p:xfrm>
        <a:graphic>
          <a:graphicData uri="http://schemas.openxmlformats.org/drawingml/2006/table">
            <a:tbl>
              <a:tblPr>
                <a:tableStyleId>{5C22544A-7EE6-4342-B048-85BDC9FD1C3A}</a:tableStyleId>
              </a:tblPr>
              <a:tblGrid>
                <a:gridCol w="218818"/>
                <a:gridCol w="1145059"/>
                <a:gridCol w="444843"/>
                <a:gridCol w="494271"/>
                <a:gridCol w="502508"/>
                <a:gridCol w="535459"/>
                <a:gridCol w="428368"/>
                <a:gridCol w="486032"/>
                <a:gridCol w="535460"/>
                <a:gridCol w="527221"/>
                <a:gridCol w="486033"/>
                <a:gridCol w="444843"/>
                <a:gridCol w="486032"/>
                <a:gridCol w="444844"/>
                <a:gridCol w="395416"/>
                <a:gridCol w="469557"/>
                <a:gridCol w="469556"/>
              </a:tblGrid>
              <a:tr h="228096">
                <a:tc rowSpan="4">
                  <a:txBody>
                    <a:bodyPr/>
                    <a:lstStyle/>
                    <a:p>
                      <a:pPr algn="ctr" fontAlgn="ctr"/>
                      <a:r>
                        <a:rPr lang="ru-RU" sz="700" u="none" strike="noStrike" dirty="0">
                          <a:effectLst/>
                        </a:rPr>
                        <a:t>№</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algn="ctr" fontAlgn="ctr"/>
                      <a:r>
                        <a:rPr lang="ru-RU" sz="700" u="none" strike="noStrike" dirty="0">
                          <a:effectLst/>
                        </a:rPr>
                        <a:t>Наименование национального (федерального) проекта</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gridSpan="3">
                  <a:txBody>
                    <a:bodyPr/>
                    <a:lstStyle/>
                    <a:p>
                      <a:pPr algn="ctr" fontAlgn="ctr"/>
                      <a:r>
                        <a:rPr lang="ru-RU" sz="700" u="none" strike="noStrike" dirty="0">
                          <a:effectLst/>
                        </a:rPr>
                        <a:t>Всего предусмотрено на реализацию национальных проектов в бюджете Республики Татарстан</a:t>
                      </a:r>
                      <a:br>
                        <a:rPr lang="ru-RU" sz="700" u="none" strike="noStrike" dirty="0">
                          <a:effectLst/>
                        </a:rPr>
                      </a:br>
                      <a:r>
                        <a:rPr lang="ru-RU" sz="700" u="none" strike="noStrike" dirty="0">
                          <a:effectLst/>
                        </a:rPr>
                        <a:t>в соответствии с Законом Республики Татарстан от 27.11.2020 г. № 78 ЗРТ</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ru-RU"/>
                    </a:p>
                  </a:txBody>
                  <a:tcPr/>
                </a:tc>
                <a:tc rowSpan="2" hMerge="1">
                  <a:txBody>
                    <a:bodyPr/>
                    <a:lstStyle/>
                    <a:p>
                      <a:endParaRPr lang="ru-RU"/>
                    </a:p>
                  </a:txBody>
                  <a:tcPr/>
                </a:tc>
                <a:tc gridSpan="9">
                  <a:txBody>
                    <a:bodyPr/>
                    <a:lstStyle/>
                    <a:p>
                      <a:pPr algn="ctr" fontAlgn="ctr"/>
                      <a:r>
                        <a:rPr lang="ru-RU" sz="700" u="none" strike="noStrike" dirty="0">
                          <a:effectLst/>
                        </a:rPr>
                        <a:t>В рамках </a:t>
                      </a:r>
                      <a:r>
                        <a:rPr lang="ru-RU" sz="700" u="none" strike="noStrike" dirty="0" err="1">
                          <a:effectLst/>
                        </a:rPr>
                        <a:t>софинансирования</a:t>
                      </a:r>
                      <a:r>
                        <a:rPr lang="ru-RU" sz="700" u="none" strike="noStrike" dirty="0">
                          <a:effectLst/>
                        </a:rPr>
                        <a:t> </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700" u="none" strike="noStrike" dirty="0">
                          <a:effectLst/>
                        </a:rPr>
                        <a:t>Предусмотрено дополнительно за счет средств бюджета Республики Татарстан</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r>
              <a:tr h="289375">
                <a:tc vMerge="1">
                  <a:txBody>
                    <a:bodyPr/>
                    <a:lstStyle/>
                    <a:p>
                      <a:endParaRPr lang="ru-RU"/>
                    </a:p>
                  </a:txBody>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fontAlgn="ctr"/>
                      <a:r>
                        <a:rPr lang="ru-RU" sz="700" u="none" strike="noStrike" dirty="0">
                          <a:effectLst/>
                        </a:rPr>
                        <a:t>ВСЕГО</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700" u="none" strike="noStrike" dirty="0">
                          <a:effectLst/>
                        </a:rPr>
                        <a:t>Межбюджетные трансферты из федерального бюджета</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700" u="none" strike="noStrike" dirty="0" err="1">
                          <a:effectLst/>
                        </a:rPr>
                        <a:t>Софинансирование</a:t>
                      </a:r>
                      <a:r>
                        <a:rPr lang="ru-RU" sz="700" u="none" strike="noStrike" dirty="0">
                          <a:effectLst/>
                        </a:rPr>
                        <a:t> со стороны Республики Татарстан</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gridSpan="2">
                  <a:txBody>
                    <a:bodyPr/>
                    <a:lstStyle/>
                    <a:p>
                      <a:pPr algn="ctr" fontAlgn="ctr"/>
                      <a:r>
                        <a:rPr lang="ru-RU" sz="700" u="none" strike="noStrike" dirty="0">
                          <a:effectLst/>
                        </a:rPr>
                        <a:t>2021</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ru-RU"/>
                    </a:p>
                  </a:txBody>
                  <a:tcPr/>
                </a:tc>
                <a:tc rowSpan="3">
                  <a:txBody>
                    <a:bodyPr/>
                    <a:lstStyle/>
                    <a:p>
                      <a:pPr algn="ctr" fontAlgn="ctr"/>
                      <a:r>
                        <a:rPr lang="ru-RU" sz="700" u="none" strike="noStrike" dirty="0">
                          <a:effectLst/>
                        </a:rPr>
                        <a:t>ВСЕГО 2021-2023 годы</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46390">
                <a:tc vMerge="1">
                  <a:txBody>
                    <a:bodyPr/>
                    <a:lstStyle/>
                    <a:p>
                      <a:endParaRPr lang="ru-RU"/>
                    </a:p>
                  </a:txBody>
                  <a:tcPr/>
                </a:tc>
                <a:tc vMerge="1">
                  <a:txBody>
                    <a:bodyPr/>
                    <a:lstStyle/>
                    <a:p>
                      <a:endParaRPr lang="ru-RU"/>
                    </a:p>
                  </a:txBody>
                  <a:tcPr/>
                </a:tc>
                <a:tc gridSpan="2">
                  <a:txBody>
                    <a:bodyPr/>
                    <a:lstStyle/>
                    <a:p>
                      <a:pPr algn="ctr" fontAlgn="ctr"/>
                      <a:r>
                        <a:rPr lang="ru-RU" sz="700" u="none" strike="noStrike">
                          <a:effectLst/>
                        </a:rPr>
                        <a:t>2021</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rowSpan="2">
                  <a:txBody>
                    <a:bodyPr/>
                    <a:lstStyle/>
                    <a:p>
                      <a:pPr algn="ctr" fontAlgn="ctr"/>
                      <a:r>
                        <a:rPr lang="ru-RU" sz="700" u="none" strike="noStrike">
                          <a:effectLst/>
                        </a:rPr>
                        <a:t>ВСЕГО 2021-2023 годы</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ru-RU" sz="700" u="none" strike="noStrike">
                          <a:effectLst/>
                        </a:rPr>
                        <a:t>2021</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rowSpan="2">
                  <a:txBody>
                    <a:bodyPr/>
                    <a:lstStyle/>
                    <a:p>
                      <a:pPr algn="ctr" fontAlgn="ctr"/>
                      <a:r>
                        <a:rPr lang="ru-RU" sz="700" u="none" strike="noStrike">
                          <a:effectLst/>
                        </a:rPr>
                        <a:t>ВСЕГО 2021-2023 годы</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ru-RU" sz="700" u="none" strike="noStrike">
                          <a:effectLst/>
                        </a:rPr>
                        <a:t>2021</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rowSpan="2">
                  <a:txBody>
                    <a:bodyPr/>
                    <a:lstStyle/>
                    <a:p>
                      <a:pPr algn="ctr" fontAlgn="ctr"/>
                      <a:r>
                        <a:rPr lang="ru-RU" sz="700" u="none" strike="noStrike" dirty="0">
                          <a:effectLst/>
                        </a:rPr>
                        <a:t>ВСЕГО 2021-2023 годы</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ru-RU" sz="700" u="none" strike="noStrike" dirty="0">
                          <a:effectLst/>
                        </a:rPr>
                        <a:t>2021</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rowSpan="2">
                  <a:txBody>
                    <a:bodyPr/>
                    <a:lstStyle/>
                    <a:p>
                      <a:pPr algn="ctr" fontAlgn="ctr"/>
                      <a:r>
                        <a:rPr lang="ru-RU" sz="700" u="none" strike="noStrike" dirty="0">
                          <a:effectLst/>
                        </a:rPr>
                        <a:t>ВСЕГО 2021-2023 годы</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r>
              <a:tr h="221287">
                <a:tc vMerge="1">
                  <a:txBody>
                    <a:bodyPr/>
                    <a:lstStyle/>
                    <a:p>
                      <a:endParaRPr lang="ru-RU"/>
                    </a:p>
                  </a:txBody>
                  <a:tcPr/>
                </a:tc>
                <a:tc vMerge="1">
                  <a:txBody>
                    <a:bodyPr/>
                    <a:lstStyle/>
                    <a:p>
                      <a:endParaRPr lang="ru-RU"/>
                    </a:p>
                  </a:txBody>
                  <a:tcPr/>
                </a:tc>
                <a:tc>
                  <a:txBody>
                    <a:bodyPr/>
                    <a:lstStyle/>
                    <a:p>
                      <a:pPr algn="ctr" fontAlgn="ctr"/>
                      <a:r>
                        <a:rPr lang="ru-RU" sz="700" u="none" strike="noStrike">
                          <a:effectLst/>
                        </a:rPr>
                        <a:t>план</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u="none" strike="noStrike" dirty="0">
                          <a:effectLst/>
                        </a:rPr>
                        <a:t>факт</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ctr"/>
                      <a:r>
                        <a:rPr lang="ru-RU" sz="700" u="none" strike="noStrike">
                          <a:effectLst/>
                        </a:rPr>
                        <a:t>план</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u="none" strike="noStrike">
                          <a:effectLst/>
                        </a:rPr>
                        <a:t>факт</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ctr"/>
                      <a:r>
                        <a:rPr lang="ru-RU" sz="700" u="none" strike="noStrike">
                          <a:effectLst/>
                        </a:rPr>
                        <a:t>план</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u="none" strike="noStrike">
                          <a:effectLst/>
                        </a:rPr>
                        <a:t>факт</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ctr"/>
                      <a:r>
                        <a:rPr lang="ru-RU" sz="700" u="none" strike="noStrike">
                          <a:effectLst/>
                        </a:rPr>
                        <a:t>план</a:t>
                      </a:r>
                      <a:endParaRPr lang="ru-RU" sz="700" b="0"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u="none" strike="noStrike" dirty="0">
                          <a:effectLst/>
                        </a:rPr>
                        <a:t>факт</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ctr"/>
                      <a:r>
                        <a:rPr lang="ru-RU" sz="700" u="none" strike="noStrike" dirty="0">
                          <a:effectLst/>
                        </a:rPr>
                        <a:t>план</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700" u="none" strike="noStrike" dirty="0">
                          <a:effectLst/>
                        </a:rPr>
                        <a:t>факт</a:t>
                      </a:r>
                      <a:endParaRPr lang="ru-RU" sz="7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234905">
                <a:tc>
                  <a:txBody>
                    <a:bodyPr/>
                    <a:lstStyle/>
                    <a:p>
                      <a:pPr algn="ctr" fontAlgn="t"/>
                      <a:r>
                        <a:rPr lang="ru-RU" sz="500" u="none" strike="noStrike" dirty="0">
                          <a:effectLst/>
                        </a:rPr>
                        <a:t> </a:t>
                      </a:r>
                      <a:endParaRPr lang="ru-RU" sz="500" b="0"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700" b="1" u="none" strike="noStrike" dirty="0">
                          <a:effectLst/>
                        </a:rPr>
                        <a:t>ВСЕГО</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34 119 235,9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33 961 474,5</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81 491 790,9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28 965 564,4</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28 815 425,9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60 791 632,0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25 403 275,7</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a:effectLst/>
                        </a:rPr>
                        <a:t>25 286 099,2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53 528 260,5</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3 562 288,7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3 529 326,7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7 214 609,2</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5 153 671,5</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5 146 048,5</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ru-RU" sz="550" b="1" u="none" strike="noStrike" dirty="0">
                          <a:effectLst/>
                        </a:rPr>
                        <a:t>20 431 883,0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36177">
                <a:tc>
                  <a:txBody>
                    <a:bodyPr/>
                    <a:lstStyle/>
                    <a:p>
                      <a:pPr algn="ctr" fontAlgn="t"/>
                      <a:r>
                        <a:rPr lang="ru-RU" sz="500" u="none" strike="noStrike">
                          <a:effectLst/>
                        </a:rPr>
                        <a:t>1.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a:effectLst/>
                        </a:rPr>
                        <a:t>ДЕМОГРАФИЯ</a:t>
                      </a:r>
                      <a:endParaRPr lang="ru-RU" sz="7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7 217 191,5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7 145 316,3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21 111 216,5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5 686 105,5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5 618 570,0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15 371 780,0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5 266 654,0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5 199 120,0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14 767 931,9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419 451,5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419 450,0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560 085,8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1 531 086,0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1 526 746,3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5 739 436,5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500" u="none" strike="noStrike">
                          <a:effectLst/>
                        </a:rPr>
                        <a:t>2.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a:effectLst/>
                        </a:rPr>
                        <a:t>ЗДРАВООХРАНЕНИЕ</a:t>
                      </a:r>
                      <a:endParaRPr lang="ru-RU" sz="7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2 550 960,7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2 533 353,0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5 451 734,8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2 138 135,1</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2 123 729,8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4 214 056,2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1 496 720,2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1 488 937,8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3 279 380,9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641 414,9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634 792,0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934 675,3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412 825,6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409 623,2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1 237 678,6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500" u="none" strike="noStrike">
                          <a:effectLst/>
                        </a:rPr>
                        <a:t>3.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a:effectLst/>
                        </a:rPr>
                        <a:t>ОБРАЗОВАНИ</a:t>
                      </a:r>
                      <a:r>
                        <a:rPr lang="en-US" sz="700" u="none" strike="noStrike">
                          <a:effectLst/>
                        </a:rPr>
                        <a:t>E</a:t>
                      </a:r>
                      <a:endParaRPr lang="en-US" sz="7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2 557 134,9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2 555 338,9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3 247 039,0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2 537 009,0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2 535 213,0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3 226 913,1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1 889 707,5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1 888 665,9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2 448 529,7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647 301,5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646 547,1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778 383,4</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20 125,9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20 125,9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20 125,9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500" u="none" strike="noStrike">
                          <a:effectLst/>
                        </a:rPr>
                        <a:t>4.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a:effectLst/>
                        </a:rPr>
                        <a:t>ЖИЛЬЕ И ГОРОДСКАЯ СРЕДА</a:t>
                      </a:r>
                      <a:endParaRPr lang="ru-RU" sz="7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4 322 779,0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4 287 258,3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12 631 147,7</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4 322 779,0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4 287 258,3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12 631 147,7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3 519 822,0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3 501 585,5</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10 249 600,5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802 957,0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785 672,8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2 381 547,2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500" u="none" strike="noStrike">
                          <a:effectLst/>
                        </a:rPr>
                        <a:t>5.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ЭКОЛОГИЯ</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3 327 644,1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3 307 347,7</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7 560 357,3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3 327 644,1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3 307 347,7</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7 560 357,3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2 650 488,9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2 634 048,8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6 148 922,5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677 155,2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673 298,9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1 411 434,8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221">
                <a:tc>
                  <a:txBody>
                    <a:bodyPr/>
                    <a:lstStyle/>
                    <a:p>
                      <a:pPr algn="ctr" fontAlgn="t"/>
                      <a:r>
                        <a:rPr lang="ru-RU" sz="500" u="none" strike="noStrike">
                          <a:effectLst/>
                        </a:rPr>
                        <a:t>6.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БЕЗОПАСНЫЕ  КАЧЕСТВЕННЫЕ ДОРОГИ</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12 602 800,0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12 602 732,5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25 250 300,0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9 482 000,0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9 482 000,0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12 022 000,0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9 482 000,0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9 482 000,0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12 022 000,0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3 120 800,0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3 120 732,5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13 228 300,0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368">
                <a:tc>
                  <a:txBody>
                    <a:bodyPr/>
                    <a:lstStyle/>
                    <a:p>
                      <a:pPr algn="ctr" fontAlgn="t"/>
                      <a:r>
                        <a:rPr lang="ru-RU" sz="500" u="none" strike="noStrike">
                          <a:effectLst/>
                        </a:rPr>
                        <a:t>7.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a:effectLst/>
                        </a:rPr>
                        <a:t>ПРОИЗВОДИТЕЛЬНОСТЬ ТРУДА </a:t>
                      </a:r>
                      <a:endParaRPr lang="ru-RU" sz="7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71 655,0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71 655,0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247 849,2</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71 655,0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71 655,0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247 849,2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71 655,0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71 655,0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247 849,2</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500" u="none" strike="noStrike">
                          <a:effectLst/>
                        </a:rPr>
                        <a:t>8.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КУЛЬТУРА</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451 101,8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451 101,8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1 701 860,1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433 051,8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433 051,8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1 647 870,1</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320 630,8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320 630,8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1 245 741,7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112 421,0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112 421,0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397 128,4</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18 050,0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18 050,0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53 990,0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221">
                <a:tc>
                  <a:txBody>
                    <a:bodyPr/>
                    <a:lstStyle/>
                    <a:p>
                      <a:pPr algn="ctr" fontAlgn="t"/>
                      <a:r>
                        <a:rPr lang="ru-RU" sz="500" u="none" strike="noStrike">
                          <a:effectLst/>
                        </a:rPr>
                        <a:t>9.</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МЕЖДУНАРОДНАЯ КООПЕРАЦИЯ И ЭКСПОРТ</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68 735,8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68 735,8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494 485,9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68 735,8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68 735,8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494 485,9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39 557,0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39 557,0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384 414,6</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29 178,8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29 178,8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110 071,3</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52">
                <a:tc>
                  <a:txBody>
                    <a:bodyPr/>
                    <a:lstStyle/>
                    <a:p>
                      <a:pPr algn="ctr" fontAlgn="t"/>
                      <a:r>
                        <a:rPr lang="ru-RU" sz="500" u="none" strike="noStrike">
                          <a:effectLst/>
                        </a:rPr>
                        <a:t>10.</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МАЛОЕ И СРЕДНЕЕ ПРЕДПРИНИМАТЕЛЬСТВО И ПОДДЕРЖКА ИНДИВИДУАЛЬНОЙ ПРЕДПРИНИМАТЕЛЬСКОЙ ИНИЦИАТИВЫ</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594 037,6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594 025,0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2 032 649,2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594 037,6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594 025,0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2 032 649,2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481 170,5</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481 160,3</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1 646 445,8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112 867,1</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112 864,7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386 203,4</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0,0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5963">
                <a:tc>
                  <a:txBody>
                    <a:bodyPr/>
                    <a:lstStyle/>
                    <a:p>
                      <a:pPr algn="ctr" fontAlgn="t"/>
                      <a:r>
                        <a:rPr lang="ru-RU" sz="500" u="none" strike="noStrike">
                          <a:effectLst/>
                        </a:rPr>
                        <a:t>11. </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ЦИФРОВАЯ ЭКОНОМИКА</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86 919,6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86 906,2</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1 494 875,3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36 135,6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36 135,6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1 342 523,3</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29 269,8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29 269,8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1 087 443,7</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6 865,8</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6 865,8</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255 079,6</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50 784,0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50 770,6</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152 352,0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309">
                <a:tc>
                  <a:txBody>
                    <a:bodyPr/>
                    <a:lstStyle/>
                    <a:p>
                      <a:pPr algn="ctr" fontAlgn="t"/>
                      <a:r>
                        <a:rPr lang="ru-RU" sz="500" u="none" strike="noStrike">
                          <a:effectLst/>
                        </a:rPr>
                        <a:t>12.</a:t>
                      </a:r>
                      <a:endParaRPr lang="ru-RU" sz="50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u="none" strike="noStrike" dirty="0">
                          <a:effectLst/>
                        </a:rPr>
                        <a:t>ТУРИЗМ И ИНДУСТРИЯ ГОСТЕПРИИМСТВА</a:t>
                      </a:r>
                      <a:endParaRPr lang="ru-RU" sz="70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268 275,9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257 704,0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268 275,9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268 275,9</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a:effectLst/>
                        </a:rPr>
                        <a:t>257 704,0</a:t>
                      </a:r>
                      <a:endParaRPr lang="ru-RU" sz="550" b="1" i="0" u="none" strike="noStrike">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155 600,0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149 468,3</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112 675,9</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108 235,7</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550" u="none" strike="noStrike" dirty="0">
                          <a:effectLst/>
                        </a:rPr>
                        <a:t>0,0</a:t>
                      </a:r>
                      <a:endParaRPr lang="ru-RU" sz="550" b="1" i="0" u="none" strike="noStrike" dirty="0">
                        <a:solidFill>
                          <a:srgbClr val="000000"/>
                        </a:solidFill>
                        <a:effectLst/>
                        <a:latin typeface="Times New Roman" panose="02020603050405020304" pitchFamily="18" charset="0"/>
                      </a:endParaRPr>
                    </a:p>
                  </a:txBody>
                  <a:tcPr marL="3404" marR="3404" marT="3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Текст 2"/>
          <p:cNvSpPr>
            <a:spLocks noGrp="1"/>
          </p:cNvSpPr>
          <p:nvPr>
            <p:ph type="body" sz="quarter" idx="14"/>
          </p:nvPr>
        </p:nvSpPr>
        <p:spPr/>
        <p:txBody>
          <a:bodyPr>
            <a:noAutofit/>
          </a:bodyPr>
          <a:lstStyle/>
          <a:p>
            <a:r>
              <a:rPr lang="ru-RU" sz="1800" dirty="0" smtClean="0"/>
              <a:t>Расходы бюджета Республики Татарстан на реализацию </a:t>
            </a:r>
            <a:r>
              <a:rPr lang="ru-RU" sz="1800" dirty="0"/>
              <a:t>национальных проектов в </a:t>
            </a:r>
            <a:r>
              <a:rPr lang="ru-RU" sz="1800" dirty="0" smtClean="0"/>
              <a:t>2021 году (тыс. рублей)</a:t>
            </a:r>
            <a:endParaRPr lang="ru-RU" sz="1800" dirty="0"/>
          </a:p>
        </p:txBody>
      </p:sp>
    </p:spTree>
    <p:extLst>
      <p:ext uri="{BB962C8B-B14F-4D97-AF65-F5344CB8AC3E}">
        <p14:creationId xmlns:p14="http://schemas.microsoft.com/office/powerpoint/2010/main" val="39839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85470" y="136200"/>
            <a:ext cx="8088112" cy="466335"/>
          </a:xfrm>
        </p:spPr>
        <p:txBody>
          <a:bodyPr>
            <a:normAutofit fontScale="55000" lnSpcReduction="20000"/>
          </a:bodyPr>
          <a:lstStyle/>
          <a:p>
            <a:r>
              <a:rPr lang="ru-RU" dirty="0"/>
              <a:t>Сведения о реализации в </a:t>
            </a:r>
            <a:r>
              <a:rPr lang="ru-RU" dirty="0" smtClean="0"/>
              <a:t>2021 </a:t>
            </a:r>
            <a:r>
              <a:rPr lang="ru-RU" dirty="0"/>
              <a:t>году общественно </a:t>
            </a:r>
            <a:r>
              <a:rPr lang="ru-RU" dirty="0" smtClean="0"/>
              <a:t>значимых</a:t>
            </a:r>
            <a:br>
              <a:rPr lang="ru-RU" dirty="0" smtClean="0"/>
            </a:br>
            <a:r>
              <a:rPr lang="ru-RU" dirty="0" smtClean="0"/>
              <a:t> </a:t>
            </a:r>
            <a:r>
              <a:rPr lang="ru-RU" dirty="0"/>
              <a:t>проектов для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1578601769"/>
              </p:ext>
            </p:extLst>
          </p:nvPr>
        </p:nvGraphicFramePr>
        <p:xfrm>
          <a:off x="577816" y="543698"/>
          <a:ext cx="8283582" cy="5909131"/>
        </p:xfrm>
        <a:graphic>
          <a:graphicData uri="http://schemas.openxmlformats.org/drawingml/2006/table">
            <a:tbl>
              <a:tblPr>
                <a:tableStyleId>{616DA210-FB5B-4158-B5E0-FEB733F419BA}</a:tableStyleId>
              </a:tblPr>
              <a:tblGrid>
                <a:gridCol w="4703769"/>
                <a:gridCol w="3579813"/>
              </a:tblGrid>
              <a:tr h="278985">
                <a:tc>
                  <a:txBody>
                    <a:bodyPr/>
                    <a:lstStyle/>
                    <a:p>
                      <a:pPr algn="ctr" fontAlgn="ctr"/>
                      <a:r>
                        <a:rPr lang="ru-RU" sz="950" b="1" u="none" strike="noStrike" dirty="0">
                          <a:effectLst/>
                        </a:rPr>
                        <a:t>Наименование проекта</a:t>
                      </a:r>
                      <a:endParaRPr lang="ru-RU" sz="95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50" b="1" u="none" strike="noStrike" dirty="0">
                          <a:effectLst/>
                        </a:rPr>
                        <a:t>Результат от реализации проекта</a:t>
                      </a:r>
                      <a:endParaRPr lang="ru-RU" sz="95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6623">
                <a:tc>
                  <a:txBody>
                    <a:bodyPr/>
                    <a:lstStyle/>
                    <a:p>
                      <a:pPr algn="just" fontAlgn="ctr"/>
                      <a:r>
                        <a:rPr lang="ru-RU" sz="950" b="0" i="0" u="none" strike="noStrike" kern="1200" dirty="0">
                          <a:solidFill>
                            <a:schemeClr val="tx1"/>
                          </a:solidFill>
                          <a:effectLst/>
                          <a:latin typeface="+mn-lt"/>
                          <a:ea typeface="+mn-ea"/>
                          <a:cs typeface="+mn-cs"/>
                        </a:rPr>
                        <a:t>Капитальный ремонт общеобразовательных учреждений и дошкольных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53 дошкольных образовательных организаций,</a:t>
                      </a:r>
                      <a:br>
                        <a:rPr lang="ru-RU" sz="950" b="0" i="0" u="none" strike="noStrike" dirty="0">
                          <a:solidFill>
                            <a:schemeClr val="tx1"/>
                          </a:solidFill>
                          <a:effectLst/>
                          <a:latin typeface="+mn-lt"/>
                        </a:rPr>
                      </a:br>
                      <a:r>
                        <a:rPr lang="ru-RU" sz="950" b="0" i="0" u="none" strike="noStrike" dirty="0">
                          <a:solidFill>
                            <a:schemeClr val="tx1"/>
                          </a:solidFill>
                          <a:effectLst/>
                          <a:latin typeface="+mn-lt"/>
                        </a:rPr>
                        <a:t>159 общеобразовательных школ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8054">
                <a:tc>
                  <a:txBody>
                    <a:bodyPr/>
                    <a:lstStyle/>
                    <a:p>
                      <a:pPr algn="just" fontAlgn="ctr"/>
                      <a:r>
                        <a:rPr lang="ru-RU" sz="950" b="0" i="0" u="none" strike="noStrike" kern="1200" dirty="0">
                          <a:solidFill>
                            <a:schemeClr val="tx1"/>
                          </a:solidFill>
                          <a:effectLst/>
                          <a:latin typeface="+mn-lt"/>
                          <a:ea typeface="+mn-ea"/>
                          <a:cs typeface="+mn-cs"/>
                        </a:rPr>
                        <a:t>Капитальный ремонт ресурсных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9</a:t>
                      </a:r>
                      <a:r>
                        <a:rPr lang="ru-RU" sz="950" b="0" i="0" u="none" strike="noStrike" baseline="0" dirty="0">
                          <a:solidFill>
                            <a:schemeClr val="tx1"/>
                          </a:solidFill>
                          <a:effectLst/>
                          <a:latin typeface="+mn-lt"/>
                        </a:rPr>
                        <a:t> </a:t>
                      </a:r>
                      <a:r>
                        <a:rPr lang="ru-RU" sz="950" b="0" i="0" u="none" strike="noStrike" dirty="0">
                          <a:solidFill>
                            <a:schemeClr val="tx1"/>
                          </a:solidFill>
                          <a:effectLst/>
                          <a:latin typeface="+mn-lt"/>
                        </a:rPr>
                        <a:t>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6188">
                <a:tc>
                  <a:txBody>
                    <a:bodyPr/>
                    <a:lstStyle/>
                    <a:p>
                      <a:pPr algn="just" fontAlgn="ctr"/>
                      <a:r>
                        <a:rPr lang="ru-RU" sz="950" b="0" i="0" u="none" strike="noStrike" kern="1200" dirty="0">
                          <a:solidFill>
                            <a:schemeClr val="tx1"/>
                          </a:solidFill>
                          <a:effectLst/>
                          <a:latin typeface="+mn-lt"/>
                          <a:ea typeface="+mn-ea"/>
                          <a:cs typeface="+mn-cs"/>
                        </a:rPr>
                        <a:t>Программа обеспечения населения чистой водой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Построено и отремонтировано 129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7227">
                <a:tc>
                  <a:txBody>
                    <a:bodyPr/>
                    <a:lstStyle/>
                    <a:p>
                      <a:pPr algn="just" fontAlgn="ctr"/>
                      <a:r>
                        <a:rPr lang="ru-RU" sz="950" b="0" i="0" u="none" strike="noStrike" kern="1200" dirty="0">
                          <a:solidFill>
                            <a:schemeClr val="tx1"/>
                          </a:solidFill>
                          <a:effectLst/>
                          <a:latin typeface="+mn-lt"/>
                          <a:ea typeface="+mn-ea"/>
                          <a:cs typeface="+mn-cs"/>
                        </a:rPr>
                        <a:t>Перевод системы отопления на индивидуальные котлы (двухконтурные котлы)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Переведено на индивидуальные системы отопления 37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76">
                <a:tc>
                  <a:txBody>
                    <a:bodyPr/>
                    <a:lstStyle/>
                    <a:p>
                      <a:pPr algn="l" fontAlgn="b"/>
                      <a:r>
                        <a:rPr lang="ru-RU" sz="950" b="0" i="0" u="none" strike="noStrike" kern="1200" dirty="0">
                          <a:solidFill>
                            <a:schemeClr val="tx1"/>
                          </a:solidFill>
                          <a:effectLst/>
                          <a:latin typeface="+mn-lt"/>
                          <a:ea typeface="+mn-ea"/>
                          <a:cs typeface="+mn-cs"/>
                        </a:rPr>
                        <a:t>Программа ремонта отопления (котельных) объектов социального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Отремонтировано 44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2310">
                <a:tc>
                  <a:txBody>
                    <a:bodyPr/>
                    <a:lstStyle/>
                    <a:p>
                      <a:pPr algn="l" fontAlgn="b"/>
                      <a:r>
                        <a:rPr lang="ru-RU" sz="950" b="0" i="0" u="none" strike="noStrike" kern="1200" dirty="0">
                          <a:solidFill>
                            <a:schemeClr val="tx1"/>
                          </a:solidFill>
                          <a:effectLst/>
                          <a:latin typeface="+mn-lt"/>
                          <a:ea typeface="+mn-ea"/>
                          <a:cs typeface="+mn-cs"/>
                        </a:rPr>
                        <a:t>Модернизация систем водоотведения, строительство, капитальный ремонт систем и сооружений канализации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Построено  и отремонтировано 12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702">
                <a:tc>
                  <a:txBody>
                    <a:bodyPr/>
                    <a:lstStyle/>
                    <a:p>
                      <a:pPr algn="l" fontAlgn="b"/>
                      <a:r>
                        <a:rPr lang="ru-RU" sz="950" b="0" i="0" u="none" strike="noStrike" kern="1200" dirty="0">
                          <a:solidFill>
                            <a:schemeClr val="tx1"/>
                          </a:solidFill>
                          <a:effectLst/>
                          <a:latin typeface="+mn-lt"/>
                          <a:ea typeface="+mn-ea"/>
                          <a:cs typeface="+mn-cs"/>
                        </a:rPr>
                        <a:t>Программа по восстановлению освещения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Отремонтирован 461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5197">
                <a:tc>
                  <a:txBody>
                    <a:bodyPr/>
                    <a:lstStyle/>
                    <a:p>
                      <a:pPr algn="l" fontAlgn="b"/>
                      <a:r>
                        <a:rPr lang="ru-RU" sz="950" b="0" i="0" u="none" strike="noStrike" kern="1200" dirty="0">
                          <a:solidFill>
                            <a:schemeClr val="tx1"/>
                          </a:solidFill>
                          <a:effectLst/>
                          <a:latin typeface="+mn-lt"/>
                          <a:ea typeface="+mn-ea"/>
                          <a:cs typeface="+mn-cs"/>
                        </a:rPr>
                        <a:t>Мероприятия по созданию и обустройству парков, скверов и </a:t>
                      </a:r>
                      <a:r>
                        <a:rPr lang="ru-RU" sz="950" b="0" i="0" u="none" strike="noStrike" kern="1200" dirty="0" err="1">
                          <a:solidFill>
                            <a:schemeClr val="tx1"/>
                          </a:solidFill>
                          <a:effectLst/>
                          <a:latin typeface="+mn-lt"/>
                          <a:ea typeface="+mn-ea"/>
                          <a:cs typeface="+mn-cs"/>
                        </a:rPr>
                        <a:t>водоохранных</a:t>
                      </a:r>
                      <a:r>
                        <a:rPr lang="ru-RU" sz="950" b="0" i="0" u="none" strike="noStrike" kern="1200" dirty="0">
                          <a:solidFill>
                            <a:schemeClr val="tx1"/>
                          </a:solidFill>
                          <a:effectLst/>
                          <a:latin typeface="+mn-lt"/>
                          <a:ea typeface="+mn-ea"/>
                          <a:cs typeface="+mn-cs"/>
                        </a:rPr>
                        <a:t>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Создано и обустроено 13 парков, скверов и водоохранных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113">
                <a:tc>
                  <a:txBody>
                    <a:bodyPr/>
                    <a:lstStyle/>
                    <a:p>
                      <a:pPr algn="l" fontAlgn="b"/>
                      <a:r>
                        <a:rPr lang="ru-RU" sz="950" b="0" i="0" u="none" strike="noStrike" kern="1200" dirty="0">
                          <a:solidFill>
                            <a:schemeClr val="tx1"/>
                          </a:solidFill>
                          <a:effectLst/>
                          <a:latin typeface="+mn-lt"/>
                          <a:ea typeface="+mn-ea"/>
                          <a:cs typeface="+mn-cs"/>
                        </a:rPr>
                        <a:t>Строительство модульных фельдшерско-акушерских пунктов, капитальный ремонт участковых больниц</a:t>
                      </a:r>
                      <a:r>
                        <a:rPr lang="ru-RU" sz="950" b="0" i="0" u="none" strike="noStrike" kern="1200" baseline="0" dirty="0">
                          <a:solidFill>
                            <a:schemeClr val="tx1"/>
                          </a:solidFill>
                          <a:effectLst/>
                          <a:latin typeface="+mn-lt"/>
                          <a:ea typeface="+mn-ea"/>
                          <a:cs typeface="+mn-cs"/>
                        </a:rPr>
                        <a:t> и врачебных амбулаторий</a:t>
                      </a:r>
                      <a:endParaRPr lang="ru-RU" sz="9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 и отремонтировано 59 объектов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8548">
                <a:tc>
                  <a:txBody>
                    <a:bodyPr/>
                    <a:lstStyle/>
                    <a:p>
                      <a:pPr algn="l" fontAlgn="b"/>
                      <a:r>
                        <a:rPr lang="ru-RU" sz="950" b="0" i="0" u="none" strike="noStrike" kern="1200" dirty="0">
                          <a:solidFill>
                            <a:schemeClr val="tx1"/>
                          </a:solidFill>
                          <a:effectLst/>
                          <a:latin typeface="+mn-lt"/>
                          <a:ea typeface="+mn-ea"/>
                          <a:cs typeface="+mn-cs"/>
                        </a:rPr>
                        <a:t>Капитальный ремонт объектов культурного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22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37335">
                <a:tc>
                  <a:txBody>
                    <a:bodyPr/>
                    <a:lstStyle/>
                    <a:p>
                      <a:pPr algn="l" fontAlgn="b"/>
                      <a:r>
                        <a:rPr lang="ru-RU" sz="950" b="0" i="0" u="none" strike="noStrike" kern="1200" dirty="0">
                          <a:solidFill>
                            <a:schemeClr val="tx1"/>
                          </a:solidFill>
                          <a:effectLst/>
                          <a:latin typeface="+mn-lt"/>
                          <a:ea typeface="+mn-ea"/>
                          <a:cs typeface="+mn-cs"/>
                        </a:rPr>
                        <a:t>Капитальный ремонт детских оздоровительных лагерей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a:t>
                      </a:r>
                      <a:r>
                        <a:rPr lang="ru-RU" sz="950" b="0" i="0" u="none" strike="noStrike" baseline="0" dirty="0">
                          <a:solidFill>
                            <a:schemeClr val="tx1"/>
                          </a:solidFill>
                          <a:effectLst/>
                          <a:latin typeface="+mn-lt"/>
                        </a:rPr>
                        <a:t> и отремонтировано 25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0015">
                <a:tc>
                  <a:txBody>
                    <a:bodyPr/>
                    <a:lstStyle/>
                    <a:p>
                      <a:pPr algn="l" fontAlgn="b"/>
                      <a:r>
                        <a:rPr lang="ru-RU" sz="950" b="0" i="0" u="none" strike="noStrike" kern="1200" dirty="0">
                          <a:solidFill>
                            <a:schemeClr val="tx1"/>
                          </a:solidFill>
                          <a:effectLst/>
                          <a:latin typeface="+mn-lt"/>
                          <a:ea typeface="+mn-ea"/>
                          <a:cs typeface="+mn-cs"/>
                        </a:rPr>
                        <a:t>Капитальный ремонт подростковых клубов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11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0658">
                <a:tc>
                  <a:txBody>
                    <a:bodyPr/>
                    <a:lstStyle/>
                    <a:p>
                      <a:pPr algn="l" fontAlgn="b"/>
                      <a:r>
                        <a:rPr lang="ru-RU" sz="950" b="0" i="0" u="none" strike="noStrike" kern="1200" dirty="0">
                          <a:solidFill>
                            <a:schemeClr val="tx1"/>
                          </a:solidFill>
                          <a:effectLst/>
                          <a:latin typeface="+mn-lt"/>
                          <a:ea typeface="+mn-ea"/>
                          <a:cs typeface="+mn-cs"/>
                        </a:rPr>
                        <a:t>Капитальный ремонт молодежных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4 объекта</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0578">
                <a:tc>
                  <a:txBody>
                    <a:bodyPr/>
                    <a:lstStyle/>
                    <a:p>
                      <a:pPr algn="l" fontAlgn="b"/>
                      <a:r>
                        <a:rPr lang="ru-RU" sz="950" b="0" i="0" u="none" strike="noStrike" kern="1200" dirty="0">
                          <a:solidFill>
                            <a:schemeClr val="tx1"/>
                          </a:solidFill>
                          <a:effectLst/>
                          <a:latin typeface="+mn-lt"/>
                          <a:ea typeface="+mn-ea"/>
                          <a:cs typeface="+mn-cs"/>
                        </a:rPr>
                        <a:t>Строительство универсальных спортивных площадок, блочных модульных лыжных баз, крытых футбольных манежей с каркасно-тентовым покрытием с футбольной поляной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15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7163">
                <a:tc>
                  <a:txBody>
                    <a:bodyPr/>
                    <a:lstStyle/>
                    <a:p>
                      <a:pPr algn="l" fontAlgn="t"/>
                      <a:r>
                        <a:rPr lang="ru-RU" sz="950" b="0" i="0" u="none" strike="noStrike" kern="1200" dirty="0">
                          <a:solidFill>
                            <a:schemeClr val="tx1"/>
                          </a:solidFill>
                          <a:effectLst/>
                          <a:latin typeface="+mn-lt"/>
                          <a:ea typeface="+mn-ea"/>
                          <a:cs typeface="+mn-cs"/>
                        </a:rPr>
                        <a:t>Капитальный ремонт спортивных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15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4313">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Управлений сельского хозяйства и капитальный ремонт зданий подведомственных учреждений Главного управления ветеринарии КМ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 25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0783">
                <a:tc>
                  <a:txBody>
                    <a:bodyPr/>
                    <a:lstStyle/>
                    <a:p>
                      <a:pPr algn="l" fontAlgn="b"/>
                      <a:r>
                        <a:rPr lang="ru-RU" sz="950" b="0" i="0" u="none" strike="noStrike" kern="1200" dirty="0">
                          <a:solidFill>
                            <a:schemeClr val="tx1"/>
                          </a:solidFill>
                          <a:effectLst/>
                          <a:latin typeface="+mn-lt"/>
                          <a:ea typeface="+mn-ea"/>
                          <a:cs typeface="+mn-cs"/>
                        </a:rPr>
                        <a:t>Капитальный ремонт стационарных организаций социального обслуживания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29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057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архивов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9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2174">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Советов сельских поселений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 13 объектов, отремонтирован 15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41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учреждений, подведомственных Управлению </a:t>
                      </a:r>
                      <a:r>
                        <a:rPr lang="ru-RU" sz="950" b="0" i="0" u="none" strike="noStrike" kern="1200" dirty="0" err="1">
                          <a:solidFill>
                            <a:schemeClr val="tx1"/>
                          </a:solidFill>
                          <a:effectLst/>
                          <a:latin typeface="+mn-lt"/>
                          <a:ea typeface="+mn-ea"/>
                          <a:cs typeface="+mn-cs"/>
                        </a:rPr>
                        <a:t>Росгвардии</a:t>
                      </a:r>
                      <a:endParaRPr lang="ru-RU" sz="9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950" b="0" i="0" u="none" strike="noStrike" kern="1200" dirty="0">
                          <a:solidFill>
                            <a:schemeClr val="tx1"/>
                          </a:solidFill>
                          <a:effectLst/>
                          <a:latin typeface="+mn-lt"/>
                          <a:ea typeface="+mn-ea"/>
                          <a:cs typeface="+mn-cs"/>
                        </a:rPr>
                        <a:t>Отремонтировано 11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541">
                <a:tc>
                  <a:txBody>
                    <a:bodyPr/>
                    <a:lstStyle/>
                    <a:p>
                      <a:pPr algn="just" fontAlgn="ctr"/>
                      <a:r>
                        <a:rPr lang="ru-RU" sz="950" b="0" i="0" u="none" strike="noStrike" kern="1200" dirty="0">
                          <a:solidFill>
                            <a:schemeClr val="tx1"/>
                          </a:solidFill>
                          <a:effectLst/>
                          <a:latin typeface="+mn-lt"/>
                          <a:ea typeface="+mn-ea"/>
                          <a:cs typeface="+mn-cs"/>
                        </a:rPr>
                        <a:t>Капитальный ремонт и реконструкция зданий МВД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950" b="0" i="0" u="none" strike="noStrike" kern="1200" dirty="0">
                          <a:solidFill>
                            <a:schemeClr val="tx1"/>
                          </a:solidFill>
                          <a:effectLst/>
                          <a:latin typeface="+mn-lt"/>
                          <a:ea typeface="+mn-ea"/>
                          <a:cs typeface="+mn-cs"/>
                        </a:rPr>
                        <a:t>Отремонтировано</a:t>
                      </a:r>
                      <a:r>
                        <a:rPr lang="ru-RU" sz="950" b="0" i="0" u="none" strike="noStrike" kern="1200" baseline="0" dirty="0">
                          <a:solidFill>
                            <a:schemeClr val="tx1"/>
                          </a:solidFill>
                          <a:effectLst/>
                          <a:latin typeface="+mn-lt"/>
                          <a:ea typeface="+mn-ea"/>
                          <a:cs typeface="+mn-cs"/>
                        </a:rPr>
                        <a:t> 11</a:t>
                      </a:r>
                      <a:r>
                        <a:rPr lang="ru-RU" sz="950" b="0" i="0" u="none" strike="noStrike" kern="1200" dirty="0">
                          <a:solidFill>
                            <a:schemeClr val="tx1"/>
                          </a:solidFill>
                          <a:effectLst/>
                          <a:latin typeface="+mn-lt"/>
                          <a:ea typeface="+mn-ea"/>
                          <a:cs typeface="+mn-cs"/>
                        </a:rPr>
                        <a:t>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461">
                <a:tc>
                  <a:txBody>
                    <a:bodyPr/>
                    <a:lstStyle/>
                    <a:p>
                      <a:pPr algn="l" fontAlgn="b"/>
                      <a:r>
                        <a:rPr lang="ru-RU" sz="950" b="0" i="0" u="none" strike="noStrike" kern="1200" dirty="0">
                          <a:solidFill>
                            <a:schemeClr val="tx1"/>
                          </a:solidFill>
                          <a:effectLst/>
                          <a:latin typeface="+mn-lt"/>
                          <a:ea typeface="+mn-ea"/>
                          <a:cs typeface="+mn-cs"/>
                        </a:rPr>
                        <a:t>Капитальный ремонт учебных корпусов и общежитий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6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учреждений, подведомственных Министерству лесного хозяйства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31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8561">
                <a:tc>
                  <a:txBody>
                    <a:bodyPr/>
                    <a:lstStyle/>
                    <a:p>
                      <a:pPr algn="l" fontAlgn="b"/>
                      <a:r>
                        <a:rPr lang="ru-RU" sz="950" b="0" i="0" u="none" strike="noStrike" kern="1200" dirty="0">
                          <a:solidFill>
                            <a:schemeClr val="tx1"/>
                          </a:solidFill>
                          <a:effectLst/>
                          <a:latin typeface="+mn-lt"/>
                          <a:ea typeface="+mn-ea"/>
                          <a:cs typeface="+mn-cs"/>
                        </a:rPr>
                        <a:t>Капитальный ремонт пищеблоков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198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381">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образовательных учреждений отрасли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950" b="0" i="0" u="none" strike="noStrike" kern="1200" dirty="0">
                          <a:solidFill>
                            <a:schemeClr val="tx1"/>
                          </a:solidFill>
                          <a:effectLst/>
                          <a:latin typeface="+mn-lt"/>
                          <a:ea typeface="+mn-ea"/>
                          <a:cs typeface="+mn-cs"/>
                        </a:rPr>
                        <a:t>Отремонтировано 6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824">
                <a:tc>
                  <a:txBody>
                    <a:bodyPr/>
                    <a:lstStyle/>
                    <a:p>
                      <a:pPr marL="0" algn="l" defTabSz="685800" rtl="0" eaLnBrk="1" fontAlgn="b" latinLnBrk="0" hangingPunct="1"/>
                      <a:r>
                        <a:rPr lang="ru-RU" sz="950" b="0" i="0" u="none" strike="noStrike" kern="1200" dirty="0">
                          <a:solidFill>
                            <a:schemeClr val="tx1"/>
                          </a:solidFill>
                          <a:effectLst/>
                          <a:latin typeface="+mn-lt"/>
                          <a:ea typeface="+mn-ea"/>
                          <a:cs typeface="+mn-cs"/>
                        </a:rPr>
                        <a:t>Капитальный ремонт стационаров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53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41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Программно-целевые расходы бюджета </a:t>
            </a:r>
            <a:r>
              <a:rPr lang="ru-RU" sz="2000" dirty="0" smtClean="0"/>
              <a:t/>
            </a:r>
            <a:br>
              <a:rPr lang="ru-RU" sz="2000" dirty="0" smtClean="0"/>
            </a:br>
            <a:r>
              <a:rPr lang="ru-RU" sz="2000" dirty="0" smtClean="0"/>
              <a:t>Республики </a:t>
            </a:r>
            <a:r>
              <a:rPr lang="ru-RU" sz="2000" dirty="0"/>
              <a:t>Татарстан в </a:t>
            </a:r>
            <a:r>
              <a:rPr lang="ru-RU" sz="2000" dirty="0" smtClean="0"/>
              <a:t>2021 году</a:t>
            </a:r>
            <a:endParaRPr lang="ru-RU" sz="2000" dirty="0"/>
          </a:p>
        </p:txBody>
      </p:sp>
      <p:sp>
        <p:nvSpPr>
          <p:cNvPr id="4" name="Скругленный прямоугольник 3"/>
          <p:cNvSpPr/>
          <p:nvPr/>
        </p:nvSpPr>
        <p:spPr>
          <a:xfrm>
            <a:off x="514350" y="689120"/>
            <a:ext cx="8524875" cy="2656046"/>
          </a:xfrm>
          <a:prstGeom prst="roundRect">
            <a:avLst/>
          </a:prstGeom>
        </p:spPr>
        <p:style>
          <a:lnRef idx="2">
            <a:schemeClr val="accent5"/>
          </a:lnRef>
          <a:fillRef idx="1">
            <a:schemeClr val="lt1"/>
          </a:fillRef>
          <a:effectRef idx="0">
            <a:schemeClr val="accent5"/>
          </a:effectRef>
          <a:fontRef idx="minor">
            <a:schemeClr val="dk1"/>
          </a:fontRef>
        </p:style>
        <p:txBody>
          <a:bodyPr wrap="square" lIns="72000" tIns="0" rIns="36000" bIns="0">
            <a:spAutoFit/>
          </a:bodyPr>
          <a:lstStyle/>
          <a:p>
            <a:pPr algn="just"/>
            <a:r>
              <a:rPr lang="ru-RU" sz="1200" dirty="0" smtClean="0">
                <a:solidFill>
                  <a:srgbClr val="FFC000"/>
                </a:solidFill>
              </a:rPr>
              <a:t>       </a:t>
            </a:r>
            <a:r>
              <a:rPr lang="ru-RU" sz="1300" dirty="0" smtClean="0">
                <a:solidFill>
                  <a:schemeClr val="tx1"/>
                </a:solidFill>
              </a:rPr>
              <a:t>Особенностью </a:t>
            </a:r>
            <a:r>
              <a:rPr lang="ru-RU" sz="1300" dirty="0">
                <a:solidFill>
                  <a:schemeClr val="tx1"/>
                </a:solidFill>
              </a:rPr>
              <a:t>программного бюджета является то, что все или почти все расходы включены в программы, и каждая </a:t>
            </a:r>
            <a:r>
              <a:rPr lang="ru-RU" sz="1300" dirty="0" smtClean="0">
                <a:solidFill>
                  <a:schemeClr val="tx1"/>
                </a:solidFill>
              </a:rPr>
              <a:t>программа </a:t>
            </a:r>
            <a:r>
              <a:rPr lang="ru-RU" sz="1300" dirty="0">
                <a:solidFill>
                  <a:schemeClr val="tx1"/>
                </a:solidFill>
              </a:rPr>
              <a:t>своей целью увязана с тем или иным итогом деятельности органа власти, направлена на положительные изменения в жизни общества в целом и улучшение качества жизни каждого гражданина в отдельности. Каждая государственная программа имеет свои цели, задачи, комплекс мероприятий и закрепленный </a:t>
            </a:r>
            <a:r>
              <a:rPr lang="ru-RU" sz="1300" dirty="0" smtClean="0">
                <a:solidFill>
                  <a:schemeClr val="tx1"/>
                </a:solidFill>
              </a:rPr>
              <a:t>результат. В </a:t>
            </a:r>
            <a:r>
              <a:rPr lang="ru-RU" sz="1300" dirty="0">
                <a:solidFill>
                  <a:schemeClr val="tx1"/>
                </a:solidFill>
              </a:rPr>
              <a:t>рамках программ отражены основные направления, на которые направляются бюджетные средства.</a:t>
            </a:r>
          </a:p>
          <a:p>
            <a:pPr algn="just"/>
            <a:r>
              <a:rPr lang="ru-RU" sz="1300" dirty="0" smtClean="0">
                <a:solidFill>
                  <a:schemeClr val="tx1"/>
                </a:solidFill>
              </a:rPr>
              <a:t>      Перечень </a:t>
            </a:r>
            <a:r>
              <a:rPr lang="ru-RU" sz="1300" dirty="0">
                <a:solidFill>
                  <a:schemeClr val="tx1"/>
                </a:solidFill>
              </a:rPr>
              <a:t>государственных программ утвержден постановлением Кабинета Министров Республики Татарстан от 31.12.2012 № 1199  </a:t>
            </a:r>
            <a:r>
              <a:rPr lang="ru-RU" sz="1300" dirty="0" smtClean="0">
                <a:solidFill>
                  <a:schemeClr val="tx1"/>
                </a:solidFill>
              </a:rPr>
              <a:t>«Об </a:t>
            </a:r>
            <a:r>
              <a:rPr lang="ru-RU" sz="1300" dirty="0">
                <a:solidFill>
                  <a:schemeClr val="tx1"/>
                </a:solidFill>
              </a:rPr>
              <a:t>утверждении Порядка разработки, реализации и оценки эффективности государственных программ Республики Татарстан и перечня государственных программ Республики </a:t>
            </a:r>
            <a:r>
              <a:rPr lang="ru-RU" sz="1300" dirty="0" smtClean="0">
                <a:solidFill>
                  <a:schemeClr val="tx1"/>
                </a:solidFill>
              </a:rPr>
              <a:t>Татарстан».</a:t>
            </a:r>
            <a:endParaRPr lang="ru-RU" sz="1300" dirty="0">
              <a:solidFill>
                <a:schemeClr val="tx1"/>
              </a:solidFill>
            </a:endParaRPr>
          </a:p>
          <a:p>
            <a:pPr algn="just"/>
            <a:r>
              <a:rPr lang="ru-RU" sz="1300" dirty="0" smtClean="0">
                <a:solidFill>
                  <a:schemeClr val="tx1"/>
                </a:solidFill>
              </a:rPr>
              <a:t>      В 2021 </a:t>
            </a:r>
            <a:r>
              <a:rPr lang="ru-RU" sz="1300" dirty="0">
                <a:solidFill>
                  <a:schemeClr val="tx1"/>
                </a:solidFill>
              </a:rPr>
              <a:t>году за счет средств бюджета Республики Татарстан </a:t>
            </a:r>
            <a:r>
              <a:rPr lang="ru-RU" sz="1300" dirty="0" smtClean="0">
                <a:solidFill>
                  <a:schemeClr val="tx1"/>
                </a:solidFill>
              </a:rPr>
              <a:t>реализовывались </a:t>
            </a:r>
            <a:r>
              <a:rPr lang="ru-RU" sz="1300" dirty="0" smtClean="0">
                <a:solidFill>
                  <a:schemeClr val="tx1"/>
                </a:solidFill>
              </a:rPr>
              <a:t>32 государственные программы </a:t>
            </a:r>
            <a:r>
              <a:rPr lang="ru-RU" sz="1300" dirty="0">
                <a:solidFill>
                  <a:schemeClr val="tx1"/>
                </a:solidFill>
              </a:rPr>
              <a:t>Республики Татарстан.</a:t>
            </a:r>
          </a:p>
        </p:txBody>
      </p:sp>
      <p:graphicFrame>
        <p:nvGraphicFramePr>
          <p:cNvPr id="5" name="Диаграмма 4"/>
          <p:cNvGraphicFramePr/>
          <p:nvPr>
            <p:extLst>
              <p:ext uri="{D42A27DB-BD31-4B8C-83A1-F6EECF244321}">
                <p14:modId xmlns:p14="http://schemas.microsoft.com/office/powerpoint/2010/main" val="1104963896"/>
              </p:ext>
            </p:extLst>
          </p:nvPr>
        </p:nvGraphicFramePr>
        <p:xfrm>
          <a:off x="735265" y="3194099"/>
          <a:ext cx="8220075" cy="3488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825626" y="3349230"/>
            <a:ext cx="1318374" cy="338554"/>
          </a:xfrm>
          <a:prstGeom prst="rect">
            <a:avLst/>
          </a:prstGeom>
          <a:noFill/>
        </p:spPr>
        <p:txBody>
          <a:bodyPr wrap="none" rtlCol="0">
            <a:spAutoFit/>
          </a:bodyPr>
          <a:lstStyle/>
          <a:p>
            <a:r>
              <a:rPr lang="ru-RU" sz="1600" dirty="0" smtClean="0"/>
              <a:t>тыс. рублей</a:t>
            </a:r>
            <a:endParaRPr lang="ru-RU" sz="1600" dirty="0"/>
          </a:p>
        </p:txBody>
      </p:sp>
    </p:spTree>
    <p:extLst>
      <p:ext uri="{BB962C8B-B14F-4D97-AF65-F5344CB8AC3E}">
        <p14:creationId xmlns:p14="http://schemas.microsoft.com/office/powerpoint/2010/main" val="3818848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89878"/>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1744468702"/>
              </p:ext>
            </p:extLst>
          </p:nvPr>
        </p:nvGraphicFramePr>
        <p:xfrm>
          <a:off x="425183" y="812974"/>
          <a:ext cx="8381066" cy="5271598"/>
        </p:xfrm>
        <a:graphic>
          <a:graphicData uri="http://schemas.openxmlformats.org/drawingml/2006/table">
            <a:tbl>
              <a:tblPr>
                <a:tableStyleId>{616DA210-FB5B-4158-B5E0-FEB733F419BA}</a:tableStyleId>
              </a:tblPr>
              <a:tblGrid>
                <a:gridCol w="285750"/>
                <a:gridCol w="5904051"/>
                <a:gridCol w="1054443"/>
                <a:gridCol w="1136822"/>
              </a:tblGrid>
              <a:tr h="211673">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a:t>
                      </a:r>
                    </a:p>
                    <a:p>
                      <a:pPr algn="ctr" fontAlgn="ctr"/>
                      <a:r>
                        <a:rPr lang="ru-RU" sz="1000" b="1" u="none" strike="noStrike" dirty="0" smtClean="0">
                          <a:solidFill>
                            <a:schemeClr val="tx1"/>
                          </a:solidFill>
                          <a:effectLst/>
                        </a:rPr>
                        <a:t>(</a:t>
                      </a:r>
                      <a:r>
                        <a:rPr lang="ru-RU" sz="1000" b="1" u="none" strike="noStrike" dirty="0">
                          <a:solidFill>
                            <a:schemeClr val="tx1"/>
                          </a:solidFill>
                          <a:effectLst/>
                        </a:rPr>
                        <a:t>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2175">
                <a:tc>
                  <a:txBody>
                    <a:bodyPr/>
                    <a:lstStyle/>
                    <a:p>
                      <a:pPr algn="l"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000" b="1" i="0" u="none" strike="noStrike" dirty="0">
                          <a:solidFill>
                            <a:srgbClr val="000000"/>
                          </a:solidFill>
                          <a:effectLst/>
                          <a:latin typeface="Arial" panose="020B0604020202020204" pitchFamily="34" charset="0"/>
                        </a:rPr>
                        <a:t>ИТОГО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dirty="0">
                          <a:solidFill>
                            <a:srgbClr val="000000"/>
                          </a:solidFill>
                          <a:effectLst/>
                          <a:latin typeface="Arial" panose="020B0604020202020204" pitchFamily="34" charset="0"/>
                        </a:rPr>
                        <a:t>317 381 439,6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dirty="0">
                          <a:solidFill>
                            <a:srgbClr val="000000"/>
                          </a:solidFill>
                          <a:effectLst/>
                          <a:latin typeface="Arial" panose="020B0604020202020204" pitchFamily="34" charset="0"/>
                        </a:rPr>
                        <a:t>312 509 541,1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41998">
                <a:tc>
                  <a:txBody>
                    <a:bodyPr/>
                    <a:lstStyle/>
                    <a:p>
                      <a:pPr algn="ctr" fontAlgn="t"/>
                      <a:r>
                        <a:rPr lang="ru-RU" sz="1000" b="0" i="0" u="none" strike="noStrike" dirty="0" smtClean="0">
                          <a:solidFill>
                            <a:srgbClr val="000000"/>
                          </a:solidFill>
                          <a:effectLst/>
                          <a:latin typeface="+mn-lt"/>
                        </a:rPr>
                        <a:t>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здравоохранения Республики Татарстан до 2025 года»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59 431 574,2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58 495 844,1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образования и науки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59 392 054,0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59 250 988,0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«Социальная поддержка граждан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31 325 380,4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31 167 615,3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«Обеспечение качественным жильем и услугами жилищно-коммунального хозяйства населения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9 822 381,2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9 615 683,0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«Содействие занятости населения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2 265 921,9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2 239 716,6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«Обеспечение общественного порядка и противодействие преступности в Республике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2 984 102,4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2 978 696,2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0666">
                <a:tc>
                  <a:txBody>
                    <a:bodyPr/>
                    <a:lstStyle/>
                    <a:p>
                      <a:pPr algn="ctr" fontAlgn="t"/>
                      <a:r>
                        <a:rPr lang="ru-RU"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 на 2014 – </a:t>
                      </a:r>
                      <a:r>
                        <a:rPr lang="ru-RU" sz="1000" b="0" i="0" u="none" strike="noStrike" dirty="0" smtClean="0">
                          <a:solidFill>
                            <a:schemeClr val="tx1"/>
                          </a:solidFill>
                          <a:effectLst/>
                          <a:latin typeface="Arial" panose="020B0604020202020204" pitchFamily="34" charset="0"/>
                        </a:rPr>
                        <a:t>2027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1 382 273,0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1 382 661,5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культуры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11 030 616,7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10 903 990,3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«Охрана окружающей среды, воспроизводство и использование природных ресурсов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2 763 334,9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2 667 859,6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«Экономическое развитие и инновационная экономика Республики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15 217 735,6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14 313 584,2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информационных и коммуникационных технологий в Республике Татарстан «Открытый Татарстан» на 2014 – </a:t>
                      </a:r>
                      <a:r>
                        <a:rPr lang="ru-RU" sz="1000" b="0" i="0" u="none" strike="noStrike" dirty="0" smtClean="0">
                          <a:solidFill>
                            <a:schemeClr val="tx1"/>
                          </a:solidFill>
                          <a:effectLst/>
                          <a:latin typeface="Arial" panose="020B0604020202020204" pitchFamily="34" charset="0"/>
                        </a:rPr>
                        <a:t>2021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4 626 779,0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4 372 389,7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транспортной системы Республики Татарстан на 2014 – 2024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63 564 930,9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61 404 178,8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13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сельского хозяйства и регулирование рынков сельскохозяйственной продукции, сырья и продовольствия в Республике Татарстан на 2013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18 264 814,8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18 702 926,9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лесного хозяйства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1 255 022,7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1 237 937,3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«Управление государственным имуществом Республики Татарстан на 2014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842 674,2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841 287,1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7774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0"/>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a:t>
            </a:r>
            <a:r>
              <a:rPr lang="ru-RU" sz="1800" dirty="0" smtClean="0"/>
              <a:t>Татарстан (продолжение)</a:t>
            </a: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3285365713"/>
              </p:ext>
            </p:extLst>
          </p:nvPr>
        </p:nvGraphicFramePr>
        <p:xfrm>
          <a:off x="529590" y="598949"/>
          <a:ext cx="8334324" cy="5941730"/>
        </p:xfrm>
        <a:graphic>
          <a:graphicData uri="http://schemas.openxmlformats.org/drawingml/2006/table">
            <a:tbl>
              <a:tblPr>
                <a:tableStyleId>{616DA210-FB5B-4158-B5E0-FEB733F419BA}</a:tableStyleId>
              </a:tblPr>
              <a:tblGrid>
                <a:gridCol w="285750"/>
                <a:gridCol w="5956163"/>
                <a:gridCol w="1095632"/>
                <a:gridCol w="996779"/>
              </a:tblGrid>
              <a:tr h="536509">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7867">
                <a:tc>
                  <a:txBody>
                    <a:bodyPr/>
                    <a:lstStyle/>
                    <a:p>
                      <a:pPr algn="ctr" fontAlgn="t"/>
                      <a:r>
                        <a:rPr lang="ru-RU" sz="1000" b="0" i="0" u="none" strike="noStrike" dirty="0" smtClean="0">
                          <a:solidFill>
                            <a:srgbClr val="000000"/>
                          </a:solidFill>
                          <a:effectLst/>
                          <a:latin typeface="+mn-lt"/>
                        </a:rPr>
                        <a:t>16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«Управление государственными финансами Республики Татарстан на 2014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16 366 786,3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16 368 038,1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государственной гражданской службы Республики Татарстан и муниципальной службы в Республике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35 585,0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34 976,0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18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«Реализация государственной национальной политики в Республике Татарстан на 2014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58 224,3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58 220,4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9821">
                <a:tc>
                  <a:txBody>
                    <a:bodyPr/>
                    <a:lstStyle/>
                    <a:p>
                      <a:pPr algn="ctr" fontAlgn="t"/>
                      <a:r>
                        <a:rPr lang="ru-RU" sz="1000" b="0" i="0" u="none" strike="noStrike" dirty="0" smtClean="0">
                          <a:solidFill>
                            <a:srgbClr val="000000"/>
                          </a:solidFill>
                          <a:effectLst/>
                          <a:latin typeface="+mn-lt"/>
                        </a:rPr>
                        <a:t>19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«Сохранение национальной идентичности татарского народа (2020 – </a:t>
                      </a:r>
                      <a:r>
                        <a:rPr lang="ru-RU" sz="1000" b="0" i="0" u="none" strike="noStrike" dirty="0" smtClean="0">
                          <a:solidFill>
                            <a:schemeClr val="tx1"/>
                          </a:solidFill>
                          <a:effectLst/>
                          <a:latin typeface="Arial" panose="020B0604020202020204" pitchFamily="34" charset="0"/>
                        </a:rPr>
                        <a:t>2024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107 435,7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107 002,3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«Сохранение, изучение и развитие государственных языков Республики Татарстан и других языков в Республике Татарстан на 2014 – 2022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271 250,6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269 814,3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chemeClr val="tx1"/>
                          </a:solidFill>
                          <a:effectLst/>
                          <a:latin typeface="Arial" panose="020B0604020202020204" pitchFamily="34" charset="0"/>
                        </a:rPr>
                        <a:t>Государственная программа Республики Татарстан «Развитие рынка газомоторного топлива в Республике Татарстан на 2013 – 2023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176 242,8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170 640,0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8759">
                <a:tc>
                  <a:txBody>
                    <a:bodyPr/>
                    <a:lstStyle/>
                    <a:p>
                      <a:pPr algn="ctr" fontAlgn="t"/>
                      <a:r>
                        <a:rPr lang="ru-RU" sz="1000" b="0" i="0" u="none" strike="noStrike" dirty="0" smtClean="0">
                          <a:solidFill>
                            <a:srgbClr val="000000"/>
                          </a:solidFill>
                          <a:effectLst/>
                          <a:latin typeface="+mn-lt"/>
                        </a:rPr>
                        <a:t>22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юстиции в Республике Татарстан на 2014 – </a:t>
                      </a:r>
                      <a:r>
                        <a:rPr lang="ru-RU" sz="1000" b="0" i="0" u="none" strike="noStrike" dirty="0" smtClean="0">
                          <a:solidFill>
                            <a:schemeClr val="tx1"/>
                          </a:solidFill>
                          <a:effectLst/>
                          <a:latin typeface="Arial" panose="020B0604020202020204" pitchFamily="34" charset="0"/>
                        </a:rPr>
                        <a:t>2024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733 718,5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731 418,2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6886">
                <a:tc>
                  <a:txBody>
                    <a:bodyPr/>
                    <a:lstStyle/>
                    <a:p>
                      <a:pPr algn="ctr" fontAlgn="t"/>
                      <a:r>
                        <a:rPr lang="ru-RU" sz="1000" b="0" i="0" u="none" strike="noStrike" dirty="0" smtClean="0">
                          <a:solidFill>
                            <a:srgbClr val="000000"/>
                          </a:solidFill>
                          <a:effectLst/>
                          <a:latin typeface="+mn-lt"/>
                        </a:rPr>
                        <a:t>23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chemeClr val="tx1"/>
                          </a:solidFill>
                          <a:effectLst/>
                          <a:latin typeface="Arial" panose="020B0604020202020204" pitchFamily="34" charset="0"/>
                        </a:rPr>
                        <a:t>Государственная программа «Энергоресурсоэффективность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8 101,4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7 550,1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688">
                <a:tc>
                  <a:txBody>
                    <a:bodyPr/>
                    <a:lstStyle/>
                    <a:p>
                      <a:pPr algn="ctr" fontAlgn="t"/>
                      <a:r>
                        <a:rPr lang="ru-RU" sz="1000" b="0" i="0" u="none" strike="noStrike" dirty="0" smtClean="0">
                          <a:solidFill>
                            <a:srgbClr val="000000"/>
                          </a:solidFill>
                          <a:effectLst/>
                          <a:latin typeface="+mn-lt"/>
                        </a:rPr>
                        <a:t>24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сферы туризма и гостеприимства в Республике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374 595,3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356 729,9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«Реализация антикоррупционной политики Республики Татарстан на 2015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8 430,1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8 339,0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«Стратегическое управление талантами в Республике Татарстан на 2015 – </a:t>
                      </a:r>
                      <a:r>
                        <a:rPr lang="ru-RU" sz="1000" b="0" i="0" u="none" strike="noStrike" dirty="0" smtClean="0">
                          <a:solidFill>
                            <a:schemeClr val="tx1"/>
                          </a:solidFill>
                          <a:effectLst/>
                          <a:latin typeface="Arial" panose="020B0604020202020204" pitchFamily="34" charset="0"/>
                        </a:rPr>
                        <a:t>2024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119 050,0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119 050,0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архивного дела в Республике Татарстан на 2016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293 490,5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289 998,0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«Оказание содействия добровольному переселению в Республику Татарстан соотечественников, проживающих за рубежом, на 2019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«Формирование современной городской среды на территории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3 038 821,8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2 942 606,4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"Строительство автомобильных газонаполнительных компрессорных станций на территории Республики </a:t>
                      </a:r>
                      <a:r>
                        <a:rPr lang="ru-RU" sz="1000" b="0" i="0" u="none" strike="noStrike" dirty="0" smtClean="0">
                          <a:solidFill>
                            <a:schemeClr val="tx1"/>
                          </a:solidFill>
                          <a:effectLst/>
                          <a:latin typeface="Arial" panose="020B0604020202020204" pitchFamily="34" charset="0"/>
                        </a:rPr>
                        <a:t>Татарстан на 2019 – 2023 годы"</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252 000,0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360 000,0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9908">
                <a:tc>
                  <a:txBody>
                    <a:bodyPr/>
                    <a:lstStyle/>
                    <a:p>
                      <a:pPr algn="ctr" fontAlgn="t"/>
                      <a:r>
                        <a:rPr lang="ru-RU" sz="1000" b="0" i="0" u="none" strike="noStrike" dirty="0" smtClean="0">
                          <a:solidFill>
                            <a:srgbClr val="000000"/>
                          </a:solidFill>
                          <a:effectLst/>
                          <a:latin typeface="+mn-lt"/>
                        </a:rPr>
                        <a:t>31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физической культуры и спорта в Республике Татарстан на 2019 -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5 818 954,0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5 711 775,5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молодежной политики в Республике Татарстан на 2019 - 2025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5 548 257,4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5 397 450,2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7821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76384965"/>
              </p:ext>
            </p:extLst>
          </p:nvPr>
        </p:nvGraphicFramePr>
        <p:xfrm>
          <a:off x="488208" y="1904428"/>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2021 </a:t>
                      </a:r>
                      <a:r>
                        <a:rPr lang="ru-RU" sz="1000" b="1" kern="1200" dirty="0">
                          <a:solidFill>
                            <a:schemeClr val="tx1"/>
                          </a:solidFill>
                          <a:effectLst/>
                          <a:latin typeface="+mn-lt"/>
                          <a:ea typeface="+mn-ea"/>
                          <a:cs typeface="+mn-cs"/>
                        </a:rPr>
                        <a:t>год</a:t>
                      </a:r>
                    </a:p>
                    <a:p>
                      <a:pPr marL="0" algn="ctr" defTabSz="685800" rtl="0" eaLnBrk="1" latinLnBrk="0" hangingPunct="1">
                        <a:spcAft>
                          <a:spcPts val="0"/>
                        </a:spcAft>
                      </a:pPr>
                      <a:r>
                        <a:rPr lang="ru-RU" sz="1000" b="1" kern="1200" dirty="0">
                          <a:solidFill>
                            <a:schemeClr val="tx1"/>
                          </a:solidFill>
                          <a:effectLst/>
                          <a:latin typeface="+mn-lt"/>
                          <a:ea typeface="+mn-ea"/>
                          <a:cs typeface="+mn-cs"/>
                        </a:rPr>
                        <a:t>(факт</a:t>
                      </a:r>
                      <a:r>
                        <a:rPr lang="ru-RU" sz="1000" b="1" kern="1200" dirty="0" smtClean="0">
                          <a:solidFill>
                            <a:schemeClr val="tx1"/>
                          </a:solidFill>
                          <a:effectLst/>
                          <a:latin typeface="+mn-lt"/>
                          <a:ea typeface="+mn-ea"/>
                          <a:cs typeface="+mn-cs"/>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marL="0" algn="ctr" defTabSz="685800" rtl="0" eaLnBrk="1" latinLnBrk="0" hangingPunct="1">
                        <a:lnSpc>
                          <a:spcPct val="115000"/>
                        </a:lnSpc>
                        <a:spcAft>
                          <a:spcPts val="0"/>
                        </a:spcAft>
                      </a:pPr>
                      <a:r>
                        <a:rPr lang="ru-RU" sz="1000" b="1" kern="1200" dirty="0" smtClean="0">
                          <a:solidFill>
                            <a:schemeClr val="tx1"/>
                          </a:solidFill>
                          <a:effectLst/>
                          <a:latin typeface="+mn-lt"/>
                          <a:ea typeface="+mn-ea"/>
                          <a:cs typeface="+mn-cs"/>
                        </a:rPr>
                        <a:t>59 431 574,2</a:t>
                      </a:r>
                      <a:endParaRPr lang="ru-RU" sz="10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lnSpc>
                          <a:spcPct val="115000"/>
                        </a:lnSpc>
                        <a:spcAft>
                          <a:spcPts val="0"/>
                        </a:spcAft>
                      </a:pPr>
                      <a:r>
                        <a:rPr lang="ru-RU" sz="1000" b="1" kern="1200" dirty="0" smtClean="0">
                          <a:solidFill>
                            <a:schemeClr val="tx1"/>
                          </a:solidFill>
                          <a:effectLst/>
                          <a:latin typeface="+mn-lt"/>
                          <a:ea typeface="+mn-ea"/>
                          <a:cs typeface="+mn-cs"/>
                        </a:rPr>
                        <a:t>58 495 844,1</a:t>
                      </a:r>
                      <a:endParaRPr lang="ru-RU" sz="1000" b="1"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944407371"/>
              </p:ext>
            </p:extLst>
          </p:nvPr>
        </p:nvGraphicFramePr>
        <p:xfrm>
          <a:off x="488208" y="2560519"/>
          <a:ext cx="8477251" cy="2298573"/>
        </p:xfrm>
        <a:graphic>
          <a:graphicData uri="http://schemas.openxmlformats.org/drawingml/2006/table">
            <a:tbl>
              <a:tblPr firstRow="1" firstCol="1" bandRow="1">
                <a:tableStyleId>{5C22544A-7EE6-4342-B048-85BDC9FD1C3A}</a:tableStyleId>
              </a:tblPr>
              <a:tblGrid>
                <a:gridCol w="5913322"/>
                <a:gridCol w="1228715"/>
                <a:gridCol w="1335214"/>
              </a:tblGrid>
              <a:tr h="271269">
                <a:tc>
                  <a:txBody>
                    <a:bodyPr/>
                    <a:lstStyle/>
                    <a:p>
                      <a:pPr algn="ctr">
                        <a:spcAft>
                          <a:spcPts val="0"/>
                        </a:spcAft>
                      </a:pPr>
                      <a:r>
                        <a:rPr lang="ru-RU" sz="1000" b="1" dirty="0">
                          <a:solidFill>
                            <a:schemeClr val="tx1"/>
                          </a:solidFill>
                          <a:effectLst/>
                        </a:rPr>
                        <a:t>Целевые </a:t>
                      </a:r>
                      <a:r>
                        <a:rPr lang="ru-RU" sz="1000" b="1" dirty="0" smtClean="0">
                          <a:solidFill>
                            <a:schemeClr val="tx1"/>
                          </a:solidFill>
                          <a:effectLst/>
                        </a:rPr>
                        <a:t>показатели реализации государственной</a:t>
                      </a:r>
                      <a:r>
                        <a:rPr lang="ru-RU" sz="1000" b="1" baseline="0" dirty="0" smtClean="0">
                          <a:solidFill>
                            <a:schemeClr val="tx1"/>
                          </a:solidFill>
                          <a:effectLst/>
                        </a:rPr>
                        <a:t> программы</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8263">
                <a:tc>
                  <a:txBody>
                    <a:bodyPr/>
                    <a:lstStyle/>
                    <a:p>
                      <a:pPr>
                        <a:spcAft>
                          <a:spcPts val="0"/>
                        </a:spcAft>
                      </a:pPr>
                      <a:r>
                        <a:rPr lang="ru-RU" sz="1050" b="0" dirty="0">
                          <a:solidFill>
                            <a:schemeClr val="tx1"/>
                          </a:solidFill>
                          <a:effectLst/>
                        </a:rPr>
                        <a:t>Смертность от всех причин, случаев на 1 000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16,9</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15,5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Младенческая смертность, случаев на 1 000 родившихся живыми</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4,5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4,0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детей в возрасте 0-17 лет, случаев на 100 тыс. населения соответствующего возраста</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a:solidFill>
                            <a:schemeClr val="tx1"/>
                          </a:solidFill>
                          <a:effectLst/>
                          <a:latin typeface="+mn-lt"/>
                          <a:ea typeface="Calibri"/>
                          <a:cs typeface="Times New Roman"/>
                        </a:rPr>
                        <a:t>47,0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a:solidFill>
                            <a:schemeClr val="tx1"/>
                          </a:solidFill>
                          <a:effectLst/>
                          <a:latin typeface="+mn-lt"/>
                          <a:ea typeface="Calibri"/>
                          <a:cs typeface="Times New Roman"/>
                        </a:rPr>
                        <a:t>41,0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населения от болезней системы кровообращения, случаев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553,1</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a:solidFill>
                            <a:schemeClr val="tx1"/>
                          </a:solidFill>
                          <a:effectLst/>
                          <a:latin typeface="+mn-lt"/>
                          <a:ea typeface="Calibri"/>
                          <a:cs typeface="Times New Roman"/>
                        </a:rPr>
                        <a:t>565,8</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населения от новообразований, в том числе от злокачественных, случаев на </a:t>
                      </a:r>
                      <a:br>
                        <a:rPr lang="ru-RU" sz="1050" b="0" strike="noStrike" kern="1200" dirty="0">
                          <a:solidFill>
                            <a:schemeClr val="tx1"/>
                          </a:solidFill>
                          <a:effectLst/>
                          <a:latin typeface="+mn-lt"/>
                          <a:ea typeface="+mn-ea"/>
                          <a:cs typeface="+mn-cs"/>
                        </a:rPr>
                      </a:br>
                      <a:r>
                        <a:rPr lang="ru-RU" sz="1050" b="0" strike="noStrike" kern="1200" dirty="0">
                          <a:solidFill>
                            <a:schemeClr val="tx1"/>
                          </a:solidFill>
                          <a:effectLst/>
                          <a:latin typeface="+mn-lt"/>
                          <a:ea typeface="+mn-ea"/>
                          <a:cs typeface="+mn-cs"/>
                        </a:rPr>
                        <a:t>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185,4</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175,4</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от туберкулеза,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населения в трудоспособном возрасте,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504,0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503,7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Повышение удовлетворенности населения качеством медицинской помощи, процентов</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a:solidFill>
                            <a:schemeClr val="tx1"/>
                          </a:solidFill>
                          <a:effectLst/>
                          <a:latin typeface="Arial"/>
                        </a:rPr>
                        <a:t>74,9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488208" y="1007820"/>
            <a:ext cx="8267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Цели: </a:t>
            </a:r>
            <a:r>
              <a:rPr kumimoji="0" lang="ru-RU" altLang="ru-RU" sz="1200" i="0" u="none" strike="noStrike" cap="none" normalizeH="0" baseline="0" dirty="0" smtClean="0">
                <a:ln>
                  <a:noFill/>
                </a:ln>
                <a:effectLst/>
                <a:latin typeface="Arial" panose="020B0604020202020204" pitchFamily="34" charset="0"/>
                <a:ea typeface="Times New Roman" panose="02020603050405020304" pitchFamily="18" charset="0"/>
              </a:rPr>
              <a:t>увеличение к 2025 году</a:t>
            </a:r>
            <a:r>
              <a:rPr kumimoji="0" lang="ru-RU" altLang="ru-RU" sz="1200" i="0" u="none" strike="noStrike" cap="none" normalizeH="0" dirty="0" smtClean="0">
                <a:ln>
                  <a:noFill/>
                </a:ln>
                <a:effectLst/>
                <a:latin typeface="Arial" panose="020B0604020202020204" pitchFamily="34" charset="0"/>
                <a:ea typeface="Times New Roman" panose="02020603050405020304" pitchFamily="18" charset="0"/>
              </a:rPr>
              <a:t> ожидаемой продолжительности жизни при рождении;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baseline="0" dirty="0" smtClean="0">
                <a:latin typeface="Arial" panose="020B0604020202020204" pitchFamily="34" charset="0"/>
              </a:rPr>
              <a:t>снижение к</a:t>
            </a:r>
            <a:r>
              <a:rPr lang="ru-RU" altLang="ru-RU" sz="1200" dirty="0" smtClean="0">
                <a:latin typeface="Arial" panose="020B0604020202020204" pitchFamily="34" charset="0"/>
              </a:rPr>
              <a:t> 2025 году смертности населения в трудоспособном возрасте, смертности от болезней системы кровообращения, от новообразований (в том числе злокачественных), младенческой смертности;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i="0" u="none" strike="noStrike" cap="none" normalizeH="0" baseline="0" dirty="0" smtClean="0">
                <a:ln>
                  <a:noFill/>
                </a:ln>
                <a:effectLst/>
                <a:latin typeface="Arial" panose="020B0604020202020204" pitchFamily="34" charset="0"/>
              </a:rPr>
              <a:t>Повышение к 2025 году удовлетворенности населения качеством медицинской помощи</a:t>
            </a:r>
          </a:p>
        </p:txBody>
      </p:sp>
      <p:sp>
        <p:nvSpPr>
          <p:cNvPr id="2" name="Скругленный прямоугольник 1"/>
          <p:cNvSpPr/>
          <p:nvPr/>
        </p:nvSpPr>
        <p:spPr>
          <a:xfrm>
            <a:off x="596265" y="162857"/>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1. Государственная программа </a:t>
            </a:r>
            <a:br>
              <a:rPr lang="ru-RU" altLang="ru-RU" b="1" dirty="0" smtClean="0">
                <a:latin typeface="Arial" panose="020B0604020202020204" pitchFamily="34" charset="0"/>
                <a:ea typeface="Times New Roman" panose="02020603050405020304" pitchFamily="18" charset="0"/>
              </a:rPr>
            </a:br>
            <a:r>
              <a:rPr lang="ru-RU" altLang="ru-RU" b="1" dirty="0" smtClean="0">
                <a:latin typeface="Arial" panose="020B0604020202020204" pitchFamily="34" charset="0"/>
                <a:ea typeface="Times New Roman" panose="02020603050405020304" pitchFamily="18" charset="0"/>
              </a:rPr>
              <a:t>«Развитие здравоохранения Республики Татарстан до 2025 года»  </a:t>
            </a:r>
            <a:endParaRPr lang="ru-RU" altLang="ru-RU" dirty="0">
              <a:latin typeface="Arial" panose="020B0604020202020204" pitchFamily="34" charset="0"/>
            </a:endParaRPr>
          </a:p>
        </p:txBody>
      </p:sp>
      <p:sp>
        <p:nvSpPr>
          <p:cNvPr id="6" name="Прямоугольник 5"/>
          <p:cNvSpPr/>
          <p:nvPr/>
        </p:nvSpPr>
        <p:spPr>
          <a:xfrm>
            <a:off x="514350" y="5533880"/>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здравоохранения Республики </a:t>
            </a:r>
            <a:r>
              <a:rPr lang="ru-RU" sz="1000" b="1" i="1" dirty="0">
                <a:solidFill>
                  <a:schemeClr val="accent1"/>
                </a:solidFill>
              </a:rPr>
              <a:t>Татарстан</a:t>
            </a:r>
          </a:p>
        </p:txBody>
      </p:sp>
      <p:sp>
        <p:nvSpPr>
          <p:cNvPr id="7" name="Прямоугольник 6"/>
          <p:cNvSpPr/>
          <p:nvPr/>
        </p:nvSpPr>
        <p:spPr>
          <a:xfrm>
            <a:off x="539115" y="5771384"/>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minzdrav.tatarstan.ru</a:t>
            </a:r>
            <a:endParaRPr lang="ru-RU" sz="1000" b="1" i="1" dirty="0">
              <a:solidFill>
                <a:schemeClr val="accent6"/>
              </a:solidFill>
            </a:endParaRPr>
          </a:p>
        </p:txBody>
      </p:sp>
    </p:spTree>
    <p:extLst>
      <p:ext uri="{BB962C8B-B14F-4D97-AF65-F5344CB8AC3E}">
        <p14:creationId xmlns:p14="http://schemas.microsoft.com/office/powerpoint/2010/main" val="2292561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01357848"/>
              </p:ext>
            </p:extLst>
          </p:nvPr>
        </p:nvGraphicFramePr>
        <p:xfrm>
          <a:off x="539115" y="2600773"/>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a:t>
                      </a:r>
                      <a:endParaRPr lang="ru-RU" sz="1000" dirty="0">
                        <a:solidFill>
                          <a:schemeClr val="tx1"/>
                        </a:solidFill>
                        <a:effectLst/>
                      </a:endParaRP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59 392 054,0</a:t>
                      </a: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59 250 988,0</a:t>
                      </a:r>
                      <a:endParaRPr lang="ru-RU" sz="1000" b="1" dirty="0">
                        <a:solidFill>
                          <a:schemeClr val="tx1"/>
                        </a:solidFill>
                        <a:effectLst/>
                        <a:latin typeface="+mn-lt"/>
                        <a:ea typeface="Times New Roman" panose="02020603050405020304" pitchFamily="18" charset="0"/>
                      </a:endParaRPr>
                    </a:p>
                  </a:txBody>
                  <a:tcPr marL="56769" marR="567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9114" y="1185291"/>
            <a:ext cx="8382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effectLst/>
                <a:latin typeface="Arial" panose="020B0604020202020204" pitchFamily="34" charset="0"/>
                <a:ea typeface="Times New Roman" panose="02020603050405020304" pitchFamily="18" charset="0"/>
              </a:rPr>
              <a:t>Цели:</a:t>
            </a:r>
            <a:r>
              <a:rPr kumimoji="0" lang="en-US" altLang="ru-RU" sz="1200" b="1" i="0" u="none" strike="noStrike" cap="none" normalizeH="0" baseline="0" dirty="0" smtClean="0">
                <a:ln>
                  <a:noFill/>
                </a:ln>
                <a:effectLst/>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a:t>
            </a:r>
            <a:r>
              <a:rPr lang="ru-RU" altLang="ru-RU" sz="1200" dirty="0" smtClean="0">
                <a:latin typeface="Arial" panose="020B0604020202020204" pitchFamily="34" charset="0"/>
                <a:ea typeface="Times New Roman" panose="02020603050405020304" pitchFamily="18" charset="0"/>
              </a:rPr>
              <a:t>Татарстан;</a:t>
            </a:r>
          </a:p>
          <a:p>
            <a:pPr lvl="0" algn="just" eaLnBrk="0" fontAlgn="base" hangingPunct="0">
              <a:spcBef>
                <a:spcPct val="0"/>
              </a:spcBef>
              <a:spcAft>
                <a:spcPct val="0"/>
              </a:spcAft>
            </a:pPr>
            <a:r>
              <a:rPr kumimoji="0" lang="ru-RU" altLang="ru-RU" sz="1200" i="0" u="none" strike="noStrike" cap="none" normalizeH="0" baseline="0" dirty="0" smtClean="0">
                <a:ln>
                  <a:noFill/>
                </a:ln>
                <a:effectLst/>
                <a:latin typeface="Arial" panose="020B0604020202020204" pitchFamily="34" charset="0"/>
              </a:rPr>
              <a:t>обеспечение глобальной конкурентоспособности российского образования, вхождение Российской Федерации в число 10 стран мира по качеству общего образования;</a:t>
            </a:r>
          </a:p>
          <a:p>
            <a:pPr lvl="0" algn="just" eaLnBrk="0" fontAlgn="base" hangingPunct="0">
              <a:spcBef>
                <a:spcPct val="0"/>
              </a:spcBef>
              <a:spcAft>
                <a:spcPct val="0"/>
              </a:spcAft>
            </a:pPr>
            <a:r>
              <a:rPr lang="ru-RU" altLang="ru-RU" sz="1200" dirty="0" smtClean="0">
                <a:latin typeface="Arial" panose="020B0604020202020204" pitchFamily="34" charset="0"/>
              </a:rPr>
              <a:t>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39115" y="29865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2. Государственная </a:t>
            </a:r>
            <a:r>
              <a:rPr lang="ru-RU" altLang="ru-RU" b="1" dirty="0">
                <a:latin typeface="Arial" panose="020B0604020202020204" pitchFamily="34" charset="0"/>
                <a:ea typeface="Times New Roman" panose="02020603050405020304" pitchFamily="18" charset="0"/>
              </a:rPr>
              <a:t>программа </a:t>
            </a:r>
            <a:r>
              <a:rPr lang="ru-RU" altLang="ru-RU" b="1" dirty="0" smtClean="0">
                <a:latin typeface="Arial" panose="020B0604020202020204" pitchFamily="34" charset="0"/>
                <a:ea typeface="Times New Roman" panose="02020603050405020304" pitchFamily="18" charset="0"/>
              </a:rPr>
              <a:t>«Развитие </a:t>
            </a:r>
            <a:r>
              <a:rPr lang="ru-RU" altLang="ru-RU" b="1" dirty="0">
                <a:latin typeface="Arial" panose="020B0604020202020204" pitchFamily="34" charset="0"/>
                <a:ea typeface="Times New Roman" panose="02020603050405020304" pitchFamily="18" charset="0"/>
              </a:rPr>
              <a:t>образования и науки Республики Татарстан на 2014 – </a:t>
            </a:r>
            <a:r>
              <a:rPr lang="ru-RU" altLang="ru-RU" b="1" dirty="0" smtClean="0">
                <a:solidFill>
                  <a:schemeClr val="tx1"/>
                </a:solidFill>
                <a:latin typeface="Arial" panose="020B0604020202020204" pitchFamily="34" charset="0"/>
                <a:ea typeface="Times New Roman" panose="02020603050405020304" pitchFamily="18" charset="0"/>
              </a:rPr>
              <a:t>2025</a:t>
            </a:r>
            <a:r>
              <a:rPr lang="ru-RU" altLang="ru-RU" b="1" dirty="0" smtClean="0">
                <a:latin typeface="Arial" panose="020B0604020202020204" pitchFamily="34" charset="0"/>
                <a:ea typeface="Times New Roman" panose="02020603050405020304" pitchFamily="18" charset="0"/>
              </a:rPr>
              <a:t>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04777479"/>
              </p:ext>
            </p:extLst>
          </p:nvPr>
        </p:nvGraphicFramePr>
        <p:xfrm>
          <a:off x="553403" y="3212292"/>
          <a:ext cx="8456294" cy="1785206"/>
        </p:xfrm>
        <a:graphic>
          <a:graphicData uri="http://schemas.openxmlformats.org/drawingml/2006/table">
            <a:tbl>
              <a:tblPr>
                <a:tableStyleId>{5C22544A-7EE6-4342-B048-85BDC9FD1C3A}</a:tableStyleId>
              </a:tblPr>
              <a:tblGrid>
                <a:gridCol w="5903594"/>
                <a:gridCol w="1211580"/>
                <a:gridCol w="1341120"/>
              </a:tblGrid>
              <a:tr h="303952">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a:t>
                      </a:r>
                      <a:r>
                        <a:rPr lang="ru-RU" sz="1000" b="1" u="none" strike="noStrike" dirty="0">
                          <a:solidFill>
                            <a:schemeClr val="tx1"/>
                          </a:solidFill>
                          <a:effectLst/>
                          <a:latin typeface="+mn-lt"/>
                        </a:rPr>
                        <a:t>год </a:t>
                      </a:r>
                      <a:endParaRPr lang="ru-RU" sz="1000" b="1" u="none" strike="noStrike" dirty="0" smtClean="0">
                        <a:solidFill>
                          <a:schemeClr val="tx1"/>
                        </a:solidFill>
                        <a:effectLst/>
                        <a:latin typeface="+mn-lt"/>
                      </a:endParaRP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92952">
                <a:tc>
                  <a:txBody>
                    <a:bodyPr/>
                    <a:lstStyle/>
                    <a:p>
                      <a:pPr algn="just" fontAlgn="b"/>
                      <a:r>
                        <a:rPr lang="ru-RU" sz="1000" u="none" strike="noStrike" kern="1200" dirty="0">
                          <a:solidFill>
                            <a:schemeClr val="tx1"/>
                          </a:solidFill>
                          <a:effectLst/>
                          <a:latin typeface="+mn-lt"/>
                          <a:ea typeface="+mn-ea"/>
                          <a:cs typeface="+mn-cs"/>
                        </a:rPr>
                        <a:t>Удельный вес воспитанников дошкольных образовательных организаций, обучающихся по образовательным программам соответствующим требованиям  стандартов дошкольного образования в общей численности воспитанников дошкольных 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100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kern="1200" dirty="0">
                          <a:solidFill>
                            <a:schemeClr val="tx1"/>
                          </a:solidFill>
                          <a:effectLst/>
                          <a:latin typeface="+mn-lt"/>
                          <a:ea typeface="+mn-ea"/>
                          <a:cs typeface="+mn-cs"/>
                        </a:rPr>
                        <a:t>100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2124">
                <a:tc>
                  <a:txBody>
                    <a:bodyPr/>
                    <a:lstStyle/>
                    <a:p>
                      <a:pPr algn="just" fontAlgn="b"/>
                      <a:r>
                        <a:rPr lang="ru-RU" sz="1000" u="none" strike="noStrike" kern="1200" dirty="0">
                          <a:solidFill>
                            <a:schemeClr val="tx1"/>
                          </a:solidFill>
                          <a:effectLst/>
                          <a:latin typeface="+mn-lt"/>
                          <a:ea typeface="+mn-ea"/>
                          <a:cs typeface="+mn-cs"/>
                        </a:rPr>
                        <a:t>Доля работников образования (учителей, воспитателей, работников ДОО), прошедших повышение квалификации и (или) профессиональную подготовку, в общей численности работников образования(учителей, воспитателей, работников ДОО),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16,7</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kern="1200" dirty="0">
                          <a:solidFill>
                            <a:schemeClr val="tx1"/>
                          </a:solidFill>
                          <a:effectLst/>
                          <a:latin typeface="+mn-lt"/>
                          <a:ea typeface="+mn-ea"/>
                          <a:cs typeface="+mn-cs"/>
                        </a:rPr>
                        <a:t>16,7</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08052">
                <a:tc>
                  <a:txBody>
                    <a:bodyPr/>
                    <a:lstStyle/>
                    <a:p>
                      <a:pPr algn="just" fontAlgn="ctr"/>
                      <a:r>
                        <a:rPr lang="ru-RU" sz="1000" u="none" strike="noStrike" kern="1200" dirty="0">
                          <a:solidFill>
                            <a:schemeClr val="tx1"/>
                          </a:solidFill>
                          <a:effectLst/>
                          <a:latin typeface="+mn-lt"/>
                          <a:ea typeface="+mn-ea"/>
                          <a:cs typeface="+mn-cs"/>
                        </a:rPr>
                        <a:t>Удельный вес численности высококвалифицированных работников в сфере образования в общей численности квалифицированных работников в сфере образования в регионе,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66,4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kern="1200" dirty="0">
                          <a:solidFill>
                            <a:schemeClr val="tx1"/>
                          </a:solidFill>
                          <a:effectLst/>
                          <a:latin typeface="+mn-lt"/>
                          <a:ea typeface="+mn-ea"/>
                          <a:cs typeface="+mn-cs"/>
                        </a:rPr>
                        <a:t>66,4</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609600" y="5780101"/>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образования и науки Республики </a:t>
            </a:r>
            <a:r>
              <a:rPr lang="ru-RU" sz="1000" b="1" i="1" dirty="0">
                <a:solidFill>
                  <a:schemeClr val="accent1"/>
                </a:solidFill>
              </a:rPr>
              <a:t>Татарстан</a:t>
            </a:r>
          </a:p>
        </p:txBody>
      </p:sp>
      <p:sp>
        <p:nvSpPr>
          <p:cNvPr id="7" name="Прямоугольник 6"/>
          <p:cNvSpPr/>
          <p:nvPr/>
        </p:nvSpPr>
        <p:spPr>
          <a:xfrm>
            <a:off x="532664" y="5971439"/>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4227011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3769536"/>
              </p:ext>
            </p:extLst>
          </p:nvPr>
        </p:nvGraphicFramePr>
        <p:xfrm>
          <a:off x="556885" y="1664148"/>
          <a:ext cx="8158747" cy="2949702"/>
        </p:xfrm>
        <a:graphic>
          <a:graphicData uri="http://schemas.openxmlformats.org/drawingml/2006/table">
            <a:tbl>
              <a:tblPr firstRow="1" firstCol="1" bandRow="1">
                <a:tableStyleId>{5940675A-B579-460E-94D1-54222C63F5DA}</a:tableStyleId>
              </a:tblPr>
              <a:tblGrid>
                <a:gridCol w="5802301"/>
                <a:gridCol w="1287507"/>
                <a:gridCol w="1068939"/>
              </a:tblGrid>
              <a:tr h="259421">
                <a:tc rowSpan="2">
                  <a:txBody>
                    <a:bodyPr/>
                    <a:lstStyle/>
                    <a:p>
                      <a:pPr algn="ctr">
                        <a:spcAft>
                          <a:spcPts val="0"/>
                        </a:spcAft>
                      </a:pPr>
                      <a:r>
                        <a:rPr lang="ru-RU" sz="1000" b="1" dirty="0">
                          <a:effectLst/>
                        </a:rPr>
                        <a:t> </a:t>
                      </a:r>
                    </a:p>
                    <a:p>
                      <a:pPr algn="ctr">
                        <a:spcAft>
                          <a:spcPts val="0"/>
                        </a:spcAft>
                      </a:pPr>
                      <a:r>
                        <a:rPr lang="ru-RU" sz="1000" b="1" dirty="0">
                          <a:effectLst/>
                        </a:rPr>
                        <a:t>Объемы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 </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9038">
                <a:tc vMerge="1">
                  <a:txBody>
                    <a:bodyPr/>
                    <a:lstStyle/>
                    <a:p>
                      <a:endParaRPr lang="ru-RU"/>
                    </a:p>
                  </a:txBody>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31 325 380,4</a:t>
                      </a:r>
                      <a:endParaRPr lang="ru-RU" sz="1000" b="1" kern="1200" dirty="0">
                        <a:solidFill>
                          <a:schemeClr val="tx1"/>
                        </a:solidFill>
                        <a:effectLst/>
                        <a:latin typeface="+mn-lt"/>
                        <a:ea typeface="+mn-ea"/>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31 167 615,3</a:t>
                      </a:r>
                      <a:endParaRPr lang="ru-RU" sz="1000" b="1" kern="1200" dirty="0">
                        <a:solidFill>
                          <a:schemeClr val="tx1"/>
                        </a:solidFill>
                        <a:effectLst/>
                        <a:latin typeface="+mn-lt"/>
                        <a:ea typeface="+mn-ea"/>
                        <a:cs typeface="+mn-cs"/>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7538">
                <a:tc gridSpan="3">
                  <a:txBody>
                    <a:bodyPr/>
                    <a:lstStyle/>
                    <a:p>
                      <a:pPr algn="ctr">
                        <a:spcAft>
                          <a:spcPts val="0"/>
                        </a:spcAft>
                      </a:pPr>
                      <a:r>
                        <a:rPr lang="ru-RU" sz="1000" dirty="0">
                          <a:effectLst/>
                        </a:rPr>
                        <a:t> </a:t>
                      </a: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8439">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0641">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Доля граждан, получивших социальные услуги в государственных организациях социального обслуживания Республики Татарстан, в общем числе граждан, имеющих право на получение социальных услуг и обратившихся за их получением в организации социального обслуживания Республики Татарстан,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18009">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Удельный вес граждан пожилого возраста и инвалидов (взрослых и детей), получивших услуги в негосударственных организациях социального обслуживания, в общей численности граждан пожилого возраста и инвалидов (взрослых и детей), получивших услуги в организациях социального обслуживания всех форм собственности,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16,00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smtClean="0">
                          <a:solidFill>
                            <a:schemeClr val="tx1"/>
                          </a:solidFill>
                          <a:effectLst/>
                          <a:latin typeface="Arial"/>
                          <a:ea typeface="Times New Roman"/>
                          <a:cs typeface="Times New Roman"/>
                        </a:rPr>
                        <a:t>20,60</a:t>
                      </a:r>
                      <a:endParaRPr lang="ru-RU" sz="1050" kern="1200" dirty="0">
                        <a:solidFill>
                          <a:schemeClr val="tx1"/>
                        </a:solidFill>
                        <a:effectLst/>
                        <a:latin typeface="Arial"/>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5046">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Предоставление в полном объеме субсидий-льгот на оплату жилищно-коммунальных услуг гражданам, имеющим право, из числа обратившихся за их назначением,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152">
                <a:tc>
                  <a:txBody>
                    <a:bodyPr/>
                    <a:lstStyle/>
                    <a:p>
                      <a:pPr marL="0" algn="just" defTabSz="685800" rtl="0" eaLnBrk="1" latinLnBrk="0" hangingPunct="1">
                        <a:lnSpc>
                          <a:spcPct val="106000"/>
                        </a:lnSpc>
                        <a:spcAft>
                          <a:spcPts val="0"/>
                        </a:spcAft>
                      </a:pPr>
                      <a:r>
                        <a:rPr lang="ru-RU" sz="1050" kern="1200" dirty="0">
                          <a:solidFill>
                            <a:schemeClr val="tx1"/>
                          </a:solidFill>
                          <a:effectLst/>
                          <a:latin typeface="Arial"/>
                          <a:ea typeface="Times New Roman"/>
                          <a:cs typeface="Times New Roman"/>
                        </a:rPr>
                        <a:t>Доля получателей мер государственной социальной помощи на основе социального контракта,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smtClean="0">
                          <a:solidFill>
                            <a:schemeClr val="tx1"/>
                          </a:solidFill>
                          <a:effectLst/>
                          <a:latin typeface="Arial"/>
                          <a:ea typeface="Times New Roman"/>
                          <a:cs typeface="Times New Roman"/>
                        </a:rPr>
                        <a:t>85,00</a:t>
                      </a:r>
                      <a:endParaRPr lang="ru-RU" sz="1050" kern="1200" dirty="0">
                        <a:solidFill>
                          <a:schemeClr val="tx1"/>
                        </a:solidFill>
                        <a:effectLst/>
                        <a:latin typeface="Arial"/>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6000"/>
                        </a:lnSpc>
                        <a:spcAft>
                          <a:spcPts val="0"/>
                        </a:spcAft>
                      </a:pPr>
                      <a:r>
                        <a:rPr lang="ru-RU" sz="1050" kern="1200" dirty="0" smtClean="0">
                          <a:solidFill>
                            <a:schemeClr val="tx1"/>
                          </a:solidFill>
                          <a:effectLst/>
                          <a:latin typeface="Arial"/>
                          <a:ea typeface="Times New Roman"/>
                          <a:cs typeface="Times New Roman"/>
                        </a:rPr>
                        <a:t>99,10</a:t>
                      </a:r>
                      <a:endParaRPr lang="ru-RU" sz="1050" kern="1200" dirty="0">
                        <a:solidFill>
                          <a:schemeClr val="tx1"/>
                        </a:solidFill>
                        <a:effectLst/>
                        <a:latin typeface="Arial"/>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45674" y="1014190"/>
            <a:ext cx="8179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Times New Roman" panose="02020603050405020304" pitchFamily="18" charset="0"/>
              </a:rPr>
              <a:t>Цель:  </a:t>
            </a:r>
            <a:r>
              <a:rPr kumimoji="0" lang="ru-RU" altLang="ru-RU" sz="1200" strike="noStrike" cap="none" normalizeH="0" baseline="0" dirty="0" smtClean="0">
                <a:ln>
                  <a:noFill/>
                </a:ln>
                <a:effectLst/>
                <a:latin typeface="+mn-lt"/>
                <a:ea typeface="Times New Roman" panose="02020603050405020304" pitchFamily="18" charset="0"/>
              </a:rPr>
              <a:t>создание эффективной адресной системы социальной поддержки и предоставления</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strike="noStrike" cap="none" normalizeH="0" baseline="0" dirty="0" smtClean="0">
                <a:ln>
                  <a:noFill/>
                </a:ln>
                <a:effectLst/>
                <a:latin typeface="+mn-lt"/>
                <a:ea typeface="Times New Roman" panose="02020603050405020304" pitchFamily="18" charset="0"/>
              </a:rPr>
              <a:t>социальных услуг, а также повышение качества жизни отдельных категорий граждан</a:t>
            </a:r>
            <a:endParaRPr kumimoji="0" lang="ru-RU" altLang="ru-RU" sz="1200" strike="noStrike" cap="none" normalizeH="0" baseline="0" dirty="0" smtClean="0">
              <a:ln>
                <a:noFill/>
              </a:ln>
              <a:effectLst/>
              <a:latin typeface="+mn-lt"/>
            </a:endParaRPr>
          </a:p>
        </p:txBody>
      </p:sp>
      <p:sp>
        <p:nvSpPr>
          <p:cNvPr id="6" name="Скругленный прямоугольник 5"/>
          <p:cNvSpPr/>
          <p:nvPr/>
        </p:nvSpPr>
        <p:spPr>
          <a:xfrm>
            <a:off x="542925" y="3331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449263" algn="ctr"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3. </a:t>
            </a:r>
            <a:r>
              <a:rPr lang="ru-RU" altLang="ru-RU" sz="1600" b="1" dirty="0">
                <a:ea typeface="Times New Roman" panose="02020603050405020304" pitchFamily="18" charset="0"/>
              </a:rPr>
              <a:t>Государственная программа Республики Татарстан</a:t>
            </a:r>
            <a:endParaRPr lang="ru-RU" altLang="ru-RU" sz="1600" b="1" dirty="0"/>
          </a:p>
          <a:p>
            <a:pPr lvl="0" indent="449263" algn="ctr" eaLnBrk="0" fontAlgn="base" hangingPunct="0">
              <a:spcBef>
                <a:spcPct val="0"/>
              </a:spcBef>
              <a:spcAft>
                <a:spcPct val="0"/>
              </a:spcAft>
            </a:pPr>
            <a:r>
              <a:rPr lang="ru-RU" altLang="ru-RU" sz="1600" b="1" dirty="0">
                <a:ea typeface="Times New Roman" panose="02020603050405020304" pitchFamily="18" charset="0"/>
              </a:rPr>
              <a:t>«Социальная поддержка граждан Республики </a:t>
            </a:r>
            <a:r>
              <a:rPr lang="ru-RU" altLang="ru-RU" sz="1600" b="1" dirty="0" smtClean="0">
                <a:ea typeface="Times New Roman" panose="02020603050405020304" pitchFamily="18" charset="0"/>
              </a:rPr>
              <a:t>Татарстан»</a:t>
            </a:r>
          </a:p>
          <a:p>
            <a:pPr lvl="0" indent="449263" algn="ctr" eaLnBrk="0" fontAlgn="base" hangingPunct="0">
              <a:spcBef>
                <a:spcPct val="0"/>
              </a:spcBef>
              <a:spcAft>
                <a:spcPct val="0"/>
              </a:spcAft>
            </a:pPr>
            <a:r>
              <a:rPr lang="ru-RU" altLang="ru-RU" sz="1600" b="1" dirty="0" smtClean="0">
                <a:ea typeface="Times New Roman" panose="02020603050405020304" pitchFamily="18" charset="0"/>
              </a:rPr>
              <a:t>на 2014 – 2025 годы</a:t>
            </a:r>
            <a:endParaRPr lang="ru-RU" altLang="ru-RU" sz="1600" dirty="0">
              <a:latin typeface="Arial" panose="020B0604020202020204" pitchFamily="34" charset="0"/>
            </a:endParaRPr>
          </a:p>
        </p:txBody>
      </p:sp>
      <p:sp>
        <p:nvSpPr>
          <p:cNvPr id="7" name="Прямоугольник 6"/>
          <p:cNvSpPr/>
          <p:nvPr/>
        </p:nvSpPr>
        <p:spPr>
          <a:xfrm>
            <a:off x="570107" y="5960787"/>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труда, занятости и социальной защиты Республики </a:t>
            </a:r>
            <a:r>
              <a:rPr lang="ru-RU" sz="1000" b="1" i="1" dirty="0">
                <a:solidFill>
                  <a:schemeClr val="accent1"/>
                </a:solidFill>
              </a:rPr>
              <a:t>Татарстан</a:t>
            </a:r>
          </a:p>
        </p:txBody>
      </p:sp>
      <p:sp>
        <p:nvSpPr>
          <p:cNvPr id="8" name="Прямоугольник 7"/>
          <p:cNvSpPr/>
          <p:nvPr/>
        </p:nvSpPr>
        <p:spPr>
          <a:xfrm>
            <a:off x="557957" y="6207008"/>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143261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771884"/>
            <a:ext cx="8376077" cy="430887"/>
          </a:xfrm>
          <a:prstGeom prst="rect">
            <a:avLst/>
          </a:prstGeom>
        </p:spPr>
        <p:txBody>
          <a:bodyPr wrap="square">
            <a:spAutoFit/>
          </a:bodyPr>
          <a:lstStyle/>
          <a:p>
            <a:r>
              <a:rPr lang="ru-RU" sz="1100" b="1" dirty="0" smtClean="0">
                <a:solidFill>
                  <a:srgbClr val="000000"/>
                </a:solidFill>
              </a:rPr>
              <a:t>Цели:</a:t>
            </a:r>
            <a:r>
              <a:rPr lang="ru-RU" sz="1100" b="1" dirty="0">
                <a:solidFill>
                  <a:srgbClr val="000000"/>
                </a:solidFill>
              </a:rPr>
              <a:t> </a:t>
            </a:r>
            <a:r>
              <a:rPr lang="ru-RU" sz="1100" dirty="0" smtClean="0"/>
              <a:t>обеспечение </a:t>
            </a:r>
            <a:r>
              <a:rPr lang="ru-RU" sz="1100" dirty="0"/>
              <a:t>населения Республики Татарстан доступным и комфортным жильем, качественными услугами жилищно-коммунального </a:t>
            </a:r>
            <a:r>
              <a:rPr lang="ru-RU" sz="1100" dirty="0" smtClean="0"/>
              <a:t>хозяйства </a:t>
            </a:r>
            <a:endParaRPr lang="ru-RU" sz="1100" dirty="0"/>
          </a:p>
        </p:txBody>
      </p:sp>
      <p:graphicFrame>
        <p:nvGraphicFramePr>
          <p:cNvPr id="5" name="Таблица 4"/>
          <p:cNvGraphicFramePr>
            <a:graphicFrameLocks noGrp="1"/>
          </p:cNvGraphicFramePr>
          <p:nvPr>
            <p:extLst>
              <p:ext uri="{D42A27DB-BD31-4B8C-83A1-F6EECF244321}">
                <p14:modId xmlns:p14="http://schemas.microsoft.com/office/powerpoint/2010/main" val="3190001596"/>
              </p:ext>
            </p:extLst>
          </p:nvPr>
        </p:nvGraphicFramePr>
        <p:xfrm>
          <a:off x="636139" y="1335751"/>
          <a:ext cx="8309740" cy="501455"/>
        </p:xfrm>
        <a:graphic>
          <a:graphicData uri="http://schemas.openxmlformats.org/drawingml/2006/table">
            <a:tbl>
              <a:tblPr>
                <a:tableStyleId>{5C22544A-7EE6-4342-B048-85BDC9FD1C3A}</a:tableStyleId>
              </a:tblPr>
              <a:tblGrid>
                <a:gridCol w="6460397"/>
                <a:gridCol w="962836"/>
                <a:gridCol w="886507"/>
              </a:tblGrid>
              <a:tr h="290620">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9 822 381,2</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1000" b="1" u="none" strike="noStrike" kern="1200" dirty="0" smtClean="0">
                          <a:solidFill>
                            <a:schemeClr val="tx1"/>
                          </a:solidFill>
                          <a:effectLst/>
                          <a:latin typeface="+mn-lt"/>
                          <a:ea typeface="+mn-ea"/>
                          <a:cs typeface="+mn-cs"/>
                        </a:rPr>
                        <a:t>9 615 683,0</a:t>
                      </a:r>
                      <a:endParaRPr lang="ru-RU" sz="1000" b="1" u="none" strike="noStrike" kern="1200" dirty="0">
                        <a:solidFill>
                          <a:schemeClr val="tx1"/>
                        </a:solidFill>
                        <a:effectLst/>
                        <a:latin typeface="+mn-lt"/>
                        <a:ea typeface="+mn-ea"/>
                        <a:cs typeface="+mn-cs"/>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735340922"/>
              </p:ext>
            </p:extLst>
          </p:nvPr>
        </p:nvGraphicFramePr>
        <p:xfrm>
          <a:off x="636139" y="1911860"/>
          <a:ext cx="8309740" cy="4234678"/>
        </p:xfrm>
        <a:graphic>
          <a:graphicData uri="http://schemas.openxmlformats.org/drawingml/2006/table">
            <a:tbl>
              <a:tblPr>
                <a:tableStyleId>{616DA210-FB5B-4158-B5E0-FEB733F419BA}</a:tableStyleId>
              </a:tblPr>
              <a:tblGrid>
                <a:gridCol w="6448540"/>
                <a:gridCol w="982996"/>
                <a:gridCol w="878204"/>
              </a:tblGrid>
              <a:tr h="289423">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молодых семей, получивших жилые помещения и улучшивших жилищные условия в отчетном году в рамках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473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Перечисление социальных выплат за приобретенное жилое помещение поставщику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Принятие муниципальных программ по обеспечению жильем молодых семей в муниципальных образованиях, отобранных для участия в реализации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54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Ведение учета выданных и оплаченных свидетельств о праве на получение социальных выплат,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04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Заключение порядка взаимодействия с поставщиком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2491">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Заключение соглашения с уполномоченным банком,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241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направивших отчет о реализации подпрограммы в ГИИС «Электронный бюджет», от общего числа  муниципальных образований Республики Татарстан, принимающих участие в реализации подпрограммы,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391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разметивших информацию о реализации подпрограммы на официальных сайтах, от общего количества муниципальных образований Республики Татарстан,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у которых право на обеспечение жилыми помещениями возникло и не реализовано, по состоянию на конец соответствующего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1 266,0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1 266,0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жилыми помещениями специализированного жилищного фонда по договорам найма специализированных жилых помещений, в общем числе нуждающихся,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636,0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636,0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36139" y="68876"/>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a:t>
            </a:r>
            <a:endParaRPr lang="ru-RU" sz="1400" b="1" dirty="0"/>
          </a:p>
        </p:txBody>
      </p:sp>
    </p:spTree>
    <p:extLst>
      <p:ext uri="{BB962C8B-B14F-4D97-AF65-F5344CB8AC3E}">
        <p14:creationId xmlns:p14="http://schemas.microsoft.com/office/powerpoint/2010/main" val="297946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59398"/>
            <a:ext cx="8088112" cy="574747"/>
          </a:xfrm>
        </p:spPr>
        <p:txBody>
          <a:bodyPr>
            <a:normAutofit fontScale="77500" lnSpcReduction="20000"/>
          </a:bodyPr>
          <a:lstStyle/>
          <a:p>
            <a:r>
              <a:rPr lang="ru-RU" dirty="0"/>
              <a:t>Основные показатели социально-экономического </a:t>
            </a:r>
            <a:r>
              <a:rPr lang="ru-RU" dirty="0" smtClean="0"/>
              <a:t>развития Республики Татарстан</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00700342"/>
              </p:ext>
            </p:extLst>
          </p:nvPr>
        </p:nvGraphicFramePr>
        <p:xfrm>
          <a:off x="715762" y="992188"/>
          <a:ext cx="7925730" cy="3614133"/>
        </p:xfrm>
        <a:graphic>
          <a:graphicData uri="http://schemas.openxmlformats.org/drawingml/2006/table">
            <a:tbl>
              <a:tblPr firstRow="1" bandRow="1">
                <a:tableStyleId>{BC89EF96-8CEA-46FF-86C4-4CE0E7609802}</a:tableStyleId>
              </a:tblPr>
              <a:tblGrid>
                <a:gridCol w="5899222"/>
                <a:gridCol w="2026508"/>
              </a:tblGrid>
              <a:tr h="482385">
                <a:tc>
                  <a:txBody>
                    <a:bodyPr/>
                    <a:lstStyle/>
                    <a:p>
                      <a:pPr algn="ctr" fontAlgn="ctr"/>
                      <a:r>
                        <a:rPr lang="ru-RU" sz="1800" u="none" strike="noStrike" dirty="0">
                          <a:effectLst/>
                        </a:rPr>
                        <a:t>Показатели</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solidFill>
                            <a:schemeClr val="tx1"/>
                          </a:solidFill>
                          <a:effectLst/>
                        </a:rPr>
                        <a:t>2021 </a:t>
                      </a:r>
                      <a:r>
                        <a:rPr lang="ru-RU" sz="1800" u="none" strike="noStrike" dirty="0" smtClean="0">
                          <a:solidFill>
                            <a:schemeClr val="tx1"/>
                          </a:solidFill>
                          <a:effectLst/>
                        </a:rPr>
                        <a:t>год</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r>
              <a:tr h="384223">
                <a:tc>
                  <a:txBody>
                    <a:bodyPr/>
                    <a:lstStyle/>
                    <a:p>
                      <a:pPr algn="l" fontAlgn="ctr"/>
                      <a:r>
                        <a:rPr lang="ru-RU" sz="1800" u="none" strike="noStrike" dirty="0">
                          <a:effectLst/>
                        </a:rPr>
                        <a:t>Численность населения, тыс. человек</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3 896,0</a:t>
                      </a:r>
                      <a:endParaRPr lang="ru-RU" sz="1800" b="0" i="0" u="none" strike="noStrike" dirty="0">
                        <a:solidFill>
                          <a:schemeClr val="tx1"/>
                        </a:solidFill>
                        <a:effectLst/>
                        <a:latin typeface="+mn-lt"/>
                      </a:endParaRPr>
                    </a:p>
                  </a:txBody>
                  <a:tcPr marL="9525" marR="9525" marT="9525" marB="0" anchor="ctr"/>
                </a:tc>
              </a:tr>
              <a:tr h="365420">
                <a:tc>
                  <a:txBody>
                    <a:bodyPr/>
                    <a:lstStyle/>
                    <a:p>
                      <a:pPr algn="l" fontAlgn="ctr"/>
                      <a:r>
                        <a:rPr lang="ru-RU" sz="1800" u="none" strike="noStrike" dirty="0">
                          <a:effectLst/>
                        </a:rPr>
                        <a:t>Валовый региональный продукт (ВРП), </a:t>
                      </a:r>
                      <a:r>
                        <a:rPr lang="ru-RU" sz="1800" u="none" strike="noStrike" dirty="0" smtClean="0">
                          <a:effectLst/>
                        </a:rPr>
                        <a:t>млрд 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3 354,9*</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a:effectLst/>
                        </a:rPr>
                        <a:t>ВРП в расчете на одного жителя, </a:t>
                      </a:r>
                      <a:r>
                        <a:rPr lang="ru-RU" sz="1800" u="none" strike="noStrike" dirty="0" smtClean="0">
                          <a:effectLst/>
                        </a:rPr>
                        <a:t>тыс. 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861,1*</a:t>
                      </a:r>
                      <a:endParaRPr lang="ru-RU" sz="1800" b="0" i="0" u="none" strike="noStrike" dirty="0">
                        <a:solidFill>
                          <a:schemeClr val="tx1"/>
                        </a:solidFill>
                        <a:effectLst/>
                        <a:latin typeface="+mn-lt"/>
                      </a:endParaRPr>
                    </a:p>
                  </a:txBody>
                  <a:tcPr marL="9525" marR="9525" marT="9525" marB="0" anchor="ctr"/>
                </a:tc>
              </a:tr>
              <a:tr h="410682">
                <a:tc>
                  <a:txBody>
                    <a:bodyPr/>
                    <a:lstStyle/>
                    <a:p>
                      <a:pPr algn="l" fontAlgn="ctr"/>
                      <a:r>
                        <a:rPr lang="ru-RU" sz="1800" u="none" strike="noStrike" dirty="0">
                          <a:effectLst/>
                        </a:rPr>
                        <a:t>Инвестиции в основной капитал, </a:t>
                      </a:r>
                      <a:r>
                        <a:rPr lang="ru-RU" sz="1800" u="none" strike="noStrike" dirty="0" smtClean="0">
                          <a:effectLst/>
                        </a:rPr>
                        <a:t>млрд </a:t>
                      </a:r>
                      <a:r>
                        <a:rPr lang="ru-RU" sz="1800" u="none" strike="noStrike" dirty="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683,3</a:t>
                      </a:r>
                      <a:endParaRPr lang="ru-RU" sz="1800" b="0" i="0" u="none" strike="noStrike" dirty="0">
                        <a:solidFill>
                          <a:schemeClr val="tx1"/>
                        </a:solidFill>
                        <a:effectLst/>
                        <a:latin typeface="+mn-lt"/>
                      </a:endParaRPr>
                    </a:p>
                  </a:txBody>
                  <a:tcPr marL="9525" marR="9525" marT="9525" marB="0" anchor="ctr"/>
                </a:tc>
              </a:tr>
              <a:tr h="384223">
                <a:tc>
                  <a:txBody>
                    <a:bodyPr/>
                    <a:lstStyle/>
                    <a:p>
                      <a:pPr algn="l" fontAlgn="ctr"/>
                      <a:r>
                        <a:rPr lang="ru-RU" sz="1800" u="none" strike="noStrike">
                          <a:effectLst/>
                        </a:rPr>
                        <a:t>Индекс промышленного производства, %</a:t>
                      </a:r>
                      <a:endParaRPr lang="ru-RU" sz="1800" b="0" i="0" u="none" strike="noStrike">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108,5</a:t>
                      </a:r>
                      <a:endParaRPr lang="ru-RU" sz="1800" b="0" i="0" u="none" strike="noStrike" dirty="0">
                        <a:solidFill>
                          <a:schemeClr val="tx1"/>
                        </a:solidFill>
                        <a:effectLst/>
                        <a:latin typeface="+mn-lt"/>
                      </a:endParaRPr>
                    </a:p>
                  </a:txBody>
                  <a:tcPr marL="9525" marR="9525" marT="9525" marB="0" anchor="ctr"/>
                </a:tc>
              </a:tr>
              <a:tr h="396231">
                <a:tc>
                  <a:txBody>
                    <a:bodyPr/>
                    <a:lstStyle/>
                    <a:p>
                      <a:pPr algn="l" fontAlgn="ctr"/>
                      <a:r>
                        <a:rPr lang="ru-RU" sz="1800" u="none" strike="noStrike" dirty="0">
                          <a:effectLst/>
                        </a:rPr>
                        <a:t>Сводный индекс потребительских цен, %</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108,7</a:t>
                      </a:r>
                      <a:endParaRPr lang="ru-RU" sz="1800" b="0" i="0" u="none" strike="noStrike" dirty="0">
                        <a:solidFill>
                          <a:schemeClr val="tx1"/>
                        </a:solidFill>
                        <a:effectLst/>
                        <a:latin typeface="+mn-lt"/>
                      </a:endParaRPr>
                    </a:p>
                  </a:txBody>
                  <a:tcPr marL="9525" marR="9525" marT="9525" marB="0" anchor="ctr"/>
                </a:tc>
              </a:tr>
              <a:tr h="441179">
                <a:tc>
                  <a:txBody>
                    <a:bodyPr/>
                    <a:lstStyle/>
                    <a:p>
                      <a:pPr algn="l" fontAlgn="ctr"/>
                      <a:r>
                        <a:rPr lang="ru-RU" sz="1800" u="none" strike="noStrike" dirty="0" smtClean="0">
                          <a:effectLst/>
                        </a:rPr>
                        <a:t>Прибыль, млрд </a:t>
                      </a:r>
                      <a:r>
                        <a:rPr lang="ru-RU" sz="1800" u="none" strike="noStrike" dirty="0">
                          <a:effectLst/>
                        </a:rPr>
                        <a:t>рублей</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653,1</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smtClean="0">
                          <a:effectLst/>
                        </a:rPr>
                        <a:t>Уровень </a:t>
                      </a:r>
                      <a:r>
                        <a:rPr lang="ru-RU" sz="1800" u="none" strike="noStrike" dirty="0">
                          <a:effectLst/>
                        </a:rPr>
                        <a:t>регистрируемой безработицы, %</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11,4</a:t>
                      </a:r>
                      <a:endParaRPr lang="ru-RU" sz="1800" b="0" i="0" u="none" strike="noStrike" dirty="0">
                        <a:solidFill>
                          <a:schemeClr val="tx1"/>
                        </a:solidFill>
                        <a:effectLst/>
                        <a:latin typeface="+mn-lt"/>
                      </a:endParaRPr>
                    </a:p>
                  </a:txBody>
                  <a:tcPr marL="9525" marR="9525" marT="9525" marB="0" anchor="ctr"/>
                </a:tc>
              </a:tr>
            </a:tbl>
          </a:graphicData>
        </a:graphic>
      </p:graphicFrame>
      <p:sp>
        <p:nvSpPr>
          <p:cNvPr id="2" name="TextBox 1"/>
          <p:cNvSpPr txBox="1"/>
          <p:nvPr/>
        </p:nvSpPr>
        <p:spPr>
          <a:xfrm>
            <a:off x="715762" y="4764364"/>
            <a:ext cx="4578596" cy="338554"/>
          </a:xfrm>
          <a:prstGeom prst="rect">
            <a:avLst/>
          </a:prstGeom>
          <a:noFill/>
        </p:spPr>
        <p:txBody>
          <a:bodyPr wrap="square" rtlCol="0">
            <a:spAutoFit/>
          </a:bodyPr>
          <a:lstStyle/>
          <a:p>
            <a:r>
              <a:rPr lang="ru-RU" sz="1600" dirty="0" smtClean="0"/>
              <a:t>*- оценка</a:t>
            </a:r>
          </a:p>
        </p:txBody>
      </p:sp>
    </p:spTree>
    <p:extLst>
      <p:ext uri="{BB962C8B-B14F-4D97-AF65-F5344CB8AC3E}">
        <p14:creationId xmlns:p14="http://schemas.microsoft.com/office/powerpoint/2010/main" val="1563109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897277766"/>
              </p:ext>
            </p:extLst>
          </p:nvPr>
        </p:nvGraphicFramePr>
        <p:xfrm>
          <a:off x="636139" y="901712"/>
          <a:ext cx="8386069" cy="5666904"/>
        </p:xfrm>
        <a:graphic>
          <a:graphicData uri="http://schemas.openxmlformats.org/drawingml/2006/table">
            <a:tbl>
              <a:tblPr>
                <a:tableStyleId>{616DA210-FB5B-4158-B5E0-FEB733F419BA}</a:tableStyleId>
              </a:tblPr>
              <a:tblGrid>
                <a:gridCol w="6469511"/>
                <a:gridCol w="962025"/>
                <a:gridCol w="954533"/>
              </a:tblGrid>
              <a:tr h="27277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Республики Татарстан (нарастающим итогом с 2013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844,0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844,0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Объем жилищного строительства, млн. кв. м в год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Ввод жилья в рамках мероприятий по стимулированию программ развития жилищного строительства субъектов Российской Федерации, млн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0,2123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0,4343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квадратных метров расселенного непригодного для проживания жилищного фонда (нарастающим итогом), тыс.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граждан, расселенных из непригодного для проживания жилищного фонда (нарастающим итогом</a:t>
                      </a:r>
                      <a:r>
                        <a:rPr lang="ru-RU" sz="800" b="0" i="0" u="none" strike="noStrike" kern="1200" dirty="0">
                          <a:solidFill>
                            <a:schemeClr val="tx1"/>
                          </a:solidFill>
                          <a:effectLst/>
                          <a:latin typeface="+mn-lt"/>
                          <a:ea typeface="+mn-ea"/>
                          <a:cs typeface="+mn-cs"/>
                        </a:rPr>
                        <a:t>),</a:t>
                      </a:r>
                      <a:r>
                        <a:rPr lang="ru-RU" sz="800" b="0" i="0" u="none" strike="noStrike" kern="1200" dirty="0" err="1">
                          <a:solidFill>
                            <a:schemeClr val="tx1"/>
                          </a:solidFill>
                          <a:effectLst/>
                          <a:latin typeface="+mn-lt"/>
                          <a:ea typeface="+mn-ea"/>
                          <a:cs typeface="+mn-cs"/>
                        </a:rPr>
                        <a:t>тыс.чел</a:t>
                      </a:r>
                      <a:r>
                        <a:rPr lang="ru-RU" sz="800" b="0" i="0" u="none" strike="noStrike" kern="1200" dirty="0">
                          <a:solidFill>
                            <a:schemeClr val="tx1"/>
                          </a:solidFill>
                          <a:effectLst/>
                          <a:latin typeface="+mn-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0,310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0,689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Доля многоквартирных домов, в которых проведен капитальный ремонт, от общего числа многоквартирных домов, включенных в программу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Доля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93,60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94,19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городского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97,25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Количество построенных и реконструированных (модернизированных) объектов питьевого водоснабжения и водоподготовки, предусмотренных региональными программами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Снижение объема отводимых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Прирост мощности очистных сооружений, обеспечивающих сокращение отведения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Удельный расход природного газа в многоквартирных домах с индивидуальными системами газового отопления (в расчете на 1 кв.метр общей площади), куб.метров/кв.метр</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природного газа в многоквартирных домах с иными системами  отопления   (в расчете на 1 жителя), </a:t>
                      </a:r>
                      <a:r>
                        <a:rPr lang="ru-RU" sz="900" b="0" i="0" u="none" strike="noStrike" kern="1200" dirty="0" err="1">
                          <a:solidFill>
                            <a:schemeClr val="tx1"/>
                          </a:solidFill>
                          <a:effectLst/>
                          <a:latin typeface="+mn-lt"/>
                          <a:ea typeface="+mn-ea"/>
                          <a:cs typeface="+mn-cs"/>
                        </a:rPr>
                        <a:t>куб.метров</a:t>
                      </a:r>
                      <a:r>
                        <a:rPr lang="ru-RU" sz="900" b="0" i="0" u="none" strike="noStrike" kern="1200" dirty="0">
                          <a:solidFill>
                            <a:schemeClr val="tx1"/>
                          </a:solidFill>
                          <a:effectLst/>
                          <a:latin typeface="+mn-lt"/>
                          <a:ea typeface="+mn-ea"/>
                          <a:cs typeface="+mn-cs"/>
                        </a:rPr>
                        <a:t> /человека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153,0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153,0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электрической энергии, используемой при передаче тепловой энергии в системах теплоснабжения, кВт × ч/Гкал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утечек и неучтенного расхода воды к общему объему подачи </a:t>
                      </a:r>
                      <a:r>
                        <a:rPr lang="ru-RU" sz="900" b="0" i="0" u="none" strike="noStrike" kern="1200" dirty="0" smtClean="0">
                          <a:solidFill>
                            <a:schemeClr val="tx1"/>
                          </a:solidFill>
                          <a:effectLst/>
                          <a:latin typeface="+mn-lt"/>
                          <a:ea typeface="+mn-ea"/>
                          <a:cs typeface="+mn-cs"/>
                        </a:rPr>
                        <a:t>воды</a:t>
                      </a:r>
                      <a:r>
                        <a:rPr lang="ru-RU" sz="900" b="0" i="0" u="none" strike="noStrike" kern="1200" dirty="0">
                          <a:solidFill>
                            <a:schemeClr val="tx1"/>
                          </a:solidFill>
                          <a:effectLst/>
                          <a:latin typeface="+mn-lt"/>
                          <a:ea typeface="+mn-ea"/>
                          <a:cs typeface="+mn-cs"/>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электрической энергии,   используемой  для передачи (транспортировки) воды в системах водоснабжения (на 1 </a:t>
                      </a:r>
                      <a:r>
                        <a:rPr lang="ru-RU" sz="900" b="0" i="0" u="none" strike="noStrike" kern="1200" dirty="0" err="1">
                          <a:solidFill>
                            <a:schemeClr val="tx1"/>
                          </a:solidFill>
                          <a:effectLst/>
                          <a:latin typeface="+mn-lt"/>
                          <a:ea typeface="+mn-ea"/>
                          <a:cs typeface="+mn-cs"/>
                        </a:rPr>
                        <a:t>куб.метр</a:t>
                      </a:r>
                      <a:r>
                        <a:rPr lang="ru-RU" sz="900" b="0" i="0" u="none" strike="noStrike" kern="1200" dirty="0">
                          <a:solidFill>
                            <a:schemeClr val="tx1"/>
                          </a:solidFill>
                          <a:effectLst/>
                          <a:latin typeface="+mn-lt"/>
                          <a:ea typeface="+mn-ea"/>
                          <a:cs typeface="+mn-cs"/>
                        </a:rPr>
                        <a:t>), кВт × ч/ </a:t>
                      </a:r>
                      <a:r>
                        <a:rPr lang="ru-RU" sz="900" b="0" i="0" u="none" strike="noStrike" kern="1200" dirty="0" err="1">
                          <a:solidFill>
                            <a:schemeClr val="tx1"/>
                          </a:solidFill>
                          <a:effectLst/>
                          <a:latin typeface="+mn-lt"/>
                          <a:ea typeface="+mn-ea"/>
                          <a:cs typeface="+mn-cs"/>
                        </a:rPr>
                        <a:t>куб.метр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электрической энергии,  используемой в системах водоотведения  (на 1 </a:t>
                      </a:r>
                      <a:r>
                        <a:rPr lang="ru-RU" sz="900" b="0" i="0" u="none" strike="noStrike" kern="1200" dirty="0" err="1">
                          <a:solidFill>
                            <a:schemeClr val="tx1"/>
                          </a:solidFill>
                          <a:effectLst/>
                          <a:latin typeface="+mn-lt"/>
                          <a:ea typeface="+mn-ea"/>
                          <a:cs typeface="+mn-cs"/>
                        </a:rPr>
                        <a:t>куб.метр</a:t>
                      </a:r>
                      <a:r>
                        <a:rPr lang="ru-RU" sz="900" b="0" i="0" u="none" strike="noStrike" kern="1200" dirty="0">
                          <a:solidFill>
                            <a:schemeClr val="tx1"/>
                          </a:solidFill>
                          <a:effectLst/>
                          <a:latin typeface="+mn-lt"/>
                          <a:ea typeface="+mn-ea"/>
                          <a:cs typeface="+mn-cs"/>
                        </a:rPr>
                        <a:t>), кВт ×ч/</a:t>
                      </a:r>
                      <a:r>
                        <a:rPr lang="ru-RU" sz="900" b="0" i="0" u="none" strike="noStrike" kern="1200" dirty="0" err="1">
                          <a:solidFill>
                            <a:schemeClr val="tx1"/>
                          </a:solidFill>
                          <a:effectLst/>
                          <a:latin typeface="+mn-lt"/>
                          <a:ea typeface="+mn-ea"/>
                          <a:cs typeface="+mn-cs"/>
                        </a:rPr>
                        <a:t>куб.метр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суммарный расход энергетических ресурсов в многоквартирных домах, кг </a:t>
                      </a:r>
                      <a:r>
                        <a:rPr lang="ru-RU" sz="900" b="0" i="0" u="none" strike="noStrike" kern="1200" dirty="0" err="1">
                          <a:solidFill>
                            <a:schemeClr val="tx1"/>
                          </a:solidFill>
                          <a:effectLst/>
                          <a:latin typeface="+mn-lt"/>
                          <a:ea typeface="+mn-ea"/>
                          <a:cs typeface="+mn-cs"/>
                        </a:rPr>
                        <a:t>у.т</a:t>
                      </a:r>
                      <a:r>
                        <a:rPr lang="ru-RU" sz="900" b="0" i="0" u="none" strike="noStrike" kern="1200" dirty="0">
                          <a:solidFill>
                            <a:schemeClr val="tx1"/>
                          </a:solidFill>
                          <a:effectLst/>
                          <a:latin typeface="+mn-lt"/>
                          <a:ea typeface="+mn-ea"/>
                          <a:cs typeface="+mn-cs"/>
                        </a:rPr>
                        <a:t>./</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тепловой энергии в многоквартирных домах (в расчете на 1 </a:t>
                      </a:r>
                      <a:r>
                        <a:rPr lang="ru-RU" sz="900" b="0" i="0" u="none" strike="noStrike" kern="1200" dirty="0" err="1">
                          <a:solidFill>
                            <a:schemeClr val="tx1"/>
                          </a:solidFill>
                          <a:effectLst/>
                          <a:latin typeface="+mn-lt"/>
                          <a:ea typeface="+mn-ea"/>
                          <a:cs typeface="+mn-cs"/>
                        </a:rPr>
                        <a:t>кв.метр</a:t>
                      </a:r>
                      <a:r>
                        <a:rPr lang="ru-RU" sz="900" b="0" i="0" u="none" strike="noStrike" kern="1200" dirty="0">
                          <a:solidFill>
                            <a:schemeClr val="tx1"/>
                          </a:solidFill>
                          <a:effectLst/>
                          <a:latin typeface="+mn-lt"/>
                          <a:ea typeface="+mn-ea"/>
                          <a:cs typeface="+mn-cs"/>
                        </a:rPr>
                        <a:t> общей площади), Гкал/</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Удельный расход холодной воды в многоквартирных домах (в расчете на 1 жителя), куб. метров/человека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горячей воды в многоквартирных домах (в расчете на 1 жителя), </a:t>
                      </a:r>
                      <a:r>
                        <a:rPr lang="ru-RU" sz="900" b="0" i="0" u="none" strike="noStrike" kern="1200" dirty="0" err="1">
                          <a:solidFill>
                            <a:schemeClr val="tx1"/>
                          </a:solidFill>
                          <a:effectLst/>
                          <a:latin typeface="+mn-lt"/>
                          <a:ea typeface="+mn-ea"/>
                          <a:cs typeface="+mn-cs"/>
                        </a:rPr>
                        <a:t>куб.метров</a:t>
                      </a:r>
                      <a:r>
                        <a:rPr lang="ru-RU" sz="900" b="0" i="0" u="none" strike="noStrike" kern="1200" dirty="0">
                          <a:solidFill>
                            <a:schemeClr val="tx1"/>
                          </a:solidFill>
                          <a:effectLst/>
                          <a:latin typeface="+mn-lt"/>
                          <a:ea typeface="+mn-ea"/>
                          <a:cs typeface="+mn-cs"/>
                        </a:rPr>
                        <a:t>/человека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a:solidFill>
                            <a:schemeClr val="tx1"/>
                          </a:solidFill>
                          <a:effectLst/>
                          <a:latin typeface="+mn-lt"/>
                          <a:ea typeface="+mn-ea"/>
                          <a:cs typeface="+mn-cs"/>
                        </a:rPr>
                        <a:t>17,2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8" name="Скругленный прямоугольник 7"/>
          <p:cNvSpPr/>
          <p:nvPr/>
        </p:nvSpPr>
        <p:spPr>
          <a:xfrm>
            <a:off x="636139" y="68876"/>
            <a:ext cx="7943850"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(продолжение)</a:t>
            </a:r>
            <a:endParaRPr lang="ru-RU" sz="1400" b="1" dirty="0"/>
          </a:p>
        </p:txBody>
      </p:sp>
    </p:spTree>
    <p:extLst>
      <p:ext uri="{BB962C8B-B14F-4D97-AF65-F5344CB8AC3E}">
        <p14:creationId xmlns:p14="http://schemas.microsoft.com/office/powerpoint/2010/main" val="190874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657576880"/>
              </p:ext>
            </p:extLst>
          </p:nvPr>
        </p:nvGraphicFramePr>
        <p:xfrm>
          <a:off x="639254" y="968193"/>
          <a:ext cx="8228121" cy="4475447"/>
        </p:xfrm>
        <a:graphic>
          <a:graphicData uri="http://schemas.openxmlformats.org/drawingml/2006/table">
            <a:tbl>
              <a:tblPr firstRow="1" bandRow="1">
                <a:tableStyleId>{5C22544A-7EE6-4342-B048-85BDC9FD1C3A}</a:tableStyleId>
              </a:tblPr>
              <a:tblGrid>
                <a:gridCol w="5823018"/>
                <a:gridCol w="1244814"/>
                <a:gridCol w="1160289"/>
              </a:tblGrid>
              <a:tr h="291989">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в многоквартирных домах (в расчете на 1 </a:t>
                      </a:r>
                      <a:r>
                        <a:rPr lang="ru-RU" sz="800" b="0" i="0" u="none" strike="noStrike" kern="1200" dirty="0" err="1">
                          <a:solidFill>
                            <a:schemeClr val="tx1"/>
                          </a:solidFill>
                          <a:effectLst/>
                          <a:latin typeface="+mn-lt"/>
                          <a:ea typeface="+mn-ea"/>
                          <a:cs typeface="+mn-cs"/>
                        </a:rPr>
                        <a:t>кв.метр</a:t>
                      </a:r>
                      <a:r>
                        <a:rPr lang="ru-RU" sz="800" b="0" i="0" u="none" strike="noStrike" kern="1200" dirty="0">
                          <a:solidFill>
                            <a:schemeClr val="tx1"/>
                          </a:solidFill>
                          <a:effectLst/>
                          <a:latin typeface="+mn-lt"/>
                          <a:ea typeface="+mn-ea"/>
                          <a:cs typeface="+mn-cs"/>
                        </a:rPr>
                        <a:t> общей площади), кВт × ч/</a:t>
                      </a:r>
                      <a:r>
                        <a:rPr lang="ru-RU" sz="800" b="0" i="0" u="none" strike="noStrike" kern="1200" dirty="0" err="1">
                          <a:solidFill>
                            <a:schemeClr val="tx1"/>
                          </a:solidFill>
                          <a:effectLst/>
                          <a:latin typeface="+mn-lt"/>
                          <a:ea typeface="+mn-ea"/>
                          <a:cs typeface="+mn-cs"/>
                        </a:rPr>
                        <a:t>кв.метр</a:t>
                      </a:r>
                      <a:endParaRPr lang="ru-RU" sz="800" b="0" i="0" u="none" strike="noStrike" kern="1200" dirty="0">
                        <a:solidFill>
                          <a:schemeClr val="tx1"/>
                        </a:solidFill>
                        <a:effectLst/>
                        <a:latin typeface="+mn-lt"/>
                        <a:ea typeface="+mn-ea"/>
                        <a:cs typeface="+mn-cs"/>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32,6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32,6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Удельный расход электрической энергии в системах уличного освещения на 1 кв. метр освещаемой площади, </a:t>
                      </a:r>
                      <a:r>
                        <a:rPr lang="ru-RU" sz="800" b="0" i="0" u="none" strike="noStrike" kern="1200" dirty="0" err="1">
                          <a:solidFill>
                            <a:schemeClr val="tx1"/>
                          </a:solidFill>
                          <a:effectLst/>
                          <a:latin typeface="+mn-lt"/>
                          <a:ea typeface="+mn-ea"/>
                          <a:cs typeface="+mn-cs"/>
                        </a:rPr>
                        <a:t>кВт∙ч</a:t>
                      </a:r>
                      <a:r>
                        <a:rPr lang="ru-RU" sz="800" b="0" i="0" u="none" strike="noStrike" kern="1200" dirty="0">
                          <a:solidFill>
                            <a:schemeClr val="tx1"/>
                          </a:solidFill>
                          <a:effectLst/>
                          <a:latin typeface="+mn-lt"/>
                          <a:ea typeface="+mn-ea"/>
                          <a:cs typeface="+mn-cs"/>
                        </a:rPr>
                        <a:t>/кв. м.</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a:solidFill>
                            <a:schemeClr val="tx1"/>
                          </a:solidFill>
                          <a:effectLst/>
                          <a:latin typeface="+mn-lt"/>
                          <a:ea typeface="+mn-ea"/>
                          <a:cs typeface="+mn-cs"/>
                        </a:rPr>
                        <a:t>3,5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Удельный вес потерь тепловой энергии в общем количестве поданного в сеть тепла, %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5,3</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5,3</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a:solidFill>
                            <a:schemeClr val="tx1"/>
                          </a:solidFill>
                          <a:effectLst/>
                          <a:latin typeface="+mn-lt"/>
                          <a:ea typeface="+mn-ea"/>
                          <a:cs typeface="+mn-cs"/>
                        </a:rPr>
                        <a:t>Уровень износа коммунальной инфраструктуры,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46,0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площади жилищного фонда, обеспеченного всеми видами благоустройства, в общей площади жилищного фонда Республики Татарстан,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83,6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83,6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Объем работ, выполненных по виду деятельности «Строительство», в сопоставимых ценах к соответствующему периоду предыдущего года,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101,1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107,8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убыточных предприятий строительства в общем количестве предприятий строительства,%(уточненный)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24,0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17,2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Общая площадь жилых помещений, приходящаяся в среднем на 1 жителя Республики Татарстан, кв. метров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28,4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28,8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69256">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Введено в эксплуатацию арендного жилья нарастающим итогом с 2019 года, </a:t>
                      </a:r>
                      <a:r>
                        <a:rPr lang="ru-RU" sz="800" b="0" i="0" u="none" strike="noStrike" kern="1200" dirty="0" err="1">
                          <a:solidFill>
                            <a:schemeClr val="tx1"/>
                          </a:solidFill>
                          <a:effectLst/>
                          <a:latin typeface="+mn-lt"/>
                          <a:ea typeface="+mn-ea"/>
                          <a:cs typeface="+mn-cs"/>
                        </a:rPr>
                        <a:t>тыс.кв.метров</a:t>
                      </a:r>
                      <a:r>
                        <a:rPr lang="ru-RU" sz="800" b="0" i="0" u="none" strike="noStrike" kern="1200" dirty="0">
                          <a:solidFill>
                            <a:schemeClr val="tx1"/>
                          </a:solidFill>
                          <a:effectLst/>
                          <a:latin typeface="+mn-lt"/>
                          <a:ea typeface="+mn-ea"/>
                          <a:cs typeface="+mn-cs"/>
                        </a:rPr>
                        <a:t> общей площади</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38,0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35,60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93126">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фактически сданных объектов от графика производства работ по программам капитальных вложений (без учета строительства и реконструкции дорог),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83392">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Обеспечение инфраструктурой ОЭЗ «</a:t>
                      </a:r>
                      <a:r>
                        <a:rPr lang="ru-RU" sz="800" b="0" i="0" u="none" strike="noStrike" kern="1200" dirty="0" err="1">
                          <a:solidFill>
                            <a:schemeClr val="tx1"/>
                          </a:solidFill>
                          <a:effectLst/>
                          <a:latin typeface="+mn-lt"/>
                          <a:ea typeface="+mn-ea"/>
                          <a:cs typeface="+mn-cs"/>
                        </a:rPr>
                        <a:t>Алабуга</a:t>
                      </a:r>
                      <a:r>
                        <a:rPr lang="ru-RU" sz="800" b="0" i="0" u="none" strike="noStrike" kern="1200" dirty="0">
                          <a:solidFill>
                            <a:schemeClr val="tx1"/>
                          </a:solidFill>
                          <a:effectLst/>
                          <a:latin typeface="+mn-lt"/>
                          <a:ea typeface="+mn-ea"/>
                          <a:cs typeface="+mn-cs"/>
                        </a:rPr>
                        <a:t>», % от запланированного объема</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53680">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Ввод новых и модернизация существующих предприятий по выпуску строительной продукции, единиц</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2">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многоквартирных домов, в которых собственники помещений выбрали и реализуют управление многоквартирными домами посредством товариществ собственников жилья либо жилищных кооперативов или иного специализированного кооператива, %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12,8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13,1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1">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убыточных организаций жилищно-коммунального хозяйства, %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25,5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25,1</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306129">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многодетных семей, получивших жилые помещения и улучшивших жилищные условия в отчетном году, в общем числе многодетных семей, состоящих на учете в качестве нуждающихся в жилых помещениях,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5,5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7,8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62490">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проведенных Государственной жилищной инспекцией Республики Татарстан плановых проверок организаций от числа запланированных (без учета количества проверок, невозможность проведения которых обусловлена ликвидацией или реорганизацией юридического лица, прекращением юридическим лицом или индивидуальным предпринимателем подлежащей плановой проверке деятельности в Республике Татарстан, а также наступлением обстоятельств непреодолимой силы),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45997">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устраненных нарушений и нарушений, по устранению которых Государственной жилищной инспекцией Республики Татарстан приняты меры, от общего числа выявленных нарушений,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4" name="Текст 3"/>
          <p:cNvSpPr>
            <a:spLocks noGrp="1"/>
          </p:cNvSpPr>
          <p:nvPr>
            <p:ph type="body" sz="quarter" idx="14"/>
          </p:nvPr>
        </p:nvSpPr>
        <p:spPr>
          <a:xfrm>
            <a:off x="614723" y="138246"/>
            <a:ext cx="8026158"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(окончание)</a:t>
            </a:r>
            <a:endParaRPr lang="ru-RU" sz="1400" b="1" dirty="0"/>
          </a:p>
        </p:txBody>
      </p:sp>
      <p:sp>
        <p:nvSpPr>
          <p:cNvPr id="7" name="Прямоугольник 6"/>
          <p:cNvSpPr/>
          <p:nvPr/>
        </p:nvSpPr>
        <p:spPr>
          <a:xfrm>
            <a:off x="610879" y="5710587"/>
            <a:ext cx="8148917" cy="400110"/>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b="1" i="1" dirty="0">
              <a:solidFill>
                <a:srgbClr val="000000"/>
              </a:solidFill>
              <a:latin typeface="Times New Roman" panose="02020603050405020304" pitchFamily="18" charset="0"/>
            </a:endParaRPr>
          </a:p>
        </p:txBody>
      </p:sp>
      <p:sp>
        <p:nvSpPr>
          <p:cNvPr id="8" name="Прямоугольник 7"/>
          <p:cNvSpPr/>
          <p:nvPr/>
        </p:nvSpPr>
        <p:spPr>
          <a:xfrm>
            <a:off x="610879" y="6109731"/>
            <a:ext cx="7903029"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u="sng" dirty="0">
                <a:solidFill>
                  <a:schemeClr val="accent6"/>
                </a:solidFill>
              </a:rPr>
              <a:t> </a:t>
            </a:r>
            <a:r>
              <a:rPr lang="ru-RU" sz="1000" b="1" i="1" dirty="0">
                <a:solidFill>
                  <a:schemeClr val="accent6"/>
                </a:solidFill>
              </a:rPr>
              <a:t>http://minstroy.tatarstan.ru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2093480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053885320"/>
              </p:ext>
            </p:extLst>
          </p:nvPr>
        </p:nvGraphicFramePr>
        <p:xfrm>
          <a:off x="504856" y="1349576"/>
          <a:ext cx="8477250" cy="529845"/>
        </p:xfrm>
        <a:graphic>
          <a:graphicData uri="http://schemas.openxmlformats.org/drawingml/2006/table">
            <a:tbl>
              <a:tblPr firstRow="1" firstCol="1" bandRow="1">
                <a:tableStyleId>{5C22544A-7EE6-4342-B048-85BDC9FD1C3A}</a:tableStyleId>
              </a:tblPr>
              <a:tblGrid>
                <a:gridCol w="5905499"/>
                <a:gridCol w="1323976"/>
                <a:gridCol w="124777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000" b="1" i="0" u="none" strike="noStrike" dirty="0" smtClean="0">
                          <a:solidFill>
                            <a:schemeClr val="tx1"/>
                          </a:solidFill>
                          <a:effectLst/>
                          <a:latin typeface="+mn-lt"/>
                        </a:rPr>
                        <a:t>2 265 921,9</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2 239 716,6</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Скругленный прямоугольник 1"/>
          <p:cNvSpPr/>
          <p:nvPr/>
        </p:nvSpPr>
        <p:spPr>
          <a:xfrm>
            <a:off x="674730" y="149508"/>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5. </a:t>
            </a:r>
            <a:r>
              <a:rPr lang="ru-RU" b="1" dirty="0"/>
              <a:t>Государственная программа </a:t>
            </a:r>
            <a:r>
              <a:rPr lang="ru-RU" b="1" dirty="0" smtClean="0"/>
              <a:t>«Содействие </a:t>
            </a:r>
            <a:r>
              <a:rPr lang="ru-RU" b="1" dirty="0"/>
              <a:t>занятости населения Республики Татарстан на 2014 – </a:t>
            </a:r>
            <a:r>
              <a:rPr lang="ru-RU" b="1" dirty="0" smtClean="0"/>
              <a:t>2025 </a:t>
            </a:r>
            <a:r>
              <a:rPr lang="ru-RU" b="1" dirty="0"/>
              <a:t>годы»</a:t>
            </a:r>
            <a:endParaRPr lang="ru-RU" b="1" dirty="0">
              <a:solidFill>
                <a:srgbClr val="000000"/>
              </a:solidFill>
            </a:endParaRPr>
          </a:p>
        </p:txBody>
      </p:sp>
      <p:sp>
        <p:nvSpPr>
          <p:cNvPr id="4" name="Прямоугольник 3"/>
          <p:cNvSpPr/>
          <p:nvPr/>
        </p:nvSpPr>
        <p:spPr>
          <a:xfrm>
            <a:off x="524676" y="907163"/>
            <a:ext cx="8477250" cy="646331"/>
          </a:xfrm>
          <a:prstGeom prst="rect">
            <a:avLst/>
          </a:prstGeom>
        </p:spPr>
        <p:txBody>
          <a:bodyPr wrap="square">
            <a:spAutoFit/>
          </a:bodyPr>
          <a:lstStyle/>
          <a:p>
            <a:pPr algn="just"/>
            <a:r>
              <a:rPr lang="ru-RU" sz="1200" b="1" dirty="0" smtClean="0">
                <a:solidFill>
                  <a:srgbClr val="000000"/>
                </a:solidFill>
              </a:rPr>
              <a:t>Цель: </a:t>
            </a:r>
            <a:r>
              <a:rPr lang="en-US" sz="1200" dirty="0" smtClean="0">
                <a:solidFill>
                  <a:srgbClr val="000000"/>
                </a:solidFill>
              </a:rPr>
              <a:t> </a:t>
            </a:r>
            <a:r>
              <a:rPr lang="ru-RU" sz="1200" dirty="0" smtClean="0"/>
              <a:t>содействие </a:t>
            </a:r>
            <a:r>
              <a:rPr lang="ru-RU" sz="1200" dirty="0"/>
              <a:t>реализации прав граждан на полную, продуктивную занятость, а также обеспечение кадрами экономики Республики Татарстан</a:t>
            </a:r>
          </a:p>
          <a:p>
            <a:pPr algn="just"/>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3502995342"/>
              </p:ext>
            </p:extLst>
          </p:nvPr>
        </p:nvGraphicFramePr>
        <p:xfrm>
          <a:off x="522771" y="1933108"/>
          <a:ext cx="8479155" cy="4070985"/>
        </p:xfrm>
        <a:graphic>
          <a:graphicData uri="http://schemas.openxmlformats.org/drawingml/2006/table">
            <a:tbl>
              <a:tblPr>
                <a:tableStyleId>{616DA210-FB5B-4158-B5E0-FEB733F419BA}</a:tableStyleId>
              </a:tblPr>
              <a:tblGrid>
                <a:gridCol w="5903595"/>
                <a:gridCol w="1335405"/>
                <a:gridCol w="1240155"/>
              </a:tblGrid>
              <a:tr h="292768">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92768">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Уровень общей безработицы в среднем за год (по методологии Международной организации труда),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3,65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2,6</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Уровень регистрируемой безработицы на конец года,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1,2</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0,56</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Коэффициент напряженности на рынке труда на конец года, человек/вакансию</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0,7</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0,2</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78</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99,3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768">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65</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90,3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Число пострадавших на производстве из расчета на 1000 работающих, человек</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0,81</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Доля молодежи в возрасте от 16 до 29 лет в составе безработных граждан, процентов</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18,5</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12,5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14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2</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0,4</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695">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студентов, поступивших в профессиональные образовательные организации и образовательные организации высшего образования по техническим специальностям для обучения за счет бюджетных ассигнований федерального бюджета и бюджета Республики Татарстан, в общей численности студентов, поступивших в данные образовательные организации,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509307" y="6057780"/>
            <a:ext cx="8492619"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a:t>
            </a:r>
            <a:r>
              <a:rPr lang="ru-RU" sz="1000" b="1" i="1" dirty="0" smtClean="0">
                <a:solidFill>
                  <a:schemeClr val="accent1"/>
                </a:solidFill>
              </a:rPr>
              <a:t>защиты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6" name="Прямоугольник 5"/>
          <p:cNvSpPr/>
          <p:nvPr/>
        </p:nvSpPr>
        <p:spPr>
          <a:xfrm>
            <a:off x="483134" y="6457890"/>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a:t>
            </a:r>
            <a:r>
              <a:rPr lang="ru-RU" sz="1000" b="1" i="1" dirty="0" smtClean="0">
                <a:solidFill>
                  <a:schemeClr val="accent6"/>
                </a:solidFill>
              </a:rPr>
              <a:t>ходе ее </a:t>
            </a:r>
            <a:r>
              <a:rPr lang="ru-RU" sz="1000" b="1" i="1" dirty="0">
                <a:solidFill>
                  <a:schemeClr val="accent6"/>
                </a:solidFill>
              </a:rPr>
              <a:t>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886188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953155162"/>
              </p:ext>
            </p:extLst>
          </p:nvPr>
        </p:nvGraphicFramePr>
        <p:xfrm>
          <a:off x="552450" y="1696141"/>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a:t>
                      </a:r>
                      <a:r>
                        <a:rPr lang="ru-RU" sz="1000" dirty="0" smtClean="0">
                          <a:solidFill>
                            <a:schemeClr val="tx1"/>
                          </a:solidFill>
                          <a:effectLst/>
                        </a:rPr>
                        <a:t>(</a:t>
                      </a:r>
                      <a:r>
                        <a:rPr lang="ru-RU" sz="1000" dirty="0">
                          <a:solidFill>
                            <a:schemeClr val="tx1"/>
                          </a:solidFill>
                          <a:effectLst/>
                        </a:rPr>
                        <a:t>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2 984 102,4</a:t>
                      </a:r>
                      <a:endParaRPr lang="ru-RU" sz="1000" b="1" dirty="0">
                        <a:solidFill>
                          <a:schemeClr val="tx1"/>
                        </a:solidFill>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2 978 696,2</a:t>
                      </a:r>
                      <a:endParaRPr lang="ru-RU" sz="1000" b="1" dirty="0">
                        <a:solidFill>
                          <a:schemeClr val="tx1"/>
                        </a:solidFill>
                        <a:effectLst/>
                        <a:latin typeface="+mn-lt"/>
                        <a:ea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162966"/>
            <a:ext cx="848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повышение </a:t>
            </a:r>
            <a:r>
              <a:rPr lang="ru-RU" altLang="ru-RU" sz="1200" dirty="0">
                <a:latin typeface="Arial" panose="020B0604020202020204" pitchFamily="34" charset="0"/>
                <a:ea typeface="Times New Roman" panose="02020603050405020304" pitchFamily="18" charset="0"/>
              </a:rPr>
              <a:t>качества и результативности противодействия преступности, охраны общественного порядка и обеспечения общественной безопасности в Республике </a:t>
            </a:r>
            <a:r>
              <a:rPr lang="ru-RU" altLang="ru-RU" sz="1200" dirty="0" smtClean="0">
                <a:latin typeface="Arial" panose="020B0604020202020204" pitchFamily="34" charset="0"/>
                <a:ea typeface="Times New Roman" panose="02020603050405020304" pitchFamily="18" charset="0"/>
              </a:rPr>
              <a:t>Татарстан</a:t>
            </a:r>
            <a:endParaRPr lang="ru-RU" altLang="ru-RU" sz="1200" dirty="0">
              <a:latin typeface="Arial" panose="020B0604020202020204" pitchFamily="34" charset="0"/>
              <a:ea typeface="Times New Roman" panose="02020603050405020304" pitchFamily="18" charset="0"/>
            </a:endParaRPr>
          </a:p>
        </p:txBody>
      </p:sp>
      <p:sp>
        <p:nvSpPr>
          <p:cNvPr id="2" name="Скругленный прямоугольник 1"/>
          <p:cNvSpPr/>
          <p:nvPr/>
        </p:nvSpPr>
        <p:spPr>
          <a:xfrm>
            <a:off x="542925" y="33317"/>
            <a:ext cx="794385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6. </a:t>
            </a:r>
            <a:r>
              <a:rPr lang="ru-RU" altLang="ru-RU" b="1" dirty="0">
                <a:latin typeface="Arial" panose="020B0604020202020204" pitchFamily="34" charset="0"/>
                <a:ea typeface="Times New Roman" panose="02020603050405020304" pitchFamily="18" charset="0"/>
              </a:rPr>
              <a:t>Государственная программа </a:t>
            </a:r>
            <a:r>
              <a:rPr lang="ru-RU" altLang="ru-RU" b="1" dirty="0" smtClean="0">
                <a:latin typeface="Arial" panose="020B0604020202020204" pitchFamily="34" charset="0"/>
                <a:ea typeface="Times New Roman" panose="02020603050405020304" pitchFamily="18" charset="0"/>
              </a:rPr>
              <a:t>«Обеспечение </a:t>
            </a:r>
            <a:r>
              <a:rPr lang="ru-RU" altLang="ru-RU" b="1" dirty="0">
                <a:latin typeface="Arial" panose="020B0604020202020204" pitchFamily="34" charset="0"/>
                <a:ea typeface="Times New Roman" panose="02020603050405020304" pitchFamily="18" charset="0"/>
              </a:rPr>
              <a:t>общественного порядка и противодействие преступности в Республике Татарстан на 2014 – </a:t>
            </a:r>
            <a:r>
              <a:rPr lang="ru-RU" altLang="ru-RU" b="1" dirty="0" smtClean="0">
                <a:latin typeface="Arial" panose="020B0604020202020204" pitchFamily="34" charset="0"/>
                <a:ea typeface="Times New Roman" panose="02020603050405020304" pitchFamily="18" charset="0"/>
              </a:rPr>
              <a:t>2025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32861694"/>
              </p:ext>
            </p:extLst>
          </p:nvPr>
        </p:nvGraphicFramePr>
        <p:xfrm>
          <a:off x="559593" y="2288631"/>
          <a:ext cx="8453438" cy="1218155"/>
        </p:xfrm>
        <a:graphic>
          <a:graphicData uri="http://schemas.openxmlformats.org/drawingml/2006/table">
            <a:tbl>
              <a:tblPr>
                <a:tableStyleId>{616DA210-FB5B-4158-B5E0-FEB733F419BA}</a:tableStyleId>
              </a:tblPr>
              <a:tblGrid>
                <a:gridCol w="5897880"/>
                <a:gridCol w="1211580"/>
                <a:gridCol w="1343978"/>
              </a:tblGrid>
              <a:tr h="33162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a:t>
                      </a:r>
                    </a:p>
                    <a:p>
                      <a:pPr algn="ctr">
                        <a:spcAft>
                          <a:spcPts val="0"/>
                        </a:spcAft>
                      </a:pPr>
                      <a:r>
                        <a:rPr lang="ru-RU" sz="1000" b="1" dirty="0" smtClean="0">
                          <a:solidFill>
                            <a:schemeClr val="tx1"/>
                          </a:solidFill>
                          <a:effectLst/>
                        </a:rPr>
                        <a:t>(факт</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4695">
                <a:tc>
                  <a:txBody>
                    <a:bodyPr/>
                    <a:lstStyle/>
                    <a:p>
                      <a:pPr>
                        <a:lnSpc>
                          <a:spcPct val="115000"/>
                        </a:lnSpc>
                        <a:spcAft>
                          <a:spcPts val="0"/>
                        </a:spcAft>
                      </a:pPr>
                      <a:r>
                        <a:rPr lang="ru-RU" sz="1000" dirty="0"/>
                        <a:t>Доля расследованных тяжких и особо тяжких преступлений от общего количества расследованных</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101,5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137,1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4749">
                <a:tc>
                  <a:txBody>
                    <a:bodyPr/>
                    <a:lstStyle/>
                    <a:p>
                      <a:pPr algn="just">
                        <a:spcAft>
                          <a:spcPts val="0"/>
                        </a:spcAft>
                      </a:pPr>
                      <a:r>
                        <a:rPr lang="ru-RU" sz="1000" dirty="0"/>
                        <a:t>Тяжесть последствий ДТП (количество погибших на 100 пострадавших)</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7,2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2175">
                <a:tc>
                  <a:txBody>
                    <a:bodyPr/>
                    <a:lstStyle/>
                    <a:p>
                      <a:pPr>
                        <a:spcAft>
                          <a:spcPts val="0"/>
                        </a:spcAft>
                      </a:pPr>
                      <a:r>
                        <a:rPr lang="ru-RU" sz="1000" dirty="0"/>
                        <a:t>Удельный вес количества потребительских споров, урегулированных в досудебном порядке</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114,5</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114,5</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495300" y="5747578"/>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внутренних дел по Республике Татарстан</a:t>
            </a:r>
            <a:endParaRPr lang="ru-RU" sz="1000" b="1" i="1" dirty="0">
              <a:solidFill>
                <a:schemeClr val="accent1"/>
              </a:solidFill>
            </a:endParaRP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a:t>
            </a:r>
            <a:r>
              <a:rPr lang="ru-RU" sz="1000" b="1" i="1" dirty="0" smtClean="0">
                <a:solidFill>
                  <a:schemeClr val="accent6"/>
                </a:solidFill>
              </a:rPr>
              <a:t>о ходе </a:t>
            </a:r>
            <a:r>
              <a:rPr lang="ru-RU" sz="1000" b="1" i="1" dirty="0">
                <a:solidFill>
                  <a:schemeClr val="accent6"/>
                </a:solidFill>
              </a:rPr>
              <a:t>ее 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https://16.</a:t>
            </a:r>
            <a:r>
              <a:rPr lang="ru-RU" sz="1000" b="1" i="1" dirty="0" err="1">
                <a:solidFill>
                  <a:schemeClr val="accent6"/>
                </a:solidFill>
              </a:rPr>
              <a:t>мвд.рф</a:t>
            </a:r>
            <a:r>
              <a:rPr lang="ru-RU" sz="1000" b="1" i="1" dirty="0">
                <a:solidFill>
                  <a:schemeClr val="accent6"/>
                </a:solidFill>
              </a:rPr>
              <a:t>/</a:t>
            </a:r>
            <a:r>
              <a:rPr lang="en-US" sz="1000" b="1" i="1" dirty="0" err="1">
                <a:solidFill>
                  <a:schemeClr val="accent6"/>
                </a:solidFill>
              </a:rPr>
              <a:t>mvd</a:t>
            </a:r>
            <a:endParaRPr lang="ru-RU" sz="1000" b="1" i="1" dirty="0">
              <a:solidFill>
                <a:schemeClr val="accent6"/>
              </a:solidFill>
            </a:endParaRPr>
          </a:p>
        </p:txBody>
      </p:sp>
    </p:spTree>
    <p:extLst>
      <p:ext uri="{BB962C8B-B14F-4D97-AF65-F5344CB8AC3E}">
        <p14:creationId xmlns:p14="http://schemas.microsoft.com/office/powerpoint/2010/main" val="212213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83206698"/>
              </p:ext>
            </p:extLst>
          </p:nvPr>
        </p:nvGraphicFramePr>
        <p:xfrm>
          <a:off x="619124" y="1844457"/>
          <a:ext cx="8337141" cy="545815"/>
        </p:xfrm>
        <a:graphic>
          <a:graphicData uri="http://schemas.openxmlformats.org/drawingml/2006/table">
            <a:tbl>
              <a:tblPr firstRow="1" firstCol="1" bandRow="1">
                <a:tableStyleId>{5C22544A-7EE6-4342-B048-85BDC9FD1C3A}</a:tableStyleId>
              </a:tblPr>
              <a:tblGrid>
                <a:gridCol w="6362701"/>
                <a:gridCol w="1019175"/>
                <a:gridCol w="955265"/>
              </a:tblGrid>
              <a:tr h="363877">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 (план)</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 (факт)</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1938">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1 382 273,0</a:t>
                      </a:r>
                      <a:endParaRPr lang="ru-RU" sz="10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1 382 661,5</a:t>
                      </a:r>
                      <a:endParaRPr lang="ru-RU" sz="1000" b="1" dirty="0">
                        <a:solidFill>
                          <a:schemeClr val="tx1"/>
                        </a:solidFill>
                        <a:effectLst/>
                        <a:latin typeface="+mn-lt"/>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04746835"/>
              </p:ext>
            </p:extLst>
          </p:nvPr>
        </p:nvGraphicFramePr>
        <p:xfrm>
          <a:off x="641555" y="2482375"/>
          <a:ext cx="8337140" cy="1180163"/>
        </p:xfrm>
        <a:graphic>
          <a:graphicData uri="http://schemas.openxmlformats.org/drawingml/2006/table">
            <a:tbl>
              <a:tblPr>
                <a:tableStyleId>{616DA210-FB5B-4158-B5E0-FEB733F419BA}</a:tableStyleId>
              </a:tblPr>
              <a:tblGrid>
                <a:gridCol w="6381751"/>
                <a:gridCol w="1005840"/>
                <a:gridCol w="949549"/>
              </a:tblGrid>
              <a:tr h="43034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a:t>
                      </a:r>
                      <a:endParaRPr lang="ru-RU" sz="1000" b="1" dirty="0">
                        <a:solidFill>
                          <a:schemeClr val="tx1"/>
                        </a:solidFill>
                        <a:effectLst/>
                      </a:endParaRPr>
                    </a:p>
                    <a:p>
                      <a:pPr algn="ctr">
                        <a:spcAft>
                          <a:spcPts val="0"/>
                        </a:spcAft>
                      </a:pPr>
                      <a:r>
                        <a:rPr lang="ru-RU" sz="1000" b="1" dirty="0" smtClean="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a:t>
                      </a:r>
                      <a:endParaRPr lang="ru-RU" sz="1000" b="1" dirty="0">
                        <a:solidFill>
                          <a:schemeClr val="tx1"/>
                        </a:solidFill>
                        <a:effectLst/>
                      </a:endParaRPr>
                    </a:p>
                    <a:p>
                      <a:pPr algn="ctr">
                        <a:spcAft>
                          <a:spcPts val="0"/>
                        </a:spcAft>
                      </a:pPr>
                      <a:r>
                        <a:rPr lang="ru-RU" sz="1000" b="1" dirty="0" smtClean="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5949">
                <a:tc>
                  <a:txBody>
                    <a:bodyPr/>
                    <a:lstStyle/>
                    <a:p>
                      <a:pPr>
                        <a:lnSpc>
                          <a:spcPct val="115000"/>
                        </a:lnSpc>
                        <a:spcAft>
                          <a:spcPts val="0"/>
                        </a:spcAft>
                      </a:pPr>
                      <a:r>
                        <a:rPr lang="ru-RU" sz="1000" dirty="0">
                          <a:solidFill>
                            <a:schemeClr val="tx1"/>
                          </a:solidFill>
                          <a:effectLst/>
                          <a:latin typeface="+mn-lt"/>
                          <a:ea typeface="Calibri"/>
                          <a:cs typeface="Times New Roman"/>
                        </a:rPr>
                        <a:t>Уровень готовности министерства к реагированию на чрезвычайной ситуации ,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5949">
                <a:tc>
                  <a:txBody>
                    <a:bodyPr/>
                    <a:lstStyle/>
                    <a:p>
                      <a:pPr algn="just">
                        <a:spcAft>
                          <a:spcPts val="0"/>
                        </a:spcAft>
                      </a:pPr>
                      <a:r>
                        <a:rPr lang="ru-RU" sz="1000" dirty="0"/>
                        <a:t>Индивидуальный риск гибели на пожарах</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5,0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4,6</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9347">
                <a:tc>
                  <a:txBody>
                    <a:bodyPr/>
                    <a:lstStyle/>
                    <a:p>
                      <a:pPr>
                        <a:spcAft>
                          <a:spcPts val="0"/>
                        </a:spcAft>
                      </a:pPr>
                      <a:r>
                        <a:rPr lang="ru-RU" sz="1000" dirty="0"/>
                        <a:t>Среднее время прибытия первых пожарных подразделений к месту вызова: в сельской местности</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16,3</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16,3</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52449" y="1052719"/>
            <a:ext cx="8345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Calibri" panose="020F0502020204030204" pitchFamily="34" charset="0"/>
              </a:rPr>
              <a:t>Цель: </a:t>
            </a:r>
            <a:r>
              <a:rPr kumimoji="0" lang="ru-RU" altLang="ru-RU" sz="1200" strike="noStrike" cap="none" normalizeH="0" baseline="0" dirty="0" smtClean="0">
                <a:ln>
                  <a:noFill/>
                </a:ln>
                <a:effectLst/>
                <a:latin typeface="+mn-lt"/>
                <a:ea typeface="Calibri" panose="020F0502020204030204" pitchFamily="34" charset="0"/>
              </a:rPr>
              <a:t>минимизация социального, экономического и экологического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endParaRPr kumimoji="0" lang="ru-RU" altLang="ru-RU" sz="1200" strike="noStrike" cap="none" normalizeH="0" baseline="0" dirty="0" smtClean="0">
              <a:ln>
                <a:noFill/>
              </a:ln>
              <a:effectLst/>
              <a:latin typeface="+mn-lt"/>
            </a:endParaRPr>
          </a:p>
        </p:txBody>
      </p:sp>
      <p:sp>
        <p:nvSpPr>
          <p:cNvPr id="7" name="Скругленный прямоугольник 6"/>
          <p:cNvSpPr/>
          <p:nvPr/>
        </p:nvSpPr>
        <p:spPr>
          <a:xfrm>
            <a:off x="600074" y="46106"/>
            <a:ext cx="7943850" cy="86832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500" b="1" dirty="0" smtClean="0">
                <a:solidFill>
                  <a:schemeClr val="tx1"/>
                </a:solidFill>
                <a:ea typeface="Calibri" panose="020F0502020204030204" pitchFamily="34" charset="0"/>
              </a:rPr>
              <a:t>7. Государственная  </a:t>
            </a:r>
            <a:r>
              <a:rPr lang="ru-RU" altLang="ru-RU" sz="1500" b="1" dirty="0">
                <a:solidFill>
                  <a:schemeClr val="tx1"/>
                </a:solidFill>
                <a:ea typeface="Calibri" panose="020F0502020204030204" pitchFamily="34" charset="0"/>
              </a:rPr>
              <a:t>программа </a:t>
            </a:r>
            <a:r>
              <a:rPr lang="ru-RU" altLang="ru-RU" sz="1500" b="1" dirty="0" smtClean="0">
                <a:solidFill>
                  <a:schemeClr val="tx1"/>
                </a:solidFill>
                <a:ea typeface="Calibri" panose="020F0502020204030204" pitchFamily="34" charset="0"/>
              </a:rPr>
              <a:t>«</a:t>
            </a:r>
            <a:r>
              <a:rPr lang="ru-RU" altLang="ru-RU" sz="1500" b="1" dirty="0">
                <a:solidFill>
                  <a:schemeClr val="tx1"/>
                </a:solidFill>
                <a:ea typeface="Calibri" panose="020F0502020204030204" pitchFamily="34" charset="0"/>
              </a:rPr>
              <a:t>Защита населения и территорий от чрезвычайных ситуаций, обеспечение пожарной безопасности и безопасности людей на водных объектах в Республике </a:t>
            </a:r>
            <a:r>
              <a:rPr lang="ru-RU" altLang="ru-RU" sz="1500" b="1" dirty="0" smtClean="0">
                <a:solidFill>
                  <a:schemeClr val="tx1"/>
                </a:solidFill>
                <a:ea typeface="Calibri" panose="020F0502020204030204" pitchFamily="34" charset="0"/>
              </a:rPr>
              <a:t>Татарстан на 2014 – 2027 годы»</a:t>
            </a:r>
            <a:endParaRPr lang="ru-RU" altLang="ru-RU" sz="1500" b="1" dirty="0">
              <a:solidFill>
                <a:schemeClr val="tx1"/>
              </a:solidFill>
            </a:endParaRPr>
          </a:p>
        </p:txBody>
      </p:sp>
      <p:sp>
        <p:nvSpPr>
          <p:cNvPr id="8" name="Прямоугольник 7"/>
          <p:cNvSpPr/>
          <p:nvPr/>
        </p:nvSpPr>
        <p:spPr>
          <a:xfrm>
            <a:off x="542925" y="5617700"/>
            <a:ext cx="8534400"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по делам гражданской обороны и чрезвычайным ситуациям Республики </a:t>
            </a:r>
            <a:r>
              <a:rPr lang="ru-RU" sz="1000" b="1" i="1" dirty="0">
                <a:solidFill>
                  <a:schemeClr val="accent1"/>
                </a:solidFill>
              </a:rPr>
              <a:t>Татарстан</a:t>
            </a:r>
          </a:p>
        </p:txBody>
      </p:sp>
      <p:sp>
        <p:nvSpPr>
          <p:cNvPr id="9" name="Прямоугольник 8"/>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http://mchs.tatarstan.ru</a:t>
            </a:r>
            <a:endParaRPr lang="ru-RU" sz="1000" b="1" i="1" dirty="0">
              <a:solidFill>
                <a:schemeClr val="accent6"/>
              </a:solidFill>
            </a:endParaRPr>
          </a:p>
        </p:txBody>
      </p:sp>
    </p:spTree>
    <p:extLst>
      <p:ext uri="{BB962C8B-B14F-4D97-AF65-F5344CB8AC3E}">
        <p14:creationId xmlns:p14="http://schemas.microsoft.com/office/powerpoint/2010/main" val="1837774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766270430"/>
              </p:ext>
            </p:extLst>
          </p:nvPr>
        </p:nvGraphicFramePr>
        <p:xfrm>
          <a:off x="514350" y="1593623"/>
          <a:ext cx="8477250" cy="529845"/>
        </p:xfrm>
        <a:graphic>
          <a:graphicData uri="http://schemas.openxmlformats.org/drawingml/2006/table">
            <a:tbl>
              <a:tblPr firstRow="1" firstCol="1" bandRow="1">
                <a:tableStyleId>{5C22544A-7EE6-4342-B048-85BDC9FD1C3A}</a:tableStyleId>
              </a:tblPr>
              <a:tblGrid>
                <a:gridCol w="6459854"/>
                <a:gridCol w="1089660"/>
                <a:gridCol w="92773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dirty="0"/>
                    </a:p>
                  </a:txBody>
                  <a:tcPr/>
                </a:tc>
                <a:tc>
                  <a:txBody>
                    <a:bodyPr/>
                    <a:lstStyle/>
                    <a:p>
                      <a:pPr algn="ctr" fontAlgn="ctr"/>
                      <a:r>
                        <a:rPr lang="ru-RU" sz="1000" b="1" i="0" u="none" strike="noStrike" dirty="0" smtClean="0">
                          <a:solidFill>
                            <a:schemeClr val="tx1"/>
                          </a:solidFill>
                          <a:effectLst/>
                          <a:latin typeface="+mn-lt"/>
                        </a:rPr>
                        <a:t>11 030 616,7</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10 903 990,3</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01125"/>
            <a:ext cx="84772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удовлетворение </a:t>
            </a:r>
            <a:r>
              <a:rPr lang="ru-RU" altLang="ru-RU" sz="1200" dirty="0">
                <a:latin typeface="Arial" panose="020B0604020202020204" pitchFamily="34" charset="0"/>
                <a:ea typeface="Times New Roman" panose="02020603050405020304" pitchFamily="18" charset="0"/>
              </a:rPr>
              <a:t>текущих и формирование новых потребностей жителей Республики Татарстан в сфере культуры, искусства и кинематографии, повышение привлекательности учреждений культуры, искусства и кинематографии для жителей и гостей республики</a:t>
            </a:r>
            <a:r>
              <a:rPr kumimoji="0" lang="en-US" altLang="ru-RU" sz="120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8. </a:t>
            </a:r>
            <a:r>
              <a:rPr lang="ru-RU" b="1" dirty="0"/>
              <a:t>Государственная программа </a:t>
            </a:r>
            <a:r>
              <a:rPr lang="ru-RU" b="1" dirty="0" smtClean="0"/>
              <a:t>«Развитие </a:t>
            </a:r>
            <a:r>
              <a:rPr lang="ru-RU" b="1" dirty="0"/>
              <a:t>культуры Республики Татарстан на 2014 – </a:t>
            </a:r>
            <a:r>
              <a:rPr lang="ru-RU" b="1" dirty="0" smtClean="0"/>
              <a:t>2025 годы»</a:t>
            </a:r>
            <a:endParaRPr lang="ru-RU"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81044683"/>
              </p:ext>
            </p:extLst>
          </p:nvPr>
        </p:nvGraphicFramePr>
        <p:xfrm>
          <a:off x="514351" y="2237580"/>
          <a:ext cx="8477250" cy="2497176"/>
        </p:xfrm>
        <a:graphic>
          <a:graphicData uri="http://schemas.openxmlformats.org/drawingml/2006/table">
            <a:tbl>
              <a:tblPr>
                <a:tableStyleId>{616DA210-FB5B-4158-B5E0-FEB733F419BA}</a:tableStyleId>
              </a:tblPr>
              <a:tblGrid>
                <a:gridCol w="2562225"/>
                <a:gridCol w="3920489"/>
                <a:gridCol w="1066800"/>
                <a:gridCol w="927736"/>
              </a:tblGrid>
              <a:tr h="236679">
                <a:tc gridSpan="2">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ru-RU" sz="800" b="0" i="0" u="none" strike="noStrike" dirty="0">
                        <a:solidFill>
                          <a:srgbClr val="000000"/>
                        </a:solidFill>
                        <a:effectLst/>
                        <a:latin typeface="Calibri" panose="020F0502020204030204" pitchFamily="34" charset="0"/>
                      </a:endParaRPr>
                    </a:p>
                  </a:txBody>
                  <a:tcPr marL="5849" marR="5849" marT="5849" marB="0" anchor="ctr"/>
                </a:tc>
                <a:tc>
                  <a:txBody>
                    <a:bodyPr/>
                    <a:lstStyle/>
                    <a:p>
                      <a:pPr algn="ctr" fontAlgn="ctr"/>
                      <a:r>
                        <a:rPr lang="ru-RU" sz="1000" b="1" u="none" strike="noStrike" dirty="0" smtClean="0">
                          <a:solidFill>
                            <a:schemeClr val="tx1"/>
                          </a:solidFill>
                          <a:effectLst/>
                        </a:rPr>
                        <a:t>2021</a:t>
                      </a:r>
                      <a:r>
                        <a:rPr lang="ru-RU" sz="1000" b="1" u="none" strike="noStrike" baseline="0" dirty="0" smtClean="0">
                          <a:solidFill>
                            <a:schemeClr val="tx1"/>
                          </a:solidFill>
                          <a:effectLst/>
                        </a:rPr>
                        <a:t> </a:t>
                      </a:r>
                      <a:r>
                        <a:rPr lang="ru-RU" sz="1000" b="1" u="none" strike="noStrike" dirty="0" smtClean="0">
                          <a:solidFill>
                            <a:schemeClr val="tx1"/>
                          </a:solidFill>
                          <a:effectLst/>
                        </a:rPr>
                        <a:t>год </a:t>
                      </a: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(факт)</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084">
                <a:tc>
                  <a:txBody>
                    <a:bodyPr/>
                    <a:lstStyle/>
                    <a:p>
                      <a:pPr algn="ctr" fontAlgn="ctr"/>
                      <a:r>
                        <a:rPr lang="ru-RU" sz="1000" u="none" strike="noStrike" dirty="0">
                          <a:solidFill>
                            <a:schemeClr val="tx1"/>
                          </a:solidFill>
                          <a:effectLst/>
                          <a:latin typeface="+mn-lt"/>
                        </a:rPr>
                        <a:t>Комплексное развитие музеев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 Отношение числа выставок, открытых в отчетном году, к числу выставок, открытых в предыдущем году,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105,10</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128,3</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8430">
                <a:tc rowSpan="2">
                  <a:txBody>
                    <a:bodyPr/>
                    <a:lstStyle/>
                    <a:p>
                      <a:pPr algn="ctr" fontAlgn="ctr"/>
                      <a:r>
                        <a:rPr lang="ru-RU" sz="1000" u="none" strike="noStrike" dirty="0">
                          <a:solidFill>
                            <a:schemeClr val="tx1"/>
                          </a:solidFill>
                          <a:effectLst/>
                          <a:latin typeface="+mn-lt"/>
                        </a:rPr>
                        <a:t>Сохранение и развитие сети театров, традиций репертуарного театра</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Средняя заполняемость залов на стационарных площадках,%</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098">
                <a:tc vMerge="1">
                  <a:txBody>
                    <a:bodyPr/>
                    <a:lstStyle/>
                    <a:p>
                      <a:endParaRPr lang="ru-RU"/>
                    </a:p>
                  </a:txBody>
                  <a:tcPr/>
                </a:tc>
                <a:tc>
                  <a:txBody>
                    <a:bodyPr/>
                    <a:lstStyle/>
                    <a:p>
                      <a:pPr algn="l" fontAlgn="b"/>
                      <a:r>
                        <a:rPr lang="ru-RU" sz="1000" u="none" strike="noStrike" dirty="0">
                          <a:solidFill>
                            <a:schemeClr val="tx1"/>
                          </a:solidFill>
                          <a:effectLst/>
                          <a:latin typeface="+mn-lt"/>
                        </a:rPr>
                        <a:t>Доля новых постановок в общем количестве спектаклей,%</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22,0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1129">
                <a:tc>
                  <a:txBody>
                    <a:bodyPr/>
                    <a:lstStyle/>
                    <a:p>
                      <a:pPr algn="ctr" fontAlgn="ctr"/>
                      <a:r>
                        <a:rPr lang="ru-RU" sz="1000" u="none" strike="noStrike" dirty="0">
                          <a:solidFill>
                            <a:schemeClr val="tx1"/>
                          </a:solidFill>
                          <a:effectLst/>
                          <a:latin typeface="+mn-lt"/>
                        </a:rPr>
                        <a:t>Развитие системы библиотечного обслуживания</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Доля общедоступных библиотек, подключенных к сети Интернет,%</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4072">
                <a:tc rowSpan="2">
                  <a:txBody>
                    <a:bodyPr/>
                    <a:lstStyle/>
                    <a:p>
                      <a:pPr algn="ctr" fontAlgn="ctr"/>
                      <a:r>
                        <a:rPr lang="ru-RU" sz="1000" u="none" strike="noStrike" dirty="0">
                          <a:solidFill>
                            <a:schemeClr val="tx1"/>
                          </a:solidFill>
                          <a:effectLst/>
                          <a:latin typeface="+mn-lt"/>
                        </a:rPr>
                        <a:t>Сохранение и развитие национальных музыкальных традиций, развитие современного музыкального искусства</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Число зрителей концертных</a:t>
                      </a:r>
                      <a:r>
                        <a:rPr lang="ru-RU" sz="1000" u="none" strike="noStrike" baseline="0" dirty="0">
                          <a:solidFill>
                            <a:schemeClr val="tx1"/>
                          </a:solidFill>
                          <a:effectLst/>
                          <a:latin typeface="+mn-lt"/>
                        </a:rPr>
                        <a:t> организаций</a:t>
                      </a:r>
                      <a:r>
                        <a:rPr lang="ru-RU" sz="1000" u="none" strike="noStrike" dirty="0">
                          <a:solidFill>
                            <a:schemeClr val="tx1"/>
                          </a:solidFill>
                          <a:effectLst/>
                          <a:latin typeface="+mn-lt"/>
                        </a:rPr>
                        <a:t>, тыс. человек</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854,9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7308">
                <a:tc vMerge="1">
                  <a:txBody>
                    <a:bodyPr/>
                    <a:lstStyle/>
                    <a:p>
                      <a:endParaRPr lang="ru-RU"/>
                    </a:p>
                  </a:txBody>
                  <a:tcPr/>
                </a:tc>
                <a:tc>
                  <a:txBody>
                    <a:bodyPr/>
                    <a:lstStyle/>
                    <a:p>
                      <a:pPr algn="l" fontAlgn="b"/>
                      <a:r>
                        <a:rPr lang="ru-RU" sz="1000" u="none" strike="noStrike" dirty="0">
                          <a:solidFill>
                            <a:schemeClr val="tx1"/>
                          </a:solidFill>
                          <a:effectLst/>
                          <a:latin typeface="+mn-lt"/>
                        </a:rPr>
                        <a:t>Доля новых концертных программ в общем количестве концертных программ,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26,0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9081">
                <a:tc rowSpan="2">
                  <a:txBody>
                    <a:bodyPr/>
                    <a:lstStyle/>
                    <a:p>
                      <a:pPr algn="ctr" fontAlgn="ctr"/>
                      <a:r>
                        <a:rPr lang="ru-RU" sz="1000" u="none" strike="noStrike" dirty="0">
                          <a:solidFill>
                            <a:schemeClr val="tx1"/>
                          </a:solidFill>
                          <a:effectLst/>
                          <a:latin typeface="+mn-lt"/>
                        </a:rPr>
                        <a:t>Создание необходимых условий для развития кинематографии, производства, проката и показа </a:t>
                      </a:r>
                      <a:r>
                        <a:rPr lang="ru-RU" sz="1000" u="none" strike="noStrike" dirty="0" err="1">
                          <a:solidFill>
                            <a:schemeClr val="tx1"/>
                          </a:solidFill>
                          <a:effectLst/>
                          <a:latin typeface="+mn-lt"/>
                        </a:rPr>
                        <a:t>киновидеофильмов</a:t>
                      </a:r>
                      <a:r>
                        <a:rPr lang="ru-RU" sz="1000" u="none" strike="noStrike" dirty="0">
                          <a:solidFill>
                            <a:schemeClr val="tx1"/>
                          </a:solidFill>
                          <a:effectLst/>
                          <a:latin typeface="+mn-lt"/>
                        </a:rPr>
                        <a:t>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Доля национальных фильмов в общем объеме кинопроката,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7458">
                <a:tc vMerge="1">
                  <a:txBody>
                    <a:bodyPr/>
                    <a:lstStyle/>
                    <a:p>
                      <a:endParaRPr lang="ru-RU"/>
                    </a:p>
                  </a:txBody>
                  <a:tcPr/>
                </a:tc>
                <a:tc>
                  <a:txBody>
                    <a:bodyPr/>
                    <a:lstStyle/>
                    <a:p>
                      <a:pPr algn="l" fontAlgn="b"/>
                      <a:r>
                        <a:rPr lang="ru-RU" sz="1000" u="none" strike="noStrike" dirty="0">
                          <a:solidFill>
                            <a:schemeClr val="tx1"/>
                          </a:solidFill>
                          <a:effectLst/>
                          <a:latin typeface="+mn-lt"/>
                        </a:rPr>
                        <a:t>Доля посетителей киномероприятий в составе организованных групп в общем объеме зрителей,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485776" y="5789493"/>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культуры Республики </a:t>
            </a:r>
            <a:r>
              <a:rPr lang="ru-RU" sz="1000" b="1" i="1" dirty="0">
                <a:solidFill>
                  <a:schemeClr val="accent1"/>
                </a:solidFill>
              </a:rPr>
              <a:t>Татарстан</a:t>
            </a: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http://mincult.tatarstan.ru/</a:t>
            </a:r>
            <a:endParaRPr lang="ru-RU" sz="1000" b="1" i="1" dirty="0">
              <a:solidFill>
                <a:schemeClr val="accent6"/>
              </a:solidFill>
            </a:endParaRPr>
          </a:p>
        </p:txBody>
      </p:sp>
    </p:spTree>
    <p:extLst>
      <p:ext uri="{BB962C8B-B14F-4D97-AF65-F5344CB8AC3E}">
        <p14:creationId xmlns:p14="http://schemas.microsoft.com/office/powerpoint/2010/main" val="2685696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91948622"/>
              </p:ext>
            </p:extLst>
          </p:nvPr>
        </p:nvGraphicFramePr>
        <p:xfrm>
          <a:off x="492220" y="1325942"/>
          <a:ext cx="8435774" cy="488061"/>
        </p:xfrm>
        <a:graphic>
          <a:graphicData uri="http://schemas.openxmlformats.org/drawingml/2006/table">
            <a:tbl>
              <a:tblPr firstRow="1" firstCol="1" bandRow="1">
                <a:tableStyleId>{5940675A-B579-460E-94D1-54222C63F5DA}</a:tableStyleId>
              </a:tblPr>
              <a:tblGrid>
                <a:gridCol w="6640100"/>
                <a:gridCol w="958967"/>
                <a:gridCol w="836707"/>
              </a:tblGrid>
              <a:tr h="282962">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год </a:t>
                      </a:r>
                      <a:endParaRPr lang="ru-RU" sz="1000" b="1" dirty="0">
                        <a:solidFill>
                          <a:schemeClr val="tx1"/>
                        </a:solidFill>
                        <a:effectLst/>
                      </a:endParaRP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41814">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2 763 334,9</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2 667 859,6</a:t>
                      </a:r>
                      <a:endParaRPr lang="ru-RU" sz="10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3" y="801582"/>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уровня экологической безопасности граждан, сохранение и рациональное использование природных ресурсов Республики Татарстан</a:t>
            </a:r>
            <a:endParaRPr kumimoji="0" lang="ru-RU" altLang="ru-RU" sz="1200" i="0" u="none" strike="noStrike" cap="none" normalizeH="0" baseline="0" dirty="0" smtClean="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38739702"/>
              </p:ext>
            </p:extLst>
          </p:nvPr>
        </p:nvGraphicFramePr>
        <p:xfrm>
          <a:off x="492220" y="1877716"/>
          <a:ext cx="8435773" cy="4514276"/>
        </p:xfrm>
        <a:graphic>
          <a:graphicData uri="http://schemas.openxmlformats.org/drawingml/2006/table">
            <a:tbl>
              <a:tblPr>
                <a:tableStyleId>{5940675A-B579-460E-94D1-54222C63F5DA}</a:tableStyleId>
              </a:tblPr>
              <a:tblGrid>
                <a:gridCol w="6682937"/>
                <a:gridCol w="922638"/>
                <a:gridCol w="830198"/>
              </a:tblGrid>
              <a:tr h="250124">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5054">
                <a:tc>
                  <a:txBody>
                    <a:bodyPr/>
                    <a:lstStyle/>
                    <a:p>
                      <a:pPr algn="just">
                        <a:lnSpc>
                          <a:spcPct val="115000"/>
                        </a:lnSpc>
                        <a:spcAft>
                          <a:spcPts val="0"/>
                        </a:spcAft>
                      </a:pPr>
                      <a:r>
                        <a:rPr lang="ru-RU" sz="900" dirty="0">
                          <a:effectLst/>
                          <a:latin typeface="+mn-lt"/>
                          <a:ea typeface="Times New Roman"/>
                          <a:cs typeface="Times New Roman"/>
                        </a:rPr>
                        <a:t>Количество муниципальных районов (городских округов), охваченных территориальной системой наблюдения за состоянием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39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крупных городов Республики Татарстан, охваченных сводными расчетами загрязнения атмосферного воздуха,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разработанных и введенных в действие региональных нормативов качества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35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размещенных в открытом доступе подсистем ГИС "Экологическая карта Республики Татарстан" от их общего количества,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31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населения от общего числа жителей республики, принимающего участие в природоохранных, эколого-просветительских мероприятиях,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33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900" dirty="0">
                          <a:effectLst/>
                          <a:latin typeface="+mn-lt"/>
                          <a:ea typeface="Times New Roman"/>
                          <a:cs typeface="Times New Roman"/>
                        </a:rPr>
                        <a:t>Количество целевых материалов по экологической тематике, размещенных в печатных, электронных средствах массовой информации и транслируемых на городских, республиканских каналах,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930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населения, охваченного услугой по обращению с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действующих пунктов приема утильсырья (вторичных ресурсов),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79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900" dirty="0">
                          <a:effectLst/>
                          <a:latin typeface="+mn-lt"/>
                          <a:ea typeface="Times New Roman"/>
                          <a:cs typeface="Times New Roman"/>
                        </a:rPr>
                        <a:t>Доля ТКО, термически обезвреженных с генерацией электрической и (или) тепловой энергии, от общего количества образовавшихся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7610">
                <a:tc>
                  <a:txBody>
                    <a:bodyPr/>
                    <a:lstStyle/>
                    <a:p>
                      <a:pPr algn="just">
                        <a:lnSpc>
                          <a:spcPct val="115000"/>
                        </a:lnSpc>
                        <a:spcAft>
                          <a:spcPts val="0"/>
                        </a:spcAft>
                      </a:pPr>
                      <a:r>
                        <a:rPr lang="ru-RU" sz="900" dirty="0">
                          <a:effectLst/>
                          <a:latin typeface="+mn-lt"/>
                          <a:ea typeface="Times New Roman"/>
                          <a:cs typeface="Times New Roman"/>
                        </a:rPr>
                        <a:t>Доля контейнерных площадок, оборудованных для осуществления раздельного накопления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30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направленных на захоронение ТКО, в том числе прошедших обработку (сортировку),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effectLst/>
                          <a:latin typeface="+mn-lt"/>
                          <a:ea typeface="Times New Roman"/>
                          <a:cs typeface="Times New Roman"/>
                        </a:rPr>
                        <a:t>99,1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99,4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5" name="Скругленный прямоугольник 4"/>
          <p:cNvSpPr/>
          <p:nvPr/>
        </p:nvSpPr>
        <p:spPr>
          <a:xfrm>
            <a:off x="509118" y="72033"/>
            <a:ext cx="7943850" cy="69806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44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85687719"/>
              </p:ext>
            </p:extLst>
          </p:nvPr>
        </p:nvGraphicFramePr>
        <p:xfrm>
          <a:off x="537693" y="976539"/>
          <a:ext cx="8435773" cy="5827964"/>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3647">
                <a:tc>
                  <a:txBody>
                    <a:bodyPr/>
                    <a:lstStyle/>
                    <a:p>
                      <a:pPr algn="just">
                        <a:lnSpc>
                          <a:spcPct val="115000"/>
                        </a:lnSpc>
                        <a:spcAft>
                          <a:spcPts val="0"/>
                        </a:spcAft>
                      </a:pPr>
                      <a:r>
                        <a:rPr lang="ru-RU" sz="800" dirty="0">
                          <a:effectLst/>
                          <a:latin typeface="+mn-lt"/>
                          <a:ea typeface="Times New Roman"/>
                          <a:cs typeface="Times New Roman"/>
                        </a:rPr>
                        <a:t>Доля ТКО, направленных на обработку (сортировку), в общей массе образованных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3647">
                <a:tc>
                  <a:txBody>
                    <a:bodyPr/>
                    <a:lstStyle/>
                    <a:p>
                      <a:pPr algn="just">
                        <a:lnSpc>
                          <a:spcPct val="115000"/>
                        </a:lnSpc>
                        <a:spcAft>
                          <a:spcPts val="0"/>
                        </a:spcAft>
                      </a:pPr>
                      <a:r>
                        <a:rPr lang="ru-RU" sz="800" dirty="0">
                          <a:effectLst/>
                          <a:latin typeface="+mn-lt"/>
                          <a:ea typeface="Times New Roman"/>
                          <a:cs typeface="Times New Roman"/>
                        </a:rPr>
                        <a:t>Доля направленных на утилизацию отходов, выделенных в результате раздельного накопления и обработки (сортировки) твердых коммунальных отходов,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0,9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effectLst/>
                          <a:latin typeface="+mn-lt"/>
                          <a:ea typeface="Times New Roman"/>
                          <a:cs typeface="Times New Roman"/>
                        </a:rPr>
                        <a:t>Доля импорта оборудования для обработки и утилизации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разработанных электронных моделей,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ликвидированных наиболее опасных объектов накопленного вреда окружающей среде,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effectLst/>
                          <a:latin typeface="+mn-lt"/>
                          <a:ea typeface="Times New Roman"/>
                          <a:cs typeface="Times New Roman"/>
                        </a:rPr>
                        <a:t>Количество ликвидированных несанкционированных свалок в границах городов,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Численность населения, качество жизни которого улучшится в связи с ликвидацией наиболее опасных объектов накопленного вреда окружающей среде,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95,9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8761">
                <a:tc>
                  <a:txBody>
                    <a:bodyPr/>
                    <a:lstStyle/>
                    <a:p>
                      <a:pPr algn="just">
                        <a:lnSpc>
                          <a:spcPct val="115000"/>
                        </a:lnSpc>
                        <a:spcAft>
                          <a:spcPts val="0"/>
                        </a:spcAft>
                      </a:pPr>
                      <a:r>
                        <a:rPr lang="ru-RU" sz="800" dirty="0">
                          <a:effectLst/>
                          <a:latin typeface="+mn-lt"/>
                          <a:ea typeface="Times New Roman"/>
                          <a:cs typeface="Times New Roman"/>
                        </a:rPr>
                        <a:t>Численность населения, качество жизни которого улучшится в связи с ликвидацией несанкционированных свалок в границах городов,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809,2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ликвидированных объектов накопленного экологического вреда, представляющих угрозу </a:t>
                      </a:r>
                      <a:r>
                        <a:rPr lang="ru-RU" sz="800" dirty="0" err="1">
                          <a:effectLst/>
                          <a:latin typeface="+mn-lt"/>
                          <a:ea typeface="Times New Roman"/>
                          <a:cs typeface="Times New Roman"/>
                        </a:rPr>
                        <a:t>р.Волге</a:t>
                      </a:r>
                      <a:r>
                        <a:rPr lang="ru-RU" sz="800" dirty="0">
                          <a:effectLst/>
                          <a:latin typeface="+mn-lt"/>
                          <a:ea typeface="Times New Roman"/>
                          <a:cs typeface="Times New Roman"/>
                        </a:rPr>
                        <a:t>,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effectLst/>
                          <a:latin typeface="+mn-lt"/>
                          <a:ea typeface="Times New Roman"/>
                          <a:cs typeface="Times New Roman"/>
                        </a:rPr>
                        <a:t>Отношение количества муниципальных районов Республики Татарстан, охваченных мониторингом опасных экзогенных геологических процессов, к количеству муниципальных районов Республики Татарстан, подверженных негативному влиянию опасных экзогенных геологических процессов,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37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2542">
                <a:tc>
                  <a:txBody>
                    <a:bodyPr/>
                    <a:lstStyle/>
                    <a:p>
                      <a:pPr algn="just">
                        <a:lnSpc>
                          <a:spcPct val="115000"/>
                        </a:lnSpc>
                        <a:spcAft>
                          <a:spcPts val="0"/>
                        </a:spcAft>
                      </a:pPr>
                      <a:r>
                        <a:rPr lang="ru-RU" sz="800" dirty="0">
                          <a:effectLst/>
                          <a:latin typeface="+mn-lt"/>
                          <a:ea typeface="Times New Roman"/>
                          <a:cs typeface="Times New Roman"/>
                        </a:rPr>
                        <a:t>Соотношение площади территории, охваченной новыми данными геологических, гидрогеологических и </a:t>
                      </a:r>
                      <a:r>
                        <a:rPr lang="ru-RU" sz="800" dirty="0" err="1">
                          <a:effectLst/>
                          <a:latin typeface="+mn-lt"/>
                          <a:ea typeface="Times New Roman"/>
                          <a:cs typeface="Times New Roman"/>
                        </a:rPr>
                        <a:t>геоэкологических</a:t>
                      </a:r>
                      <a:r>
                        <a:rPr lang="ru-RU" sz="800" dirty="0">
                          <a:effectLst/>
                          <a:latin typeface="+mn-lt"/>
                          <a:ea typeface="Times New Roman"/>
                          <a:cs typeface="Times New Roman"/>
                        </a:rPr>
                        <a:t> исследований, к общей площади территории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выпусков журнала "</a:t>
                      </a:r>
                      <a:r>
                        <a:rPr lang="ru-RU" sz="800" dirty="0" err="1">
                          <a:effectLst/>
                          <a:latin typeface="+mn-lt"/>
                          <a:ea typeface="Times New Roman"/>
                          <a:cs typeface="Times New Roman"/>
                        </a:rPr>
                        <a:t>Георесурсы</a:t>
                      </a:r>
                      <a:r>
                        <a:rPr lang="ru-RU" sz="800" dirty="0">
                          <a:effectLst/>
                          <a:latin typeface="+mn-lt"/>
                          <a:ea typeface="Times New Roman"/>
                          <a:cs typeface="Times New Roman"/>
                        </a:rPr>
                        <a:t>", в которых размещены научные статьи, выпусков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площади территории, охваченной мониторингом геологической среды, к общей площади территории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утвержденных запасов подземных вод и их прогнозных ресурсов,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водозаборных сооружений, оснащенных системами учета воды, в общем количестве водозаборных сооружений,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effectLst/>
                          <a:latin typeface="+mn-lt"/>
                          <a:ea typeface="Times New Roman"/>
                          <a:cs typeface="Times New Roman"/>
                        </a:rPr>
                        <a:t>Доля водопользователей, осуществляющих использование водных объектов на основании предоставленных в установленном порядке прав пользования, в общем количестве пользователей, осуществление водопользования которыми предусматривает приобретение прав пользования водными объектами,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33059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14861958"/>
              </p:ext>
            </p:extLst>
          </p:nvPr>
        </p:nvGraphicFramePr>
        <p:xfrm>
          <a:off x="537693" y="897132"/>
          <a:ext cx="8435773" cy="5653490"/>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год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 находящимися в федеральной собственности,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94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Протяженность очищенной прибрежной полосы водных объектов, тыс.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населения, вовлеченного в мероприятия по очистке берегов водных объектов, </a:t>
                      </a:r>
                      <a:r>
                        <a:rPr lang="ru-RU" sz="800" dirty="0" err="1">
                          <a:effectLst/>
                          <a:latin typeface="+mn-lt"/>
                          <a:ea typeface="Times New Roman"/>
                          <a:cs typeface="Times New Roman"/>
                        </a:rPr>
                        <a:t>млн.человек</a:t>
                      </a:r>
                      <a:endParaRPr lang="ru-RU" sz="800" dirty="0">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0,1656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0,3861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негативного воздействия вод, в общем количестве населения, проживающего на таких территориях,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79,9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Протяженность новых и реконструированных сооружений инженерной защиты и </a:t>
                      </a:r>
                      <a:r>
                        <a:rPr lang="ru-RU" sz="800" dirty="0" err="1">
                          <a:effectLst/>
                          <a:latin typeface="+mn-lt"/>
                          <a:ea typeface="Times New Roman"/>
                          <a:cs typeface="Times New Roman"/>
                        </a:rPr>
                        <a:t>берегоукрепления</a:t>
                      </a:r>
                      <a:r>
                        <a:rPr lang="ru-RU" sz="800" dirty="0">
                          <a:effectLst/>
                          <a:latin typeface="+mn-lt"/>
                          <a:ea typeface="Times New Roman"/>
                          <a:cs typeface="Times New Roman"/>
                        </a:rPr>
                        <a:t>,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22,90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23,25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гидротехнических сооружений с неудовлетворительным и опасным уровнем безопасности, приведенных в безопасное техническое состояние, в общем количестве гидротехнических сооружений с неудовлетворительным и опасным уровнем безопасности,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67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гидротехнических сооружений с неудовлетворительным и опасным уровнем безопасности, приведенных в безопасное техническое состояние,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a:effectLst/>
                          <a:latin typeface="+mn-lt"/>
                          <a:ea typeface="Times New Roman"/>
                          <a:cs typeface="Times New Roman"/>
                        </a:rPr>
                        <a:t>Численность населения,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267 428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273 958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Объем выемки донных отложений в результате реализации мероприятий по восстановлению и экологической реабилитации водных объектов, тыс. куб.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12,0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Протяженность работ по восстановлению и экологической реабилитации водных объектов,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4,17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13,59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Площадь работ по восстановлению и экологической реабилитации водных объектов, тыс. кв.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48,0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площади Республики Татарстан, занятой особо охраняемыми природными территориями всех уровней, в общей площади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6,8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4643">
                <a:tc>
                  <a:txBody>
                    <a:bodyPr/>
                    <a:lstStyle/>
                    <a:p>
                      <a:pPr algn="just">
                        <a:lnSpc>
                          <a:spcPct val="115000"/>
                        </a:lnSpc>
                        <a:spcAft>
                          <a:spcPts val="0"/>
                        </a:spcAft>
                      </a:pPr>
                      <a:r>
                        <a:rPr lang="ru-RU" sz="800" dirty="0">
                          <a:effectLst/>
                          <a:latin typeface="+mn-lt"/>
                          <a:ea typeface="Times New Roman"/>
                          <a:cs typeface="Times New Roman"/>
                        </a:rPr>
                        <a:t>Доля площади Республики Татарстан, занятой особо охраняемыми природными территориями регионального и местного значения,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6,3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a:effectLst/>
                          <a:latin typeface="+mn-lt"/>
                          <a:ea typeface="Times New Roman"/>
                          <a:cs typeface="Times New Roman"/>
                        </a:rPr>
                        <a:t>Количество выявленных и пресеченных нарушений на особо охраняемых природных территориях Республики Татарстан,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680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Количество заполненных карточек встреч редких и находящихся под угрозой исчезновения видов животных, растений и грибов,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effectLst/>
                          <a:latin typeface="+mn-lt"/>
                          <a:ea typeface="Times New Roman"/>
                          <a:cs typeface="Times New Roman"/>
                        </a:rPr>
                        <a:t>1900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2442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7171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132029401"/>
              </p:ext>
            </p:extLst>
          </p:nvPr>
        </p:nvGraphicFramePr>
        <p:xfrm>
          <a:off x="616266" y="1035050"/>
          <a:ext cx="8299134" cy="5016373"/>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2021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effectLst/>
                          <a:latin typeface="+mn-lt"/>
                          <a:ea typeface="Times New Roman"/>
                          <a:cs typeface="Times New Roman"/>
                        </a:rPr>
                        <a:t>Количество учащихся, охваченных лекциями и иными публичными мероприятиями по вопросам особо охраняемых природных территорий, человек</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22000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22725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Доля видов охотничьих ресурсов, по которым ведется мониторинг численности, в общем количестве видов охотничьих ресурсов, обитающих на территории Республики Татарстан,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Доля привлеченных к ответственности лиц за нарушения законодательства в области охоты и сохранения охотничьих ресурсов к общему количеству возбужденных дел об административных правонарушениях в области охоты и сохранения охотничьих ресурсов,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82</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Доля площади охотничьих угодий, на которых проведено внутрихозяйственное </a:t>
                      </a:r>
                      <a:r>
                        <a:rPr lang="ru-RU" sz="800" dirty="0" err="1">
                          <a:effectLst/>
                          <a:latin typeface="+mn-lt"/>
                          <a:ea typeface="Times New Roman"/>
                          <a:cs typeface="Times New Roman"/>
                        </a:rPr>
                        <a:t>охотустройство</a:t>
                      </a:r>
                      <a:r>
                        <a:rPr lang="ru-RU" sz="800" dirty="0">
                          <a:effectLst/>
                          <a:latin typeface="+mn-lt"/>
                          <a:ea typeface="Times New Roman"/>
                          <a:cs typeface="Times New Roman"/>
                        </a:rPr>
                        <a:t>, в общей площади охотничьих угодий,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25">
                <a:tc>
                  <a:txBody>
                    <a:bodyPr/>
                    <a:lstStyle/>
                    <a:p>
                      <a:pPr algn="just">
                        <a:lnSpc>
                          <a:spcPct val="115000"/>
                        </a:lnSpc>
                        <a:spcAft>
                          <a:spcPts val="0"/>
                        </a:spcAft>
                      </a:pPr>
                      <a:r>
                        <a:rPr lang="ru-RU" sz="800" kern="1200" dirty="0">
                          <a:solidFill>
                            <a:schemeClr val="tx1"/>
                          </a:solidFill>
                          <a:effectLst/>
                          <a:latin typeface="+mn-lt"/>
                          <a:ea typeface="Times New Roman"/>
                          <a:cs typeface="Times New Roman"/>
                        </a:rPr>
                        <a:t>Площадь акватории водных объектов Республики Татарстан, очищенной от брошенных орудий лова (вылова), кв. километров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878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зарегистрированных обращений в области экологического нормирования и количества подготовленных согласований и документов,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зарегистрированных обращений в области охраны окружающей среды при планировании хозяйственной и иной деятельности, территориального планирования и государственной экологической экспертизы и количества подготовленных согласований и проведенных государственных экологических экспертиз,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080">
                <a:tc>
                  <a:txBody>
                    <a:bodyPr/>
                    <a:lstStyle/>
                    <a:p>
                      <a:pPr algn="just">
                        <a:lnSpc>
                          <a:spcPct val="115000"/>
                        </a:lnSpc>
                        <a:spcAft>
                          <a:spcPts val="0"/>
                        </a:spcAft>
                      </a:pPr>
                      <a:r>
                        <a:rPr lang="ru-RU" sz="800">
                          <a:effectLst/>
                          <a:latin typeface="+mn-lt"/>
                          <a:ea typeface="Times New Roman"/>
                          <a:cs typeface="Times New Roman"/>
                        </a:rPr>
                        <a:t>Доля уловленных и обезвреженных загрязняющих атмосферный воздух веществ в общем количестве загрязняющих веществ, отходящих от стационарных источников,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60,6</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120">
                <a:tc>
                  <a:txBody>
                    <a:bodyPr/>
                    <a:lstStyle/>
                    <a:p>
                      <a:pPr algn="just">
                        <a:lnSpc>
                          <a:spcPct val="115000"/>
                        </a:lnSpc>
                        <a:spcAft>
                          <a:spcPts val="0"/>
                        </a:spcAft>
                      </a:pPr>
                      <a:r>
                        <a:rPr lang="ru-RU" sz="800">
                          <a:effectLst/>
                          <a:latin typeface="+mn-lt"/>
                          <a:ea typeface="Times New Roman"/>
                          <a:cs typeface="Times New Roman"/>
                        </a:rPr>
                        <a:t>Доля автотранспортных средств с повышенным содержанием загрязняющих веществ в отработавших газах к общему количеству проверенных автомобилей,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7,1</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effectLst/>
                          <a:latin typeface="+mn-lt"/>
                          <a:ea typeface="Times New Roman"/>
                          <a:cs typeface="Times New Roman"/>
                        </a:rPr>
                        <a:t>Доля загрязненных (без очистки) сточных вод в общем объеме водоотведения,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11,4</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effectLst/>
                          <a:latin typeface="+mn-lt"/>
                          <a:ea typeface="Times New Roman"/>
                          <a:cs typeface="Times New Roman"/>
                        </a:rPr>
                        <a:t>Доля нормативно очищенных сточных вод в общем объеме сточных вод,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18,2</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a:effectLst/>
                          <a:latin typeface="+mn-lt"/>
                          <a:ea typeface="Times New Roman"/>
                          <a:cs typeface="Times New Roman"/>
                        </a:rPr>
                        <a:t>Качество окружающей среды,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100,02</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612934"/>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5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80999" y="121920"/>
            <a:ext cx="8391525" cy="600075"/>
          </a:xfrm>
        </p:spPr>
        <p:txBody>
          <a:bodyPr>
            <a:normAutofit fontScale="55000" lnSpcReduction="20000"/>
          </a:bodyPr>
          <a:lstStyle/>
          <a:p>
            <a:r>
              <a:rPr lang="ru-RU" dirty="0"/>
              <a:t>Расходы консолидированного бюджета Республики </a:t>
            </a:r>
            <a:r>
              <a:rPr lang="ru-RU" dirty="0" smtClean="0"/>
              <a:t>Татарстан в </a:t>
            </a:r>
            <a:r>
              <a:rPr lang="ru-RU" dirty="0"/>
              <a:t>отдельных секторах экономики и социальной сферы </a:t>
            </a:r>
            <a:r>
              <a:rPr lang="ru-RU" dirty="0" smtClean="0"/>
              <a:t>в </a:t>
            </a:r>
            <a:r>
              <a:rPr lang="ru-RU" dirty="0"/>
              <a:t>расчете на душу населения (рублей</a:t>
            </a:r>
            <a:r>
              <a:rPr lang="ru-RU" dirty="0" smtClean="0"/>
              <a:t>) в 2021 году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2070399"/>
              </p:ext>
            </p:extLst>
          </p:nvPr>
        </p:nvGraphicFramePr>
        <p:xfrm>
          <a:off x="571501" y="577217"/>
          <a:ext cx="4219574" cy="5428167"/>
        </p:xfrm>
        <a:graphic>
          <a:graphicData uri="http://schemas.openxmlformats.org/drawingml/2006/table">
            <a:tbl>
              <a:tblPr>
                <a:tableStyleId>{E8B1032C-EA38-4F05-BA0D-38AFFFC7BED3}</a:tableStyleId>
              </a:tblPr>
              <a:tblGrid>
                <a:gridCol w="3204488"/>
                <a:gridCol w="1015086"/>
              </a:tblGrid>
              <a:tr h="364450">
                <a:tc>
                  <a:txBody>
                    <a:bodyPr/>
                    <a:lstStyle/>
                    <a:p>
                      <a:pPr algn="l" rtl="0" fontAlgn="ctr"/>
                      <a:r>
                        <a:rPr lang="ru-RU" sz="1400" b="0" i="0" u="none" strike="noStrike" dirty="0">
                          <a:solidFill>
                            <a:srgbClr val="000000"/>
                          </a:solidFill>
                          <a:effectLst/>
                          <a:latin typeface="Arial" panose="020B0604020202020204" pitchFamily="34" charset="0"/>
                        </a:rPr>
                        <a:t>Общеэкономические вопросы</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196,7</a:t>
                      </a:r>
                    </a:p>
                  </a:txBody>
                  <a:tcPr marL="9525" marR="9525" marT="9525" marB="0" anchor="ctr"/>
                </a:tc>
              </a:tr>
              <a:tr h="364450">
                <a:tc>
                  <a:txBody>
                    <a:bodyPr/>
                    <a:lstStyle/>
                    <a:p>
                      <a:pPr algn="l" rtl="0" fontAlgn="ctr"/>
                      <a:r>
                        <a:rPr lang="ru-RU" sz="1400" b="0" i="0" u="none" strike="noStrike" dirty="0">
                          <a:solidFill>
                            <a:srgbClr val="000000"/>
                          </a:solidFill>
                          <a:effectLst/>
                          <a:latin typeface="Arial" panose="020B0604020202020204" pitchFamily="34" charset="0"/>
                        </a:rPr>
                        <a:t>Сельское хозяйство и рыболовство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4 416,7</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Лесное хозяйство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317,7</a:t>
                      </a:r>
                    </a:p>
                  </a:txBody>
                  <a:tcPr marL="9525" marR="9525" marT="9525" marB="0" anchor="ctr"/>
                </a:tc>
              </a:tr>
              <a:tr h="440173">
                <a:tc>
                  <a:txBody>
                    <a:bodyPr/>
                    <a:lstStyle/>
                    <a:p>
                      <a:pPr algn="l" rtl="0" fontAlgn="ctr"/>
                      <a:r>
                        <a:rPr lang="ru-RU" sz="1400" b="0" i="0" u="none" strike="noStrike">
                          <a:solidFill>
                            <a:srgbClr val="000000"/>
                          </a:solidFill>
                          <a:effectLst/>
                          <a:latin typeface="Arial" panose="020B0604020202020204" pitchFamily="34" charset="0"/>
                        </a:rPr>
                        <a:t>Транспорт</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2 237,3</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15 282,1</a:t>
                      </a:r>
                    </a:p>
                  </a:txBody>
                  <a:tcPr marL="9525" marR="9525" marT="9525" marB="0" anchor="ctr"/>
                </a:tc>
              </a:tr>
              <a:tr h="364450">
                <a:tc>
                  <a:txBody>
                    <a:bodyPr/>
                    <a:lstStyle/>
                    <a:p>
                      <a:pPr algn="l" rtl="0" fontAlgn="b"/>
                      <a:r>
                        <a:rPr lang="ru-RU" sz="1400" b="0" i="0" u="none" strike="noStrike">
                          <a:solidFill>
                            <a:srgbClr val="000000"/>
                          </a:solidFill>
                          <a:effectLst/>
                          <a:latin typeface="Arial" panose="020B0604020202020204" pitchFamily="34" charset="0"/>
                        </a:rPr>
                        <a:t>Связь и информатика</a:t>
                      </a:r>
                    </a:p>
                  </a:txBody>
                  <a:tcPr marL="9525" marR="9525" marT="9525" marB="0" anchor="b"/>
                </a:tc>
                <a:tc>
                  <a:txBody>
                    <a:bodyPr/>
                    <a:lstStyle/>
                    <a:p>
                      <a:pPr algn="r" rtl="0" fontAlgn="b"/>
                      <a:r>
                        <a:rPr lang="ru-RU" sz="1400" b="0" i="0" u="none" strike="noStrike">
                          <a:solidFill>
                            <a:srgbClr val="000000"/>
                          </a:solidFill>
                          <a:effectLst/>
                          <a:latin typeface="Arial" panose="020B0604020202020204" pitchFamily="34" charset="0"/>
                        </a:rPr>
                        <a:t>549,8</a:t>
                      </a:r>
                    </a:p>
                  </a:txBody>
                  <a:tcPr marL="9525" marR="9525" marT="9525" marB="0" anchor="b"/>
                </a:tc>
              </a:tr>
              <a:tr h="364450">
                <a:tc>
                  <a:txBody>
                    <a:bodyPr/>
                    <a:lstStyle/>
                    <a:p>
                      <a:pPr algn="l" rtl="0" fontAlgn="b"/>
                      <a:r>
                        <a:rPr lang="ru-RU" sz="1400" b="0" i="0" u="none" strike="noStrike">
                          <a:solidFill>
                            <a:srgbClr val="000000"/>
                          </a:solidFill>
                          <a:effectLst/>
                          <a:latin typeface="Arial" panose="020B0604020202020204" pitchFamily="34" charset="0"/>
                        </a:rPr>
                        <a:t>Жилищное хозяйство</a:t>
                      </a:r>
                    </a:p>
                  </a:txBody>
                  <a:tcPr marL="9525" marR="9525" marT="9525" marB="0" anchor="b"/>
                </a:tc>
                <a:tc>
                  <a:txBody>
                    <a:bodyPr/>
                    <a:lstStyle/>
                    <a:p>
                      <a:pPr algn="r" rtl="0" fontAlgn="b"/>
                      <a:r>
                        <a:rPr lang="ru-RU" sz="1400" b="0" i="0" u="none" strike="noStrike">
                          <a:solidFill>
                            <a:srgbClr val="000000"/>
                          </a:solidFill>
                          <a:effectLst/>
                          <a:latin typeface="Arial" panose="020B0604020202020204" pitchFamily="34" charset="0"/>
                        </a:rPr>
                        <a:t>968,3</a:t>
                      </a:r>
                    </a:p>
                  </a:txBody>
                  <a:tcPr marL="9525" marR="9525" marT="9525" marB="0" anchor="b"/>
                </a:tc>
              </a:tr>
              <a:tr h="364450">
                <a:tc>
                  <a:txBody>
                    <a:bodyPr/>
                    <a:lstStyle/>
                    <a:p>
                      <a:pPr algn="l" rtl="0" fontAlgn="b"/>
                      <a:r>
                        <a:rPr lang="ru-RU" sz="1400" b="0" i="0" u="none" strike="noStrike">
                          <a:solidFill>
                            <a:srgbClr val="000000"/>
                          </a:solidFill>
                          <a:effectLst/>
                          <a:latin typeface="Arial" panose="020B0604020202020204" pitchFamily="34" charset="0"/>
                        </a:rPr>
                        <a:t>Коммунальное хозяйство</a:t>
                      </a:r>
                    </a:p>
                  </a:txBody>
                  <a:tcPr marL="9525" marR="9525" marT="9525" marB="0" anchor="b"/>
                </a:tc>
                <a:tc>
                  <a:txBody>
                    <a:bodyPr/>
                    <a:lstStyle/>
                    <a:p>
                      <a:pPr algn="r" rtl="0" fontAlgn="b"/>
                      <a:r>
                        <a:rPr lang="ru-RU" sz="1400" b="0" i="0" u="none" strike="noStrike">
                          <a:solidFill>
                            <a:srgbClr val="000000"/>
                          </a:solidFill>
                          <a:effectLst/>
                          <a:latin typeface="Arial" panose="020B0604020202020204" pitchFamily="34" charset="0"/>
                        </a:rPr>
                        <a:t>735,3</a:t>
                      </a:r>
                    </a:p>
                  </a:txBody>
                  <a:tcPr marL="9525" marR="9525" marT="9525" marB="0" anchor="b"/>
                </a:tc>
              </a:tr>
              <a:tr h="364450">
                <a:tc>
                  <a:txBody>
                    <a:bodyPr/>
                    <a:lstStyle/>
                    <a:p>
                      <a:pPr algn="l" rtl="0" fontAlgn="ctr"/>
                      <a:r>
                        <a:rPr lang="ru-RU" sz="1400" b="0" i="0" u="none" strike="noStrike">
                          <a:solidFill>
                            <a:srgbClr val="000000"/>
                          </a:solidFill>
                          <a:effectLst/>
                          <a:latin typeface="Arial" panose="020B0604020202020204" pitchFamily="34" charset="0"/>
                        </a:rPr>
                        <a:t>Благоустройство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2 381,7</a:t>
                      </a:r>
                    </a:p>
                  </a:txBody>
                  <a:tcPr marL="9525" marR="9525" marT="9525" marB="0" anchor="ctr"/>
                </a:tc>
              </a:tr>
              <a:tr h="439580">
                <a:tc>
                  <a:txBody>
                    <a:bodyPr/>
                    <a:lstStyle/>
                    <a:p>
                      <a:pPr algn="l" rtl="0" fontAlgn="ctr"/>
                      <a:r>
                        <a:rPr lang="ru-RU" sz="1400" b="0" i="0" u="none" strike="noStrike">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87,8</a:t>
                      </a:r>
                    </a:p>
                  </a:txBody>
                  <a:tcPr marL="9525" marR="9525" marT="9525" marB="0" anchor="ctr"/>
                </a:tc>
              </a:tr>
              <a:tr h="434340">
                <a:tc>
                  <a:txBody>
                    <a:bodyPr/>
                    <a:lstStyle/>
                    <a:p>
                      <a:pPr algn="l" rtl="0" fontAlgn="ctr"/>
                      <a:r>
                        <a:rPr lang="ru-RU" sz="1400" b="0" i="0" u="none" strike="noStrike">
                          <a:solidFill>
                            <a:srgbClr val="000000"/>
                          </a:solidFill>
                          <a:effectLst/>
                          <a:latin typeface="Arial" panose="020B0604020202020204" pitchFamily="34" charset="0"/>
                        </a:rPr>
                        <a:t>Дошкольное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7 214,5</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Общее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13 530,4</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1 682,0</a:t>
                      </a:r>
                    </a:p>
                  </a:txBody>
                  <a:tcPr marL="9525" marR="9525" marT="9525" marB="0" anchor="ctr"/>
                </a:tc>
              </a:tr>
              <a:tr h="325984">
                <a:tc>
                  <a:txBody>
                    <a:bodyPr/>
                    <a:lstStyle/>
                    <a:p>
                      <a:pPr algn="l" rtl="0" fontAlgn="ctr"/>
                      <a:r>
                        <a:rPr lang="ru-RU" sz="1400" b="0" i="0" u="none" strike="noStrike" dirty="0">
                          <a:solidFill>
                            <a:srgbClr val="000000"/>
                          </a:solidFill>
                          <a:effectLst/>
                          <a:latin typeface="Arial" panose="020B0604020202020204" pitchFamily="34" charset="0"/>
                        </a:rPr>
                        <a:t>Молодежная </a:t>
                      </a:r>
                      <a:r>
                        <a:rPr lang="ru-RU" sz="1400" b="0" i="0" u="none" strike="noStrike" dirty="0" smtClean="0">
                          <a:solidFill>
                            <a:srgbClr val="000000"/>
                          </a:solidFill>
                          <a:effectLst/>
                          <a:latin typeface="Arial" panose="020B0604020202020204" pitchFamily="34" charset="0"/>
                        </a:rPr>
                        <a:t>политика</a:t>
                      </a:r>
                      <a:endParaRPr lang="ru-RU"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1 732,1</a:t>
                      </a:r>
                    </a:p>
                  </a:txBody>
                  <a:tcPr marL="9525" marR="9525" marT="9525"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4970349"/>
              </p:ext>
            </p:extLst>
          </p:nvPr>
        </p:nvGraphicFramePr>
        <p:xfrm>
          <a:off x="4886325" y="577215"/>
          <a:ext cx="4138614" cy="4288155"/>
        </p:xfrm>
        <a:graphic>
          <a:graphicData uri="http://schemas.openxmlformats.org/drawingml/2006/table">
            <a:tbl>
              <a:tblPr>
                <a:tableStyleId>{E8B1032C-EA38-4F05-BA0D-38AFFFC7BED3}</a:tableStyleId>
              </a:tblPr>
              <a:tblGrid>
                <a:gridCol w="3143004"/>
                <a:gridCol w="995610"/>
              </a:tblGrid>
              <a:tr h="367665">
                <a:tc>
                  <a:txBody>
                    <a:bodyPr/>
                    <a:lstStyle/>
                    <a:p>
                      <a:pPr algn="l" rtl="0" fontAlgn="ctr"/>
                      <a:r>
                        <a:rPr lang="ru-RU" sz="1400" b="0" i="0" u="none" strike="noStrike" dirty="0">
                          <a:solidFill>
                            <a:srgbClr val="000000"/>
                          </a:solidFill>
                          <a:effectLst/>
                          <a:latin typeface="Arial" panose="020B0604020202020204" pitchFamily="34" charset="0"/>
                        </a:rPr>
                        <a:t>Культура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4 655,8</a:t>
                      </a:r>
                    </a:p>
                  </a:txBody>
                  <a:tcPr marL="9525" marR="9525" marT="9525" marB="0" anchor="ctr"/>
                </a:tc>
              </a:tr>
              <a:tr h="373380">
                <a:tc>
                  <a:txBody>
                    <a:bodyPr/>
                    <a:lstStyle/>
                    <a:p>
                      <a:pPr algn="l" rtl="0" fontAlgn="ctr"/>
                      <a:r>
                        <a:rPr lang="ru-RU" sz="1400" b="0" i="0" u="none" strike="noStrike">
                          <a:solidFill>
                            <a:srgbClr val="000000"/>
                          </a:solidFill>
                          <a:effectLst/>
                          <a:latin typeface="Arial" panose="020B0604020202020204" pitchFamily="34" charset="0"/>
                        </a:rPr>
                        <a:t>Стационарная медицинская помощь</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3 525,2</a:t>
                      </a:r>
                    </a:p>
                  </a:txBody>
                  <a:tcPr marL="9525" marR="9525" marT="9525" marB="0" anchor="ctr"/>
                </a:tc>
              </a:tr>
              <a:tr h="342900">
                <a:tc>
                  <a:txBody>
                    <a:bodyPr/>
                    <a:lstStyle/>
                    <a:p>
                      <a:pPr algn="l" rtl="0" fontAlgn="ctr"/>
                      <a:r>
                        <a:rPr lang="ru-RU" sz="1400" b="0" i="0" u="none" strike="noStrike">
                          <a:solidFill>
                            <a:srgbClr val="000000"/>
                          </a:solidFill>
                          <a:effectLst/>
                          <a:latin typeface="Arial" panose="020B0604020202020204" pitchFamily="34" charset="0"/>
                        </a:rPr>
                        <a:t>Амбулаторная помощь</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801,4</a:t>
                      </a:r>
                    </a:p>
                  </a:txBody>
                  <a:tcPr marL="9525" marR="9525" marT="9525" marB="0" anchor="ctr"/>
                </a:tc>
              </a:tr>
              <a:tr h="358140">
                <a:tc>
                  <a:txBody>
                    <a:bodyPr/>
                    <a:lstStyle/>
                    <a:p>
                      <a:pPr algn="l" rtl="0" fontAlgn="ctr"/>
                      <a:r>
                        <a:rPr lang="ru-RU" sz="14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1 228,0</a:t>
                      </a:r>
                    </a:p>
                  </a:txBody>
                  <a:tcPr marL="9525" marR="9525" marT="9525" marB="0" anchor="ctr"/>
                </a:tc>
              </a:tr>
              <a:tr h="457200">
                <a:tc>
                  <a:txBody>
                    <a:bodyPr/>
                    <a:lstStyle/>
                    <a:p>
                      <a:pPr algn="l" rtl="0" fontAlgn="ctr"/>
                      <a:r>
                        <a:rPr lang="ru-RU" sz="1400" b="0" i="0" u="none" strike="noStrike">
                          <a:solidFill>
                            <a:srgbClr val="000000"/>
                          </a:solidFill>
                          <a:effectLst/>
                          <a:latin typeface="Arial" panose="020B0604020202020204" pitchFamily="34" charset="0"/>
                        </a:rPr>
                        <a:t>Социальное обеспечение населения</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7 324,7</a:t>
                      </a:r>
                    </a:p>
                  </a:txBody>
                  <a:tcPr marL="9525" marR="9525" marT="9525" marB="0" anchor="ctr"/>
                </a:tc>
              </a:tr>
              <a:tr h="358140">
                <a:tc>
                  <a:txBody>
                    <a:bodyPr/>
                    <a:lstStyle/>
                    <a:p>
                      <a:pPr algn="l" rtl="0" fontAlgn="ctr"/>
                      <a:r>
                        <a:rPr lang="ru-RU" sz="1400" b="0" i="0" u="none" strike="noStrike" dirty="0">
                          <a:solidFill>
                            <a:srgbClr val="000000"/>
                          </a:solidFill>
                          <a:effectLst/>
                          <a:latin typeface="Arial" panose="020B0604020202020204" pitchFamily="34" charset="0"/>
                        </a:rPr>
                        <a:t>Охрана семьи и детства</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4 167,2</a:t>
                      </a:r>
                    </a:p>
                  </a:txBody>
                  <a:tcPr marL="9525" marR="9525" marT="9525" marB="0" anchor="ctr"/>
                </a:tc>
              </a:tr>
              <a:tr h="350520">
                <a:tc>
                  <a:txBody>
                    <a:bodyPr/>
                    <a:lstStyle/>
                    <a:p>
                      <a:pPr algn="l" rtl="0" fontAlgn="ctr"/>
                      <a:r>
                        <a:rPr lang="ru-RU" sz="1400" b="0" i="0" u="none" strike="noStrike">
                          <a:solidFill>
                            <a:srgbClr val="000000"/>
                          </a:solidFill>
                          <a:effectLst/>
                          <a:latin typeface="Arial" panose="020B0604020202020204" pitchFamily="34" charset="0"/>
                        </a:rPr>
                        <a:t>Физическая культура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2 332,8</a:t>
                      </a:r>
                    </a:p>
                  </a:txBody>
                  <a:tcPr marL="9525" marR="9525" marT="9525" marB="0" anchor="ctr"/>
                </a:tc>
              </a:tr>
              <a:tr h="373380">
                <a:tc>
                  <a:txBody>
                    <a:bodyPr/>
                    <a:lstStyle/>
                    <a:p>
                      <a:pPr algn="l" rtl="0" fontAlgn="ctr"/>
                      <a:r>
                        <a:rPr lang="ru-RU" sz="1400" b="0" i="0" u="none" strike="noStrike">
                          <a:solidFill>
                            <a:srgbClr val="000000"/>
                          </a:solidFill>
                          <a:effectLst/>
                          <a:latin typeface="Arial" panose="020B0604020202020204" pitchFamily="34" charset="0"/>
                        </a:rPr>
                        <a:t>Массовый спорт</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214,0</a:t>
                      </a:r>
                    </a:p>
                  </a:txBody>
                  <a:tcPr marL="9525" marR="9525" marT="9525" marB="0" anchor="ctr"/>
                </a:tc>
              </a:tr>
              <a:tr h="350520">
                <a:tc>
                  <a:txBody>
                    <a:bodyPr/>
                    <a:lstStyle/>
                    <a:p>
                      <a:pPr algn="l" rtl="0" fontAlgn="ctr"/>
                      <a:r>
                        <a:rPr lang="ru-RU" sz="1400" b="0" i="0" u="none" strike="noStrike" dirty="0">
                          <a:solidFill>
                            <a:srgbClr val="000000"/>
                          </a:solidFill>
                          <a:effectLst/>
                          <a:latin typeface="Arial" panose="020B0604020202020204" pitchFamily="34" charset="0"/>
                        </a:rPr>
                        <a:t>Спорт высших достижений</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389,4</a:t>
                      </a:r>
                    </a:p>
                  </a:txBody>
                  <a:tcPr marL="9525" marR="9525" marT="9525" marB="0" anchor="ctr"/>
                </a:tc>
              </a:tr>
              <a:tr h="441960">
                <a:tc>
                  <a:txBody>
                    <a:bodyPr/>
                    <a:lstStyle/>
                    <a:p>
                      <a:pPr algn="l" rtl="0" fontAlgn="ctr"/>
                      <a:r>
                        <a:rPr lang="ru-RU" sz="1400" b="0" i="0" u="none" strike="noStrike">
                          <a:solidFill>
                            <a:srgbClr val="000000"/>
                          </a:solidFill>
                          <a:effectLst/>
                          <a:latin typeface="Arial" panose="020B0604020202020204" pitchFamily="34" charset="0"/>
                        </a:rPr>
                        <a:t>Телевидение и радиовещание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266,8</a:t>
                      </a:r>
                    </a:p>
                  </a:txBody>
                  <a:tcPr marL="9525" marR="9525" marT="9525" marB="0" anchor="ctr"/>
                </a:tc>
              </a:tr>
              <a:tr h="388620">
                <a:tc>
                  <a:txBody>
                    <a:bodyPr/>
                    <a:lstStyle/>
                    <a:p>
                      <a:pPr algn="l" rtl="0" fontAlgn="ctr"/>
                      <a:r>
                        <a:rPr lang="ru-RU" sz="1400" b="0" i="0" u="none" strike="noStrike">
                          <a:solidFill>
                            <a:srgbClr val="000000"/>
                          </a:solidFill>
                          <a:effectLst/>
                          <a:latin typeface="Arial" panose="020B0604020202020204" pitchFamily="34" charset="0"/>
                        </a:rPr>
                        <a:t>Периодическая печать и издательства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175,7</a:t>
                      </a:r>
                    </a:p>
                  </a:txBody>
                  <a:tcPr marL="9525" marR="9525" marT="9525" marB="0" anchor="ctr"/>
                </a:tc>
              </a:tr>
            </a:tbl>
          </a:graphicData>
        </a:graphic>
      </p:graphicFrame>
    </p:spTree>
    <p:extLst>
      <p:ext uri="{BB962C8B-B14F-4D97-AF65-F5344CB8AC3E}">
        <p14:creationId xmlns:p14="http://schemas.microsoft.com/office/powerpoint/2010/main" val="426349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17739798"/>
              </p:ext>
            </p:extLst>
          </p:nvPr>
        </p:nvGraphicFramePr>
        <p:xfrm>
          <a:off x="455315" y="936280"/>
          <a:ext cx="8435773" cy="5373074"/>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2021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план)</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2021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факт)</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effectLst/>
                          <a:latin typeface="+mn-lt"/>
                          <a:ea typeface="Times New Roman"/>
                          <a:cs typeface="Times New Roman"/>
                        </a:rPr>
                        <a:t>Доля </a:t>
                      </a:r>
                      <a:r>
                        <a:rPr lang="ru-RU" sz="800" dirty="0" err="1">
                          <a:effectLst/>
                          <a:latin typeface="+mn-lt"/>
                          <a:ea typeface="Times New Roman"/>
                          <a:cs typeface="Times New Roman"/>
                        </a:rPr>
                        <a:t>рекультивируемых</a:t>
                      </a:r>
                      <a:r>
                        <a:rPr lang="ru-RU" sz="800" dirty="0">
                          <a:effectLst/>
                          <a:latin typeface="+mn-lt"/>
                          <a:ea typeface="Times New Roman"/>
                          <a:cs typeface="Times New Roman"/>
                        </a:rPr>
                        <a:t> земель,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устраненных нарушений из числа выявленных нарушений в сфере природопользования и охраны окружающей среды, процентов (показатель группы В.2.5)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взысканных средств от наложенных штрафов, процентов (показатель группы В.3.1.37)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70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поступивших заявок в государственную информационную систему "Народный контроль", которым присвоен статус "Заявка решена",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&gt;</a:t>
                      </a:r>
                      <a:r>
                        <a:rPr lang="en-US" sz="800" dirty="0">
                          <a:effectLst/>
                          <a:latin typeface="+mn-lt"/>
                          <a:ea typeface="Times New Roman"/>
                          <a:cs typeface="Times New Roman"/>
                        </a:rPr>
                        <a:t>=</a:t>
                      </a:r>
                      <a:r>
                        <a:rPr lang="ru-RU" sz="800" dirty="0">
                          <a:effectLst/>
                          <a:latin typeface="+mn-lt"/>
                          <a:ea typeface="Times New Roman"/>
                          <a:cs typeface="Times New Roman"/>
                        </a:rPr>
                        <a:t> 50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72,84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Наличие уведомлений со статусом "Выполнено несвоевременно" в государственной информационной системе "Народный контроль",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Снижение доли загрязненных земельных участков в результате несанкционированного размещения отходов производства и потребления по отношению к предыдущему году, процентов (показатель группы А.3)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22,0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Сокращение количества выявленных нарушений обязательных требований в области охраны окружающей среды, единиц (показатель группы В.3.2.2)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4605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4465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Доля предупреждений в общем количестве административных наказаний, процентов (показатель В.3.2.9)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Формирование плана проверок на очередной год с учетом риск-ориентированного подхода, да/нет (показатель группы В.3.1.2)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да</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да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исследованных проб к общему количеству проб, заявленных для отбора при реализации регионального государственного экологического надзора и других природоохранных мероприятий,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отчетов о результатах геологоразведочных работ и количества проведенных государственных экспертиз,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фактического объема эксплуатационного бурения нефтяных скважин к запланированному,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153,3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фактического объема поисково-разведочного бурения нефтяных скважин к запланированному,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 разведки и добычи полезных ископаемых,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удовлетворенных заявок на предоставление геологической информации к общему количеству обращений,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88375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84551368"/>
              </p:ext>
            </p:extLst>
          </p:nvPr>
        </p:nvGraphicFramePr>
        <p:xfrm>
          <a:off x="447077" y="916927"/>
          <a:ext cx="8435773" cy="5652531"/>
        </p:xfrm>
        <a:graphic>
          <a:graphicData uri="http://schemas.openxmlformats.org/drawingml/2006/table">
            <a:tbl>
              <a:tblPr>
                <a:tableStyleId>{5940675A-B579-460E-94D1-54222C63F5DA}</a:tableStyleId>
              </a:tblPr>
              <a:tblGrid>
                <a:gridCol w="6961969"/>
                <a:gridCol w="746679"/>
                <a:gridCol w="727125"/>
              </a:tblGrid>
              <a:tr h="325447">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2021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план)</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effectLst/>
                        </a:rPr>
                        <a:t>2021 </a:t>
                      </a:r>
                      <a:r>
                        <a:rPr lang="ru-RU" sz="800" b="1" u="none" strike="noStrike" dirty="0">
                          <a:effectLst/>
                        </a:rPr>
                        <a:t>год </a:t>
                      </a:r>
                      <a:r>
                        <a:rPr lang="ru-RU" sz="800" b="1" u="none" strike="noStrike" dirty="0" smtClean="0">
                          <a:effectLst/>
                        </a:rPr>
                        <a:t/>
                      </a:r>
                      <a:br>
                        <a:rPr lang="ru-RU" sz="800" b="1" u="none" strike="noStrike" dirty="0" smtClean="0">
                          <a:effectLst/>
                        </a:rPr>
                      </a:br>
                      <a:r>
                        <a:rPr lang="ru-RU" sz="800" b="1" u="none" strike="noStrike" dirty="0" smtClean="0">
                          <a:effectLst/>
                        </a:rPr>
                        <a:t>(</a:t>
                      </a:r>
                      <a:r>
                        <a:rPr lang="ru-RU" sz="800" b="1" u="none" strike="noStrike" dirty="0">
                          <a:effectLst/>
                        </a:rPr>
                        <a:t>факт)</a:t>
                      </a:r>
                      <a:endParaRPr lang="ru-RU" sz="800" b="1" i="0" u="none" strike="noStrike" dirty="0">
                        <a:solidFill>
                          <a:srgbClr val="000000"/>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4167">
                <a:tc>
                  <a:txBody>
                    <a:bodyPr/>
                    <a:lstStyle/>
                    <a:p>
                      <a:pPr algn="just">
                        <a:lnSpc>
                          <a:spcPct val="115000"/>
                        </a:lnSpc>
                        <a:spcAft>
                          <a:spcPts val="0"/>
                        </a:spcAft>
                      </a:pPr>
                      <a:r>
                        <a:rPr lang="ru-RU" sz="800" dirty="0">
                          <a:effectLst/>
                          <a:latin typeface="+mn-lt"/>
                          <a:ea typeface="Times New Roman"/>
                          <a:cs typeface="Times New Roman"/>
                        </a:rPr>
                        <a:t>Ежегодный утвержденный баланс запасов общераспространенных полезных ископаемых Республики Татарстан, балансов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 оговоренных в лицензии, при пользовании недрами на территории Российской Федерации по участкам недр, содержащим общераспространенные полезные ископаемые, или участкам недр местного значения к утвержденным плановым значениям,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Уровень удовлетворенности качеством государственных услуг,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в общем объеме поручений,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по рассмотрению обращений граждан в общем объеме поручений по рассмотрению обращений граждан,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p>
                      <a:pPr algn="ctr" fontAlgn="ct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Доля выполненных Министерством экологии и природных ресурсов Республики Татарстан персонифицированных поручений, в том числе своевременно обновленных отчетов в системе "Открытый Татарстан" и внесенных данных по курируемым региональным проектам в информационно-аналитическую систему Республики Татарстан по направлению "Контроль национальных проектов",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p>
                      <a:pPr marL="0" algn="ctr" defTabSz="685800" rtl="0" eaLnBrk="1" fontAlgn="ctr" latinLnBrk="0" hangingPunct="1"/>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Доля согласованных в регламентные сроки проектов постановлений и распоряжений Кабинета Министров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effectLst/>
                          <a:latin typeface="+mn-lt"/>
                          <a:ea typeface="Times New Roman"/>
                          <a:cs typeface="Times New Roman"/>
                        </a:rPr>
                        <a:t>Доля проектов нормативных правовых актов Кабинета Министров Республики Татарстан, разработка и издание (принятие) которых требуется в связи с изданием (принятием) законов Республики Татарстан, внесенных Министерством экологии и природных ресурсов Республики Татарстан в Кабинет Министров Республики Татарстан в установленные регламентные сроки, в общем объеме указанных нормативных правовых 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p>
                      <a:pPr marL="0" algn="ctr" defTabSz="685800" rtl="0" eaLnBrk="1" fontAlgn="ctr" latinLnBrk="0" hangingPunct="1"/>
                      <a:endParaRPr lang="ru-RU" sz="8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a:effectLst/>
                          <a:latin typeface="+mn-lt"/>
                          <a:ea typeface="Times New Roman"/>
                          <a:cs typeface="Times New Roman"/>
                        </a:rPr>
                        <a:t>Выполнение государственных программ государственным заказчиком-координатором,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a:effectLst/>
                          <a:latin typeface="+mn-lt"/>
                          <a:ea typeface="Times New Roman"/>
                          <a:cs typeface="Times New Roman"/>
                        </a:rPr>
                        <a:t>Доля стоимости контрактов, заключенных по результатам несостоявшихся конкурентных способов закупок, в общей стоимости заключенных контрактов,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&lt;= 11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a:effectLst/>
                          <a:latin typeface="+mn-lt"/>
                          <a:ea typeface="Times New Roman"/>
                          <a:cs typeface="Times New Roman"/>
                        </a:rPr>
                        <a:t>Доля закупок, размещенных у субъектов малого предпринимательства и социально ориентированных некоммерческих организаций, от совокупного годового объема закупок,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&gt;= 30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68,14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76066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495706335"/>
              </p:ext>
            </p:extLst>
          </p:nvPr>
        </p:nvGraphicFramePr>
        <p:xfrm>
          <a:off x="616266" y="1035050"/>
          <a:ext cx="8299134" cy="2550160"/>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effectLst/>
                          <a:latin typeface="+mn-lt"/>
                          <a:ea typeface="Times New Roman"/>
                          <a:cs typeface="Times New Roman"/>
                        </a:rPr>
                        <a:t>Выполнение показателей региональных составляющих национальных проектов,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165">
                <a:tc>
                  <a:txBody>
                    <a:bodyPr/>
                    <a:lstStyle/>
                    <a:p>
                      <a:pPr algn="just">
                        <a:lnSpc>
                          <a:spcPct val="115000"/>
                        </a:lnSpc>
                        <a:spcAft>
                          <a:spcPts val="0"/>
                        </a:spcAft>
                      </a:pPr>
                      <a:r>
                        <a:rPr lang="ru-RU" sz="800" dirty="0">
                          <a:effectLst/>
                          <a:latin typeface="+mn-lt"/>
                          <a:ea typeface="Times New Roman"/>
                          <a:cs typeface="Times New Roman"/>
                        </a:rPr>
                        <a:t>Выполнение Государственного заказа на управление в сфере охраны окружающей среды и природопользования,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165">
                <a:tc>
                  <a:txBody>
                    <a:bodyPr/>
                    <a:lstStyle/>
                    <a:p>
                      <a:pPr algn="just">
                        <a:lnSpc>
                          <a:spcPct val="115000"/>
                        </a:lnSpc>
                        <a:spcAft>
                          <a:spcPts val="0"/>
                        </a:spcAft>
                      </a:pPr>
                      <a:r>
                        <a:rPr lang="ru-RU" sz="800" dirty="0">
                          <a:effectLst/>
                          <a:latin typeface="+mn-lt"/>
                          <a:ea typeface="Times New Roman"/>
                          <a:cs typeface="Times New Roman"/>
                        </a:rPr>
                        <a:t>Расходы консолидированного бюджета Республики Татарстан на охрану окружающей среды, воспроизводство и использование природных ресурсов в расчете на одного жителя, рублей</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252,5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519,56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Количество Соглашений о взаимодействии с Министерством экологии и природных Ресурсов Республики Татарстан и Исполкомов по обеспечению выполнения природоохранных мероприятий за счет средств муниципальных бюджетов, штук </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45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Соотношение выполненных в срок мероприятий государственного задания, по которым установлен контрольный срок исполнения, в общем объеме мероприятий государственного задания,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effectLst/>
                          <a:latin typeface="+mn-lt"/>
                          <a:ea typeface="Times New Roman"/>
                          <a:cs typeface="Times New Roman"/>
                        </a:rPr>
                        <a:t>Соотношение количества отборов проб и наблюдений за компонентами природной среды к общему количеству отборов проб и наблюдений, утвержденных в рамках государственного задания, процентов </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effectLst/>
                          <a:latin typeface="+mn-lt"/>
                          <a:ea typeface="Times New Roman"/>
                          <a:cs typeface="Times New Roman"/>
                        </a:rPr>
                        <a:t>95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851297"/>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ct val="100000"/>
              </a:lnSpc>
              <a:spcBef>
                <a:spcPts val="0"/>
              </a:spcBef>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10" name="Прямоугольник 9"/>
          <p:cNvSpPr/>
          <p:nvPr/>
        </p:nvSpPr>
        <p:spPr>
          <a:xfrm>
            <a:off x="566695" y="6170589"/>
            <a:ext cx="8037499"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экологии и природных ресурсов Республики Татарстан</a:t>
            </a:r>
            <a:endParaRPr lang="ru-RU" sz="1000" b="1" i="1" dirty="0">
              <a:solidFill>
                <a:schemeClr val="accent1"/>
              </a:solidFill>
            </a:endParaRPr>
          </a:p>
        </p:txBody>
      </p:sp>
      <p:sp>
        <p:nvSpPr>
          <p:cNvPr id="11" name="Прямоугольник 10"/>
          <p:cNvSpPr/>
          <p:nvPr/>
        </p:nvSpPr>
        <p:spPr>
          <a:xfrm>
            <a:off x="566695" y="6410622"/>
            <a:ext cx="8225758" cy="400110"/>
          </a:xfrm>
          <a:prstGeom prst="rect">
            <a:avLst/>
          </a:prstGeom>
        </p:spPr>
        <p:txBody>
          <a:bodyPr wrap="square">
            <a:spAutoFit/>
          </a:bodyPr>
          <a:lstStyle/>
          <a:p>
            <a:pPr fontAlgn="ctr"/>
            <a:r>
              <a:rPr lang="ru-RU" sz="1000" b="1" i="1" dirty="0">
                <a:solidFill>
                  <a:schemeClr val="accent6">
                    <a:lumMod val="75000"/>
                  </a:schemeClr>
                </a:solidFill>
              </a:rPr>
              <a:t>Официальный сайт, на котором размещена государственная программа и отчеты о ходе ее реализации, находится по адресу: </a:t>
            </a:r>
            <a:r>
              <a:rPr lang="ru-RU" sz="1000" b="1" i="1" u="sng" dirty="0">
                <a:solidFill>
                  <a:schemeClr val="accent6">
                    <a:lumMod val="75000"/>
                  </a:schemeClr>
                </a:solidFill>
              </a:rPr>
              <a:t>https://</a:t>
            </a:r>
            <a:r>
              <a:rPr lang="ru-RU" sz="1000" b="1" i="1" u="sng" dirty="0" smtClean="0">
                <a:solidFill>
                  <a:schemeClr val="accent6">
                    <a:lumMod val="75000"/>
                  </a:schemeClr>
                </a:solidFill>
              </a:rPr>
              <a:t>eco.tatarstan.ru</a:t>
            </a:r>
            <a:endParaRPr lang="ru-RU" sz="1000" b="1" i="1" dirty="0">
              <a:solidFill>
                <a:schemeClr val="accent6"/>
              </a:solidFill>
            </a:endParaRPr>
          </a:p>
        </p:txBody>
      </p:sp>
    </p:spTree>
    <p:extLst>
      <p:ext uri="{BB962C8B-B14F-4D97-AF65-F5344CB8AC3E}">
        <p14:creationId xmlns:p14="http://schemas.microsoft.com/office/powerpoint/2010/main" val="1438883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31617442"/>
              </p:ext>
            </p:extLst>
          </p:nvPr>
        </p:nvGraphicFramePr>
        <p:xfrm>
          <a:off x="598226" y="1386969"/>
          <a:ext cx="8344824" cy="483477"/>
        </p:xfrm>
        <a:graphic>
          <a:graphicData uri="http://schemas.openxmlformats.org/drawingml/2006/table">
            <a:tbl>
              <a:tblPr firstRow="1" firstCol="1" bandRow="1">
                <a:tableStyleId>{5940675A-B579-460E-94D1-54222C63F5DA}</a:tableStyleId>
              </a:tblPr>
              <a:tblGrid>
                <a:gridCol w="6526410"/>
                <a:gridCol w="914400"/>
                <a:gridCol w="904014"/>
              </a:tblGrid>
              <a:tr h="285939">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59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15 217 735,6</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14 313 584,2</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01259" y="850845"/>
            <a:ext cx="8367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smtClean="0">
                <a:ln>
                  <a:noFill/>
                </a:ln>
                <a:effectLst/>
                <a:latin typeface="+mn-lt"/>
                <a:ea typeface="Calibri" panose="020F0502020204030204" pitchFamily="34" charset="0"/>
                <a:cs typeface="Times New Roman" panose="02020603050405020304" pitchFamily="18" charset="0"/>
              </a:rPr>
              <a:t>:</a:t>
            </a:r>
            <a:r>
              <a:rPr kumimoji="0" lang="ru-RU" altLang="ru-RU" sz="1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t>создание </a:t>
            </a:r>
            <a:r>
              <a:rPr lang="ru-RU" altLang="ru-RU" sz="1200" dirty="0"/>
              <a:t>благоприятных условий для гармоничного развития экономики Республики Татарстан и обеспечения роста уровня </a:t>
            </a:r>
            <a:r>
              <a:rPr lang="ru-RU" altLang="ru-RU" sz="1200" dirty="0" smtClean="0"/>
              <a:t>жизни населения </a:t>
            </a:r>
            <a:r>
              <a:rPr lang="ru-RU" altLang="ru-RU" sz="1200" dirty="0"/>
              <a:t>Республики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2496523378"/>
              </p:ext>
            </p:extLst>
          </p:nvPr>
        </p:nvGraphicFramePr>
        <p:xfrm>
          <a:off x="605910" y="1928996"/>
          <a:ext cx="8344824" cy="4096462"/>
        </p:xfrm>
        <a:graphic>
          <a:graphicData uri="http://schemas.openxmlformats.org/drawingml/2006/table">
            <a:tbl>
              <a:tblPr>
                <a:tableStyleId>{616DA210-FB5B-4158-B5E0-FEB733F419BA}</a:tableStyleId>
              </a:tblPr>
              <a:tblGrid>
                <a:gridCol w="6547987"/>
                <a:gridCol w="914338"/>
                <a:gridCol w="882499"/>
              </a:tblGrid>
              <a:tr h="174999">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9980">
                <a:tc>
                  <a:txBody>
                    <a:bodyPr/>
                    <a:lstStyle/>
                    <a:p>
                      <a:pPr algn="just" fontAlgn="ctr"/>
                      <a:r>
                        <a:rPr lang="ru-RU" sz="800" b="0" i="0" u="none" strike="noStrike" dirty="0">
                          <a:solidFill>
                            <a:schemeClr val="tx1"/>
                          </a:solidFill>
                          <a:effectLst/>
                          <a:latin typeface="+mn-lt"/>
                        </a:rPr>
                        <a:t>Индекс физического объема ВРП,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103,8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103,8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9980">
                <a:tc>
                  <a:txBody>
                    <a:bodyPr/>
                    <a:lstStyle/>
                    <a:p>
                      <a:pPr algn="just" fontAlgn="ctr"/>
                      <a:r>
                        <a:rPr lang="ru-RU" sz="800" b="0" i="0" u="none" strike="noStrike" dirty="0" smtClean="0">
                          <a:solidFill>
                            <a:schemeClr val="tx1"/>
                          </a:solidFill>
                          <a:effectLst/>
                          <a:latin typeface="+mn-lt"/>
                        </a:rPr>
                        <a:t>Рост объема инвестиций в основной капитал без учета бюджетных средств,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103,8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Объем прямых иностранных инвестиций в расчете на одного жителя Республики Татарстан, долларов США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Доля инновационной продукции в общем объеме промышленного производства,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Удельный вес организаций, осуществляющих технологические инновации, в общем количестве обследованных организаций,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Уровень удовлетворенности заявителей Республики Татарстан качеством предоставления государственных и муниципальных услуг,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96,6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Доля открытых аукционов в электронной форме в общем числе размещенных закупок,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85,0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96,9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конкурентных закупок (количество участников более одного к </a:t>
                      </a:r>
                      <a:r>
                        <a:rPr lang="ru-RU" sz="800" b="0" i="0" u="none" strike="noStrike" dirty="0" smtClean="0">
                          <a:solidFill>
                            <a:schemeClr val="tx1"/>
                          </a:solidFill>
                          <a:effectLst/>
                          <a:latin typeface="+mn-lt"/>
                        </a:rPr>
                        <a:t>общему</a:t>
                      </a:r>
                      <a:r>
                        <a:rPr lang="ru-RU" sz="800" b="0" i="0" u="none" strike="noStrike" baseline="0" dirty="0" smtClean="0">
                          <a:solidFill>
                            <a:schemeClr val="tx1"/>
                          </a:solidFill>
                          <a:effectLst/>
                          <a:latin typeface="+mn-lt"/>
                        </a:rPr>
                        <a:t> количеству</a:t>
                      </a:r>
                      <a:r>
                        <a:rPr lang="ru-RU" sz="800" b="0" i="0" u="none" strike="noStrike" dirty="0" smtClean="0">
                          <a:solidFill>
                            <a:schemeClr val="tx1"/>
                          </a:solidFill>
                          <a:effectLst/>
                          <a:latin typeface="+mn-lt"/>
                        </a:rPr>
                        <a:t> </a:t>
                      </a:r>
                      <a:r>
                        <a:rPr lang="ru-RU" sz="800" b="0" i="0" u="none" strike="noStrike" dirty="0">
                          <a:solidFill>
                            <a:schemeClr val="tx1"/>
                          </a:solidFill>
                          <a:effectLst/>
                          <a:latin typeface="+mn-lt"/>
                        </a:rPr>
                        <a:t>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73,16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83,9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информационных материалов, представленных в срок, от их общего числа,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стоимости контрактов, заключенных в Республике Татарстан по результатам несостоявшихся торгов и запросов котировок у единственного поставщика, исполнителя, подрядчика, в общей стоимости заключенных контрактов,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kern="1200" dirty="0" smtClean="0">
                          <a:solidFill>
                            <a:schemeClr val="tx1"/>
                          </a:solidFill>
                          <a:effectLst/>
                          <a:latin typeface="+mn-lt"/>
                          <a:ea typeface="+mn-ea"/>
                          <a:cs typeface="+mn-cs"/>
                        </a:rPr>
                        <a:t>≤ 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Доля территориальных общественных самоуправлений (далее - ТОС), которым предоставлена поддержка в виде субсидий на осуществление компенсационных выплат руководителям ТОС, от общего количества ТОС, зарегистрированных в городских округах и городских поселениях,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Количество субъектов МСП (включая индивидуальных предпринимателей) в расчете на 1 тыс. человек населения,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Оборот субъектов МСП в постоянных ценах по отношению к показателю 2014 года,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124,2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smtClean="0">
                          <a:solidFill>
                            <a:schemeClr val="tx1"/>
                          </a:solidFill>
                          <a:effectLst/>
                          <a:latin typeface="+mn-lt"/>
                        </a:rPr>
                        <a:t>124,2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Оборот в расчете на одного работника субъекта МСП в постоянных ценах по отношению к показателю 2014 года,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119,8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smtClean="0">
                          <a:solidFill>
                            <a:schemeClr val="tx1"/>
                          </a:solidFill>
                          <a:effectLst/>
                          <a:latin typeface="+mn-lt"/>
                        </a:rPr>
                        <a:t>119,8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2673">
                <a:tc>
                  <a:txBody>
                    <a:bodyPr/>
                    <a:lstStyle/>
                    <a:p>
                      <a:pPr algn="just" fontAlgn="ctr"/>
                      <a:r>
                        <a:rPr lang="ru-RU" sz="800" b="0" i="0" u="none" strike="noStrike" dirty="0" smtClean="0">
                          <a:solidFill>
                            <a:schemeClr val="tx1"/>
                          </a:solidFill>
                          <a:effectLst/>
                          <a:latin typeface="+mn-lt"/>
                        </a:rPr>
                        <a:t>Доля обрабатывающей промышленности в обороте МСП (без учета индивидуальных предпринимателей),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smtClean="0">
                          <a:solidFill>
                            <a:schemeClr val="tx1"/>
                          </a:solidFill>
                          <a:effectLst/>
                          <a:latin typeface="+mn-lt"/>
                        </a:rPr>
                        <a:t>17,0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Доля среднесписочной численности работников (без внешних совместителей), занятых у субъектов МСП, в общей численности занятого населения,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28,2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28,2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smtClean="0">
                          <a:solidFill>
                            <a:schemeClr val="tx1"/>
                          </a:solidFill>
                          <a:effectLst/>
                          <a:latin typeface="+mn-lt"/>
                        </a:rPr>
                        <a:t>Доля экспорта малых и средних предприятий в общем объеме экспорта Республики Татарстан,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7,1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800" b="0" i="0" u="none" strike="noStrike" dirty="0" smtClean="0">
                          <a:solidFill>
                            <a:schemeClr val="tx1"/>
                          </a:solidFill>
                          <a:effectLst/>
                          <a:latin typeface="+mn-lt"/>
                        </a:rPr>
                        <a:t>7,1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Доля средств, направляемая на реализацию мероприятий в сфере развития МСП в </a:t>
                      </a:r>
                      <a:r>
                        <a:rPr lang="ru-RU" sz="800" b="0" i="0" u="none" strike="noStrike" dirty="0" err="1" smtClean="0">
                          <a:solidFill>
                            <a:schemeClr val="tx1"/>
                          </a:solidFill>
                          <a:effectLst/>
                          <a:latin typeface="+mn-lt"/>
                        </a:rPr>
                        <a:t>монопрофильных</a:t>
                      </a:r>
                      <a:r>
                        <a:rPr lang="ru-RU" sz="800" b="0" i="0" u="none" strike="noStrike" dirty="0" smtClean="0">
                          <a:solidFill>
                            <a:schemeClr val="tx1"/>
                          </a:solidFill>
                          <a:effectLst/>
                          <a:latin typeface="+mn-lt"/>
                        </a:rPr>
                        <a:t> муниципальных образованиях, в общем объеме финансового обеспечения государственной поддержки МСП за счет средств федерального бюджета,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не менее 10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не менее 10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Годовой объем закупок товаров, работ, услуг, осуществляемых отдельными видами юридических лиц у субъектов МСП, в совокупном стоимостном объеме договоров, заключенных по результатам закупок,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smtClean="0">
                          <a:solidFill>
                            <a:schemeClr val="tx1"/>
                          </a:solidFill>
                          <a:effectLst/>
                          <a:latin typeface="+mn-lt"/>
                        </a:rPr>
                        <a:t>в том числе годовой стоимостный объем договоров, заключенных с субъектами МСП по результатам закупок, участниками которых являются только субъекты МСП</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323041"/>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2024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59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48558178"/>
              </p:ext>
            </p:extLst>
          </p:nvPr>
        </p:nvGraphicFramePr>
        <p:xfrm>
          <a:off x="529709" y="696518"/>
          <a:ext cx="8483661" cy="1857245"/>
        </p:xfrm>
        <a:graphic>
          <a:graphicData uri="http://schemas.openxmlformats.org/drawingml/2006/table">
            <a:tbl>
              <a:tblPr>
                <a:tableStyleId>{616DA210-FB5B-4158-B5E0-FEB733F419BA}</a:tableStyleId>
              </a:tblPr>
              <a:tblGrid>
                <a:gridCol w="6656929"/>
                <a:gridCol w="907763"/>
                <a:gridCol w="918969"/>
              </a:tblGrid>
              <a:tr h="12663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366">
                <a:tc>
                  <a:txBody>
                    <a:bodyPr/>
                    <a:lstStyle/>
                    <a:p>
                      <a:pPr algn="just" fontAlgn="ctr"/>
                      <a:r>
                        <a:rPr lang="ru-RU" sz="800" b="0" i="0" u="none" strike="noStrike" dirty="0" smtClean="0">
                          <a:solidFill>
                            <a:schemeClr val="tx1"/>
                          </a:solidFill>
                          <a:effectLst/>
                          <a:latin typeface="+mn-lt"/>
                        </a:rPr>
                        <a:t>Количество социально ориентированных некоммерческих организаций, которым оказана поддержка,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не менее 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324,0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smtClean="0">
                          <a:solidFill>
                            <a:schemeClr val="tx1"/>
                          </a:solidFill>
                          <a:effectLst/>
                          <a:latin typeface="+mn-lt"/>
                        </a:rPr>
                        <a:t>Количество предприятий-участников, вовлеченных в национальный проект через получение адресной поддержки, нарастающим итогом, условных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не менее 109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smtClean="0">
                          <a:solidFill>
                            <a:schemeClr val="tx1"/>
                          </a:solidFill>
                          <a:effectLst/>
                          <a:latin typeface="+mn-lt"/>
                        </a:rPr>
                        <a:t>Темп роста высокопроизводительных рабочих мест в общем количестве рабочих мест на предприятиях обрабатывающих отраслей промышленности Республики Татарстан, процентов</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108,5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888">
                <a:tc>
                  <a:txBody>
                    <a:bodyPr/>
                    <a:lstStyle/>
                    <a:p>
                      <a:pPr algn="just" fontAlgn="ctr"/>
                      <a:r>
                        <a:rPr lang="ru-RU" sz="800" b="0" i="0" u="none" strike="noStrike" dirty="0" smtClean="0">
                          <a:solidFill>
                            <a:schemeClr val="tx1"/>
                          </a:solidFill>
                          <a:effectLst/>
                          <a:latin typeface="+mn-lt"/>
                        </a:rPr>
                        <a:t>Рост выработки на одного работника организации - участника Кластера в стоимостном выражении, процентов (по отношению к предыдущему году)</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smtClean="0">
                          <a:solidFill>
                            <a:schemeClr val="tx1"/>
                          </a:solidFill>
                          <a:effectLst/>
                          <a:latin typeface="+mn-lt"/>
                        </a:rPr>
                        <a:t>Количество предприятий, участвующих в создании систем управления правами на интеллектуальную собственность предприятий, единиц</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8208">
                <a:tc>
                  <a:txBody>
                    <a:bodyPr/>
                    <a:lstStyle/>
                    <a:p>
                      <a:pPr algn="just" fontAlgn="t"/>
                      <a:r>
                        <a:rPr lang="ru-RU" sz="800" b="0" i="0" u="none" strike="noStrike" dirty="0" smtClean="0">
                          <a:solidFill>
                            <a:schemeClr val="tx1"/>
                          </a:solidFill>
                          <a:effectLst/>
                          <a:latin typeface="+mn-lt"/>
                        </a:rPr>
                        <a:t>Количество научно-технических, экономических и методических мероприятий, единиц</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t"/>
                      <a:r>
                        <a:rPr lang="ru-RU" sz="800" b="0" i="0" u="none" strike="noStrike" dirty="0" smtClean="0">
                          <a:solidFill>
                            <a:schemeClr val="tx1"/>
                          </a:solidFill>
                          <a:effectLst/>
                          <a:latin typeface="+mn-lt"/>
                        </a:rPr>
                        <a:t>Количество созданных центров поддержки технологий и инноваций Республики Татарстан, единиц</a:t>
                      </a:r>
                      <a:endParaRPr lang="ru-RU" sz="800" b="0" i="0" u="none" strike="noStrike" dirty="0">
                        <a:solidFill>
                          <a:schemeClr val="tx1"/>
                        </a:solidFill>
                        <a:effectLst/>
                        <a:latin typeface="+mn-lt"/>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5913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 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altLang="ru-RU" sz="1400" b="1" dirty="0" smtClean="0">
                <a:ea typeface="Calibri" panose="020F0502020204030204" pitchFamily="34" charset="0"/>
                <a:cs typeface="Times New Roman" panose="02020603050405020304" pitchFamily="18" charset="0"/>
              </a:rPr>
              <a:t> 2024 </a:t>
            </a:r>
            <a:r>
              <a:rPr lang="ru-RU" altLang="ru-RU" sz="1400" b="1" dirty="0">
                <a:ea typeface="Calibri" panose="020F0502020204030204" pitchFamily="34" charset="0"/>
                <a:cs typeface="Times New Roman" panose="02020603050405020304" pitchFamily="18" charset="0"/>
              </a:rPr>
              <a:t>годы</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529710" y="588687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экономики Республики </a:t>
            </a:r>
            <a:r>
              <a:rPr lang="ru-RU" sz="1000" b="1" i="1" dirty="0">
                <a:solidFill>
                  <a:schemeClr val="accent1"/>
                </a:solidFill>
              </a:rPr>
              <a:t>Татарстан</a:t>
            </a:r>
          </a:p>
        </p:txBody>
      </p:sp>
      <p:sp>
        <p:nvSpPr>
          <p:cNvPr id="6" name="Прямоугольник 5"/>
          <p:cNvSpPr/>
          <p:nvPr/>
        </p:nvSpPr>
        <p:spPr>
          <a:xfrm>
            <a:off x="485775" y="613309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mert.tatarstan.ru</a:t>
            </a:r>
            <a:endParaRPr lang="ru-RU" sz="1000" b="1" i="1" dirty="0">
              <a:solidFill>
                <a:schemeClr val="accent6"/>
              </a:solidFill>
            </a:endParaRPr>
          </a:p>
        </p:txBody>
      </p:sp>
    </p:spTree>
    <p:extLst>
      <p:ext uri="{BB962C8B-B14F-4D97-AF65-F5344CB8AC3E}">
        <p14:creationId xmlns:p14="http://schemas.microsoft.com/office/powerpoint/2010/main" val="2162512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599" y="89286"/>
            <a:ext cx="804262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sz="1600" b="1" dirty="0" smtClean="0">
                <a:latin typeface="Arial" panose="020B0604020202020204" pitchFamily="34" charset="0"/>
                <a:ea typeface="Times New Roman" panose="02020603050405020304" pitchFamily="18" charset="0"/>
              </a:rPr>
              <a:t>11. </a:t>
            </a:r>
            <a:r>
              <a:rPr lang="ru-RU" sz="1600" b="1" dirty="0" smtClean="0"/>
              <a:t>Государственная </a:t>
            </a:r>
            <a:r>
              <a:rPr lang="ru-RU" sz="1600" b="1" dirty="0"/>
              <a:t>программа </a:t>
            </a:r>
            <a:r>
              <a:rPr lang="ru-RU" sz="1600" b="1" dirty="0" smtClean="0"/>
              <a:t>«Развитие </a:t>
            </a:r>
            <a:r>
              <a:rPr lang="ru-RU" sz="1600" b="1" dirty="0"/>
              <a:t>информационных и коммуникационных технологий в Республике Татарстан «Открытый Татарстан» на 2014 – </a:t>
            </a:r>
            <a:r>
              <a:rPr lang="ru-RU" sz="1600" b="1" dirty="0" smtClean="0"/>
              <a:t>2021 годы»</a:t>
            </a:r>
            <a:endParaRPr lang="ru-RU" sz="1600" b="1"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49315003"/>
              </p:ext>
            </p:extLst>
          </p:nvPr>
        </p:nvGraphicFramePr>
        <p:xfrm>
          <a:off x="537883" y="1670300"/>
          <a:ext cx="8476147" cy="420455"/>
        </p:xfrm>
        <a:graphic>
          <a:graphicData uri="http://schemas.openxmlformats.org/drawingml/2006/table">
            <a:tbl>
              <a:tblPr firstRow="1" firstCol="1" bandRow="1">
                <a:tableStyleId>{5C22544A-7EE6-4342-B048-85BDC9FD1C3A}</a:tableStyleId>
              </a:tblPr>
              <a:tblGrid>
                <a:gridCol w="6539113"/>
                <a:gridCol w="968188"/>
                <a:gridCol w="968846"/>
              </a:tblGrid>
              <a:tr h="243024">
                <a:tc rowSpan="2">
                  <a:txBody>
                    <a:bodyPr/>
                    <a:lstStyle/>
                    <a:p>
                      <a:pPr algn="ctr">
                        <a:spcAft>
                          <a:spcPts val="0"/>
                        </a:spcAft>
                      </a:pPr>
                      <a:r>
                        <a:rPr lang="ru-RU" sz="800" dirty="0">
                          <a:solidFill>
                            <a:schemeClr val="tx1"/>
                          </a:solidFill>
                          <a:effectLst/>
                        </a:rPr>
                        <a:t>Объем финансирования государственной программы (тыс</a:t>
                      </a:r>
                      <a:r>
                        <a:rPr lang="ru-RU" sz="800" dirty="0" smtClean="0">
                          <a:solidFill>
                            <a:schemeClr val="tx1"/>
                          </a:solidFill>
                          <a:effectLst/>
                        </a:rPr>
                        <a:t>. рублей</a:t>
                      </a:r>
                      <a:r>
                        <a:rPr lang="ru-RU" sz="800" dirty="0">
                          <a:solidFill>
                            <a:schemeClr val="tx1"/>
                          </a:solidFill>
                          <a:effectLst/>
                        </a:rPr>
                        <a:t>)</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2021 </a:t>
                      </a:r>
                      <a:r>
                        <a:rPr lang="ru-RU" sz="800" dirty="0">
                          <a:solidFill>
                            <a:schemeClr val="tx1"/>
                          </a:solidFill>
                          <a:effectLst/>
                        </a:rPr>
                        <a:t>год</a:t>
                      </a:r>
                    </a:p>
                    <a:p>
                      <a:pPr algn="ctr">
                        <a:spcAft>
                          <a:spcPts val="0"/>
                        </a:spcAft>
                      </a:pPr>
                      <a:r>
                        <a:rPr lang="ru-RU" sz="800" dirty="0">
                          <a:solidFill>
                            <a:schemeClr val="tx1"/>
                          </a:solidFill>
                          <a:effectLst/>
                        </a:rPr>
                        <a:t>(план)</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2021 </a:t>
                      </a:r>
                      <a:r>
                        <a:rPr lang="ru-RU" sz="800" dirty="0">
                          <a:solidFill>
                            <a:schemeClr val="tx1"/>
                          </a:solidFill>
                          <a:effectLst/>
                        </a:rPr>
                        <a:t>год</a:t>
                      </a:r>
                    </a:p>
                    <a:p>
                      <a:pPr algn="ctr">
                        <a:spcAft>
                          <a:spcPts val="0"/>
                        </a:spcAft>
                      </a:pPr>
                      <a:r>
                        <a:rPr lang="ru-RU" sz="800" dirty="0">
                          <a:solidFill>
                            <a:schemeClr val="tx1"/>
                          </a:solidFill>
                          <a:effectLst/>
                        </a:rPr>
                        <a:t>(факт)</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800" b="1" i="0" u="none" strike="noStrike" dirty="0" smtClean="0">
                          <a:solidFill>
                            <a:schemeClr val="tx1"/>
                          </a:solidFill>
                          <a:effectLst/>
                          <a:latin typeface="+mn-lt"/>
                        </a:rPr>
                        <a:t>4 626 779,0</a:t>
                      </a:r>
                      <a:endParaRPr lang="ru-RU" sz="8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800" b="1" i="0" u="none" strike="noStrike" dirty="0" smtClean="0">
                          <a:solidFill>
                            <a:schemeClr val="tx1"/>
                          </a:solidFill>
                          <a:effectLst/>
                          <a:latin typeface="+mn-lt"/>
                        </a:rPr>
                        <a:t>4 372 389,7</a:t>
                      </a:r>
                      <a:endParaRPr lang="ru-RU" sz="8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4"/>
          <p:cNvSpPr>
            <a:spLocks noChangeArrowheads="1"/>
          </p:cNvSpPr>
          <p:nvPr/>
        </p:nvSpPr>
        <p:spPr bwMode="auto">
          <a:xfrm>
            <a:off x="609599" y="996098"/>
            <a:ext cx="8404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a:t>
            </a:r>
            <a:r>
              <a:rPr lang="en-US"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внедрение и широкое использование инфокоммуникационных и инновационных технологий во всех сферах деятельности, создание единого информационного общества Республики Татарстан и интеграция Республики Татарстан в глобальное информационное общество</a:t>
            </a:r>
            <a:endParaRPr kumimoji="0" lang="ru-RU" altLang="ru-RU" sz="1200" i="0" u="none" strike="noStrike" cap="none" normalizeH="0" baseline="0" dirty="0" smtClean="0">
              <a:ln>
                <a:noFill/>
              </a:ln>
              <a:effectLst/>
              <a:latin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62047820"/>
              </p:ext>
            </p:extLst>
          </p:nvPr>
        </p:nvGraphicFramePr>
        <p:xfrm>
          <a:off x="522515" y="2167361"/>
          <a:ext cx="8491517" cy="4409651"/>
        </p:xfrm>
        <a:graphic>
          <a:graphicData uri="http://schemas.openxmlformats.org/drawingml/2006/table">
            <a:tbl>
              <a:tblPr>
                <a:tableStyleId>{5C22544A-7EE6-4342-B048-85BDC9FD1C3A}</a:tableStyleId>
              </a:tblPr>
              <a:tblGrid>
                <a:gridCol w="1353894"/>
                <a:gridCol w="5945227"/>
                <a:gridCol w="568619"/>
                <a:gridCol w="623777"/>
              </a:tblGrid>
              <a:tr h="356155">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7937">
                <a:tc gridSpan="4">
                  <a:txBody>
                    <a:bodyPr/>
                    <a:lstStyle/>
                    <a:p>
                      <a:pPr algn="ctr" fontAlgn="ctr"/>
                      <a:r>
                        <a:rPr lang="ru-RU" sz="800" b="1" i="0" u="none" strike="noStrike" dirty="0">
                          <a:solidFill>
                            <a:srgbClr val="000000"/>
                          </a:solidFill>
                          <a:effectLst/>
                          <a:latin typeface="Arial" panose="020B0604020202020204" pitchFamily="34" charset="0"/>
                        </a:rPr>
                        <a:t>Подпрограмма - «Информационный Татарстан на 2014 – 2021 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181037">
                <a:tc gridSpan="4">
                  <a:txBody>
                    <a:bodyPr/>
                    <a:lstStyle/>
                    <a:p>
                      <a:pPr algn="l" fontAlgn="ctr"/>
                      <a:r>
                        <a:rPr lang="ru-RU" sz="800" b="0" i="0" u="none" strike="noStrike" dirty="0">
                          <a:solidFill>
                            <a:srgbClr val="000000"/>
                          </a:solidFill>
                          <a:effectLst/>
                          <a:latin typeface="Arial" panose="020B0604020202020204" pitchFamily="34" charset="0"/>
                        </a:rPr>
                        <a:t>Цель подпрограммы - Повышение уровня обслуживания, качества и доступности государственных, муниципальных и социально значимых услуг</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9707">
                <a:tc>
                  <a:txBody>
                    <a:bodyPr/>
                    <a:lstStyle/>
                    <a:p>
                      <a:pPr algn="l" fontAlgn="ctr"/>
                      <a:r>
                        <a:rPr lang="ru-RU" sz="800" b="0" i="0" u="none" strike="noStrike" dirty="0">
                          <a:solidFill>
                            <a:srgbClr val="000000"/>
                          </a:solidFill>
                          <a:effectLst/>
                          <a:latin typeface="Arial" panose="020B0604020202020204" pitchFamily="34" charset="0"/>
                        </a:rPr>
                        <a:t>Задача подпрограммы - Обеспечение возможности получения государственных, муниципальных и социально-значимых услуг в электронном виде, а также оказания услуг в режиме «одного окна» на базе МФЦ с использованием АИС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Темп </a:t>
                      </a:r>
                      <a:r>
                        <a:rPr lang="ru-RU" sz="800" b="0" i="0" u="none" strike="noStrike" dirty="0">
                          <a:solidFill>
                            <a:srgbClr val="000000"/>
                          </a:solidFill>
                          <a:effectLst/>
                          <a:latin typeface="Arial" panose="020B0604020202020204" pitchFamily="34" charset="0"/>
                        </a:rPr>
                        <a:t>роста количества оказанных государственных, муниципальных и социально значимых услуг полученных на базе МФЦ с использованием АИС по отношению к аналогичному периоду предыдущего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97">
                <a:tc rowSpan="6">
                  <a:txBody>
                    <a:bodyPr/>
                    <a:lstStyle/>
                    <a:p>
                      <a:pPr algn="l" fontAlgn="ctr"/>
                      <a:r>
                        <a:rPr lang="ru-RU" sz="800" b="0" i="0" u="none" strike="noStrike">
                          <a:solidFill>
                            <a:srgbClr val="000000"/>
                          </a:solidFill>
                          <a:effectLst/>
                          <a:latin typeface="Arial" panose="020B0604020202020204" pitchFamily="34" charset="0"/>
                        </a:rPr>
                        <a:t>Организация перевода государственных, муниципальных и социально-значимых услуг в электронный вид, а также создание информационной инфраструктуры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сотрудников органов местного самоуправления, использующих ЕГР ЗАГС,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детей, зачисленных в дошкольные образовательные организации с использованием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051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МФЦ Республики Татарстан, использующих для передачи документов на оказание государственных и муниципальных услуг ГИС Республики Татарстан «Автоматизированная информационная система многофункциональных центров предоставления государственных и муниципальных услуг», от общего количества действующих МФЦ с универсальными специалистами,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43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Отношение </a:t>
                      </a:r>
                      <a:r>
                        <a:rPr lang="ru-RU" sz="800" b="0" i="0" u="none" strike="noStrike" dirty="0">
                          <a:solidFill>
                            <a:srgbClr val="000000"/>
                          </a:solidFill>
                          <a:effectLst/>
                          <a:latin typeface="Arial" panose="020B0604020202020204" pitchFamily="34" charset="0"/>
                        </a:rPr>
                        <a:t>количества оказанных государственных, муниципальных и социально значимых услуг в электронном виде к количеству услуг за аналогичный период прошлого года, %,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651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отказов при предоставлении приоритетных государственных услуг и сервисов от числа отказов в 2018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дошкольных образовательных организаций, запись в которые может осуществляться с использованием электронной очереди,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60040">
                <a:tc>
                  <a:txBody>
                    <a:bodyPr/>
                    <a:lstStyle/>
                    <a:p>
                      <a:pPr algn="l" fontAlgn="ctr"/>
                      <a:r>
                        <a:rPr lang="ru-RU" sz="800" b="0" i="0" u="none" strike="noStrike">
                          <a:solidFill>
                            <a:srgbClr val="000000"/>
                          </a:solidFill>
                          <a:effectLst/>
                          <a:latin typeface="Arial" panose="020B0604020202020204" pitchFamily="34" charset="0"/>
                        </a:rPr>
                        <a:t>Реализация пилотного проекта  «Карта жителя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выпущенных карт жителя Республики Татарстан (нарастающим итогом),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41 500,0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43 257,0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видов сведений, предоставляемых в режиме онлайн </a:t>
                      </a:r>
                      <a:r>
                        <a:rPr lang="ru-RU" sz="800" b="0" i="0" u="none" strike="noStrike" dirty="0" err="1" smtClean="0">
                          <a:solidFill>
                            <a:srgbClr val="000000"/>
                          </a:solidFill>
                          <a:effectLst/>
                          <a:latin typeface="Arial" panose="020B0604020202020204" pitchFamily="34" charset="0"/>
                        </a:rPr>
                        <a:t>органамигосударственной</a:t>
                      </a:r>
                      <a:r>
                        <a:rPr lang="ru-RU" sz="800" b="0" i="0" u="none" strike="noStrike" dirty="0" smtClean="0">
                          <a:solidFill>
                            <a:srgbClr val="000000"/>
                          </a:solidFill>
                          <a:effectLst/>
                          <a:latin typeface="Arial" panose="020B0604020202020204" pitchFamily="34" charset="0"/>
                        </a:rPr>
                        <a:t> </a:t>
                      </a:r>
                      <a:r>
                        <a:rPr lang="ru-RU" sz="800" b="0" i="0" u="none" strike="noStrike" dirty="0">
                          <a:solidFill>
                            <a:srgbClr val="000000"/>
                          </a:solidFill>
                          <a:effectLst/>
                          <a:latin typeface="Arial" panose="020B0604020202020204" pitchFamily="34" charset="0"/>
                        </a:rPr>
                        <a:t>власти в рамках межведомственного взаимодействия при предоставлении государственных услуг и исполнения функций, в том числе коммерческих организаций, в соответствии с законодательством,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63191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33409988"/>
              </p:ext>
            </p:extLst>
          </p:nvPr>
        </p:nvGraphicFramePr>
        <p:xfrm>
          <a:off x="529709" y="914975"/>
          <a:ext cx="8313643" cy="5731364"/>
        </p:xfrm>
        <a:graphic>
          <a:graphicData uri="http://schemas.openxmlformats.org/drawingml/2006/table">
            <a:tbl>
              <a:tblPr>
                <a:tableStyleId>{5C22544A-7EE6-4342-B048-85BDC9FD1C3A}</a:tableStyleId>
              </a:tblPr>
              <a:tblGrid>
                <a:gridCol w="1875855"/>
                <a:gridCol w="5108450"/>
                <a:gridCol w="668511"/>
                <a:gridCol w="660827"/>
              </a:tblGrid>
              <a:tr h="3364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770" b="1" i="0" u="none" strike="noStrike" dirty="0" smtClean="0">
                          <a:solidFill>
                            <a:srgbClr val="000000"/>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i="0" u="none" strike="noStrike" dirty="0" smtClean="0">
                          <a:solidFill>
                            <a:srgbClr val="000000"/>
                          </a:solidFill>
                          <a:effectLst/>
                          <a:latin typeface="+mn-lt"/>
                        </a:rPr>
                        <a:t>Целевые показатели реализации государственной программы</a:t>
                      </a:r>
                      <a:endParaRPr lang="ru-RU" sz="77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smtClean="0">
                          <a:solidFill>
                            <a:schemeClr val="tx1"/>
                          </a:solidFill>
                          <a:effectLst/>
                          <a:latin typeface="+mn-lt"/>
                        </a:rPr>
                        <a:t>2021 </a:t>
                      </a:r>
                      <a:r>
                        <a:rPr lang="ru-RU" sz="770" b="1" u="none" strike="noStrike" dirty="0">
                          <a:solidFill>
                            <a:schemeClr val="tx1"/>
                          </a:solidFill>
                          <a:effectLst/>
                          <a:latin typeface="+mn-lt"/>
                        </a:rPr>
                        <a:t>год</a:t>
                      </a:r>
                      <a:br>
                        <a:rPr lang="ru-RU" sz="770" b="1" u="none" strike="noStrike" dirty="0">
                          <a:solidFill>
                            <a:schemeClr val="tx1"/>
                          </a:solidFill>
                          <a:effectLst/>
                          <a:latin typeface="+mn-lt"/>
                        </a:rPr>
                      </a:br>
                      <a:r>
                        <a:rPr lang="ru-RU" sz="770" b="1" u="none" strike="noStrike" dirty="0">
                          <a:solidFill>
                            <a:schemeClr val="tx1"/>
                          </a:solidFill>
                          <a:effectLst/>
                          <a:latin typeface="+mn-lt"/>
                        </a:rPr>
                        <a:t>(план)</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smtClean="0">
                          <a:solidFill>
                            <a:schemeClr val="tx1"/>
                          </a:solidFill>
                          <a:effectLst/>
                          <a:latin typeface="+mn-lt"/>
                        </a:rPr>
                        <a:t>2021 год</a:t>
                      </a:r>
                      <a:r>
                        <a:rPr lang="ru-RU" sz="770" b="1" u="none" strike="noStrike" dirty="0">
                          <a:solidFill>
                            <a:schemeClr val="tx1"/>
                          </a:solidFill>
                          <a:effectLst/>
                          <a:latin typeface="+mn-lt"/>
                        </a:rPr>
                        <a:t/>
                      </a:r>
                      <a:br>
                        <a:rPr lang="ru-RU" sz="770" b="1" u="none" strike="noStrike" dirty="0">
                          <a:solidFill>
                            <a:schemeClr val="tx1"/>
                          </a:solidFill>
                          <a:effectLst/>
                          <a:latin typeface="+mn-lt"/>
                        </a:rPr>
                      </a:br>
                      <a:r>
                        <a:rPr lang="ru-RU" sz="770" b="1" u="none" strike="noStrike" dirty="0">
                          <a:solidFill>
                            <a:schemeClr val="tx1"/>
                          </a:solidFill>
                          <a:effectLst/>
                          <a:latin typeface="+mn-lt"/>
                        </a:rPr>
                        <a:t>(факт)</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264">
                <a:tc rowSpan="7">
                  <a:txBody>
                    <a:bodyPr/>
                    <a:lstStyle/>
                    <a:p>
                      <a:pPr algn="l" fontAlgn="ctr"/>
                      <a:r>
                        <a:rPr lang="ru-RU" sz="770" b="0" i="0" u="none" strike="noStrike" dirty="0">
                          <a:solidFill>
                            <a:srgbClr val="000000"/>
                          </a:solidFill>
                          <a:effectLst/>
                          <a:latin typeface="Arial" panose="020B0604020202020204" pitchFamily="34" charset="0"/>
                        </a:rPr>
                        <a:t>Федеральный проект "Цифровое государственное управление". </a:t>
                      </a:r>
                      <a:r>
                        <a:rPr lang="ru-RU" sz="770" b="0" i="0" u="none" strike="noStrike" dirty="0" err="1">
                          <a:solidFill>
                            <a:srgbClr val="000000"/>
                          </a:solidFill>
                          <a:effectLst/>
                          <a:latin typeface="Arial" panose="020B0604020202020204" pitchFamily="34" charset="0"/>
                        </a:rPr>
                        <a:t>Софинансируемые</a:t>
                      </a:r>
                      <a:r>
                        <a:rPr lang="ru-RU" sz="770" b="0" i="0" u="none" strike="noStrike" dirty="0">
                          <a:solidFill>
                            <a:srgbClr val="000000"/>
                          </a:solidFill>
                          <a:effectLst/>
                          <a:latin typeface="Arial" panose="020B0604020202020204" pitchFamily="34" charset="0"/>
                        </a:rPr>
                        <a:t> расходы на развитие и модернизацию системы межведомственного электронного взаимодействия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Количество </a:t>
                      </a:r>
                      <a:r>
                        <a:rPr lang="ru-RU" sz="770" b="0" i="0" u="none" strike="noStrike" dirty="0">
                          <a:solidFill>
                            <a:srgbClr val="000000"/>
                          </a:solidFill>
                          <a:effectLst/>
                          <a:latin typeface="Arial" panose="020B0604020202020204" pitchFamily="34" charset="0"/>
                        </a:rPr>
                        <a:t>реализованных на базе единой платформы сервисов обеспечения функций органов государственной власти и органов местного самоуправления, в том числе типовых функций,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расходов на закупки и (или) аренду отечественного программного обеспечения и платформ от общих расходов на закупку или аренду программного обеспечения,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27,3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Количество </a:t>
                      </a:r>
                      <a:r>
                        <a:rPr lang="ru-RU" sz="770" b="0" i="0" u="none" strike="noStrike" dirty="0">
                          <a:solidFill>
                            <a:srgbClr val="000000"/>
                          </a:solidFill>
                          <a:effectLst/>
                          <a:latin typeface="Arial" panose="020B0604020202020204" pitchFamily="34" charset="0"/>
                        </a:rPr>
                        <a:t>государственных услуг, предоставляемых органами государственной власти в реестровой модели и/или в </a:t>
                      </a:r>
                      <a:r>
                        <a:rPr lang="ru-RU" sz="770" b="0" i="0" u="none" strike="noStrike" dirty="0" err="1">
                          <a:solidFill>
                            <a:srgbClr val="000000"/>
                          </a:solidFill>
                          <a:effectLst/>
                          <a:latin typeface="Arial" panose="020B0604020202020204" pitchFamily="34" charset="0"/>
                        </a:rPr>
                        <a:t>проактивном</a:t>
                      </a:r>
                      <a:r>
                        <a:rPr lang="ru-RU" sz="770" b="0" i="0" u="none" strike="noStrike" dirty="0">
                          <a:solidFill>
                            <a:srgbClr val="000000"/>
                          </a:solidFill>
                          <a:effectLst/>
                          <a:latin typeface="Arial" panose="020B0604020202020204" pitchFamily="34" charset="0"/>
                        </a:rPr>
                        <a:t> режиме с предоставлением результата в электронном виде на Едином портале государственных и муниципальных услуг (ЕПГУ),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массовых социально значимых государственных и муниципальных услуг в электронном виде, предоставляемых с использованием ЕПГУ, от общего количества таких услуг, предоставляемых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90,1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обращений за получением массовых социально значимых государственных и муниципальных услуг в электронном виде с использованием ЕПГУ, без необходимости личного посещения органов государственной власти, органов местного самоуправления и МФЦ, от общего количества таких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15,0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зарегистрированных пользователей ЕПГУ, использующих сервисы ЕПГУ в текущем году в целях получения государственных и муниципальных услуг в электронном виде, от общего числа зарегистрированных пользователей ЕПГУ,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33,9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Уровень </a:t>
                      </a:r>
                      <a:r>
                        <a:rPr lang="ru-RU" sz="770" b="0" i="0" u="none" strike="noStrike" dirty="0">
                          <a:solidFill>
                            <a:srgbClr val="000000"/>
                          </a:solidFill>
                          <a:effectLst/>
                          <a:latin typeface="Arial" panose="020B0604020202020204" pitchFamily="34" charset="0"/>
                        </a:rPr>
                        <a:t>удовлетворенности качеством предоставления массовых социально значимых государственных и муниципальных услуг в электронном виде с использованием ЕПГУ,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770" b="0" i="0" u="none" strike="noStrike" dirty="0" err="1">
                          <a:solidFill>
                            <a:srgbClr val="000000"/>
                          </a:solidFill>
                          <a:effectLst/>
                          <a:latin typeface="Arial" panose="020B0604020202020204" pitchFamily="34" charset="0"/>
                        </a:rPr>
                        <a:t>Софинансируемые</a:t>
                      </a:r>
                      <a:r>
                        <a:rPr lang="ru-RU" sz="770" b="0" i="0" u="none" strike="noStrike" dirty="0">
                          <a:solidFill>
                            <a:srgbClr val="000000"/>
                          </a:solidFill>
                          <a:effectLst/>
                          <a:latin typeface="Arial" panose="020B0604020202020204" pitchFamily="34" charset="0"/>
                        </a:rPr>
                        <a:t> расходы на обеспечение мероприятий по формированию и функционированию необходимой информационно-технологической и телекоммуникационной инфраструктуры на участках мировых судей для организации защищенного межведомственного электронного взаимодействия приема исковых заявлений, направляемых в электронном виде, и организация участия в заседаниях мировых судов в режиме видео-конференц-связи (в рамках регионального проекта "Информационная инфраструктура" национального проекта "Цифровая экономика"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На</a:t>
                      </a:r>
                      <a:r>
                        <a:rPr lang="ru-RU" sz="770" b="0" i="0" u="none" strike="noStrike" baseline="0" dirty="0" smtClean="0">
                          <a:solidFill>
                            <a:srgbClr val="000000"/>
                          </a:solidFill>
                          <a:effectLst/>
                          <a:latin typeface="Arial" panose="020B0604020202020204" pitchFamily="34" charset="0"/>
                        </a:rPr>
                        <a:t> </a:t>
                      </a:r>
                      <a:r>
                        <a:rPr lang="ru-RU" sz="770" b="0" i="0" u="none" strike="noStrike" dirty="0" smtClean="0">
                          <a:solidFill>
                            <a:srgbClr val="000000"/>
                          </a:solidFill>
                          <a:effectLst/>
                          <a:latin typeface="Arial" panose="020B0604020202020204" pitchFamily="34" charset="0"/>
                        </a:rPr>
                        <a:t>обеспечение </a:t>
                      </a:r>
                      <a:r>
                        <a:rPr lang="ru-RU" sz="770" b="0" i="0" u="none" strike="noStrike" dirty="0">
                          <a:solidFill>
                            <a:srgbClr val="000000"/>
                          </a:solidFill>
                          <a:effectLst/>
                          <a:latin typeface="Arial" panose="020B0604020202020204" pitchFamily="34" charset="0"/>
                        </a:rPr>
                        <a:t>на судебных участках мировых судей формирования и функционирования необходимой информационно-технологической и телекоммуникационной инфраструктуры для организации защищенного межведомственного электронного взаимодействия, приема исковых заявлений, направляемых в электронном виде, и организации участия в заседаниях мировых судов в режиме видео-конференц-связи,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a:solidFill>
                            <a:srgbClr val="000000"/>
                          </a:solidFill>
                          <a:effectLst/>
                          <a:latin typeface="Arial" panose="020B0604020202020204" pitchFamily="34" charset="0"/>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770" b="0" i="0" u="none" strike="noStrike">
                          <a:solidFill>
                            <a:srgbClr val="000000"/>
                          </a:solidFill>
                          <a:effectLst/>
                          <a:latin typeface="Arial" panose="020B0604020202020204" pitchFamily="34" charset="0"/>
                        </a:rPr>
                        <a:t>Задача подпрограммы - Внедрение информационно-коммуникационных технологий в отраслях социальной сферы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получателей социальной помощи, по которым ведется учет в государственных информационных системах субъекта Российской Федерации в сфере социальной защиты населения, в общем количестве получателей социальной помощи субъекта Российской Федерации,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2">
                  <a:txBody>
                    <a:bodyPr/>
                    <a:lstStyle/>
                    <a:p>
                      <a:pPr algn="l" fontAlgn="ctr"/>
                      <a:r>
                        <a:rPr lang="ru-RU" sz="770" b="0" i="0" u="none" strike="noStrike">
                          <a:solidFill>
                            <a:srgbClr val="000000"/>
                          </a:solidFill>
                          <a:effectLst/>
                          <a:latin typeface="Arial" panose="020B0604020202020204" pitchFamily="34" charset="0"/>
                        </a:rPr>
                        <a:t>Развитие и эксплуатация ИКТ в сфере образования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Количество </a:t>
                      </a:r>
                      <a:r>
                        <a:rPr lang="ru-RU" sz="770" b="0" i="0" u="none" strike="noStrike" dirty="0">
                          <a:solidFill>
                            <a:srgbClr val="000000"/>
                          </a:solidFill>
                          <a:effectLst/>
                          <a:latin typeface="Arial" panose="020B0604020202020204" pitchFamily="34" charset="0"/>
                        </a:rPr>
                        <a:t>проведенных человеко-часов обучения пользователей работе в ГИС «Электронное образование в Республике Татарстан» и на Портале государственных и муниципальных услуг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240,0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2156">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Количество </a:t>
                      </a:r>
                      <a:r>
                        <a:rPr lang="ru-RU" sz="770" b="0" i="0" u="none" strike="noStrike" dirty="0">
                          <a:solidFill>
                            <a:srgbClr val="000000"/>
                          </a:solidFill>
                          <a:effectLst/>
                          <a:latin typeface="Arial" panose="020B0604020202020204" pitchFamily="34" charset="0"/>
                        </a:rPr>
                        <a:t>пользователей ГИС «Электронное образование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1 005,0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1 005,0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770" b="0" i="0" u="none" strike="noStrike" dirty="0">
                          <a:solidFill>
                            <a:srgbClr val="000000"/>
                          </a:solidFill>
                          <a:effectLst/>
                          <a:latin typeface="Arial" panose="020B0604020202020204" pitchFamily="34" charset="0"/>
                        </a:rPr>
                        <a:t>Развитие и эксплуатация ИКТ в сфере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smtClean="0">
                          <a:solidFill>
                            <a:srgbClr val="000000"/>
                          </a:solidFill>
                          <a:effectLst/>
                          <a:latin typeface="Arial" panose="020B0604020202020204" pitchFamily="34" charset="0"/>
                        </a:rPr>
                        <a:t>Доля </a:t>
                      </a:r>
                      <a:r>
                        <a:rPr lang="ru-RU" sz="770" b="0" i="0" u="none" strike="noStrike" dirty="0">
                          <a:solidFill>
                            <a:srgbClr val="000000"/>
                          </a:solidFill>
                          <a:effectLst/>
                          <a:latin typeface="Arial" panose="020B0604020202020204" pitchFamily="34" charset="0"/>
                        </a:rPr>
                        <a:t>исторических изданий, переведенных в электронный вид,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8" y="59138"/>
            <a:ext cx="8107145"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a:t>
            </a:r>
            <a:r>
              <a:rPr lang="ru-RU" sz="1400" b="1" dirty="0" smtClean="0"/>
              <a:t>коммуникационных технологий </a:t>
            </a:r>
            <a:r>
              <a:rPr lang="ru-RU" sz="1400" b="1" dirty="0"/>
              <a:t>в Республике Татарстан «Открытый Татарстан» на 2014 – </a:t>
            </a:r>
            <a:r>
              <a:rPr lang="ru-RU" sz="1400" b="1" dirty="0" smtClean="0"/>
              <a:t>2021 </a:t>
            </a:r>
            <a:r>
              <a:rPr lang="ru-RU" sz="1400" b="1" dirty="0"/>
              <a:t>годы</a:t>
            </a:r>
            <a:r>
              <a:rPr lang="ru-RU" sz="1400" b="1" dirty="0" smtClean="0"/>
              <a:t>»</a:t>
            </a: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75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49943862"/>
              </p:ext>
            </p:extLst>
          </p:nvPr>
        </p:nvGraphicFramePr>
        <p:xfrm>
          <a:off x="544616" y="861187"/>
          <a:ext cx="8313643" cy="5520961"/>
        </p:xfrm>
        <a:graphic>
          <a:graphicData uri="http://schemas.openxmlformats.org/drawingml/2006/table">
            <a:tbl>
              <a:tblPr>
                <a:tableStyleId>{5C22544A-7EE6-4342-B048-85BDC9FD1C3A}</a:tableStyleId>
              </a:tblPr>
              <a:tblGrid>
                <a:gridCol w="1337972"/>
                <a:gridCol w="5939758"/>
                <a:gridCol w="507146"/>
                <a:gridCol w="528767"/>
              </a:tblGrid>
              <a:tr h="336404">
                <a:tc>
                  <a:txBody>
                    <a:bodyPr/>
                    <a:lstStyle/>
                    <a:p>
                      <a:pPr algn="ctr" fontAlgn="ctr"/>
                      <a:r>
                        <a:rPr lang="ru-RU" sz="800" b="1" i="0" u="none" strike="noStrike" dirty="0" smtClean="0">
                          <a:solidFill>
                            <a:srgbClr val="000000"/>
                          </a:solidFill>
                          <a:effectLst/>
                          <a:latin typeface="+mn-lt"/>
                        </a:rPr>
                        <a:t>Наименование</a:t>
                      </a:r>
                      <a:r>
                        <a:rPr lang="ru-RU" sz="1000" b="1" i="0" u="none" strike="noStrike" dirty="0" smtClean="0">
                          <a:solidFill>
                            <a:srgbClr val="000000"/>
                          </a:solidFill>
                          <a:effectLst/>
                          <a:latin typeface="+mn-lt"/>
                        </a:rPr>
                        <a:t> </a:t>
                      </a:r>
                      <a:endParaRPr lang="ru-RU" sz="1000" b="1" i="0" u="none" strike="noStrike" dirty="0">
                        <a:solidFill>
                          <a:srgbClr val="000000"/>
                        </a:solidFill>
                        <a:effectLst/>
                        <a:latin typeface="+mn-lt"/>
                      </a:endParaRPr>
                    </a:p>
                  </a:txBody>
                  <a:tcPr marL="4979" marR="4979" marT="497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264">
                <a:tc rowSpan="3">
                  <a:txBody>
                    <a:bodyPr/>
                    <a:lstStyle/>
                    <a:p>
                      <a:pPr algn="l" fontAlgn="ctr"/>
                      <a:r>
                        <a:rPr lang="ru-RU" sz="800" b="0" i="0" u="none" strike="noStrike" dirty="0">
                          <a:solidFill>
                            <a:srgbClr val="000000"/>
                          </a:solidFill>
                          <a:effectLst/>
                          <a:latin typeface="Arial" panose="020B0604020202020204" pitchFamily="34" charset="0"/>
                        </a:rPr>
                        <a:t>Развитие и эксплуатация ИКТ в сфере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филиалов 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33,0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070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91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библиографических записей в Сводном электронном каталоге библиотек Республики Татарстан, тыс. единиц,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923,0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1 007,0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4020">
                <a:tc rowSpan="3">
                  <a:txBody>
                    <a:bodyPr/>
                    <a:lstStyle/>
                    <a:p>
                      <a:pPr algn="l" fontAlgn="ctr"/>
                      <a:r>
                        <a:rPr lang="ru-RU" sz="800" b="0" i="0" u="none" strike="noStrike">
                          <a:solidFill>
                            <a:srgbClr val="000000"/>
                          </a:solidFill>
                          <a:effectLst/>
                          <a:latin typeface="Arial" panose="020B0604020202020204" pitchFamily="34" charset="0"/>
                        </a:rPr>
                        <a:t>Развитие и эксплуатация ИКТ в сфере труда, занятости и социальной защиты населения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программ реабилитации людей с ограниченными возможностями, зарегистрированных в информационной системе «База данных инвалидов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учтенных граждан в ведомственной информационной системе в сфере занятости населения, числящихся нуждающимися в трудоустройстве в органах занятости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811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актов обследования семей несовершеннолетних, находящихся в социально опасном положении в Республике Татарстан, внесенных в ГИС «Социальный регистр населения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6513">
                <a:tc>
                  <a:txBody>
                    <a:bodyPr/>
                    <a:lstStyle/>
                    <a:p>
                      <a:pPr algn="l" fontAlgn="ctr"/>
                      <a:r>
                        <a:rPr lang="ru-RU" sz="800" b="0" i="0" u="none" strike="noStrike" dirty="0">
                          <a:solidFill>
                            <a:srgbClr val="000000"/>
                          </a:solidFill>
                          <a:effectLst/>
                          <a:latin typeface="Arial" panose="020B0604020202020204" pitchFamily="34" charset="0"/>
                        </a:rPr>
                        <a:t>Развитие и эксплуатация ИКТ в сфере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медицинских организаций, подключенных к ЕГИС «Электронное здравоохранение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3">
                  <a:txBody>
                    <a:bodyPr/>
                    <a:lstStyle/>
                    <a:p>
                      <a:pPr algn="l" fontAlgn="ctr"/>
                      <a:r>
                        <a:rPr lang="ru-RU" sz="800" b="0" i="0" u="none" strike="noStrike">
                          <a:solidFill>
                            <a:srgbClr val="000000"/>
                          </a:solidFill>
                          <a:effectLst/>
                          <a:latin typeface="Arial" panose="020B0604020202020204" pitchFamily="34" charset="0"/>
                        </a:rPr>
                        <a:t>Развитие и эксплуатация ИКТ в сфере жилищно-коммунального хозяйства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обработанных обращений веб-сервисами Пакета прикладных </a:t>
                      </a:r>
                      <a:r>
                        <a:rPr lang="ru-RU" sz="800" b="0" i="0" u="none" strike="noStrike" dirty="0" err="1">
                          <a:solidFill>
                            <a:srgbClr val="000000"/>
                          </a:solidFill>
                          <a:effectLst/>
                          <a:latin typeface="Arial" panose="020B0604020202020204" pitchFamily="34" charset="0"/>
                        </a:rPr>
                        <a:t>программ«Коммунальные</a:t>
                      </a:r>
                      <a:r>
                        <a:rPr lang="ru-RU" sz="800" b="0" i="0" u="none" strike="noStrike" dirty="0">
                          <a:solidFill>
                            <a:srgbClr val="000000"/>
                          </a:solidFill>
                          <a:effectLst/>
                          <a:latin typeface="Arial" panose="020B0604020202020204" pitchFamily="34" charset="0"/>
                        </a:rPr>
                        <a:t> платежи», запрошенных пользователями Портала государственных и муниципальных услуг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освоения годового финансирования по объектам капитального ремонта в ГИС формирования и мониторинга исполнения государственной программы капитального ремонта и мониторинга состояния объектов жилого фонда,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лицевых счетов, информация по которым выгружена в ГИС формирования и мониторинга исполнения государственной программы капитального ремонта и мониторинга состояния объектов жилищного фонда, тыс.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2 100,0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2 798,0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800" b="0" i="0" u="none" strike="noStrike">
                          <a:solidFill>
                            <a:srgbClr val="000000"/>
                          </a:solidFill>
                          <a:effectLst/>
                          <a:latin typeface="Arial" panose="020B0604020202020204" pitchFamily="34" charset="0"/>
                        </a:rPr>
                        <a:t>Развитие и эксплуатация ИКТ в сфере обеспечения безопасности жизнедеятельности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систем, подключенных к ГИС «Интеграционная платформа для сегментов АПК »Безопасный город",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2">
                  <a:txBody>
                    <a:bodyPr/>
                    <a:lstStyle/>
                    <a:p>
                      <a:pPr algn="l" fontAlgn="ctr"/>
                      <a:r>
                        <a:rPr lang="ru-RU" sz="800" b="0" i="0" u="none" strike="noStrike" dirty="0" smtClean="0">
                          <a:solidFill>
                            <a:srgbClr val="000000"/>
                          </a:solidFill>
                          <a:effectLst/>
                          <a:latin typeface="Arial" panose="020B0604020202020204" pitchFamily="34" charset="0"/>
                        </a:rPr>
                        <a:t>Развитие </a:t>
                      </a:r>
                      <a:r>
                        <a:rPr lang="ru-RU" sz="800" b="0" i="0" u="none" strike="noStrike" dirty="0">
                          <a:solidFill>
                            <a:srgbClr val="000000"/>
                          </a:solidFill>
                          <a:effectLst/>
                          <a:latin typeface="Arial" panose="020B0604020202020204" pitchFamily="34" charset="0"/>
                        </a:rPr>
                        <a:t>сервисов на основе ИТ-технологий для упрощения процедур общения общества и  органов государственной власти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исполнительных органов государственной власти Республики Татарстан, органов местного самоуправления Республики Татарстан, использующих региональную систему межведомственного электронного взаимодействия при предоставлении государственных и муниципальных услуг, в числе исполнительных органов государственной власти Республики Татарстан, органов местного самоуправления Республики Татарстан, участвующих в межведомственном взаимодействии при предоставлении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«Цифровая </a:t>
                      </a:r>
                      <a:r>
                        <a:rPr lang="ru-RU" sz="800" b="0" i="0" u="none" strike="noStrike" dirty="0">
                          <a:solidFill>
                            <a:srgbClr val="000000"/>
                          </a:solidFill>
                          <a:effectLst/>
                          <a:latin typeface="Arial" panose="020B0604020202020204" pitchFamily="34" charset="0"/>
                        </a:rPr>
                        <a:t>зрелость» органов государственной власти субъектов РФ, органов местного самоуправления и организаций в сфере здравоохранения, образования, городского хозяйства и строительства, общественного транспорта, подразумевающая использование ими отечественных информационно-технологических решений,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2">
                  <a:txBody>
                    <a:bodyPr/>
                    <a:lstStyle/>
                    <a:p>
                      <a:pPr algn="l" fontAlgn="ctr"/>
                      <a:r>
                        <a:rPr lang="ru-RU" sz="800" b="0" i="0" u="none" strike="noStrike" dirty="0">
                          <a:solidFill>
                            <a:srgbClr val="000000"/>
                          </a:solidFill>
                          <a:effectLst/>
                          <a:latin typeface="Arial" panose="020B0604020202020204" pitchFamily="34" charset="0"/>
                        </a:rPr>
                        <a:t>Повышение уровня открытости деятельности органов государственной власти и органов местного самоуправления муниципальных образований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государственных органов власти и органов местного самоуправления Республики Татарстан, подключенных к ГИС Республика Татарстан «Мониторинг контрольно-надзорной деятельности», от общего числа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активных пользователей сервисов информационной открытости, тыс.,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9" y="59139"/>
            <a:ext cx="8145565"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932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247338520"/>
              </p:ext>
            </p:extLst>
          </p:nvPr>
        </p:nvGraphicFramePr>
        <p:xfrm>
          <a:off x="529709" y="808913"/>
          <a:ext cx="8437558" cy="6003779"/>
        </p:xfrm>
        <a:graphic>
          <a:graphicData uri="http://schemas.openxmlformats.org/drawingml/2006/table">
            <a:tbl>
              <a:tblPr>
                <a:tableStyleId>{5C22544A-7EE6-4342-B048-85BDC9FD1C3A}</a:tableStyleId>
              </a:tblPr>
              <a:tblGrid>
                <a:gridCol w="1237619"/>
                <a:gridCol w="5855233"/>
                <a:gridCol w="637775"/>
                <a:gridCol w="70693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19">
                  <a:txBody>
                    <a:bodyPr/>
                    <a:lstStyle/>
                    <a:p>
                      <a:pPr algn="l" fontAlgn="ctr"/>
                      <a:r>
                        <a:rPr lang="ru-RU" sz="750" b="0" i="0" u="none" strike="noStrike" dirty="0">
                          <a:solidFill>
                            <a:srgbClr val="000000"/>
                          </a:solidFill>
                          <a:effectLst/>
                          <a:latin typeface="Arial" panose="020B0604020202020204" pitchFamily="34" charset="0"/>
                        </a:rPr>
                        <a:t>Развитие и эксплуатация ИКТ в органах государственной власти и местного самоуправления муниципальных образований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исходящих документов, созданных и подписанных исполнительными органами государственной власти и органами местного самоуправления в ЕМСЭД в электронном виде и адресованных организациям, подключенным к  ЕМСЭД, от общего количества исходящих документов, направленных при помощи ЕМСЭД в адрес организаций, подключенных к ЕМСЭД,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92,0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79,0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учреждений, сформировавших государственное (муниципальное) задание в ИАС расчета нормативного финансирования государственных и муниципальных учреждений, бюджетной потребности на содержание и предоставление услуг государственными и муниципальными учреждениями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служащих Республики Татарстан, чьи личные дела ведутся с использованием единой информационной системы кадрового состава государственной гражданской службы Республики Татарстан и муниципальной службы в Республике Татарстан (от общего количества государственных и муниципальных служащих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органов государственной власти и органов местного самоуправления муниципальных образований Республики Татарстан, подключенных к ГИС «Система планирования и контроля мероприятий в Республике Татарстан», от общего числа органов государственной власти и органов местного самоуправления муниципальных образований Республики Татарстан,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учреждений, обслуживаемых в части казначейского исполнения бюджетов в рамках единого программного продукта АЦК для государственных нужд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актов выполненных работ, предоставленных на проверку в интегрированной ИАС формирования и мониторинга исполнения государственной программы капитальных вложений и мониторинга состояния объектов капитального строительства и реконструкции,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субъектов Российской Федерации, охваченных в рамках исследования «Продвижение товаров Республики Татарстан на внешние рынки» с использованием ИАС «Продвижение товаров Республики Татарстан на внешние рынки», от общего количества субъектов Российской Федерации,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оказанной адвокатами бесплатной юридической помощи с использованием информационной системы «Бесплатная юридическая помощь» от общего количества оказанной участниками государственной системы Республики Татарстан бесплатной юридической помощи,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отчетов, сформированных в электронном виде в ИАС «Агропромышленный комплекс Республики Татарстан», от общего числа отчетов, предусмотренных действующим законодательством,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хозяйств в ИАС «Электронная </a:t>
                      </a:r>
                      <a:r>
                        <a:rPr lang="ru-RU" sz="750" b="0" i="0" u="none" strike="noStrike" dirty="0" err="1">
                          <a:solidFill>
                            <a:srgbClr val="000000"/>
                          </a:solidFill>
                          <a:effectLst/>
                          <a:latin typeface="Arial" panose="020B0604020202020204" pitchFamily="34" charset="0"/>
                        </a:rPr>
                        <a:t>похозяйственная</a:t>
                      </a:r>
                      <a:r>
                        <a:rPr lang="ru-RU" sz="750" b="0" i="0" u="none" strike="noStrike" dirty="0">
                          <a:solidFill>
                            <a:srgbClr val="000000"/>
                          </a:solidFill>
                          <a:effectLst/>
                          <a:latin typeface="Arial" panose="020B0604020202020204" pitchFamily="34" charset="0"/>
                        </a:rPr>
                        <a:t> книга» с достаточной информацией для формирования электронной </a:t>
                      </a:r>
                      <a:r>
                        <a:rPr lang="ru-RU" sz="750" b="0" i="0" u="none" strike="noStrike" dirty="0" err="1">
                          <a:solidFill>
                            <a:srgbClr val="000000"/>
                          </a:solidFill>
                          <a:effectLst/>
                          <a:latin typeface="Arial" panose="020B0604020202020204" pitchFamily="34" charset="0"/>
                        </a:rPr>
                        <a:t>похозяйственной</a:t>
                      </a:r>
                      <a:r>
                        <a:rPr lang="ru-RU" sz="750" b="0" i="0" u="none" strike="noStrike" dirty="0">
                          <a:solidFill>
                            <a:srgbClr val="000000"/>
                          </a:solidFill>
                          <a:effectLst/>
                          <a:latin typeface="Arial" panose="020B0604020202020204" pitchFamily="34" charset="0"/>
                        </a:rPr>
                        <a:t> книги,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обработанных ЕИАС прогнозирования и анализа тарифов организаций топливно-энергетического комплекса и жилищно-коммунального хозяйства в Республике Татарстан отчетов, направленных в Госкомитет РТ по тарифам через систему,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организаций Республики Татарстан в сфере розничной продажи алкогольной продукции, по которым формирование, учет и обработка информации при проведении лицензионного контроля осуществляется с использованием ГИАС Республики Татарстан «Алкогольная инспекция»,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учреждений, сдающих бюджетную отчетность посредством информационной </a:t>
                      </a:r>
                      <a:r>
                        <a:rPr lang="ru-RU" sz="750" b="0" i="0" u="none" strike="noStrike" dirty="0" smtClean="0">
                          <a:solidFill>
                            <a:srgbClr val="000000"/>
                          </a:solidFill>
                          <a:effectLst/>
                          <a:latin typeface="Arial" panose="020B0604020202020204" pitchFamily="34" charset="0"/>
                        </a:rPr>
                        <a:t>системы </a:t>
                      </a:r>
                      <a:r>
                        <a:rPr lang="ru-RU" sz="750" b="0" i="0" u="none" strike="noStrike" dirty="0">
                          <a:solidFill>
                            <a:srgbClr val="000000"/>
                          </a:solidFill>
                          <a:effectLst/>
                          <a:latin typeface="Arial" panose="020B0604020202020204" pitchFamily="34" charset="0"/>
                        </a:rPr>
                        <a:t>бюджетного учета и отчетности для учреждений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органов государственной власти и органов местного самоуправления Республики Татарстан, подключенных к ИАС «Социально-экономическое развитие Республики Татарстан», от общего числа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43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учреждений, осуществляющих формирование, согласование и размещение заказов для государственных и муниципальных нужд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6876">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и муниципальных учреждений Республики Татарстан, сдающих налоговую и другие виды отчетности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60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министерств Республики Татарстан, собирающих информацию от подведомственных организаций посредством ИАС мониторинга деятельности сети подведомственных бюджетных учреждений в социально значимых отраслях,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518">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протоколов о правонарушениях в области строительства, внесенных в Электронную информационную систему по автоматизации процесса контроля и надзора, осуществляемого ИГСН РТ,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7431">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smtClean="0">
                          <a:solidFill>
                            <a:srgbClr val="000000"/>
                          </a:solidFill>
                          <a:effectLst/>
                          <a:latin typeface="Arial" panose="020B0604020202020204" pitchFamily="34" charset="0"/>
                        </a:rPr>
                        <a:t>Доля </a:t>
                      </a:r>
                      <a:r>
                        <a:rPr lang="ru-RU" sz="750" b="0" i="0" u="none" strike="noStrike" dirty="0">
                          <a:solidFill>
                            <a:srgbClr val="000000"/>
                          </a:solidFill>
                          <a:effectLst/>
                          <a:latin typeface="Arial" panose="020B0604020202020204" pitchFamily="34" charset="0"/>
                        </a:rPr>
                        <a:t>государственных программ Республики Татарстан, включенных в Государственную автоматизированную систему управления целевыми программами, от общего количества утвержденных государственных программ,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9" y="59139"/>
            <a:ext cx="809177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a:t>
            </a:r>
            <a:r>
              <a:rPr lang="ru-RU" sz="1400" b="1" dirty="0" smtClean="0"/>
              <a:t>коммуникационных технологий в Республике Татарстан «Открытый Татарстан» на 2014 – 2021 годы</a:t>
            </a:r>
            <a:r>
              <a:rPr lang="ru-RU" sz="1400" b="1" dirty="0"/>
              <a:t>»</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76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155797291"/>
              </p:ext>
            </p:extLst>
          </p:nvPr>
        </p:nvGraphicFramePr>
        <p:xfrm>
          <a:off x="560172" y="961131"/>
          <a:ext cx="8306960" cy="5825331"/>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a:txBody>
                    <a:bodyPr/>
                    <a:lstStyle/>
                    <a:p>
                      <a:pPr algn="l" fontAlgn="ctr"/>
                      <a:r>
                        <a:rPr lang="ru-RU" sz="800" b="0" i="0" u="none" strike="noStrike" dirty="0" smtClean="0">
                          <a:solidFill>
                            <a:srgbClr val="000000"/>
                          </a:solidFill>
                          <a:effectLst/>
                          <a:latin typeface="Arial" panose="020B0604020202020204" pitchFamily="34" charset="0"/>
                        </a:rPr>
                        <a:t>Развитие </a:t>
                      </a:r>
                      <a:r>
                        <a:rPr lang="ru-RU" sz="800" b="0" i="0" u="none" strike="noStrike" dirty="0">
                          <a:solidFill>
                            <a:srgbClr val="000000"/>
                          </a:solidFill>
                          <a:effectLst/>
                          <a:latin typeface="Arial" panose="020B0604020202020204" pitchFamily="34" charset="0"/>
                        </a:rPr>
                        <a:t>единого геоинформационного пространства республики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сведений, находящихся в распоряжении органов государственной власти и органов местного самоуправления, подлежащих представлению с использованием координат согласно распоряжения Правительства РФ от 09.02.2017 № 232-р, размещенных на </a:t>
                      </a:r>
                      <a:r>
                        <a:rPr lang="ru-RU" sz="800" b="0" i="0" u="none" strike="noStrike" dirty="0" err="1">
                          <a:solidFill>
                            <a:srgbClr val="000000"/>
                          </a:solidFill>
                          <a:effectLst/>
                          <a:latin typeface="Arial" panose="020B0604020202020204" pitchFamily="34" charset="0"/>
                        </a:rPr>
                        <a:t>Геопортале</a:t>
                      </a:r>
                      <a:r>
                        <a:rPr lang="ru-RU" sz="800" b="0" i="0" u="none" strike="noStrike" dirty="0">
                          <a:solidFill>
                            <a:srgbClr val="000000"/>
                          </a:solidFill>
                          <a:effectLst/>
                          <a:latin typeface="Arial" panose="020B0604020202020204" pitchFamily="34" charset="0"/>
                        </a:rPr>
                        <a:t>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algn="l" fontAlgn="ctr"/>
                      <a:r>
                        <a:rPr lang="ru-RU" sz="800" b="0" i="0" u="none" strike="noStrike">
                          <a:solidFill>
                            <a:srgbClr val="000000"/>
                          </a:solidFill>
                          <a:effectLst/>
                          <a:latin typeface="Arial" panose="020B0604020202020204" pitchFamily="34" charset="0"/>
                        </a:rPr>
                        <a:t>Развитие и поддержка  ЕГИС «ГЛОНАСС+112»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населения Республики Татарстан, проживающего на территориях муниципальных образований, в которых развернута система обеспечения вызовов экстренно-оперативных служб по единому номеру «112»  на базе ЕГИС  «ГЛОНАСС+112», от общего количества населения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подключенных к ЕГИС «ГЛОНАСС+112» отдельных видов транспортных средств, перечень которых установлен постановлением Кабинета Министров Республики Татарстан от 22.09.2010 № 754 (за исключением речных пассажирских и грузовых судов внутреннего водного транспорта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10 450,0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11 169,0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800" b="0" i="0" u="none" strike="noStrike">
                          <a:solidFill>
                            <a:srgbClr val="000000"/>
                          </a:solidFill>
                          <a:effectLst/>
                          <a:latin typeface="Arial" panose="020B0604020202020204" pitchFamily="34" charset="0"/>
                        </a:rPr>
                        <a:t>Развитие инфраструктуры пространственных данных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министерств Республики Татарстан, использующих пространственные данные, размещенные на </a:t>
                      </a:r>
                      <a:r>
                        <a:rPr lang="ru-RU" sz="800" b="0" i="0" u="none" strike="noStrike" dirty="0" err="1">
                          <a:solidFill>
                            <a:srgbClr val="000000"/>
                          </a:solidFill>
                          <a:effectLst/>
                          <a:latin typeface="Arial" panose="020B0604020202020204" pitchFamily="34" charset="0"/>
                        </a:rPr>
                        <a:t>геопортале</a:t>
                      </a:r>
                      <a:r>
                        <a:rPr lang="ru-RU" sz="800" b="0" i="0" u="none" strike="noStrike" dirty="0">
                          <a:solidFill>
                            <a:srgbClr val="000000"/>
                          </a:solidFill>
                          <a:effectLst/>
                          <a:latin typeface="Arial" panose="020B0604020202020204" pitchFamily="34" charset="0"/>
                        </a:rPr>
                        <a:t>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800" b="0" i="0" u="none" strike="noStrike">
                          <a:solidFill>
                            <a:srgbClr val="000000"/>
                          </a:solidFill>
                          <a:effectLst/>
                          <a:latin typeface="Arial" panose="020B0604020202020204" pitchFamily="34" charset="0"/>
                        </a:rPr>
                        <a:t>Задача подпрограммы - Обеспечение информационной безопасности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фактов неправомерного доступа к информации, хранимой и обрабатываемой в государственных информационных ресурсах, повлекших временную блокировку государственных ресурсов,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algn="l" fontAlgn="ctr"/>
                      <a:r>
                        <a:rPr lang="ru-RU" sz="800" b="0" i="0" u="none" strike="noStrike">
                          <a:solidFill>
                            <a:srgbClr val="000000"/>
                          </a:solidFill>
                          <a:effectLst/>
                          <a:latin typeface="Arial" panose="020B0604020202020204" pitchFamily="34" charset="0"/>
                        </a:rPr>
                        <a:t>Повышение квалификации и профессиональная переподготовка 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 прошедших повышение квалификации,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сотрудников органов государственной власти Республики Татарстан, ответственных за обеспечение информационной безопасности, прошедших профессиональную переподготовку по специальности «Информационная безопасность»,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3899">
                <a:tc rowSpan="2">
                  <a:txBody>
                    <a:bodyPr/>
                    <a:lstStyle/>
                    <a:p>
                      <a:pPr algn="l" fontAlgn="ctr"/>
                      <a:r>
                        <a:rPr lang="ru-RU" sz="800" b="0" i="0" u="none" strike="noStrike" dirty="0">
                          <a:solidFill>
                            <a:srgbClr val="000000"/>
                          </a:solidFill>
                          <a:effectLst/>
                          <a:latin typeface="Arial" panose="020B0604020202020204" pitchFamily="34" charset="0"/>
                        </a:rPr>
                        <a:t>Лицензирование программного обеспечения в органах государственной и муниципальной власти Республики Татарстан, и их подведомственных учреждениях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лицензированных автоматизированных рабочих мест органов государственной власти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5 700,0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автоматизированных рабочих мест органов государственной власти Республики Татарстан, обеспеченных антивирусной защитой,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9 000,0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gridSpan="4">
                  <a:txBody>
                    <a:bodyPr/>
                    <a:lstStyle/>
                    <a:p>
                      <a:pPr algn="l" fontAlgn="ctr"/>
                      <a:r>
                        <a:rPr lang="ru-RU" sz="800" b="1" i="0" u="none" strike="noStrike" dirty="0">
                          <a:solidFill>
                            <a:srgbClr val="000000"/>
                          </a:solidFill>
                          <a:effectLst/>
                          <a:latin typeface="Arial" panose="020B0604020202020204" pitchFamily="34" charset="0"/>
                        </a:rPr>
                        <a:t>Подпрограмма - «Развитие информационно-телекоммуникационной инфраструктуры  на территории Республики Татарстан на 2014 - 2021 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800" b="0" i="0" u="none" strike="noStrike" dirty="0">
                          <a:solidFill>
                            <a:srgbClr val="000000"/>
                          </a:solidFill>
                          <a:effectLst/>
                          <a:latin typeface="Arial" panose="020B0604020202020204" pitchFamily="34" charset="0"/>
                        </a:rPr>
                        <a:t>Задача подпрограммы - Совершенствование информационно-телекоммуникационной инфраструктуры и услуг, оказываемых на ее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инфраструктурных площадок для операторов мобильной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83987" y="59139"/>
            <a:ext cx="809128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7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84138"/>
            <a:ext cx="8088112" cy="411161"/>
          </a:xfrm>
        </p:spPr>
        <p:txBody>
          <a:bodyPr>
            <a:normAutofit fontScale="55000" lnSpcReduction="20000"/>
          </a:bodyPr>
          <a:lstStyle/>
          <a:p>
            <a:r>
              <a:rPr lang="ru-RU" dirty="0"/>
              <a:t>Бюджетная политика Республики Татарстан в </a:t>
            </a:r>
            <a:r>
              <a:rPr lang="ru-RU" dirty="0" smtClean="0"/>
              <a:t>2021 </a:t>
            </a:r>
            <a:r>
              <a:rPr lang="ru-RU" dirty="0"/>
              <a:t>году была направлена на:</a:t>
            </a:r>
          </a:p>
          <a:p>
            <a:endParaRPr lang="ru-RU" dirty="0"/>
          </a:p>
        </p:txBody>
      </p:sp>
      <p:sp>
        <p:nvSpPr>
          <p:cNvPr id="4" name="Прямоугольник 3"/>
          <p:cNvSpPr/>
          <p:nvPr/>
        </p:nvSpPr>
        <p:spPr>
          <a:xfrm>
            <a:off x="514350" y="340705"/>
            <a:ext cx="8524875" cy="56092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последовательной реализации мер по наращиванию доходной базы всех уровней бюджетов;</a:t>
            </a:r>
          </a:p>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проведение работы по налоговым расходам на предмет эффективности;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ориентирование на достижение национальных целей развития, установленных Указом Президента Российской Федерации от 21 июля 2020 года № 474 «О национальных целях развития Российской Федерации на период до 2030 года»;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реализация региональных проектов в рамках национальных (федеральных) проектов с достижением установленных индикаторов оценки эффективности их реализации;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сохранение достигнутых целевых показателей по заработной плате отдельных категорий работников бюджетной сферы, установленных Указом Президента Российской Федерации от 7 мая 2012 года № 597 «О мероприятиях по реализации государственной социальной политики»;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своевременного и в полном объеме увеличения заработной платы работникам бюджетной сферы в меру повышения минимального размера оплаты труда;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исполнения всех ранее принятых социальных обязательств республики;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усиление социальной ориентации бюджета;</a:t>
            </a:r>
          </a:p>
          <a:p>
            <a:pPr marL="171450" lvl="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усиление мер социальной поддержки, в первую очередь – населения с низким уровнем доходов;</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безусловное соблюдение подхода, в соответствии с которым не допускается принятие решений, приводящих к увеличению расходных обязательств при отсутствии объективной возможности обеспечения их финансирования;</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реализации политики по повышению эффективности бюджетных расходов;</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поддержание оптимального соотношения текущих расходов и расходов капитального характера;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формирование бюджета на основе государственных программ с учетом контроля эффективности их реализации;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открытости и прозрачности бюджетов всех уровней и финансовой деятельности публично-правовых образований, формирование «Бюджета для граждан»;</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создание условий для максимальной сбалансированности местных бюджетов всех уровней, с полным обеспечением расходных полномочий, прежде всего по первоочередным и социально-значимым направлениям, доходными источниками;</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выявление резервов увеличения доходной базы местных бюджетов;</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заключение соглашений с муниципальными районами и городскими округами, получающими дотации на выравнивание бюджетной обеспеченности (в том числе путем их замены на дополнительные нормативы отчислений от налога на доходы физических лиц), предусматривающих меры по социально-экономическому развитию и оздоровлению муниципальных финансов района (городского округа);</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максимально полное обеспечение по итогам финансового года расходных потребностей за счет источников поступления средств в бюджет, не относящихся к категории средне- и долгосрочного заемного финансирования;</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продолжение практики отказа от привлечения средств на финансовом рынке путем осуществления облигационных займов и кредитов от кредитных организаций;</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осуществление контроля за объемом обязательств по предоставленным государственным гарантиям;</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выполнение обязательств, принятых перед Министерством финансов Российской Федерации в рамках реструктуризации задолженности Республики Татарстан по бюджетным кредитам из федерального бюджета; </a:t>
            </a:r>
          </a:p>
          <a:p>
            <a:pPr marL="171450" indent="-171450" algn="just">
              <a:spcAft>
                <a:spcPts val="300"/>
              </a:spcAft>
              <a:buFont typeface="Wingdings" panose="05000000000000000000" pitchFamily="2" charset="2"/>
              <a:buChar char="Ø"/>
            </a:pPr>
            <a:r>
              <a:rPr lang="ru-RU" sz="900" dirty="0">
                <a:ea typeface="Calibri" panose="020F0502020204030204" pitchFamily="34" charset="0"/>
                <a:cs typeface="Times New Roman" panose="02020603050405020304" pitchFamily="18" charset="0"/>
              </a:rPr>
              <a:t>обеспечение своевременного и полного погашения и обслуживания долговых обязательств республики.</a:t>
            </a:r>
          </a:p>
        </p:txBody>
      </p:sp>
    </p:spTree>
    <p:extLst>
      <p:ext uri="{BB962C8B-B14F-4D97-AF65-F5344CB8AC3E}">
        <p14:creationId xmlns:p14="http://schemas.microsoft.com/office/powerpoint/2010/main" val="3882611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460881591"/>
              </p:ext>
            </p:extLst>
          </p:nvPr>
        </p:nvGraphicFramePr>
        <p:xfrm>
          <a:off x="560172" y="961131"/>
          <a:ext cx="8306960" cy="5799283"/>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Развитие сетей мобильной связи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Обеспеченность </a:t>
                      </a:r>
                      <a:r>
                        <a:rPr lang="ru-RU" sz="800" b="0" i="0" u="none" strike="noStrike" dirty="0">
                          <a:solidFill>
                            <a:srgbClr val="000000"/>
                          </a:solidFill>
                          <a:effectLst/>
                          <a:latin typeface="Arial" panose="020B0604020202020204" pitchFamily="34" charset="0"/>
                        </a:rPr>
                        <a:t>населения услугами мобильной связи,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174,0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189,0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домохозяйств, которым обеспечена возможность широкополосного доступа к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8">
                  <a:txBody>
                    <a:bodyPr/>
                    <a:lstStyle/>
                    <a:p>
                      <a:pPr algn="l" fontAlgn="ctr"/>
                      <a:r>
                        <a:rPr lang="ru-RU" sz="800" b="0" i="0" u="none" strike="noStrike" dirty="0">
                          <a:solidFill>
                            <a:srgbClr val="000000"/>
                          </a:solidFill>
                          <a:effectLst/>
                          <a:latin typeface="Arial" panose="020B0604020202020204" pitchFamily="34" charset="0"/>
                        </a:rPr>
                        <a:t>Развитие цифрового вещания и широкополосного доступа к информационно-телекоммуникационной сети «Интернет»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государственных и муниципальных образовательных организаций, реализующих программы начального общего, основного общего, среднего общего и среднего профессионального образования, в учебных классах которых обеспечена возможность беспроводного широкополосного доступа к сети «Интернет» по технологии </a:t>
                      </a:r>
                      <a:r>
                        <a:rPr lang="ru-RU" sz="800" b="0" i="0" u="none" strike="noStrike" dirty="0" err="1">
                          <a:solidFill>
                            <a:srgbClr val="000000"/>
                          </a:solidFill>
                          <a:effectLst/>
                          <a:latin typeface="Arial" panose="020B0604020202020204" pitchFamily="34" charset="0"/>
                        </a:rPr>
                        <a:t>Wi-Fi</a:t>
                      </a:r>
                      <a:r>
                        <a:rPr lang="ru-RU" sz="800" b="0" i="0" u="none" strike="noStrike" dirty="0">
                          <a:solidFill>
                            <a:srgbClr val="000000"/>
                          </a:solidFill>
                          <a:effectLst/>
                          <a:latin typeface="Arial" panose="020B0604020202020204" pitchFamily="34" charset="0"/>
                        </a:rPr>
                        <a:t>,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фельдшерских и фельдшерско-</a:t>
                      </a:r>
                      <a:r>
                        <a:rPr lang="ru-RU" sz="800" b="0" i="0" u="none" strike="noStrike" dirty="0" err="1">
                          <a:solidFill>
                            <a:srgbClr val="000000"/>
                          </a:solidFill>
                          <a:effectLst/>
                          <a:latin typeface="Arial" panose="020B0604020202020204" pitchFamily="34" charset="0"/>
                        </a:rPr>
                        <a:t>аккушерских</a:t>
                      </a:r>
                      <a:r>
                        <a:rPr lang="ru-RU" sz="800" b="0" i="0" u="none" strike="noStrike" dirty="0">
                          <a:solidFill>
                            <a:srgbClr val="000000"/>
                          </a:solidFill>
                          <a:effectLst/>
                          <a:latin typeface="Arial" panose="020B0604020202020204" pitchFamily="34" charset="0"/>
                        </a:rPr>
                        <a:t> пунктов государственной и муниципальной систем здравоохранения, подключенных к информационно-телекоммуникационной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Обеспеченность </a:t>
                      </a:r>
                      <a:r>
                        <a:rPr lang="ru-RU" sz="800" b="0" i="0" u="none" strike="noStrike" dirty="0">
                          <a:solidFill>
                            <a:srgbClr val="000000"/>
                          </a:solidFill>
                          <a:effectLst/>
                          <a:latin typeface="Arial" panose="020B0604020202020204" pitchFamily="34" charset="0"/>
                        </a:rPr>
                        <a:t>населения услугами широкополосного доступа к информационно-телекоммуникационной сети «Интернет» согласно поданным заявлениям,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77,0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Степень </a:t>
                      </a:r>
                      <a:r>
                        <a:rPr lang="ru-RU" sz="800" b="0" i="0" u="none" strike="noStrike" dirty="0">
                          <a:solidFill>
                            <a:srgbClr val="000000"/>
                          </a:solidFill>
                          <a:effectLst/>
                          <a:latin typeface="Arial" panose="020B0604020202020204" pitchFamily="34" charset="0"/>
                        </a:rPr>
                        <a:t>интеграции в международное информационное пространство (цифровое вещание, широкополосный доступ к информационно-телекоммуникационной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89,0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89,0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органов государственной власти, органов местного самоуправления и государственных внебюджетных фондов, подключенных к информационно-телекоммуникационной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89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медицинских организаций государственной и муниципальной систем здравоохранения (больницы, поликлиники) подключенных к информационно-телекоммуникационной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государственных (муниципальных) образовательных организаций, реализующих образовательные программы общего образования и/или среднего профессионального образования, подключенных к информационно-телекоммуникационной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социально значимых объектов, имеющих широкополосный доступ к сети «Интернет» в соответствии с утвержденными требованиями,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Развитие </a:t>
                      </a:r>
                      <a:r>
                        <a:rPr lang="ru-RU" sz="800" b="0" i="0" u="none" strike="noStrike" dirty="0" err="1">
                          <a:solidFill>
                            <a:srgbClr val="000000"/>
                          </a:solidFill>
                          <a:effectLst/>
                          <a:latin typeface="Arial" panose="020B0604020202020204" pitchFamily="34" charset="0"/>
                        </a:rPr>
                        <a:t>wi-fi</a:t>
                      </a:r>
                      <a:r>
                        <a:rPr lang="ru-RU" sz="800" b="0" i="0" u="none" strike="noStrike" dirty="0">
                          <a:solidFill>
                            <a:srgbClr val="000000"/>
                          </a:solidFill>
                          <a:effectLst/>
                          <a:latin typeface="Arial" panose="020B0604020202020204" pitchFamily="34" charset="0"/>
                        </a:rPr>
                        <a:t> инфраструктуры в образовательных учреждениях и библиотеках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900" b="0" i="0" u="none" strike="noStrike" dirty="0" smtClean="0">
                          <a:solidFill>
                            <a:srgbClr val="000000"/>
                          </a:solidFill>
                          <a:effectLst/>
                          <a:latin typeface="Arial" panose="020B0604020202020204" pitchFamily="34" charset="0"/>
                        </a:rPr>
                        <a:t>Количество </a:t>
                      </a:r>
                      <a:r>
                        <a:rPr lang="ru-RU" sz="900" b="0" i="0" u="none" strike="noStrike" dirty="0">
                          <a:solidFill>
                            <a:srgbClr val="000000"/>
                          </a:solidFill>
                          <a:effectLst/>
                          <a:latin typeface="Arial" panose="020B0604020202020204" pitchFamily="34" charset="0"/>
                        </a:rPr>
                        <a:t>установленных в образовательных организациях Республики Татарстан точек доступа </a:t>
                      </a:r>
                      <a:r>
                        <a:rPr lang="ru-RU" sz="900" b="0" i="0" u="none" strike="noStrike" dirty="0" err="1">
                          <a:solidFill>
                            <a:srgbClr val="000000"/>
                          </a:solidFill>
                          <a:effectLst/>
                          <a:latin typeface="Arial" panose="020B0604020202020204" pitchFamily="34" charset="0"/>
                        </a:rPr>
                        <a:t>wi-fi</a:t>
                      </a:r>
                      <a:r>
                        <a:rPr lang="ru-RU" sz="900" b="0" i="0" u="none" strike="noStrike" dirty="0">
                          <a:solidFill>
                            <a:srgbClr val="000000"/>
                          </a:solidFill>
                          <a:effectLst/>
                          <a:latin typeface="Arial" panose="020B0604020202020204" pitchFamily="34" charset="0"/>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12 713,0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panose="020B0604020202020204" pitchFamily="34" charset="0"/>
                        </a:rPr>
                        <a:t>12 713,0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государственных и центральных библиотек районов Республики Татарстан, имеющих точки доступа </a:t>
                      </a:r>
                      <a:r>
                        <a:rPr lang="ru-RU" sz="800" b="0" i="0" u="none" strike="noStrike" dirty="0" err="1">
                          <a:solidFill>
                            <a:srgbClr val="000000"/>
                          </a:solidFill>
                          <a:effectLst/>
                          <a:latin typeface="Arial" panose="020B0604020202020204" pitchFamily="34" charset="0"/>
                        </a:rPr>
                        <a:t>WiFi</a:t>
                      </a:r>
                      <a:r>
                        <a:rPr lang="ru-RU" sz="800" b="0" i="0" u="none" strike="noStrike" dirty="0">
                          <a:solidFill>
                            <a:srgbClr val="000000"/>
                          </a:solidFill>
                          <a:effectLst/>
                          <a:latin typeface="Arial" panose="020B0604020202020204" pitchFamily="34" charset="0"/>
                        </a:rPr>
                        <a:t> в читальном зале,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Развитие Государственной интегрированной системы телекоммуникаций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Абонентов </a:t>
                      </a:r>
                      <a:r>
                        <a:rPr lang="ru-RU" sz="800" b="0" i="0" u="none" strike="noStrike" dirty="0">
                          <a:solidFill>
                            <a:srgbClr val="000000"/>
                          </a:solidFill>
                          <a:effectLst/>
                          <a:latin typeface="Arial" panose="020B0604020202020204" pitchFamily="34" charset="0"/>
                        </a:rPr>
                        <a:t>Государственной интегрированной системы телекоммуникаций Республики Татарстан, </a:t>
                      </a:r>
                      <a:r>
                        <a:rPr lang="ru-RU" sz="800" b="0" i="0" u="none" strike="noStrike" dirty="0" smtClean="0">
                          <a:solidFill>
                            <a:srgbClr val="000000"/>
                          </a:solidFill>
                          <a:effectLst/>
                          <a:latin typeface="Arial" panose="020B0604020202020204" pitchFamily="34" charset="0"/>
                        </a:rPr>
                        <a:t>подключенных </a:t>
                      </a:r>
                      <a:r>
                        <a:rPr lang="ru-RU" sz="800" b="0" i="0" u="none" strike="noStrike" dirty="0">
                          <a:solidFill>
                            <a:srgbClr val="000000"/>
                          </a:solidFill>
                          <a:effectLst/>
                          <a:latin typeface="Arial" panose="020B0604020202020204" pitchFamily="34" charset="0"/>
                        </a:rPr>
                        <a:t>по волоконно-оптическим линиям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1 760,0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2 383,0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абонентов Государственной интегрированной системы телекоммуникаций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10 350,0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7 464,0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0334">
                <a:tc>
                  <a:txBody>
                    <a:bodyPr/>
                    <a:lstStyle/>
                    <a:p>
                      <a:pPr algn="l" fontAlgn="ctr"/>
                      <a:r>
                        <a:rPr lang="ru-RU" sz="800" b="0" i="0" u="none" strike="noStrike">
                          <a:solidFill>
                            <a:srgbClr val="000000"/>
                          </a:solidFill>
                          <a:effectLst/>
                          <a:latin typeface="Arial" panose="020B0604020202020204" pitchFamily="34" charset="0"/>
                        </a:rPr>
                        <a:t>Поддержка и функционирование Удостоверяющего центра Государственного информационного центра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выпущенных сертификатов ключей электронной подписи,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23 380,0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27 283,0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80668">
                <a:tc>
                  <a:txBody>
                    <a:bodyPr/>
                    <a:lstStyle/>
                    <a:p>
                      <a:pPr algn="l" fontAlgn="ctr"/>
                      <a:r>
                        <a:rPr lang="ru-RU" sz="800" b="0" i="0" u="none" strike="noStrike" dirty="0">
                          <a:solidFill>
                            <a:srgbClr val="000000"/>
                          </a:solidFill>
                          <a:effectLst/>
                          <a:latin typeface="Arial" panose="020B0604020202020204" pitchFamily="34" charset="0"/>
                        </a:rPr>
                        <a:t>Поддержка Центра обработки данных Правительства Республики Татарстан и базовых информационных систем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обслуживаемых стоек серверного оборудования,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57,0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74,0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83987" y="59139"/>
            <a:ext cx="809128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17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61058352"/>
              </p:ext>
            </p:extLst>
          </p:nvPr>
        </p:nvGraphicFramePr>
        <p:xfrm>
          <a:off x="583987" y="891521"/>
          <a:ext cx="8306960" cy="5451614"/>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40334">
                <a:tc>
                  <a:txBody>
                    <a:bodyPr/>
                    <a:lstStyle/>
                    <a:p>
                      <a:pPr algn="l" fontAlgn="ctr"/>
                      <a:r>
                        <a:rPr lang="ru-RU" sz="800" b="0" i="0" u="none" strike="noStrike" dirty="0">
                          <a:solidFill>
                            <a:srgbClr val="000000"/>
                          </a:solidFill>
                          <a:effectLst/>
                          <a:latin typeface="Arial" panose="020B0604020202020204" pitchFamily="34" charset="0"/>
                        </a:rPr>
                        <a:t>Приобретение и поддержка серверного оборудования для развития ИКТ в органах государственной и муниципальной власти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Обеспеченность </a:t>
                      </a:r>
                      <a:r>
                        <a:rPr lang="ru-RU" sz="800" b="0" i="0" u="none" strike="noStrike" dirty="0">
                          <a:solidFill>
                            <a:srgbClr val="000000"/>
                          </a:solidFill>
                          <a:effectLst/>
                          <a:latin typeface="Arial" panose="020B0604020202020204" pitchFamily="34" charset="0"/>
                        </a:rPr>
                        <a:t>серверным оборудованием,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a:txBody>
                    <a:bodyPr/>
                    <a:lstStyle/>
                    <a:p>
                      <a:pPr algn="l" fontAlgn="ctr"/>
                      <a:r>
                        <a:rPr lang="ru-RU" sz="800" b="0" i="0" u="none" strike="noStrike" dirty="0">
                          <a:solidFill>
                            <a:srgbClr val="000000"/>
                          </a:solidFill>
                          <a:effectLst/>
                          <a:latin typeface="Arial" panose="020B0604020202020204" pitchFamily="34" charset="0"/>
                        </a:rPr>
                        <a:t>Приобретение и поддержка ИКТ-инфраструктуры  для органов государственной власти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Обеспеченность </a:t>
                      </a:r>
                      <a:r>
                        <a:rPr lang="ru-RU" sz="800" b="0" i="0" u="none" strike="noStrike" dirty="0">
                          <a:solidFill>
                            <a:srgbClr val="000000"/>
                          </a:solidFill>
                          <a:effectLst/>
                          <a:latin typeface="Arial" panose="020B0604020202020204" pitchFamily="34" charset="0"/>
                        </a:rPr>
                        <a:t>ИКТ-инфраструктуры,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3160">
                <a:tc gridSpan="4">
                  <a:txBody>
                    <a:bodyPr/>
                    <a:lstStyle/>
                    <a:p>
                      <a:pPr algn="ctr" fontAlgn="ctr"/>
                      <a:r>
                        <a:rPr lang="ru-RU" sz="800" b="1" i="0" u="none" strike="noStrike" dirty="0">
                          <a:solidFill>
                            <a:srgbClr val="000000"/>
                          </a:solidFill>
                          <a:effectLst/>
                          <a:latin typeface="Arial" panose="020B0604020202020204" pitchFamily="34" charset="0"/>
                        </a:rPr>
                        <a:t>Подпрограмма - «Развитие и совершенствование инфраструктуры информационного пространства Республики Татарстан на 2014 – 2021 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Задача подпрограммы - Государственная поддержка и развитие информационного пространства и массовых коммуникаций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Объем </a:t>
                      </a:r>
                      <a:r>
                        <a:rPr lang="ru-RU" sz="800" b="0" i="0" u="none" strike="noStrike" dirty="0">
                          <a:solidFill>
                            <a:srgbClr val="000000"/>
                          </a:solidFill>
                          <a:effectLst/>
                          <a:latin typeface="Arial" panose="020B0604020202020204" pitchFamily="34" charset="0"/>
                        </a:rPr>
                        <a:t>телерадиовещания, выпущенного в эфир за счет государственной поддержки,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25,3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Рост </a:t>
                      </a:r>
                      <a:r>
                        <a:rPr lang="ru-RU" sz="800" b="0" i="0" u="none" strike="noStrike" dirty="0">
                          <a:solidFill>
                            <a:srgbClr val="000000"/>
                          </a:solidFill>
                          <a:effectLst/>
                          <a:latin typeface="Arial" panose="020B0604020202020204" pitchFamily="34" charset="0"/>
                        </a:rPr>
                        <a:t>посещаемости сетевых изданий к аналогичному периоду прошлого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l" fontAlgn="ctr"/>
                      <a:r>
                        <a:rPr lang="ru-RU" sz="800" b="0" i="0" u="none" strike="noStrike">
                          <a:solidFill>
                            <a:srgbClr val="000000"/>
                          </a:solidFill>
                          <a:effectLst/>
                          <a:latin typeface="Arial" panose="020B0604020202020204" pitchFamily="34" charset="0"/>
                        </a:rPr>
                        <a:t>Государственная поддержка и развитие периодической печати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Среднее </a:t>
                      </a:r>
                      <a:r>
                        <a:rPr lang="ru-RU" sz="800" b="0" i="0" u="none" strike="noStrike" dirty="0">
                          <a:solidFill>
                            <a:srgbClr val="000000"/>
                          </a:solidFill>
                          <a:effectLst/>
                          <a:latin typeface="Arial" panose="020B0604020202020204" pitchFamily="34" charset="0"/>
                        </a:rPr>
                        <a:t>количество полос газет, выпускаемых при финансовой поддержке печатных средств массовой информации за счет средств бюджета Республики Татарстан, в неделю,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1 900,0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2 013,0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89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Среднее </a:t>
                      </a:r>
                      <a:r>
                        <a:rPr lang="ru-RU" sz="800" b="0" i="0" u="none" strike="noStrike" dirty="0">
                          <a:solidFill>
                            <a:srgbClr val="000000"/>
                          </a:solidFill>
                          <a:effectLst/>
                          <a:latin typeface="Arial" panose="020B0604020202020204" pitchFamily="34" charset="0"/>
                        </a:rPr>
                        <a:t>количество полос журналов, выпускаемых при финансовой поддержке печатных средств массовой информации за счет средств бюджета Республики Татарстан, в месяц,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1 200,0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1 400,0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Государственная поддержка и развитие телерадиовещания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Объем </a:t>
                      </a:r>
                      <a:r>
                        <a:rPr lang="ru-RU" sz="800" b="0" i="0" u="none" strike="noStrike" dirty="0">
                          <a:solidFill>
                            <a:srgbClr val="000000"/>
                          </a:solidFill>
                          <a:effectLst/>
                          <a:latin typeface="Arial" panose="020B0604020202020204" pitchFamily="34" charset="0"/>
                        </a:rPr>
                        <a:t>телевещания,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14 500,0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18 831,0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Объем </a:t>
                      </a:r>
                      <a:r>
                        <a:rPr lang="ru-RU" sz="800" b="0" i="0" u="none" strike="noStrike" dirty="0">
                          <a:solidFill>
                            <a:srgbClr val="000000"/>
                          </a:solidFill>
                          <a:effectLst/>
                          <a:latin typeface="Arial" panose="020B0604020202020204" pitchFamily="34" charset="0"/>
                        </a:rPr>
                        <a:t>радиовещания,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6 500,0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6 512,0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0334">
                <a:tc>
                  <a:txBody>
                    <a:bodyPr/>
                    <a:lstStyle/>
                    <a:p>
                      <a:pPr algn="l" fontAlgn="ctr"/>
                      <a:r>
                        <a:rPr lang="ru-RU" sz="800" b="0" i="0" u="none" strike="noStrike">
                          <a:solidFill>
                            <a:srgbClr val="000000"/>
                          </a:solidFill>
                          <a:effectLst/>
                          <a:latin typeface="Arial" panose="020B0604020202020204" pitchFamily="34" charset="0"/>
                        </a:rPr>
                        <a:t>Периодические издания, учрежденные органами законодательной и исполнительной власти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Среднее </a:t>
                      </a:r>
                      <a:r>
                        <a:rPr lang="ru-RU" sz="800" b="0" i="0" u="none" strike="noStrike" dirty="0">
                          <a:solidFill>
                            <a:srgbClr val="000000"/>
                          </a:solidFill>
                          <a:effectLst/>
                          <a:latin typeface="Arial" panose="020B0604020202020204" pitchFamily="34" charset="0"/>
                        </a:rPr>
                        <a:t>количество полос, публикуемых периодическими изданиями, учрежденными органами законодательной и исполнительной власти Республики Татарстан в неделю, </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0334">
                <a:tc>
                  <a:txBody>
                    <a:bodyPr/>
                    <a:lstStyle/>
                    <a:p>
                      <a:pPr algn="l" fontAlgn="ctr"/>
                      <a:r>
                        <a:rPr lang="ru-RU" sz="800" b="0" i="0" u="none" strike="noStrike">
                          <a:solidFill>
                            <a:srgbClr val="000000"/>
                          </a:solidFill>
                          <a:effectLst/>
                          <a:latin typeface="Arial" panose="020B0604020202020204" pitchFamily="34" charset="0"/>
                        </a:rPr>
                        <a:t>Государственная поддержка издательской 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наименований издаваемой социально значимой литературы в год, Штук</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160,0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160,0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31392">
                <a:tc>
                  <a:txBody>
                    <a:bodyPr/>
                    <a:lstStyle/>
                    <a:p>
                      <a:pPr algn="l" fontAlgn="ctr"/>
                      <a:r>
                        <a:rPr lang="ru-RU" sz="800" b="0" i="0" u="none" strike="noStrike" dirty="0">
                          <a:solidFill>
                            <a:srgbClr val="000000"/>
                          </a:solidFill>
                          <a:effectLst/>
                          <a:latin typeface="Arial" panose="020B0604020202020204" pitchFamily="34" charset="0"/>
                        </a:rPr>
                        <a:t>Общехозяйственная деятельность Республиканского агентства по печати и массовым </a:t>
                      </a:r>
                      <a:r>
                        <a:rPr lang="ru-RU" sz="800" b="0" i="0" u="none" strike="noStrike" dirty="0" err="1">
                          <a:solidFill>
                            <a:srgbClr val="000000"/>
                          </a:solidFill>
                          <a:effectLst/>
                          <a:latin typeface="Arial" panose="020B0604020202020204" pitchFamily="34" charset="0"/>
                        </a:rPr>
                        <a:t>коммуникациям"Татмедиа</a:t>
                      </a:r>
                      <a:r>
                        <a:rPr lang="ru-RU" sz="800" b="0" i="0" u="none" strike="noStrike" dirty="0">
                          <a:solidFill>
                            <a:srgbClr val="000000"/>
                          </a:solidFill>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Государственное </a:t>
                      </a:r>
                      <a:r>
                        <a:rPr lang="ru-RU" sz="800" b="0" i="0" u="none" strike="noStrike" dirty="0">
                          <a:solidFill>
                            <a:srgbClr val="000000"/>
                          </a:solidFill>
                          <a:effectLst/>
                          <a:latin typeface="Arial" panose="020B0604020202020204" pitchFamily="34" charset="0"/>
                        </a:rPr>
                        <a:t>управление в сфере печати и массовых коммуникаций, процентов</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99,2</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83987" y="59139"/>
            <a:ext cx="809128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44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908762878"/>
              </p:ext>
            </p:extLst>
          </p:nvPr>
        </p:nvGraphicFramePr>
        <p:xfrm>
          <a:off x="583987" y="982138"/>
          <a:ext cx="8306960" cy="4887564"/>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40334">
                <a:tc gridSpan="4">
                  <a:txBody>
                    <a:bodyPr/>
                    <a:lstStyle/>
                    <a:p>
                      <a:pPr algn="l" fontAlgn="ctr"/>
                      <a:r>
                        <a:rPr lang="ru-RU" sz="800" b="1" i="0" u="none" strike="noStrike" dirty="0" smtClean="0">
                          <a:solidFill>
                            <a:srgbClr val="000000"/>
                          </a:solidFill>
                          <a:effectLst/>
                          <a:latin typeface="Arial" panose="020B0604020202020204" pitchFamily="34" charset="0"/>
                        </a:rPr>
                        <a:t>Подпрограмма - «Государственная поддержка развития экономической среды и человеческого капитала в сфере информационных технологий в Республике Татарстан на 2014 – 2021 годы»</a:t>
                      </a:r>
                      <a:endParaRPr lang="ru-RU" sz="8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rowSpan="2">
                  <a:txBody>
                    <a:bodyPr/>
                    <a:lstStyle/>
                    <a:p>
                      <a:pPr algn="l" fontAlgn="ctr"/>
                      <a:r>
                        <a:rPr lang="ru-RU" sz="800" b="0" i="0" u="none" strike="noStrike" dirty="0">
                          <a:solidFill>
                            <a:srgbClr val="000000"/>
                          </a:solidFill>
                          <a:effectLst/>
                          <a:latin typeface="Arial" panose="020B0604020202020204" pitchFamily="34" charset="0"/>
                        </a:rPr>
                        <a:t>Бизнес-</a:t>
                      </a:r>
                      <a:r>
                        <a:rPr lang="ru-RU" sz="800" b="0" i="0" u="none" strike="noStrike" dirty="0" err="1">
                          <a:solidFill>
                            <a:srgbClr val="000000"/>
                          </a:solidFill>
                          <a:effectLst/>
                          <a:latin typeface="Arial" panose="020B0604020202020204" pitchFamily="34" charset="0"/>
                        </a:rPr>
                        <a:t>инкубирование</a:t>
                      </a:r>
                      <a:r>
                        <a:rPr lang="ru-RU" sz="800" b="0" i="0" u="none" strike="noStrike" dirty="0">
                          <a:solidFill>
                            <a:srgbClr val="000000"/>
                          </a:solidFill>
                          <a:effectLst/>
                          <a:latin typeface="Arial" panose="020B0604020202020204" pitchFamily="34" charset="0"/>
                        </a:rPr>
                        <a:t> субъектов малого предпринимательства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Доля </a:t>
                      </a:r>
                      <a:r>
                        <a:rPr lang="ru-RU" sz="800" b="0" i="0" u="none" strike="noStrike" dirty="0">
                          <a:solidFill>
                            <a:srgbClr val="000000"/>
                          </a:solidFill>
                          <a:effectLst/>
                          <a:latin typeface="Arial" panose="020B0604020202020204" pitchFamily="34" charset="0"/>
                        </a:rPr>
                        <a:t>инкубированных проектов в сфере информационных технологий, доведенных до реализации за год,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48,0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316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резидентов бизнес-инкубатора в год,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Выдача грантов на обучение в сфере информационных технологий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государственных (муниципальных) служащих</a:t>
                      </a:r>
                      <a:br>
                        <a:rPr lang="ru-RU" sz="800" b="0" i="0" u="none" strike="noStrike" dirty="0">
                          <a:solidFill>
                            <a:srgbClr val="000000"/>
                          </a:solidFill>
                          <a:effectLst/>
                          <a:latin typeface="Arial" panose="020B0604020202020204" pitchFamily="34" charset="0"/>
                        </a:rPr>
                      </a:br>
                      <a:r>
                        <a:rPr lang="ru-RU" sz="800" b="0" i="0" u="none" strike="noStrike" dirty="0">
                          <a:solidFill>
                            <a:srgbClr val="000000"/>
                          </a:solidFill>
                          <a:effectLst/>
                          <a:latin typeface="Arial" panose="020B0604020202020204" pitchFamily="34" charset="0"/>
                        </a:rPr>
                        <a:t>и работников учреждений, прошедших обучение компетенциям в сфере цифровой трансформации государственного и муниципального управления,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грантов, выданных за год на обучение по специальности в сфере информационных технологий, Штук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165,0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92672">
                <a:tc>
                  <a:txBody>
                    <a:bodyPr/>
                    <a:lstStyle/>
                    <a:p>
                      <a:pPr algn="l" fontAlgn="ctr"/>
                      <a:r>
                        <a:rPr lang="ru-RU" sz="800" b="0" i="0" u="none" strike="noStrike" dirty="0">
                          <a:solidFill>
                            <a:srgbClr val="000000"/>
                          </a:solidFill>
                          <a:effectLst/>
                          <a:latin typeface="Arial" panose="020B0604020202020204" pitchFamily="34" charset="0"/>
                        </a:rPr>
                        <a:t>Проведение мероприятия «Школа Цифровых чемпионов»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проектов-участников мероприятия, создающие технологические решения в области цифровой экономики с применением «сквозных» технологий (большие данные, искусственный интеллект, системы распределенного реестра, квантовые вычисления, </a:t>
                      </a:r>
                      <a:r>
                        <a:rPr lang="ru-RU" sz="800" b="0" i="0" u="none" strike="noStrike" dirty="0" err="1">
                          <a:solidFill>
                            <a:srgbClr val="000000"/>
                          </a:solidFill>
                          <a:effectLst/>
                          <a:latin typeface="Arial" panose="020B0604020202020204" pitchFamily="34" charset="0"/>
                        </a:rPr>
                        <a:t>сенсорика</a:t>
                      </a:r>
                      <a:r>
                        <a:rPr lang="ru-RU" sz="800" b="0" i="0" u="none" strike="noStrike" dirty="0">
                          <a:solidFill>
                            <a:srgbClr val="000000"/>
                          </a:solidFill>
                          <a:effectLst/>
                          <a:latin typeface="Arial" panose="020B0604020202020204" pitchFamily="34" charset="0"/>
                        </a:rPr>
                        <a:t> и компоненты робототехники, беспроводная связь, виртуальная и дополненные реальности и др.), </a:t>
                      </a:r>
                      <a:r>
                        <a:rPr lang="ru-RU" sz="800" b="0" i="0" u="none" strike="noStrike" dirty="0" smtClean="0">
                          <a:solidFill>
                            <a:srgbClr val="000000"/>
                          </a:solidFill>
                          <a:effectLst/>
                          <a:latin typeface="Arial" panose="020B0604020202020204" pitchFamily="34" charset="0"/>
                        </a:rPr>
                        <a:t>Штук</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243">
                <a:tc>
                  <a:txBody>
                    <a:bodyPr/>
                    <a:lstStyle/>
                    <a:p>
                      <a:pPr algn="l" fontAlgn="ctr"/>
                      <a:r>
                        <a:rPr lang="ru-RU" sz="800" b="0" i="0" u="none" strike="noStrike" dirty="0">
                          <a:solidFill>
                            <a:srgbClr val="000000"/>
                          </a:solidFill>
                          <a:effectLst/>
                          <a:latin typeface="Arial" panose="020B0604020202020204" pitchFamily="34" charset="0"/>
                        </a:rPr>
                        <a:t>Предоставление субсидии ГАУ "ИТ-парк" на финансовое обеспечение и возмещение затрат, связанных с созданием и внедрением СИБ, аттестацией ГИС "Бухгалтерский учет и отчетность государственных органов РТ и подведомственных им учреждений"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Техническая </a:t>
                      </a:r>
                      <a:r>
                        <a:rPr lang="ru-RU" sz="800" b="0" i="0" u="none" strike="noStrike" dirty="0">
                          <a:solidFill>
                            <a:srgbClr val="000000"/>
                          </a:solidFill>
                          <a:effectLst/>
                          <a:latin typeface="Arial" panose="020B0604020202020204" pitchFamily="34" charset="0"/>
                        </a:rPr>
                        <a:t>поддержка системы информационной безопасности ГИС «Бухгалтерский учет и отчетность государственных органов Республики Татарстан и подведомственных учреждений», процентов</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rowSpan="2">
                  <a:txBody>
                    <a:bodyPr/>
                    <a:lstStyle/>
                    <a:p>
                      <a:pPr algn="l" fontAlgn="ctr"/>
                      <a:r>
                        <a:rPr lang="ru-RU" sz="800" b="0" i="0" u="none" strike="noStrike" dirty="0">
                          <a:solidFill>
                            <a:srgbClr val="000000"/>
                          </a:solidFill>
                          <a:effectLst/>
                          <a:latin typeface="Arial" panose="020B0604020202020204" pitchFamily="34" charset="0"/>
                        </a:rPr>
                        <a:t>Задача подпрограммы - Обеспечение эффективной деятельности Министерства и подведомственных учреждений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Выполнение </a:t>
                      </a:r>
                      <a:r>
                        <a:rPr lang="ru-RU" sz="800" b="0" i="0" u="none" strike="noStrike" dirty="0">
                          <a:solidFill>
                            <a:srgbClr val="000000"/>
                          </a:solidFill>
                          <a:effectLst/>
                          <a:latin typeface="Arial" panose="020B0604020202020204" pitchFamily="34" charset="0"/>
                        </a:rPr>
                        <a:t>плановых показателей объемов доходов от оказания платных услуг подведомственными учреждениями,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140,7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smtClean="0">
                          <a:solidFill>
                            <a:srgbClr val="000000"/>
                          </a:solidFill>
                          <a:effectLst/>
                          <a:latin typeface="Arial" panose="020B0604020202020204" pitchFamily="34" charset="0"/>
                        </a:rPr>
                        <a:t>Увеличение </a:t>
                      </a:r>
                      <a:r>
                        <a:rPr lang="ru-RU" sz="800" b="0" i="0" u="none" strike="noStrike" dirty="0">
                          <a:solidFill>
                            <a:srgbClr val="000000"/>
                          </a:solidFill>
                          <a:effectLst/>
                          <a:latin typeface="Arial" panose="020B0604020202020204" pitchFamily="34" charset="0"/>
                        </a:rPr>
                        <a:t>вложений в отечественные решения в сфере информационных технологий в четыре раза по  сравнению с показателем 2019 года,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83987" y="59139"/>
            <a:ext cx="809128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832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91539962"/>
              </p:ext>
            </p:extLst>
          </p:nvPr>
        </p:nvGraphicFramePr>
        <p:xfrm>
          <a:off x="536904" y="870429"/>
          <a:ext cx="8313643" cy="1135221"/>
        </p:xfrm>
        <a:graphic>
          <a:graphicData uri="http://schemas.openxmlformats.org/drawingml/2006/table">
            <a:tbl>
              <a:tblPr>
                <a:tableStyleId>{5C22544A-7EE6-4342-B048-85BDC9FD1C3A}</a:tableStyleId>
              </a:tblPr>
              <a:tblGrid>
                <a:gridCol w="1752938"/>
                <a:gridCol w="5148275"/>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Мероприятия по созданию условий повышения производительности труда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Темпы </a:t>
                      </a:r>
                      <a:r>
                        <a:rPr lang="ru-RU" sz="800" b="0" i="0" u="none" strike="noStrike" dirty="0">
                          <a:solidFill>
                            <a:srgbClr val="000000"/>
                          </a:solidFill>
                          <a:effectLst/>
                          <a:latin typeface="Arial" panose="020B0604020202020204" pitchFamily="34" charset="0"/>
                        </a:rPr>
                        <a:t>роста количества высокопроизводительных рабочих мест,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Темпы </a:t>
                      </a:r>
                      <a:r>
                        <a:rPr lang="ru-RU" sz="800" b="0" i="0" u="none" strike="noStrike" dirty="0">
                          <a:solidFill>
                            <a:srgbClr val="000000"/>
                          </a:solidFill>
                          <a:effectLst/>
                          <a:latin typeface="Arial" panose="020B0604020202020204" pitchFamily="34" charset="0"/>
                        </a:rPr>
                        <a:t>роста производительности труда по виду экономической деятельности в области информатизации и связи,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a:txBody>
                    <a:bodyPr/>
                    <a:lstStyle/>
                    <a:p>
                      <a:pPr algn="l" fontAlgn="ctr"/>
                      <a:r>
                        <a:rPr lang="ru-RU" sz="800" b="0" i="0" u="none" strike="noStrike" dirty="0">
                          <a:solidFill>
                            <a:srgbClr val="000000"/>
                          </a:solidFill>
                          <a:effectLst/>
                          <a:latin typeface="Arial" panose="020B0604020202020204" pitchFamily="34" charset="0"/>
                        </a:rPr>
                        <a:t>Развитие системы предоставления государственных и муниципальных услуг в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smtClean="0">
                          <a:solidFill>
                            <a:srgbClr val="000000"/>
                          </a:solidFill>
                          <a:effectLst/>
                          <a:latin typeface="Arial" panose="020B0604020202020204" pitchFamily="34" charset="0"/>
                        </a:rPr>
                        <a:t>Количество </a:t>
                      </a:r>
                      <a:r>
                        <a:rPr lang="ru-RU" sz="800" b="0" i="0" u="none" strike="noStrike" dirty="0">
                          <a:solidFill>
                            <a:srgbClr val="000000"/>
                          </a:solidFill>
                          <a:effectLst/>
                          <a:latin typeface="Arial" panose="020B0604020202020204" pitchFamily="34" charset="0"/>
                        </a:rPr>
                        <a:t>оказанных государственных, муниципальных и иных услуг в МФЦ (данные предоставляются МФЦ), единиц</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5 000 000,0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6 872 271,0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29709" y="59139"/>
            <a:ext cx="8091777"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«Развитие информационных и коммуникационных технологий в Республике Татарстан «Открытый Татарстан» на 2014 – </a:t>
            </a:r>
            <a:r>
              <a:rPr lang="ru-RU" sz="1400" b="1" dirty="0" smtClean="0"/>
              <a:t>2021 </a:t>
            </a:r>
            <a:r>
              <a:rPr lang="ru-RU" sz="1400" b="1" dirty="0"/>
              <a:t>годы»</a:t>
            </a:r>
            <a:endParaRPr lang="ru-RU" sz="1400" b="1" dirty="0">
              <a:solidFill>
                <a:srgbClr val="000000"/>
              </a:solidFill>
            </a:endParaRPr>
          </a:p>
          <a:p>
            <a:pPr lvl="0" algn="ctr" eaLnBrk="0" fontAlgn="base" hangingPunct="0">
              <a:lnSpc>
                <a:spcPts val="1500"/>
              </a:lnSpc>
              <a:spcBef>
                <a:spcPct val="0"/>
              </a:spcBef>
              <a:spcAft>
                <a:spcPct val="0"/>
              </a:spcAft>
            </a:pPr>
            <a:r>
              <a:rPr lang="ru-RU" altLang="ru-RU" sz="1400" b="1" dirty="0" smtClean="0">
                <a:ea typeface="Calibri" panose="020F0502020204030204" pitchFamily="34" charset="0"/>
                <a:cs typeface="Times New Roman" panose="02020603050405020304" pitchFamily="18" charset="0"/>
              </a:rPr>
              <a:t> (окончание)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70691" y="5925128"/>
            <a:ext cx="8534400" cy="369332"/>
          </a:xfrm>
          <a:prstGeom prst="rect">
            <a:avLst/>
          </a:prstGeom>
        </p:spPr>
        <p:txBody>
          <a:bodyPr wrap="square">
            <a:spAutoFit/>
          </a:bodyPr>
          <a:lstStyle/>
          <a:p>
            <a:r>
              <a:rPr lang="ru-RU" sz="900" b="1" i="1" dirty="0">
                <a:solidFill>
                  <a:schemeClr val="accent1"/>
                </a:solidFill>
              </a:rPr>
              <a:t>Ответственный исполнитель </a:t>
            </a:r>
            <a:r>
              <a:rPr lang="ru-RU" sz="900" b="1" i="1" dirty="0" smtClean="0">
                <a:solidFill>
                  <a:schemeClr val="accent1"/>
                </a:solidFill>
              </a:rPr>
              <a:t>ГП: </a:t>
            </a:r>
            <a:r>
              <a:rPr lang="ru-RU" sz="900" b="1" i="1" dirty="0">
                <a:solidFill>
                  <a:schemeClr val="accent1"/>
                </a:solidFill>
              </a:rPr>
              <a:t>Министерство </a:t>
            </a:r>
            <a:r>
              <a:rPr lang="ru-RU" sz="900" b="1" i="1" dirty="0" smtClean="0">
                <a:solidFill>
                  <a:schemeClr val="accent1"/>
                </a:solidFill>
              </a:rPr>
              <a:t>цифрового развития государственного управления, информационных технологий и связи Республики </a:t>
            </a:r>
            <a:r>
              <a:rPr lang="ru-RU" sz="900" b="1" i="1" dirty="0">
                <a:solidFill>
                  <a:schemeClr val="accent1"/>
                </a:solidFill>
              </a:rPr>
              <a:t>Татарстан</a:t>
            </a:r>
          </a:p>
        </p:txBody>
      </p:sp>
      <p:sp>
        <p:nvSpPr>
          <p:cNvPr id="6" name="Прямоугольник 5"/>
          <p:cNvSpPr/>
          <p:nvPr/>
        </p:nvSpPr>
        <p:spPr>
          <a:xfrm>
            <a:off x="504505" y="6294460"/>
            <a:ext cx="8001000" cy="369332"/>
          </a:xfrm>
          <a:prstGeom prst="rect">
            <a:avLst/>
          </a:prstGeom>
        </p:spPr>
        <p:txBody>
          <a:bodyPr wrap="square">
            <a:spAutoFit/>
          </a:bodyPr>
          <a:lstStyle/>
          <a:p>
            <a:r>
              <a:rPr lang="ru-RU" sz="900" b="1" i="1" dirty="0">
                <a:solidFill>
                  <a:schemeClr val="accent6"/>
                </a:solidFill>
              </a:rPr>
              <a:t>Официальный сайт, на котором размещена государственная </a:t>
            </a:r>
            <a:r>
              <a:rPr lang="ru-RU" sz="900" b="1" i="1" dirty="0" smtClean="0">
                <a:solidFill>
                  <a:schemeClr val="accent6"/>
                </a:solidFill>
              </a:rPr>
              <a:t>программа и отчеты о ходе ее реализации, </a:t>
            </a:r>
            <a:r>
              <a:rPr lang="ru-RU" sz="900" b="1" i="1" dirty="0">
                <a:solidFill>
                  <a:schemeClr val="accent6"/>
                </a:solidFill>
              </a:rPr>
              <a:t>находится </a:t>
            </a:r>
            <a:r>
              <a:rPr lang="ru-RU" sz="900" b="1" i="1" dirty="0" smtClean="0">
                <a:solidFill>
                  <a:schemeClr val="accent6"/>
                </a:solidFill>
              </a:rPr>
              <a:t>по </a:t>
            </a:r>
            <a:r>
              <a:rPr lang="ru-RU" sz="900" b="1" i="1" dirty="0">
                <a:solidFill>
                  <a:schemeClr val="accent6"/>
                </a:solidFill>
              </a:rPr>
              <a:t>адресу</a:t>
            </a:r>
            <a:r>
              <a:rPr lang="ru-RU" sz="900" b="1" i="1" dirty="0" smtClean="0">
                <a:solidFill>
                  <a:schemeClr val="accent6"/>
                </a:solidFill>
              </a:rPr>
              <a:t>:</a:t>
            </a:r>
            <a:r>
              <a:rPr lang="en-US" sz="900" b="1" i="1" dirty="0">
                <a:solidFill>
                  <a:schemeClr val="accent6"/>
                </a:solidFill>
              </a:rPr>
              <a:t> https://digital.tatarstan.ru/rus/</a:t>
            </a:r>
            <a:endParaRPr lang="ru-RU" sz="900" b="1" i="1" dirty="0">
              <a:solidFill>
                <a:schemeClr val="accent6"/>
              </a:solidFill>
            </a:endParaRPr>
          </a:p>
        </p:txBody>
      </p:sp>
    </p:spTree>
    <p:extLst>
      <p:ext uri="{BB962C8B-B14F-4D97-AF65-F5344CB8AC3E}">
        <p14:creationId xmlns:p14="http://schemas.microsoft.com/office/powerpoint/2010/main" val="733996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3875" y="498122"/>
            <a:ext cx="8375650" cy="646331"/>
          </a:xfrm>
          <a:prstGeom prst="rect">
            <a:avLst/>
          </a:prstGeom>
        </p:spPr>
        <p:txBody>
          <a:bodyPr wrap="square">
            <a:spAutoFit/>
          </a:bodyPr>
          <a:lstStyle/>
          <a:p>
            <a:pPr algn="just"/>
            <a:r>
              <a:rPr lang="ru-RU" sz="1200" b="1" dirty="0" smtClean="0">
                <a:solidFill>
                  <a:srgbClr val="000000"/>
                </a:solidFill>
              </a:rPr>
              <a:t>Цель</a:t>
            </a:r>
            <a:r>
              <a:rPr lang="ru-RU" sz="1200" b="1" dirty="0">
                <a:solidFill>
                  <a:srgbClr val="000000"/>
                </a:solidFill>
              </a:rPr>
              <a:t>: </a:t>
            </a:r>
            <a:r>
              <a:rPr lang="ru-RU" sz="1200" dirty="0" smtClean="0"/>
              <a:t>обеспечение </a:t>
            </a:r>
            <a:r>
              <a:rPr lang="ru-RU" sz="1200" dirty="0"/>
              <a:t>дальнейшего развития транспортного комплекса и создание современной инфокоммуникационной транспортной  инфраструктуры для удовлетворения потребностей экономики и опережающего развития общественной инфраструктуры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4234088480"/>
              </p:ext>
            </p:extLst>
          </p:nvPr>
        </p:nvGraphicFramePr>
        <p:xfrm>
          <a:off x="615056" y="1136474"/>
          <a:ext cx="8366383" cy="469490"/>
        </p:xfrm>
        <a:graphic>
          <a:graphicData uri="http://schemas.openxmlformats.org/drawingml/2006/table">
            <a:tbl>
              <a:tblPr>
                <a:tableStyleId>{616DA210-FB5B-4158-B5E0-FEB733F419BA}</a:tableStyleId>
              </a:tblPr>
              <a:tblGrid>
                <a:gridCol w="6466463"/>
                <a:gridCol w="982980"/>
                <a:gridCol w="916940"/>
              </a:tblGrid>
              <a:tr h="243328">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2021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2021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факт)</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0565">
                <a:tc vMerge="1">
                  <a:txBody>
                    <a:bodyPr/>
                    <a:lstStyle/>
                    <a:p>
                      <a:endParaRPr lang="ru-RU"/>
                    </a:p>
                  </a:txBody>
                  <a:tcPr/>
                </a:tc>
                <a:tc>
                  <a:txBody>
                    <a:bodyPr/>
                    <a:lstStyle/>
                    <a:p>
                      <a:pPr algn="ctr" fontAlgn="ctr"/>
                      <a:r>
                        <a:rPr lang="ru-RU" sz="1000" b="1" i="0" u="none" strike="noStrike" dirty="0" smtClean="0">
                          <a:solidFill>
                            <a:srgbClr val="000000"/>
                          </a:solidFill>
                          <a:effectLst/>
                          <a:latin typeface="+mn-lt"/>
                        </a:rPr>
                        <a:t>63 564 930,9</a:t>
                      </a:r>
                      <a:endParaRPr lang="ru-RU" sz="10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rgbClr val="000000"/>
                          </a:solidFill>
                          <a:effectLst/>
                          <a:latin typeface="+mn-lt"/>
                        </a:rPr>
                        <a:t>61 404 178,8</a:t>
                      </a:r>
                      <a:endParaRPr lang="ru-RU" sz="1000" b="1" i="0" u="none" strike="noStrike" dirty="0">
                        <a:solidFill>
                          <a:srgbClr val="000000"/>
                        </a:solidFill>
                        <a:effectLst/>
                        <a:latin typeface="+mn-lt"/>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924237315"/>
              </p:ext>
            </p:extLst>
          </p:nvPr>
        </p:nvGraphicFramePr>
        <p:xfrm>
          <a:off x="615056" y="1681202"/>
          <a:ext cx="8366384" cy="4149026"/>
        </p:xfrm>
        <a:graphic>
          <a:graphicData uri="http://schemas.openxmlformats.org/drawingml/2006/table">
            <a:tbl>
              <a:tblPr>
                <a:tableStyleId>{616DA210-FB5B-4158-B5E0-FEB733F419BA}</a:tableStyleId>
              </a:tblPr>
              <a:tblGrid>
                <a:gridCol w="6489324"/>
                <a:gridCol w="961114"/>
                <a:gridCol w="915946"/>
              </a:tblGrid>
              <a:tr h="26820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2021 год </a:t>
                      </a:r>
                    </a:p>
                    <a:p>
                      <a:pPr algn="ctr" fontAlgn="ctr"/>
                      <a:r>
                        <a:rPr lang="ru-RU" sz="1000" b="1" u="none" strike="noStrike" dirty="0" smtClean="0">
                          <a:effectLst/>
                          <a:latin typeface="+mn-lt"/>
                        </a:rPr>
                        <a:t>(</a:t>
                      </a:r>
                      <a:r>
                        <a:rPr lang="ru-RU" sz="1000" b="1" u="none" strike="noStrike" dirty="0">
                          <a:effectLst/>
                          <a:latin typeface="+mn-lt"/>
                        </a:rPr>
                        <a:t>план)</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latin typeface="+mn-lt"/>
                        </a:rPr>
                        <a:t>2021 </a:t>
                      </a:r>
                      <a:r>
                        <a:rPr lang="ru-RU" sz="1000" b="1" u="none" strike="noStrike" dirty="0">
                          <a:effectLst/>
                          <a:latin typeface="+mn-lt"/>
                        </a:rPr>
                        <a:t>год (факт)</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l" fontAlgn="ctr"/>
                      <a:r>
                        <a:rPr lang="ru-RU" sz="1000" b="0" i="0" u="none" strike="noStrike" dirty="0">
                          <a:solidFill>
                            <a:srgbClr val="000000"/>
                          </a:solidFill>
                          <a:effectLst/>
                          <a:latin typeface="+mn-lt"/>
                        </a:rPr>
                        <a:t>Пассажирооборот железнодорожного транспорта пригородного сообщения,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239,22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239,22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железнодорожным транспортом пригородного сообщения,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5,88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5,88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грузов, млн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15,18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15,18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10,36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0,30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0,33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метрополитеном,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автобусами (на маршрутах регулярных перевозок (без заказных автобусов)),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200,2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237,16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Перевозка пассажиров троллейбусами,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трамваев,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автобусов (на маршрутах регулярных перевозок (без заказных автобусов)),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1179,0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1 396,9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троллейбусов, млн </a:t>
                      </a:r>
                      <a:r>
                        <a:rPr lang="ru-RU" sz="1000" b="0" i="0" u="none" strike="noStrike" dirty="0" err="1">
                          <a:solidFill>
                            <a:srgbClr val="000000"/>
                          </a:solidFill>
                          <a:effectLst/>
                          <a:latin typeface="+mn-lt"/>
                        </a:rPr>
                        <a:t>пасс.км</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метрополитена,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203,7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трамваями,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Количество рабочих мест в транспортно-логистической сфере, тыс.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Количество логистических центров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Объем грузоперевозок всеми видами транспорта общего пользования, кроме трубопроводного, млн 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80,5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80,5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Удельный вес населенных пунктов, имеющих дороги с твердым покрытием до сети путей сообщения общего пользования,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83,1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Доля автомобильных дорог регионального значения, соответствующих нормативным требованиям,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48,2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48,2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Доля объектов транспортной инфраструктуры, прошедших категорирование и оценку уязвимости, от общего количества объектов транспортной инфраструктуры, подлежащих категорированию и оценке уязвимости в соответствии с приказом Министерства транспорта Российской Федерации от 23 июля 2014 года N 196,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8" name="Скругленный прямоугольник 7"/>
          <p:cNvSpPr/>
          <p:nvPr/>
        </p:nvSpPr>
        <p:spPr>
          <a:xfrm>
            <a:off x="615056" y="57075"/>
            <a:ext cx="7943850" cy="4453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200"/>
              </a:lnSpc>
            </a:pPr>
            <a:r>
              <a:rPr lang="ru-RU" sz="1400" b="1" dirty="0" smtClean="0"/>
              <a:t>12. Государственная программа</a:t>
            </a:r>
            <a:r>
              <a:rPr lang="ru-RU" sz="1400" b="1" dirty="0"/>
              <a:t/>
            </a:r>
            <a:br>
              <a:rPr lang="ru-RU" sz="1400" b="1" dirty="0"/>
            </a:br>
            <a:r>
              <a:rPr lang="ru-RU" sz="1400" b="1" dirty="0" smtClean="0"/>
              <a:t>«Развитие транспортной системы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a:t>
            </a:r>
            <a:r>
              <a:rPr lang="ru-RU" sz="1400" b="1" dirty="0" smtClean="0">
                <a:solidFill>
                  <a:schemeClr val="tx1"/>
                </a:solidFill>
              </a:rPr>
              <a:t>2024 </a:t>
            </a:r>
            <a:r>
              <a:rPr lang="ru-RU" sz="1400" b="1" dirty="0" smtClean="0"/>
              <a:t>годы»</a:t>
            </a:r>
            <a:endParaRPr lang="ru-RU" sz="1400" b="1" dirty="0"/>
          </a:p>
        </p:txBody>
      </p:sp>
    </p:spTree>
    <p:extLst>
      <p:ext uri="{BB962C8B-B14F-4D97-AF65-F5344CB8AC3E}">
        <p14:creationId xmlns:p14="http://schemas.microsoft.com/office/powerpoint/2010/main" val="27732227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677952996"/>
              </p:ext>
            </p:extLst>
          </p:nvPr>
        </p:nvGraphicFramePr>
        <p:xfrm>
          <a:off x="593199" y="920483"/>
          <a:ext cx="8366384" cy="3272726"/>
        </p:xfrm>
        <a:graphic>
          <a:graphicData uri="http://schemas.openxmlformats.org/drawingml/2006/table">
            <a:tbl>
              <a:tblPr>
                <a:tableStyleId>{616DA210-FB5B-4158-B5E0-FEB733F419BA}</a:tableStyleId>
              </a:tblPr>
              <a:tblGrid>
                <a:gridCol w="6489324"/>
                <a:gridCol w="961114"/>
                <a:gridCol w="915946"/>
              </a:tblGrid>
              <a:tr h="282241">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a:t>
                      </a:r>
                      <a:r>
                        <a:rPr lang="ru-RU" sz="1000" b="1" u="none" strike="noStrike" dirty="0">
                          <a:solidFill>
                            <a:schemeClr val="tx1"/>
                          </a:solidFill>
                          <a:effectLst/>
                          <a:latin typeface="+mn-lt"/>
                        </a:rPr>
                        <a:t>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just" fontAlgn="ctr"/>
                      <a:r>
                        <a:rPr lang="ru-RU" sz="1000" b="0" i="0" u="none" strike="noStrike" dirty="0">
                          <a:solidFill>
                            <a:srgbClr val="000000"/>
                          </a:solidFill>
                          <a:effectLst/>
                          <a:latin typeface="+mn-lt"/>
                        </a:rPr>
                        <a:t>Выполнение государственного задания на управление (транспортом),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в установленные контрольные сроки поручений вышестоящих организаций в общем объеме поручений, для которых установлен срок исполнения,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персонифицированных поручений в общем количестве персонифицированных поручений, данных в нормативных правовых актах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1786">
                <a:tc>
                  <a:txBody>
                    <a:bodyPr/>
                    <a:lstStyle/>
                    <a:p>
                      <a:pPr algn="just" fontAlgn="ctr"/>
                      <a:r>
                        <a:rPr lang="ru-RU" sz="1000" b="0" i="0" u="none" strike="noStrike" dirty="0">
                          <a:solidFill>
                            <a:srgbClr val="000000"/>
                          </a:solidFill>
                          <a:effectLst/>
                          <a:latin typeface="+mn-lt"/>
                        </a:rPr>
                        <a:t>Темп роста (снижения) производительности труда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174,1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00">
                <a:tc>
                  <a:txBody>
                    <a:bodyPr/>
                    <a:lstStyle/>
                    <a:p>
                      <a:pPr algn="just" fontAlgn="ctr"/>
                      <a:r>
                        <a:rPr lang="ru-RU" sz="1000" b="0" i="0" u="none" strike="noStrike" dirty="0">
                          <a:solidFill>
                            <a:srgbClr val="000000"/>
                          </a:solidFill>
                          <a:effectLst/>
                          <a:latin typeface="+mn-lt"/>
                        </a:rPr>
                        <a:t>Темп роста (снижения) количества высокопроизводительных рабочих мест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Республикой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Количество транспортных средств, относящихся к общественному транспорту,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используемых в качестве моторного топлива, и электрической энергией,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Прямоугольник 1"/>
          <p:cNvSpPr/>
          <p:nvPr/>
        </p:nvSpPr>
        <p:spPr>
          <a:xfrm>
            <a:off x="672352" y="6039816"/>
            <a:ext cx="8287231"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транспорта и дорожного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3" name="Прямоугольник 2"/>
          <p:cNvSpPr/>
          <p:nvPr/>
        </p:nvSpPr>
        <p:spPr>
          <a:xfrm>
            <a:off x="615056" y="6301426"/>
            <a:ext cx="8344527"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a:t>
            </a:r>
            <a:r>
              <a:rPr lang="ru-RU" sz="1000" b="1" i="1" dirty="0" smtClean="0">
                <a:solidFill>
                  <a:schemeClr val="accent6"/>
                </a:solidFill>
              </a:rPr>
              <a:t>адресу: http</a:t>
            </a:r>
            <a:r>
              <a:rPr lang="ru-RU" sz="1000" b="1" i="1" dirty="0">
                <a:solidFill>
                  <a:schemeClr val="accent6"/>
                </a:solidFill>
              </a:rPr>
              <a:t>://mindortrans.tatarstan.ru</a:t>
            </a:r>
            <a:endParaRPr lang="ru-RU" sz="1000" b="1" i="1" dirty="0">
              <a:solidFill>
                <a:schemeClr val="accent6"/>
              </a:solidFill>
              <a:latin typeface="Times New Roman" panose="02020603050405020304" pitchFamily="18" charset="0"/>
            </a:endParaRPr>
          </a:p>
        </p:txBody>
      </p:sp>
      <p:sp>
        <p:nvSpPr>
          <p:cNvPr id="9" name="Скругленный прямоугольник 8"/>
          <p:cNvSpPr/>
          <p:nvPr/>
        </p:nvSpPr>
        <p:spPr>
          <a:xfrm>
            <a:off x="672352" y="22579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12. </a:t>
            </a:r>
            <a:r>
              <a:rPr lang="ru-RU" sz="1400" b="1" dirty="0"/>
              <a:t>Государственная программа </a:t>
            </a:r>
            <a:r>
              <a:rPr lang="ru-RU" sz="1400" b="1" dirty="0" smtClean="0"/>
              <a:t>«</a:t>
            </a:r>
            <a:r>
              <a:rPr lang="ru-RU" sz="1400" b="1" dirty="0"/>
              <a:t>Развитие транспортной системы Республики </a:t>
            </a:r>
            <a:r>
              <a:rPr lang="ru-RU" sz="1400" b="1" dirty="0" smtClean="0"/>
              <a:t>Татарстан </a:t>
            </a:r>
            <a:r>
              <a:rPr lang="ru-RU" sz="1400" b="1" dirty="0"/>
              <a:t>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a:t> </a:t>
            </a:r>
            <a:r>
              <a:rPr lang="ru-RU" sz="1400" b="1" dirty="0">
                <a:solidFill>
                  <a:schemeClr val="tx1"/>
                </a:solidFill>
              </a:rPr>
              <a:t>2024 </a:t>
            </a:r>
            <a:r>
              <a:rPr lang="ru-RU" sz="1400" b="1" dirty="0" smtClean="0"/>
              <a:t>годы»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031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69625271"/>
              </p:ext>
            </p:extLst>
          </p:nvPr>
        </p:nvGraphicFramePr>
        <p:xfrm>
          <a:off x="567656" y="2052178"/>
          <a:ext cx="8220076" cy="503753"/>
        </p:xfrm>
        <a:graphic>
          <a:graphicData uri="http://schemas.openxmlformats.org/drawingml/2006/table">
            <a:tbl>
              <a:tblPr firstRow="1" firstCol="1" bandRow="1">
                <a:tableStyleId>{5940675A-B579-460E-94D1-54222C63F5DA}</a:tableStyleId>
              </a:tblPr>
              <a:tblGrid>
                <a:gridCol w="5857878"/>
                <a:gridCol w="1276350"/>
                <a:gridCol w="1085848"/>
              </a:tblGrid>
              <a:tr h="343733">
                <a:tc rowSpan="2">
                  <a:txBody>
                    <a:bodyPr/>
                    <a:lstStyle/>
                    <a:p>
                      <a:pPr algn="ctr">
                        <a:lnSpc>
                          <a:spcPct val="107000"/>
                        </a:lnSpc>
                        <a:spcAft>
                          <a:spcPts val="0"/>
                        </a:spcAft>
                      </a:pPr>
                      <a:r>
                        <a:rPr lang="ru-RU" sz="1000" b="1" dirty="0" smtClean="0">
                          <a:effectLst/>
                        </a:rPr>
                        <a:t>Объем финансирования государственной программы (</a:t>
                      </a:r>
                      <a:r>
                        <a:rPr lang="ru-RU" sz="1000" b="1" dirty="0" err="1" smtClean="0">
                          <a:effectLst/>
                        </a:rPr>
                        <a:t>тыс.рублей</a:t>
                      </a:r>
                      <a:r>
                        <a:rPr lang="ru-RU" sz="1000" b="1" dirty="0" smtClean="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622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18 264 814,8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18 702 926,9</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7656" y="790377"/>
            <a:ext cx="8469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200" b="1" dirty="0" smtClean="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конкурентоспособности сельскохозяйственной продукции на внутреннем и внешнем рынках на основе инновационного развития агропромышленного комплекса Республики Татарстан</a:t>
            </a:r>
            <a:r>
              <a:rPr lang="ru-RU" altLang="ru-RU" sz="1200" dirty="0" smtClean="0">
                <a:latin typeface="+mn-lt"/>
                <a:ea typeface="Calibri" panose="020F0502020204030204" pitchFamily="34" charset="0"/>
                <a:cs typeface="Times New Roman" panose="02020603050405020304" pitchFamily="18" charset="0"/>
              </a:rPr>
              <a:t>;</a:t>
            </a:r>
          </a:p>
          <a:p>
            <a:pPr lvl="0" indent="0" algn="just"/>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финансовой устойчивости товаропроизводителей агропромышленного комплекса;</a:t>
            </a:r>
          </a:p>
          <a:p>
            <a:pPr lvl="0" indent="0" algn="just"/>
            <a:r>
              <a:rPr lang="ru-RU" altLang="ru-RU" sz="1200" dirty="0" smtClean="0">
                <a:latin typeface="+mn-lt"/>
                <a:ea typeface="Calibri" panose="020F0502020204030204" pitchFamily="34" charset="0"/>
                <a:cs typeface="Times New Roman" panose="02020603050405020304" pitchFamily="18" charset="0"/>
              </a:rPr>
              <a:t>воспроизводство </a:t>
            </a:r>
            <a:r>
              <a:rPr lang="ru-RU" altLang="ru-RU" sz="1200" dirty="0">
                <a:latin typeface="+mn-lt"/>
                <a:ea typeface="Calibri" panose="020F0502020204030204" pitchFamily="34" charset="0"/>
                <a:cs typeface="Times New Roman" panose="02020603050405020304" pitchFamily="18" charset="0"/>
              </a:rPr>
              <a:t>и повышение эффективности использования в сельском хозяйстве земельных и других ресурсов, а также </a:t>
            </a:r>
            <a:r>
              <a:rPr lang="ru-RU" altLang="ru-RU" sz="1200" dirty="0" err="1">
                <a:latin typeface="+mn-lt"/>
                <a:ea typeface="Calibri" panose="020F0502020204030204" pitchFamily="34" charset="0"/>
                <a:cs typeface="Times New Roman" panose="02020603050405020304" pitchFamily="18" charset="0"/>
              </a:rPr>
              <a:t>экологизация</a:t>
            </a:r>
            <a:r>
              <a:rPr lang="ru-RU" altLang="ru-RU" sz="1200" dirty="0">
                <a:latin typeface="+mn-lt"/>
                <a:ea typeface="Calibri" panose="020F0502020204030204" pitchFamily="34" charset="0"/>
                <a:cs typeface="Times New Roman" panose="02020603050405020304" pitchFamily="18" charset="0"/>
              </a:rPr>
              <a:t> производства;</a:t>
            </a:r>
          </a:p>
          <a:p>
            <a:pPr lvl="0" indent="0"/>
            <a:r>
              <a:rPr lang="ru-RU" altLang="ru-RU" sz="1200" dirty="0" smtClean="0">
                <a:latin typeface="+mn-lt"/>
                <a:ea typeface="Calibri" panose="020F0502020204030204" pitchFamily="34" charset="0"/>
                <a:cs typeface="Times New Roman" panose="02020603050405020304" pitchFamily="18" charset="0"/>
              </a:rPr>
              <a:t>устойчивое </a:t>
            </a:r>
            <a:r>
              <a:rPr lang="ru-RU" altLang="ru-RU" sz="1200" dirty="0">
                <a:latin typeface="+mn-lt"/>
                <a:ea typeface="Calibri" panose="020F0502020204030204" pitchFamily="34" charset="0"/>
                <a:cs typeface="Times New Roman" panose="02020603050405020304" pitchFamily="18" charset="0"/>
              </a:rPr>
              <a:t>развитие сельских территорий.</a:t>
            </a:r>
            <a:endParaRPr kumimoji="0" lang="ru-RU" altLang="ru-RU" sz="1200" i="0" u="none" strike="noStrike" cap="none" normalizeH="0" baseline="0" dirty="0" smtClean="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873506064"/>
              </p:ext>
            </p:extLst>
          </p:nvPr>
        </p:nvGraphicFramePr>
        <p:xfrm>
          <a:off x="600072" y="2626096"/>
          <a:ext cx="8220075" cy="3452379"/>
        </p:xfrm>
        <a:graphic>
          <a:graphicData uri="http://schemas.openxmlformats.org/drawingml/2006/table">
            <a:tbl>
              <a:tblPr>
                <a:tableStyleId>{5940675A-B579-460E-94D1-54222C63F5DA}</a:tableStyleId>
              </a:tblPr>
              <a:tblGrid>
                <a:gridCol w="5854586"/>
                <a:gridCol w="1289167"/>
                <a:gridCol w="1076322"/>
              </a:tblGrid>
              <a:tr h="266700">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a:t>
                      </a:r>
                      <a:r>
                        <a:rPr lang="ru-RU" sz="900" b="1" u="none" strike="noStrike" dirty="0">
                          <a:solidFill>
                            <a:schemeClr val="tx1"/>
                          </a:solidFill>
                          <a:effectLst/>
                          <a:latin typeface="+mn-lt"/>
                        </a:rPr>
                        <a:t>год </a:t>
                      </a:r>
                      <a:r>
                        <a:rPr lang="ru-RU" sz="900" b="1" u="none" strike="noStrike" dirty="0" smtClean="0">
                          <a:solidFill>
                            <a:schemeClr val="tx1"/>
                          </a:solidFill>
                          <a:effectLst/>
                          <a:latin typeface="+mn-lt"/>
                        </a:rPr>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46">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сельского хозяйства в хозяйствах всех категорий (в сопоставимых </a:t>
                      </a:r>
                      <a:r>
                        <a:rPr lang="ru-RU" sz="800" b="0" i="0" u="none" strike="noStrike" dirty="0" smtClean="0">
                          <a:solidFill>
                            <a:schemeClr val="tx1"/>
                          </a:solidFill>
                          <a:effectLst/>
                          <a:latin typeface="+mn-lt"/>
                        </a:rPr>
                        <a:t>ценах)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80,1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974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растениеводства (в сопоставимых ценах</a:t>
                      </a:r>
                      <a:r>
                        <a:rPr lang="ru-RU" sz="800" b="0" i="0" u="none" strike="noStrike" dirty="0" smtClean="0">
                          <a:solidFill>
                            <a:schemeClr val="tx1"/>
                          </a:solidFill>
                          <a:effectLst/>
                          <a:latin typeface="+mn-lt"/>
                        </a:rPr>
                        <a:t>)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102,3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61,3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16">
                <a:tc>
                  <a:txBody>
                    <a:bodyPr/>
                    <a:lstStyle/>
                    <a:p>
                      <a:pPr algn="just" fontAlgn="ctr"/>
                      <a:r>
                        <a:rPr lang="ru-RU" sz="800" b="0" i="0" u="none" strike="noStrike" dirty="0">
                          <a:solidFill>
                            <a:schemeClr val="tx1"/>
                          </a:solidFill>
                          <a:effectLst/>
                          <a:latin typeface="+mn-lt"/>
                        </a:rPr>
                        <a:t>Индекс производства продукции животноводства (в сопоставимых </a:t>
                      </a:r>
                      <a:r>
                        <a:rPr lang="ru-RU" sz="800" b="0" i="0" u="none" strike="noStrike" dirty="0" smtClean="0">
                          <a:solidFill>
                            <a:schemeClr val="tx1"/>
                          </a:solidFill>
                          <a:effectLst/>
                          <a:latin typeface="+mn-lt"/>
                        </a:rPr>
                        <a:t>ценах) к </a:t>
                      </a:r>
                      <a:r>
                        <a:rPr lang="ru-RU" sz="800" b="0" i="0" u="none" strike="noStrike" dirty="0">
                          <a:solidFill>
                            <a:schemeClr val="tx1"/>
                          </a:solidFill>
                          <a:effectLst/>
                          <a:latin typeface="+mn-lt"/>
                        </a:rPr>
                        <a:t>предыдущему году,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215">
                <a:tc>
                  <a:txBody>
                    <a:bodyPr/>
                    <a:lstStyle/>
                    <a:p>
                      <a:pPr algn="just" fontAlgn="ctr"/>
                      <a:r>
                        <a:rPr lang="ru-RU" sz="800" b="0" i="0" u="none" strike="noStrike" dirty="0">
                          <a:solidFill>
                            <a:schemeClr val="tx1"/>
                          </a:solidFill>
                          <a:effectLst/>
                          <a:latin typeface="+mn-lt"/>
                        </a:rPr>
                        <a:t>Индекс производства пищевых продуктов, включая напитки (в сопоставимых </a:t>
                      </a:r>
                      <a:r>
                        <a:rPr lang="ru-RU" sz="800" b="0" i="0" u="none" strike="noStrike" dirty="0" smtClean="0">
                          <a:solidFill>
                            <a:schemeClr val="tx1"/>
                          </a:solidFill>
                          <a:effectLst/>
                          <a:latin typeface="+mn-lt"/>
                        </a:rPr>
                        <a:t>ценах) </a:t>
                      </a:r>
                      <a:r>
                        <a:rPr lang="ru-RU" sz="800" b="0" i="0" u="none" strike="noStrike" dirty="0">
                          <a:solidFill>
                            <a:schemeClr val="tx1"/>
                          </a:solidFill>
                          <a:effectLst/>
                          <a:latin typeface="+mn-lt"/>
                        </a:rPr>
                        <a:t>к предыдущему году,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104,3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111,6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979">
                <a:tc>
                  <a:txBody>
                    <a:bodyPr/>
                    <a:lstStyle/>
                    <a:p>
                      <a:pPr algn="just" fontAlgn="ctr"/>
                      <a:r>
                        <a:rPr lang="ru-RU" sz="800" b="0" i="0" u="none" strike="noStrike" dirty="0" smtClean="0">
                          <a:solidFill>
                            <a:schemeClr val="tx1"/>
                          </a:solidFill>
                          <a:effectLst/>
                          <a:latin typeface="+mn-lt"/>
                        </a:rPr>
                        <a:t>Индекс производства напитков (в сопоставимых ценах) к предыдущему году, 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103,92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102,4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Индекс физического объема инвестиций в основной капитал сельского хозяйства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616">
                <a:tc>
                  <a:txBody>
                    <a:bodyPr/>
                    <a:lstStyle/>
                    <a:p>
                      <a:pPr algn="just" fontAlgn="ctr"/>
                      <a:r>
                        <a:rPr lang="ru-RU" sz="800" b="0" i="0" u="none" strike="noStrike" dirty="0">
                          <a:solidFill>
                            <a:schemeClr val="tx1"/>
                          </a:solidFill>
                          <a:effectLst/>
                          <a:latin typeface="+mn-lt"/>
                        </a:rPr>
                        <a:t>Рентабельность сельскохозяйственных организаций (с учетом субсидий),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Индекс производительности труда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6345">
                <a:tc>
                  <a:txBody>
                    <a:bodyPr/>
                    <a:lstStyle/>
                    <a:p>
                      <a:pPr algn="just" fontAlgn="ctr"/>
                      <a:r>
                        <a:rPr lang="ru-RU" sz="800" b="0" i="0" u="none" strike="noStrike" dirty="0">
                          <a:solidFill>
                            <a:schemeClr val="tx1"/>
                          </a:solidFill>
                          <a:effectLst/>
                          <a:latin typeface="+mn-lt"/>
                        </a:rPr>
                        <a:t>Количество высокопроизводительных рабочих мест, тыс</a:t>
                      </a:r>
                      <a:r>
                        <a:rPr lang="ru-RU" sz="800" b="0" i="0" u="none" strike="noStrike" dirty="0" smtClean="0">
                          <a:solidFill>
                            <a:schemeClr val="tx1"/>
                          </a:solidFill>
                          <a:effectLst/>
                          <a:latin typeface="+mn-lt"/>
                        </a:rPr>
                        <a:t>. единиц</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4,848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5261">
                <a:tc>
                  <a:txBody>
                    <a:bodyPr/>
                    <a:lstStyle/>
                    <a:p>
                      <a:pPr algn="just" fontAlgn="ctr"/>
                      <a:r>
                        <a:rPr lang="ru-RU" sz="800" b="0" i="0" u="none" strike="noStrike" dirty="0">
                          <a:solidFill>
                            <a:schemeClr val="tx1"/>
                          </a:solidFill>
                          <a:effectLst/>
                          <a:latin typeface="+mn-lt"/>
                        </a:rPr>
                        <a:t>Располагаемые ресурсы домашних хозяйств (в среднем на 1 члена домашнего хозяйства в месяц) в сельской местности,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18200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18200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101">
                <a:tc>
                  <a:txBody>
                    <a:bodyPr/>
                    <a:lstStyle/>
                    <a:p>
                      <a:pPr algn="just" fontAlgn="ctr"/>
                      <a:r>
                        <a:rPr lang="ru-RU" sz="800" b="0" i="0" u="none" strike="noStrike" dirty="0">
                          <a:solidFill>
                            <a:schemeClr val="tx1"/>
                          </a:solidFill>
                          <a:effectLst/>
                          <a:latin typeface="+mn-lt"/>
                        </a:rPr>
                        <a:t>Среднемесячная заработная плата работников сельского хозяйства (без субъектов малого предпринимательства),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23 702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32 480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521">
                <a:tc>
                  <a:txBody>
                    <a:bodyPr/>
                    <a:lstStyle/>
                    <a:p>
                      <a:pPr algn="just" fontAlgn="ctr"/>
                      <a:r>
                        <a:rPr lang="ru-RU" sz="800" b="0" i="0" u="none" strike="noStrike" dirty="0">
                          <a:solidFill>
                            <a:schemeClr val="tx1"/>
                          </a:solidFill>
                          <a:effectLst/>
                          <a:latin typeface="+mn-lt"/>
                        </a:rPr>
                        <a:t>Удельный вес затрат на приобретение энергоресурсов в структуре затрат на основное производство продукции сельского хозяйства,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smtClean="0">
                          <a:solidFill>
                            <a:schemeClr val="tx1"/>
                          </a:solidFill>
                          <a:effectLst/>
                          <a:latin typeface="+mn-lt"/>
                        </a:rPr>
                        <a:t>Производство крупы,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15,2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1057">
                <a:tc>
                  <a:txBody>
                    <a:bodyPr/>
                    <a:lstStyle/>
                    <a:p>
                      <a:pPr algn="just" fontAlgn="ctr"/>
                      <a:r>
                        <a:rPr lang="ru-RU" sz="800" b="0" i="0" u="none" strike="noStrike" dirty="0" smtClean="0">
                          <a:solidFill>
                            <a:schemeClr val="tx1"/>
                          </a:solidFill>
                          <a:effectLst/>
                          <a:latin typeface="+mn-lt"/>
                        </a:rPr>
                        <a:t>Производство масла подсолнечного нерафинированного и его фракций,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358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348,9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145">
                <a:tc>
                  <a:txBody>
                    <a:bodyPr/>
                    <a:lstStyle/>
                    <a:p>
                      <a:pPr algn="just" fontAlgn="ctr"/>
                      <a:r>
                        <a:rPr lang="ru-RU" sz="800" b="0" i="0" u="none" strike="noStrike" dirty="0" smtClean="0">
                          <a:solidFill>
                            <a:schemeClr val="tx1"/>
                          </a:solidFill>
                          <a:effectLst/>
                          <a:latin typeface="+mn-lt"/>
                        </a:rPr>
                        <a:t>Производство масла сливочного,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14,8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0628">
                <a:tc>
                  <a:txBody>
                    <a:bodyPr/>
                    <a:lstStyle/>
                    <a:p>
                      <a:pPr algn="just" fontAlgn="ctr"/>
                      <a:r>
                        <a:rPr lang="ru-RU" sz="800" b="0" i="0" u="none" strike="noStrike" dirty="0" smtClean="0">
                          <a:solidFill>
                            <a:schemeClr val="tx1"/>
                          </a:solidFill>
                          <a:effectLst/>
                          <a:latin typeface="+mn-lt"/>
                        </a:rPr>
                        <a:t>Производство муки из зерновых культур, овощных и других растительных культур, смеси из них,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249,8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191,1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8360">
                <a:tc>
                  <a:txBody>
                    <a:bodyPr/>
                    <a:lstStyle/>
                    <a:p>
                      <a:pPr algn="just" fontAlgn="ctr"/>
                      <a:r>
                        <a:rPr lang="ru-RU" sz="800" b="0" i="0" u="none" strike="noStrike" dirty="0" smtClean="0">
                          <a:solidFill>
                            <a:schemeClr val="tx1"/>
                          </a:solidFill>
                          <a:effectLst/>
                          <a:latin typeface="+mn-lt"/>
                        </a:rPr>
                        <a:t>Производство плодоовощных консервов, млн усл. банок</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205,93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сахара белого свекловичного в твердом состоянии,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312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сыров и сырных продуктов,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48,4</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8770">
                <a:tc>
                  <a:txBody>
                    <a:bodyPr/>
                    <a:lstStyle/>
                    <a:p>
                      <a:pPr algn="just" fontAlgn="ctr"/>
                      <a:r>
                        <a:rPr lang="ru-RU" sz="800" b="0" i="0" u="none" strike="noStrike" dirty="0" smtClean="0">
                          <a:solidFill>
                            <a:schemeClr val="tx1"/>
                          </a:solidFill>
                          <a:effectLst/>
                          <a:latin typeface="+mn-lt"/>
                        </a:rPr>
                        <a:t>Производство хлебобулочных изделий диетических и обогащенных микронутриентами,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0,8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600072" y="4238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13.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в Республике Татарстан на 2013 </a:t>
            </a:r>
            <a:r>
              <a:rPr lang="ru-RU" altLang="ru-RU" sz="1400" b="1" dirty="0">
                <a:solidFill>
                  <a:schemeClr val="tx1"/>
                </a:solidFill>
                <a:ea typeface="Calibri" panose="020F0502020204030204" pitchFamily="34" charset="0"/>
                <a:cs typeface="Times New Roman" panose="02020603050405020304" pitchFamily="18" charset="0"/>
              </a:rPr>
              <a:t>– </a:t>
            </a:r>
            <a:r>
              <a:rPr lang="ru-RU" altLang="ru-RU" sz="1400" b="1" dirty="0" smtClean="0">
                <a:ea typeface="Calibri" panose="020F0502020204030204" pitchFamily="34" charset="0"/>
                <a:cs typeface="Times New Roman" panose="02020603050405020304" pitchFamily="18" charset="0"/>
              </a:rPr>
              <a:t>2025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35241" y="6067262"/>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сельского хозяйства и продовольствия Республики </a:t>
            </a:r>
            <a:r>
              <a:rPr lang="ru-RU" sz="1000" b="1" i="1" dirty="0">
                <a:solidFill>
                  <a:schemeClr val="accent1"/>
                </a:solidFill>
              </a:rPr>
              <a:t>Татарстан</a:t>
            </a:r>
          </a:p>
        </p:txBody>
      </p:sp>
      <p:sp>
        <p:nvSpPr>
          <p:cNvPr id="8" name="Прямоугольник 7"/>
          <p:cNvSpPr/>
          <p:nvPr/>
        </p:nvSpPr>
        <p:spPr>
          <a:xfrm>
            <a:off x="441958" y="634645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agro.tatarstan.ru</a:t>
            </a:r>
            <a:endParaRPr lang="ru-RU" sz="1000" b="1" i="1" dirty="0">
              <a:solidFill>
                <a:schemeClr val="accent6"/>
              </a:solidFill>
            </a:endParaRPr>
          </a:p>
        </p:txBody>
      </p:sp>
    </p:spTree>
    <p:extLst>
      <p:ext uri="{BB962C8B-B14F-4D97-AF65-F5344CB8AC3E}">
        <p14:creationId xmlns:p14="http://schemas.microsoft.com/office/powerpoint/2010/main" val="40362914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84993438"/>
              </p:ext>
            </p:extLst>
          </p:nvPr>
        </p:nvGraphicFramePr>
        <p:xfrm>
          <a:off x="475325" y="1642893"/>
          <a:ext cx="8580184" cy="477901"/>
        </p:xfrm>
        <a:graphic>
          <a:graphicData uri="http://schemas.openxmlformats.org/drawingml/2006/table">
            <a:tbl>
              <a:tblPr firstRow="1" firstCol="1" bandRow="1">
                <a:tableStyleId>{5940675A-B579-460E-94D1-54222C63F5DA}</a:tableStyleId>
              </a:tblPr>
              <a:tblGrid>
                <a:gridCol w="6817015"/>
                <a:gridCol w="914400"/>
                <a:gridCol w="848769"/>
              </a:tblGrid>
              <a:tr h="271671">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357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1 255 022,7</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1 237 937,3</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5" y="903391"/>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100" b="1" dirty="0" smtClean="0">
                <a:latin typeface="Calibri" panose="020F0502020204030204" pitchFamily="34" charset="0"/>
                <a:ea typeface="Calibri" panose="020F0502020204030204" pitchFamily="34" charset="0"/>
                <a:cs typeface="Times New Roman" panose="02020603050405020304" pitchFamily="18" charset="0"/>
              </a:rPr>
              <a:t> </a:t>
            </a:r>
            <a:r>
              <a:rPr lang="ru-RU" sz="1200" dirty="0"/>
              <a:t>Создание условий для повышения эффективности охраны, защиты, воспроизводства, а также рационального многоцелевого и </a:t>
            </a:r>
            <a:r>
              <a:rPr lang="ru-RU" sz="1200" dirty="0" err="1"/>
              <a:t>неистощительного</a:t>
            </a:r>
            <a:r>
              <a:rPr lang="ru-RU" sz="1200" dirty="0"/>
              <a:t> использования лесов</a:t>
            </a:r>
          </a:p>
        </p:txBody>
      </p:sp>
      <p:graphicFrame>
        <p:nvGraphicFramePr>
          <p:cNvPr id="2" name="Таблица 1"/>
          <p:cNvGraphicFramePr>
            <a:graphicFrameLocks noGrp="1"/>
          </p:cNvGraphicFramePr>
          <p:nvPr>
            <p:extLst>
              <p:ext uri="{D42A27DB-BD31-4B8C-83A1-F6EECF244321}">
                <p14:modId xmlns:p14="http://schemas.microsoft.com/office/powerpoint/2010/main" val="2079331867"/>
              </p:ext>
            </p:extLst>
          </p:nvPr>
        </p:nvGraphicFramePr>
        <p:xfrm>
          <a:off x="497292" y="2233851"/>
          <a:ext cx="8580184" cy="1251421"/>
        </p:xfrm>
        <a:graphic>
          <a:graphicData uri="http://schemas.openxmlformats.org/drawingml/2006/table">
            <a:tbl>
              <a:tblPr>
                <a:tableStyleId>{5940675A-B579-460E-94D1-54222C63F5DA}</a:tableStyleId>
              </a:tblPr>
              <a:tblGrid>
                <a:gridCol w="6839875"/>
                <a:gridCol w="883920"/>
                <a:gridCol w="856389"/>
              </a:tblGrid>
              <a:tr h="18673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Лесистость территории Республики Татарстан,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Объем платежей в бюджетную систему Российской Федерации от использования лесов, расположенных на землях лесного фонда, в расчете на 1 гектар земель лесного фонда, рублей</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345,6</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417,2</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Отношение площади </a:t>
                      </a:r>
                      <a:r>
                        <a:rPr lang="ru-RU" sz="1000" b="0" i="0" u="none" strike="noStrike" kern="1200" dirty="0" err="1">
                          <a:solidFill>
                            <a:schemeClr val="tx1"/>
                          </a:solidFill>
                          <a:effectLst/>
                          <a:latin typeface="+mn-lt"/>
                          <a:ea typeface="+mn-ea"/>
                          <a:cs typeface="+mn-cs"/>
                        </a:rPr>
                        <a:t>лесовосстановления</a:t>
                      </a:r>
                      <a:r>
                        <a:rPr lang="ru-RU" sz="1000" b="0" i="0" u="none" strike="noStrike" kern="1200" dirty="0">
                          <a:solidFill>
                            <a:schemeClr val="tx1"/>
                          </a:solidFill>
                          <a:effectLst/>
                          <a:latin typeface="+mn-lt"/>
                          <a:ea typeface="+mn-ea"/>
                          <a:cs typeface="+mn-cs"/>
                        </a:rPr>
                        <a:t> и лесоразведения к площади вырубленных и погибших лесных насаждений,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77,7</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158,1</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just" fontAlgn="ctr"/>
                      <a:r>
                        <a:rPr lang="ru-RU" sz="1000" b="0" i="0" u="none" strike="noStrike" dirty="0">
                          <a:solidFill>
                            <a:schemeClr val="tx1"/>
                          </a:solidFill>
                          <a:effectLst/>
                          <a:latin typeface="+mn-lt"/>
                        </a:rPr>
                        <a:t>Сохранение покрытой лесом площади,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46100" y="71005"/>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14. Государственная программа</a:t>
            </a:r>
            <a:endParaRPr lang="ru-RU" altLang="ru-RU" sz="1400" b="1" dirty="0">
              <a:solidFill>
                <a:schemeClr val="tx1"/>
              </a:solidFill>
            </a:endParaRPr>
          </a:p>
          <a:p>
            <a:pPr lvl="0" indent="0" algn="ctr"/>
            <a:r>
              <a:rPr lang="ru-RU" altLang="ru-RU" sz="1400" b="1" dirty="0">
                <a:ea typeface="Calibri" panose="020F0502020204030204" pitchFamily="34" charset="0"/>
                <a:cs typeface="Times New Roman" panose="02020603050405020304" pitchFamily="18" charset="0"/>
              </a:rPr>
              <a:t>«Развитие лесного хозяйства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660825" y="5795781"/>
            <a:ext cx="8037499" cy="253916"/>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лесного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8" name="Прямоугольник 7"/>
          <p:cNvSpPr/>
          <p:nvPr/>
        </p:nvSpPr>
        <p:spPr>
          <a:xfrm>
            <a:off x="603197" y="5997897"/>
            <a:ext cx="8225758" cy="415498"/>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http://minleshoz.tatarstan.ru</a:t>
            </a:r>
          </a:p>
        </p:txBody>
      </p:sp>
    </p:spTree>
    <p:extLst>
      <p:ext uri="{BB962C8B-B14F-4D97-AF65-F5344CB8AC3E}">
        <p14:creationId xmlns:p14="http://schemas.microsoft.com/office/powerpoint/2010/main" val="3667308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55183229"/>
              </p:ext>
            </p:extLst>
          </p:nvPr>
        </p:nvGraphicFramePr>
        <p:xfrm>
          <a:off x="600069" y="1240155"/>
          <a:ext cx="8429631" cy="477901"/>
        </p:xfrm>
        <a:graphic>
          <a:graphicData uri="http://schemas.openxmlformats.org/drawingml/2006/table">
            <a:tbl>
              <a:tblPr firstRow="1" firstCol="1" bandRow="1">
                <a:tableStyleId>{5940675A-B579-460E-94D1-54222C63F5DA}</a:tableStyleId>
              </a:tblPr>
              <a:tblGrid>
                <a:gridCol w="6608451"/>
                <a:gridCol w="929640"/>
                <a:gridCol w="891540"/>
              </a:tblGrid>
              <a:tr h="301273">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2021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7073">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842 674,2</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841 287,1</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0130" y="778490"/>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smtClean="0">
                <a:ln>
                  <a:noFill/>
                </a:ln>
                <a:effectLst/>
                <a:latin typeface="+mn-lt"/>
                <a:ea typeface="Calibri" panose="020F0502020204030204" pitchFamily="34" charset="0"/>
                <a:cs typeface="Times New Roman" panose="02020603050405020304" pitchFamily="18" charset="0"/>
              </a:rPr>
              <a:t>:</a:t>
            </a:r>
            <a:r>
              <a:rPr lang="ru-RU" altLang="ru-RU" sz="1200" b="1" dirty="0">
                <a:latin typeface="+mn-lt"/>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обеспечение </a:t>
            </a:r>
            <a:r>
              <a:rPr lang="ru-RU" altLang="ru-RU" sz="1200" dirty="0">
                <a:latin typeface="+mn-lt"/>
                <a:ea typeface="Calibri" panose="020F0502020204030204" pitchFamily="34" charset="0"/>
                <a:cs typeface="Times New Roman" panose="02020603050405020304" pitchFamily="18" charset="0"/>
              </a:rPr>
              <a:t>максимальной эффективности управления государственным имуществом Республики Татарстан, его доходности и </a:t>
            </a:r>
            <a:r>
              <a:rPr lang="ru-RU" altLang="ru-RU" sz="1200" dirty="0" smtClean="0">
                <a:latin typeface="+mn-lt"/>
                <a:ea typeface="Calibri" panose="020F0502020204030204" pitchFamily="34" charset="0"/>
                <a:cs typeface="Times New Roman" panose="02020603050405020304" pitchFamily="18" charset="0"/>
              </a:rPr>
              <a:t>сохранности</a:t>
            </a:r>
            <a:endParaRPr kumimoji="0" lang="ru-RU" altLang="ru-RU" sz="1200" i="0" u="none" strike="noStrike" cap="none" normalizeH="0" baseline="0" dirty="0" smtClean="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75817355"/>
              </p:ext>
            </p:extLst>
          </p:nvPr>
        </p:nvGraphicFramePr>
        <p:xfrm>
          <a:off x="600069" y="1789007"/>
          <a:ext cx="8429630" cy="4987249"/>
        </p:xfrm>
        <a:graphic>
          <a:graphicData uri="http://schemas.openxmlformats.org/drawingml/2006/table">
            <a:tbl>
              <a:tblPr>
                <a:tableStyleId>{5940675A-B579-460E-94D1-54222C63F5DA}</a:tableStyleId>
              </a:tblPr>
              <a:tblGrid>
                <a:gridCol w="6650577"/>
                <a:gridCol w="891348"/>
                <a:gridCol w="887705"/>
              </a:tblGrid>
              <a:tr h="140447">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1000" b="0" i="0" u="none" strike="noStrike" dirty="0">
                          <a:solidFill>
                            <a:schemeClr val="tx1"/>
                          </a:solidFill>
                          <a:effectLst/>
                          <a:latin typeface="+mn-lt"/>
                        </a:rPr>
                        <a:t>Доля государственных унитарных предприятий и государственных учреждений, информация о составе имущества которых актуализирована в Реестре государственной собственности Республики Татарстан, в общем количестве государственных унитарных предприятий и государственных учреждений (без учета организаций-банкротов и находящихся в ликвидации),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предприятий, финансово-хозяйственная деятельность которых проанализирована </a:t>
                      </a:r>
                      <a:r>
                        <a:rPr lang="ru-RU" sz="1000" b="0" i="0" u="none" strike="noStrike" dirty="0" err="1">
                          <a:solidFill>
                            <a:schemeClr val="tx1"/>
                          </a:solidFill>
                          <a:effectLst/>
                          <a:latin typeface="+mn-lt"/>
                        </a:rPr>
                        <a:t>Mинземимуществом</a:t>
                      </a:r>
                      <a:r>
                        <a:rPr lang="ru-RU" sz="1000" b="0" i="0" u="none" strike="noStrike" dirty="0">
                          <a:solidFill>
                            <a:schemeClr val="tx1"/>
                          </a:solidFill>
                          <a:effectLst/>
                          <a:latin typeface="+mn-lt"/>
                        </a:rPr>
                        <a:t> РТ, в общем количестве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трудовых договоров с руководителями государственных унитарных предприятий со 100% выполнением условий договора в общем количестве трудовых договоров с руководителями государственных унитарных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Выполнение бюджетного задания в части доходов от реализации и использования государственного имущества и земельных участков,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154,22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государственных учреждений, где была проведена проверка использования государственного имущества, в общем количестве государственных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количества объектов недвижимости, по которым проведена государственная регистрация права собственности Республики Татарстан, к количеству объектов недвижимости, запланированных к регистрации в собственность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количества транспортных средств, которым обеспечен выход в рейс, к общему количеству транспортных средств, закрепленных за ГБУ «УМО»,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жилых помещений, в отношении которых с нанимателями заключены договоры найма (социального / специализированного жилищного фонда), к общему количеству жилых помещений, закрепленных на праве оперативного управления за государственным бюджетным учреждением «Департамент по управлению жилищным фондом»,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Количество экспертных заключений в сфере оценочной деятельности по запросам органов исполнительной власти Республики Татарстан, ед.</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Отношение количества муниципальных районов  и городских округов Республики Татарстан, которым оказана экспертно-консультационная поддержка, к общему количеству муниципальных районов и городских округов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53,0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chemeClr val="tx1"/>
                          </a:solidFill>
                          <a:effectLst/>
                          <a:latin typeface="+mn-lt"/>
                        </a:rPr>
                        <a:t>55,0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2637">
                <a:tc>
                  <a:txBody>
                    <a:bodyPr/>
                    <a:lstStyle/>
                    <a:p>
                      <a:pPr algn="just" fontAlgn="ctr"/>
                      <a:r>
                        <a:rPr lang="ru-RU" sz="1000" b="0" i="0" u="none" strike="noStrike" dirty="0">
                          <a:solidFill>
                            <a:schemeClr val="tx1"/>
                          </a:solidFill>
                          <a:effectLst/>
                          <a:latin typeface="+mn-lt"/>
                        </a:rPr>
                        <a:t>Доля земельных участков, находящихся у государственных учреждений, зарегистрированных в собственность Республики Татарстан, в общем количестве земельных участков, находящихся у государственных учреждений,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программа</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a:t>
            </a:r>
            <a:r>
              <a:rPr lang="ru-RU" altLang="ru-RU" sz="1600" b="1" dirty="0" smtClean="0">
                <a:ea typeface="Calibri" panose="020F0502020204030204" pitchFamily="34" charset="0"/>
                <a:cs typeface="Times New Roman" panose="02020603050405020304" pitchFamily="18" charset="0"/>
              </a:rPr>
              <a:t>– 2025 годы»</a:t>
            </a:r>
          </a:p>
        </p:txBody>
      </p:sp>
    </p:spTree>
    <p:extLst>
      <p:ext uri="{BB962C8B-B14F-4D97-AF65-F5344CB8AC3E}">
        <p14:creationId xmlns:p14="http://schemas.microsoft.com/office/powerpoint/2010/main" val="3721480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69392982"/>
              </p:ext>
            </p:extLst>
          </p:nvPr>
        </p:nvGraphicFramePr>
        <p:xfrm>
          <a:off x="613763" y="901434"/>
          <a:ext cx="8429630" cy="5311099"/>
        </p:xfrm>
        <a:graphic>
          <a:graphicData uri="http://schemas.openxmlformats.org/drawingml/2006/table">
            <a:tbl>
              <a:tblPr>
                <a:tableStyleId>{5940675A-B579-460E-94D1-54222C63F5DA}</a:tableStyleId>
              </a:tblPr>
              <a:tblGrid>
                <a:gridCol w="6769560"/>
                <a:gridCol w="838200"/>
                <a:gridCol w="821870"/>
              </a:tblGrid>
              <a:tr h="1404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1000" b="0" i="0" u="none" strike="noStrike" dirty="0">
                          <a:solidFill>
                            <a:schemeClr val="tx1"/>
                          </a:solidFill>
                          <a:effectLst/>
                          <a:latin typeface="+mn-lt"/>
                        </a:rPr>
                        <a:t>Доля земельных участков, на которые оформлено право постоянного (бессрочного) пользования, в общем количестве земельных участков, предоставленных на праве постоянного (бессрочного) пользования государственным учреждениям на основании распоряжений </a:t>
                      </a:r>
                      <a:r>
                        <a:rPr lang="ru-RU" sz="1000" b="0" i="0" u="none" strike="noStrike" dirty="0" err="1">
                          <a:solidFill>
                            <a:schemeClr val="tx1"/>
                          </a:solidFill>
                          <a:effectLst/>
                          <a:latin typeface="+mn-lt"/>
                        </a:rPr>
                        <a:t>Минземимущества</a:t>
                      </a:r>
                      <a:r>
                        <a:rPr lang="ru-RU" sz="1000" b="0" i="0" u="none" strike="noStrike" dirty="0">
                          <a:solidFill>
                            <a:schemeClr val="tx1"/>
                          </a:solidFill>
                          <a:effectLst/>
                          <a:latin typeface="+mn-lt"/>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ходатайств о переводе земель из одной категории в другую, по которым подготовлены проекты постановлений Кабинета Министров Республики Татарстан, в общем количестве поступивших ходатайств, за исключением тех, по которым отказано в рассмотрении, либо отказано в переводе земель согласно законодательству,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выполненных мероприятий по организации и обеспечению проведения землеустроительных работ в общем числе мероприятий по организации и обеспечению проведения землеустроительных работ,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1000" b="0" i="0" u="none" strike="noStrike" dirty="0">
                          <a:solidFill>
                            <a:schemeClr val="tx1"/>
                          </a:solidFill>
                          <a:effectLst/>
                          <a:latin typeface="+mn-lt"/>
                        </a:rPr>
                        <a:t>Доля выполненных мероприятий по проведению государственной кадастровой оценки земельных участков и иных объектов недвижимости в общем числе мероприятий по проведению государственной кадастровой оценки земельных участков и иных объектов недвижимости,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выполненных мероприятий по ведению информационных ресурсов и баз данных в общем числе мероприятий по ведению информационных ресурсов и баз данных,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выполненных мероприятий по установлению и определению границ Республики Татарстан в общем объеме запланированных мероприятий по установлению и определению границ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1000" b="0" i="0" u="none" strike="noStrike" dirty="0">
                          <a:solidFill>
                            <a:schemeClr val="tx1"/>
                          </a:solidFill>
                          <a:effectLst/>
                          <a:latin typeface="+mn-lt"/>
                        </a:rPr>
                        <a:t>Доля выполненных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в общем объеме запланированных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Количество объектов имущества в перечне государственного имущества, предназначенного для предоставления субъектам малого и среднего предпринимательства,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97,0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Доля реформированных предприятий (с законченными процедурами акционирования, ликвидации, реорганизации) в количестве предприятий, запланированных к реформированию,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объема инвестиций, внесенных в уставные капиталы организаций с государственным участием, к объему инвестиций, запланированному для внесения,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объема субсидий, предоставленных в целях увеличения уставного фонда государственных унитарных предприятий, к объему субсидий, запланированному для предоставления,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объема имущества, приобретенного в государственную собственность Республики Татарстан, к объему имущества, запланированному к приобретению в государственную собственность Республики Татарстан,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1000" b="0" i="0" u="none" strike="noStrike" dirty="0">
                          <a:solidFill>
                            <a:schemeClr val="tx1"/>
                          </a:solidFill>
                          <a:effectLst/>
                          <a:latin typeface="+mn-lt"/>
                        </a:rPr>
                        <a:t>Доля многодетных семей, получивших бесплатно земельные участки, в общем числе многодетных семей, вставших на учет для бесплатного предоставления земельного участка на начало отчетного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69,0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b="0" i="0" u="none" strike="noStrike" dirty="0">
                          <a:solidFill>
                            <a:schemeClr val="tx1"/>
                          </a:solidFill>
                          <a:effectLst/>
                          <a:latin typeface="+mn-lt"/>
                        </a:rPr>
                        <a:t>69,5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 </a:t>
            </a:r>
            <a:r>
              <a:rPr lang="ru-RU" altLang="ru-RU" sz="1600" b="1" dirty="0" smtClean="0">
                <a:ea typeface="Calibri" panose="020F0502020204030204" pitchFamily="34" charset="0"/>
                <a:cs typeface="Times New Roman" panose="02020603050405020304" pitchFamily="18" charset="0"/>
              </a:rPr>
              <a:t>2025 годы» (продолжение)</a:t>
            </a:r>
          </a:p>
        </p:txBody>
      </p:sp>
    </p:spTree>
    <p:extLst>
      <p:ext uri="{BB962C8B-B14F-4D97-AF65-F5344CB8AC3E}">
        <p14:creationId xmlns:p14="http://schemas.microsoft.com/office/powerpoint/2010/main" val="353535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fontScale="77500" lnSpcReduction="20000"/>
          </a:bodyPr>
          <a:lstStyle/>
          <a:p>
            <a:r>
              <a:rPr lang="ru-RU" dirty="0"/>
              <a:t>О</a:t>
            </a:r>
            <a:r>
              <a:rPr lang="ru-RU" dirty="0" smtClean="0"/>
              <a:t>сновные направления налоговой </a:t>
            </a:r>
            <a:r>
              <a:rPr lang="ru-RU" dirty="0"/>
              <a:t>политики Республики Татарстан </a:t>
            </a:r>
            <a:r>
              <a:rPr lang="ru-RU" dirty="0" smtClean="0"/>
              <a:t>в 2021 </a:t>
            </a:r>
            <a:r>
              <a:rPr lang="ru-RU" dirty="0"/>
              <a:t>году </a:t>
            </a:r>
          </a:p>
        </p:txBody>
      </p:sp>
      <p:sp>
        <p:nvSpPr>
          <p:cNvPr id="4" name="Прямоугольник 3"/>
          <p:cNvSpPr/>
          <p:nvPr/>
        </p:nvSpPr>
        <p:spPr>
          <a:xfrm>
            <a:off x="575607" y="711953"/>
            <a:ext cx="8296275" cy="5547673"/>
          </a:xfrm>
          <a:prstGeom prst="rect">
            <a:avLst/>
          </a:prstGeom>
          <a:noFill/>
        </p:spPr>
        <p:style>
          <a:lnRef idx="2">
            <a:schemeClr val="accent3"/>
          </a:lnRef>
          <a:fillRef idx="1">
            <a:schemeClr val="lt1"/>
          </a:fillRef>
          <a:effectRef idx="0">
            <a:schemeClr val="accent3"/>
          </a:effectRef>
          <a:fontRef idx="minor">
            <a:schemeClr val="dk1"/>
          </a:fontRef>
        </p:style>
        <p:txBody>
          <a:bodyPr wrap="square" lIns="72000" tIns="0" rIns="72000" bIns="0">
            <a:spAutoFit/>
          </a:bodyPr>
          <a:lstStyle/>
          <a:p>
            <a:pPr algn="just"/>
            <a:r>
              <a:rPr lang="ru-RU" sz="1050" dirty="0" smtClean="0">
                <a:solidFill>
                  <a:srgbClr val="FFC000"/>
                </a:solidFill>
              </a:rPr>
              <a:t>         </a:t>
            </a:r>
            <a:r>
              <a:rPr lang="ru-RU" sz="1000" dirty="0">
                <a:solidFill>
                  <a:schemeClr val="tx1"/>
                </a:solidFill>
              </a:rPr>
              <a:t>Основные направления налоговой политики Республики Татарстан в 2021 году осуществлялись на основании налоговой политики Российской Федерации и послания Президента Республики Татарстан Государственному Совету Республики Татарстан.</a:t>
            </a:r>
          </a:p>
          <a:p>
            <a:pPr algn="just"/>
            <a:r>
              <a:rPr lang="ru-RU" sz="1000" dirty="0">
                <a:solidFill>
                  <a:schemeClr val="tx1"/>
                </a:solidFill>
              </a:rPr>
              <a:t>         Одной из основополагающих задач налогообложения является обеспечение доходов бюджетной системы. При этом необходимым условием развития экономики продолжает оставаться повышение ее конкурентоспособности, технологического обновления, модернизации производства и диверсификации. Задачами налоговой политики являются поддержка инвестиций в экономику, стимулирование инновационной деятельности. Кроме того, реализация социальной политики остается важным аспектом в области налогообложения. В целях обеспечения реального роста экономики республики, создания условий для инвестиционной деятельности и инновационного развития, налоговое законодательство Республики Татарстан в 2021 году было направлено на стимулирование перспективных направлений развития экономики. Для субъектов инвестиционной деятельности действовала пониженная ставка по налогу на прибыль и налогу на имущество организаций. Также продолжало действовать льготное налогообложение для резидентов особой экономической зоны промышленно-производственного типа, созданной на территории </a:t>
            </a:r>
            <a:r>
              <a:rPr lang="ru-RU" sz="1000" dirty="0" err="1">
                <a:solidFill>
                  <a:schemeClr val="tx1"/>
                </a:solidFill>
              </a:rPr>
              <a:t>Елабужского</a:t>
            </a:r>
            <a:r>
              <a:rPr lang="ru-RU" sz="1000" dirty="0">
                <a:solidFill>
                  <a:schemeClr val="tx1"/>
                </a:solidFill>
              </a:rPr>
              <a:t> района Республики Татарстан, в целях повышения ее инвестиционной привлекательности. Льготное налогообложение установлено и для резидентов технико-внедренческой особой экономической зоны «</a:t>
            </a:r>
            <a:r>
              <a:rPr lang="ru-RU" sz="1000" dirty="0" err="1">
                <a:solidFill>
                  <a:schemeClr val="tx1"/>
                </a:solidFill>
              </a:rPr>
              <a:t>Иннополис</a:t>
            </a:r>
            <a:r>
              <a:rPr lang="ru-RU" sz="1000" dirty="0">
                <a:solidFill>
                  <a:schemeClr val="tx1"/>
                </a:solidFill>
              </a:rPr>
              <a:t>», созданной на территориях </a:t>
            </a:r>
            <a:r>
              <a:rPr lang="ru-RU" sz="1000" dirty="0" err="1">
                <a:solidFill>
                  <a:schemeClr val="tx1"/>
                </a:solidFill>
              </a:rPr>
              <a:t>Верхнеуслонского</a:t>
            </a:r>
            <a:r>
              <a:rPr lang="ru-RU" sz="1000" dirty="0">
                <a:solidFill>
                  <a:schemeClr val="tx1"/>
                </a:solidFill>
              </a:rPr>
              <a:t> и </a:t>
            </a:r>
            <a:r>
              <a:rPr lang="ru-RU" sz="1000" dirty="0" err="1">
                <a:solidFill>
                  <a:schemeClr val="tx1"/>
                </a:solidFill>
              </a:rPr>
              <a:t>Лаишевского</a:t>
            </a:r>
            <a:r>
              <a:rPr lang="ru-RU" sz="1000" dirty="0">
                <a:solidFill>
                  <a:schemeClr val="tx1"/>
                </a:solidFill>
              </a:rPr>
              <a:t> районов Республики Татарстан. Кроме того, установлены преференции по налогу на прибыль организациям – участникам специальных инвестиционных контрактов, а также для резидентов территорий опережающего социально-экономического развития, созданных на территориях </a:t>
            </a:r>
            <a:r>
              <a:rPr lang="ru-RU" sz="1000" dirty="0" err="1">
                <a:solidFill>
                  <a:schemeClr val="tx1"/>
                </a:solidFill>
              </a:rPr>
              <a:t>монопрофильных</a:t>
            </a:r>
            <a:r>
              <a:rPr lang="ru-RU" sz="1000" dirty="0">
                <a:solidFill>
                  <a:schemeClr val="tx1"/>
                </a:solidFill>
              </a:rPr>
              <a:t> муниципальных образований (моногородов) Республики Татарстан. </a:t>
            </a:r>
          </a:p>
          <a:p>
            <a:pPr algn="just"/>
            <a:r>
              <a:rPr lang="ru-RU" sz="1000" dirty="0">
                <a:solidFill>
                  <a:srgbClr val="FF0000"/>
                </a:solidFill>
              </a:rPr>
              <a:t>         </a:t>
            </a:r>
            <a:r>
              <a:rPr lang="ru-RU" sz="1000" dirty="0">
                <a:solidFill>
                  <a:schemeClr val="tx1"/>
                </a:solidFill>
              </a:rPr>
              <a:t>По налогу на имущество организаций в целях государственной поддержки и развития предпринимательства в Республике Татарстан, привлечения малого и среднего бизнеса в инновационную сферу, в части предоставления на льготных условиях аренды помещений, в 2021 году продолжала </a:t>
            </a:r>
            <a:r>
              <a:rPr lang="ru-RU" sz="1000" dirty="0" smtClean="0">
                <a:solidFill>
                  <a:schemeClr val="tx1"/>
                </a:solidFill>
              </a:rPr>
              <a:t>действовать </a:t>
            </a:r>
            <a:r>
              <a:rPr lang="ru-RU" sz="1000" dirty="0">
                <a:solidFill>
                  <a:schemeClr val="tx1"/>
                </a:solidFill>
              </a:rPr>
              <a:t>льготная налоговая ставка в размере 0,5% технопаркам  (индустриальным паркам), </a:t>
            </a:r>
            <a:r>
              <a:rPr lang="ru-RU" sz="1000" dirty="0" err="1">
                <a:solidFill>
                  <a:schemeClr val="tx1"/>
                </a:solidFill>
              </a:rPr>
              <a:t>инновационно</a:t>
            </a:r>
            <a:r>
              <a:rPr lang="ru-RU" sz="1000" dirty="0">
                <a:solidFill>
                  <a:schemeClr val="tx1"/>
                </a:solidFill>
              </a:rPr>
              <a:t>-технологическим центрам. Социальная направленность налоговой политики выражена в предоставлении льгот по уплате налога на имущество жилищного фонда, метрополитенов и предприятий городского электрического транспорта, объектов социально-культурной сферы, а также садоводческих, огороднических и дачных некоммерческих объединений граждан.</a:t>
            </a:r>
          </a:p>
          <a:p>
            <a:pPr indent="265113" algn="just"/>
            <a:r>
              <a:rPr lang="ru-RU" sz="1000" dirty="0">
                <a:solidFill>
                  <a:schemeClr val="tx1"/>
                </a:solidFill>
              </a:rPr>
              <a:t>Для поддержки развития предпринимательства в Республике Татарстан, в 2021 году для субъектов малого предпринимательства, применяющих упрощенную систему налогообложения действовали пониженные ставки по объекту налогообложения «доходы, уменьшенные на величину расходов» в размере 10% (общеустановленная ставка – 15%); для налогоплательщиков, осуществляющих деятельность в обрабатывающем производстве, производстве и распределении электроэнергии, газа и воды, строительстве, IT-сфере в г. </a:t>
            </a:r>
            <a:r>
              <a:rPr lang="ru-RU" sz="1000" dirty="0" err="1">
                <a:solidFill>
                  <a:schemeClr val="tx1"/>
                </a:solidFill>
              </a:rPr>
              <a:t>Иннополис</a:t>
            </a:r>
            <a:r>
              <a:rPr lang="ru-RU" sz="1000" dirty="0">
                <a:solidFill>
                  <a:schemeClr val="tx1"/>
                </a:solidFill>
              </a:rPr>
              <a:t>, а так же резидентов технопарка в сфере высоких технологий налоговая ставка установлена в размере 5%. </a:t>
            </a:r>
          </a:p>
          <a:p>
            <a:pPr indent="265113" algn="just"/>
            <a:r>
              <a:rPr lang="ru-RU" sz="1000" dirty="0">
                <a:solidFill>
                  <a:schemeClr val="tx1"/>
                </a:solidFill>
              </a:rPr>
              <a:t>Кроме того, для компаний в IT-сфере в г. </a:t>
            </a:r>
            <a:r>
              <a:rPr lang="ru-RU" sz="1000" dirty="0" err="1">
                <a:solidFill>
                  <a:schemeClr val="tx1"/>
                </a:solidFill>
              </a:rPr>
              <a:t>Иннополис</a:t>
            </a:r>
            <a:r>
              <a:rPr lang="ru-RU" sz="1000" dirty="0">
                <a:solidFill>
                  <a:schemeClr val="tx1"/>
                </a:solidFill>
              </a:rPr>
              <a:t> и  для резидентов технопарка в сфере высоких технологий установлены пониженные ставки по упрощенной системе налогообложения по объекту налогообложения «доходы» в размере 1% (общеустановленная ставка – 6%). </a:t>
            </a:r>
          </a:p>
          <a:p>
            <a:pPr indent="265113" algn="just"/>
            <a:r>
              <a:rPr lang="ru-RU" sz="1000" dirty="0">
                <a:solidFill>
                  <a:schemeClr val="tx1"/>
                </a:solidFill>
              </a:rPr>
              <a:t>Так же в целях поддержки развития предпринимательства в Республике Татарстан, с 2021 года установлены льготы по налогу на имущество организаций (в размере 0%), транспортному налогу (в размере 0%) и упрощенной системе налогообложения (в размере 5% - по объекту налогообложения «доходы-расходы»; 1% - по объекту налогообложения «доходы») для налогоплательщиков, являющихся субъектами малого и среднего предпринимательства, включенными в Единый реестр субъектов малого и среднего предпринимательства, использующими объекты инфраструктуры, находящиеся на территории индустриального (промышленного) парка, расположенного на территории муниципального района.</a:t>
            </a:r>
            <a:endParaRPr lang="ru-RU" sz="1000" dirty="0">
              <a:solidFill>
                <a:schemeClr val="tx1"/>
              </a:solidFill>
              <a:highlight>
                <a:srgbClr val="FFFF00"/>
              </a:highlight>
            </a:endParaRPr>
          </a:p>
        </p:txBody>
      </p:sp>
    </p:spTree>
    <p:extLst>
      <p:ext uri="{BB962C8B-B14F-4D97-AF65-F5344CB8AC3E}">
        <p14:creationId xmlns:p14="http://schemas.microsoft.com/office/powerpoint/2010/main" val="1907330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5953763"/>
              </p:ext>
            </p:extLst>
          </p:nvPr>
        </p:nvGraphicFramePr>
        <p:xfrm>
          <a:off x="613763" y="901434"/>
          <a:ext cx="8429630" cy="1081999"/>
        </p:xfrm>
        <a:graphic>
          <a:graphicData uri="http://schemas.openxmlformats.org/drawingml/2006/table">
            <a:tbl>
              <a:tblPr>
                <a:tableStyleId>{5940675A-B579-460E-94D1-54222C63F5DA}</a:tableStyleId>
              </a:tblPr>
              <a:tblGrid>
                <a:gridCol w="6769560"/>
                <a:gridCol w="838200"/>
                <a:gridCol w="821870"/>
              </a:tblGrid>
              <a:tr h="1404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Доля выполненных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в общем объеме запланированных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Татарстан </a:t>
            </a:r>
            <a:r>
              <a:rPr lang="ru-RU" altLang="ru-RU" sz="1600" b="1" dirty="0" smtClean="0">
                <a:ea typeface="Calibri" panose="020F0502020204030204" pitchFamily="34" charset="0"/>
                <a:cs typeface="Times New Roman" panose="02020603050405020304" pitchFamily="18" charset="0"/>
              </a:rPr>
              <a:t/>
            </a:r>
            <a:br>
              <a:rPr lang="ru-RU" altLang="ru-RU" sz="1600" b="1" dirty="0" smtClean="0">
                <a:ea typeface="Calibri" panose="020F0502020204030204" pitchFamily="34" charset="0"/>
                <a:cs typeface="Times New Roman" panose="02020603050405020304" pitchFamily="18" charset="0"/>
              </a:rPr>
            </a:br>
            <a:r>
              <a:rPr lang="ru-RU" altLang="ru-RU" sz="1600" b="1" dirty="0" smtClean="0">
                <a:ea typeface="Calibri" panose="020F0502020204030204" pitchFamily="34" charset="0"/>
                <a:cs typeface="Times New Roman" panose="02020603050405020304" pitchFamily="18" charset="0"/>
              </a:rPr>
              <a:t>на </a:t>
            </a:r>
            <a:r>
              <a:rPr lang="ru-RU" altLang="ru-RU" sz="1600" b="1" dirty="0">
                <a:ea typeface="Calibri" panose="020F0502020204030204" pitchFamily="34" charset="0"/>
                <a:cs typeface="Times New Roman" panose="02020603050405020304" pitchFamily="18" charset="0"/>
              </a:rPr>
              <a:t>2014 – </a:t>
            </a:r>
            <a:r>
              <a:rPr lang="ru-RU" altLang="ru-RU" sz="1600" b="1" dirty="0" smtClean="0">
                <a:ea typeface="Calibri" panose="020F0502020204030204" pitchFamily="34" charset="0"/>
                <a:cs typeface="Times New Roman" panose="02020603050405020304" pitchFamily="18" charset="0"/>
              </a:rPr>
              <a:t>2025 годы» (окончание)</a:t>
            </a:r>
          </a:p>
        </p:txBody>
      </p:sp>
      <p:sp>
        <p:nvSpPr>
          <p:cNvPr id="4" name="Прямоугольник 3"/>
          <p:cNvSpPr/>
          <p:nvPr/>
        </p:nvSpPr>
        <p:spPr>
          <a:xfrm>
            <a:off x="600783" y="6132472"/>
            <a:ext cx="8442610"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земельных и имущественных отношений Республики Татарстан </a:t>
            </a:r>
            <a:endParaRPr lang="ru-RU" sz="1000" b="1" i="1" dirty="0">
              <a:solidFill>
                <a:schemeClr val="accent1"/>
              </a:solidFill>
              <a:latin typeface="Times New Roman" panose="02020603050405020304" pitchFamily="18" charset="0"/>
            </a:endParaRPr>
          </a:p>
        </p:txBody>
      </p:sp>
      <p:sp>
        <p:nvSpPr>
          <p:cNvPr id="5" name="Прямоугольник 4"/>
          <p:cNvSpPr/>
          <p:nvPr/>
        </p:nvSpPr>
        <p:spPr>
          <a:xfrm>
            <a:off x="600069" y="6363304"/>
            <a:ext cx="8443324"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http://mzio.tatarstan.ru</a:t>
            </a:r>
          </a:p>
        </p:txBody>
      </p:sp>
    </p:spTree>
    <p:extLst>
      <p:ext uri="{BB962C8B-B14F-4D97-AF65-F5344CB8AC3E}">
        <p14:creationId xmlns:p14="http://schemas.microsoft.com/office/powerpoint/2010/main" val="14003691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6824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ru-RU" sz="1400" b="1" dirty="0"/>
          </a:p>
        </p:txBody>
      </p:sp>
      <p:graphicFrame>
        <p:nvGraphicFramePr>
          <p:cNvPr id="6" name="Таблица 5"/>
          <p:cNvGraphicFramePr>
            <a:graphicFrameLocks noGrp="1"/>
          </p:cNvGraphicFramePr>
          <p:nvPr>
            <p:extLst>
              <p:ext uri="{D42A27DB-BD31-4B8C-83A1-F6EECF244321}">
                <p14:modId xmlns:p14="http://schemas.microsoft.com/office/powerpoint/2010/main" val="4235239963"/>
              </p:ext>
            </p:extLst>
          </p:nvPr>
        </p:nvGraphicFramePr>
        <p:xfrm>
          <a:off x="566089" y="2189799"/>
          <a:ext cx="8370442" cy="440460"/>
        </p:xfrm>
        <a:graphic>
          <a:graphicData uri="http://schemas.openxmlformats.org/drawingml/2006/table">
            <a:tbl>
              <a:tblPr firstRow="1" bandRow="1">
                <a:tableStyleId>{5C22544A-7EE6-4342-B048-85BDC9FD1C3A}</a:tableStyleId>
              </a:tblPr>
              <a:tblGrid>
                <a:gridCol w="6418698"/>
                <a:gridCol w="985733"/>
                <a:gridCol w="966011"/>
              </a:tblGrid>
              <a:tr h="138241">
                <a:tc rowSpan="2">
                  <a:txBody>
                    <a:bodyPr/>
                    <a:lstStyle/>
                    <a:p>
                      <a:pPr algn="ctr">
                        <a:tabLst/>
                      </a:pPr>
                      <a:r>
                        <a:rPr lang="ru-RU" sz="900" dirty="0" smtClean="0">
                          <a:solidFill>
                            <a:schemeClr val="tx1"/>
                          </a:solidFill>
                        </a:rPr>
                        <a:t>Объем финансирования государственной программы</a:t>
                      </a:r>
                      <a:r>
                        <a:rPr lang="ru-RU" sz="900" baseline="0" dirty="0" smtClean="0">
                          <a:solidFill>
                            <a:schemeClr val="tx1"/>
                          </a:solidFill>
                        </a:rPr>
                        <a:t> (тыс. рублей)</a:t>
                      </a:r>
                      <a:endParaRPr lang="ru-RU" sz="900" dirty="0">
                        <a:solidFill>
                          <a:schemeClr val="tx1"/>
                        </a:solidFill>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2021 год</a:t>
                      </a:r>
                    </a:p>
                    <a:p>
                      <a:pPr algn="ctr"/>
                      <a:r>
                        <a:rPr lang="ru-RU" sz="900" b="1" dirty="0" smtClean="0">
                          <a:solidFill>
                            <a:schemeClr val="tx1"/>
                          </a:solidFill>
                        </a:rPr>
                        <a:t>(план)</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2021 год</a:t>
                      </a:r>
                    </a:p>
                    <a:p>
                      <a:pPr algn="ctr"/>
                      <a:r>
                        <a:rPr lang="ru-RU" sz="900" b="1" dirty="0" smtClean="0">
                          <a:solidFill>
                            <a:schemeClr val="tx1"/>
                          </a:solidFill>
                        </a:rPr>
                        <a:t>(факт)</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6140">
                <a:tc vMerge="1">
                  <a:txBody>
                    <a:bodyPr/>
                    <a:lstStyle/>
                    <a:p>
                      <a:endParaRPr lang="ru-RU" dirty="0"/>
                    </a:p>
                  </a:txBody>
                  <a:tcPr/>
                </a:tc>
                <a:tc>
                  <a:txBody>
                    <a:bodyPr/>
                    <a:lstStyle/>
                    <a:p>
                      <a:pPr algn="ctr"/>
                      <a:r>
                        <a:rPr lang="ru-RU" sz="900" b="1" dirty="0" smtClean="0">
                          <a:solidFill>
                            <a:schemeClr val="tx1"/>
                          </a:solidFill>
                        </a:rPr>
                        <a:t>16 366 786,3</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900" b="1" dirty="0" smtClean="0">
                          <a:solidFill>
                            <a:schemeClr val="tx1"/>
                          </a:solidFill>
                        </a:rPr>
                        <a:t>16 368 038,1</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606330302"/>
              </p:ext>
            </p:extLst>
          </p:nvPr>
        </p:nvGraphicFramePr>
        <p:xfrm>
          <a:off x="566090" y="2784250"/>
          <a:ext cx="8401177" cy="3128593"/>
        </p:xfrm>
        <a:graphic>
          <a:graphicData uri="http://schemas.openxmlformats.org/drawingml/2006/table">
            <a:tbl>
              <a:tblPr firstRow="1" bandRow="1">
                <a:tableStyleId>{5940675A-B579-460E-94D1-54222C63F5DA}</a:tableStyleId>
              </a:tblPr>
              <a:tblGrid>
                <a:gridCol w="6895107"/>
                <a:gridCol w="806823"/>
                <a:gridCol w="699247"/>
              </a:tblGrid>
              <a:tr h="181787">
                <a:tc>
                  <a:txBody>
                    <a:bodyPr/>
                    <a:lstStyle/>
                    <a:p>
                      <a:pPr algn="ctr"/>
                      <a:r>
                        <a:rPr lang="ru-RU" sz="900" b="1" dirty="0" smtClean="0"/>
                        <a:t>Основные целевые индикаторы</a:t>
                      </a:r>
                      <a:endParaRPr lang="ru-RU" sz="9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2021 год</a:t>
                      </a:r>
                    </a:p>
                    <a:p>
                      <a:pPr algn="ctr"/>
                      <a:r>
                        <a:rPr lang="ru-RU" sz="900" b="1" dirty="0" smtClean="0">
                          <a:solidFill>
                            <a:schemeClr val="tx1"/>
                          </a:solidFill>
                        </a:rPr>
                        <a:t>(план)</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2021 год</a:t>
                      </a:r>
                    </a:p>
                    <a:p>
                      <a:pPr algn="ctr"/>
                      <a:r>
                        <a:rPr lang="ru-RU" sz="900" b="1" dirty="0" smtClean="0">
                          <a:solidFill>
                            <a:schemeClr val="tx1"/>
                          </a:solidFill>
                        </a:rPr>
                        <a:t>(факт)</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38070">
                <a:tc>
                  <a:txBody>
                    <a:bodyPr/>
                    <a:lstStyle/>
                    <a:p>
                      <a:pPr algn="just"/>
                      <a:r>
                        <a:rPr lang="ru-RU" sz="900" kern="1200" dirty="0" smtClean="0">
                          <a:effectLst/>
                        </a:rPr>
                        <a:t>Отношение дефицита бюджета РТ, рассчитанного исходя из доходов бюджета (без учета безвозмездных поступлений целевого характера из других бюджетов бюджетной системы) и расходов бюджета (без учета расходов, осуществляемых за счет безвозмездных поступлений целевого характера из других бюджетов бюджетной системы), к общему годовому объему доходов бюджета РТ (без учета безвозмездных поступлений целевого характера из других бюджетов бюджетной системы),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0,0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0,0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3232">
                <a:tc>
                  <a:txBody>
                    <a:bodyPr/>
                    <a:lstStyle/>
                    <a:p>
                      <a:pPr algn="just">
                        <a:lnSpc>
                          <a:spcPct val="115000"/>
                        </a:lnSpc>
                        <a:spcAft>
                          <a:spcPts val="0"/>
                        </a:spcAft>
                      </a:pPr>
                      <a:r>
                        <a:rPr lang="ru-RU" sz="900" dirty="0">
                          <a:effectLst/>
                        </a:rPr>
                        <a:t>Удельный вес расходов бюджета </a:t>
                      </a:r>
                      <a:r>
                        <a:rPr lang="ru-RU" sz="900" dirty="0" smtClean="0">
                          <a:effectLst/>
                        </a:rPr>
                        <a:t>РТ, </a:t>
                      </a:r>
                      <a:r>
                        <a:rPr lang="ru-RU" sz="900" dirty="0">
                          <a:effectLst/>
                        </a:rPr>
                        <a:t>формируемых в рамках программ, в общем объеме расходов бюджета </a:t>
                      </a:r>
                      <a:r>
                        <a:rPr lang="ru-RU" sz="900" dirty="0" smtClean="0">
                          <a:effectLst/>
                        </a:rPr>
                        <a:t>РТ (</a:t>
                      </a:r>
                      <a:r>
                        <a:rPr lang="ru-RU" sz="900" dirty="0">
                          <a:effectLst/>
                        </a:rPr>
                        <a:t>без учета субвенций),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90,0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90,8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38168">
                <a:tc>
                  <a:txBody>
                    <a:bodyPr/>
                    <a:lstStyle/>
                    <a:p>
                      <a:pPr algn="just">
                        <a:lnSpc>
                          <a:spcPct val="115000"/>
                        </a:lnSpc>
                        <a:spcAft>
                          <a:spcPts val="0"/>
                        </a:spcAft>
                      </a:pPr>
                      <a:r>
                        <a:rPr lang="ru-RU" sz="900" dirty="0">
                          <a:effectLst/>
                        </a:rPr>
                        <a:t>Доля расходов бюджета </a:t>
                      </a:r>
                      <a:r>
                        <a:rPr lang="ru-RU" sz="900" dirty="0" smtClean="0">
                          <a:effectLst/>
                        </a:rPr>
                        <a:t>РТ капитального </a:t>
                      </a:r>
                      <a:r>
                        <a:rPr lang="ru-RU" sz="900" dirty="0">
                          <a:effectLst/>
                        </a:rPr>
                        <a:t>характера (без учета расходов капитального характера, осуществляемых за счет безвозмездных поступлений целевого характера из других бюджетов бюджетной системы), в общем объеме расходов бюджета </a:t>
                      </a:r>
                      <a:r>
                        <a:rPr lang="ru-RU" sz="900" dirty="0" smtClean="0">
                          <a:effectLst/>
                        </a:rPr>
                        <a:t>РТ</a:t>
                      </a:r>
                      <a:r>
                        <a:rPr lang="ru-RU" sz="900" baseline="0" dirty="0" smtClean="0">
                          <a:effectLst/>
                        </a:rPr>
                        <a:t> </a:t>
                      </a:r>
                      <a:r>
                        <a:rPr lang="ru-RU" sz="900" dirty="0" smtClean="0">
                          <a:effectLst/>
                        </a:rPr>
                        <a:t>(без </a:t>
                      </a:r>
                      <a:r>
                        <a:rPr lang="ru-RU" sz="900" dirty="0">
                          <a:effectLst/>
                        </a:rPr>
                        <a:t>учета расходов, осуществляемых за счет безвозмездных поступлений целевого характера из других бюджетов бюджетной системы),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7,0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7,3</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Темп роста объема налоговых и неналоговых доходов бюджета </a:t>
                      </a:r>
                      <a:r>
                        <a:rPr lang="ru-RU" sz="900" dirty="0" smtClean="0">
                          <a:effectLst/>
                        </a:rPr>
                        <a:t>РТ к </a:t>
                      </a:r>
                      <a:r>
                        <a:rPr lang="ru-RU" sz="900" dirty="0">
                          <a:effectLst/>
                        </a:rPr>
                        <a:t>уровню предыдущего года,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134,4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135,4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278,1</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280,2</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консолидированного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333,0</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336,1</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6023">
                <a:tc>
                  <a:txBody>
                    <a:bodyPr/>
                    <a:lstStyle/>
                    <a:p>
                      <a:pPr algn="just"/>
                      <a:r>
                        <a:rPr lang="ru-RU" sz="900" kern="1200" dirty="0" smtClean="0">
                          <a:effectLst/>
                        </a:rPr>
                        <a:t>Отношение объема государственного долга РТ по состоянию на 1 января года, следующего за отчетным, к общему годовому объему доходов бюджета РТ в отчетном финансовом году (без учета объемов безвозмездных поступлений),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35,4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34,5</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30335">
                <a:tc>
                  <a:txBody>
                    <a:bodyPr/>
                    <a:lstStyle/>
                    <a:p>
                      <a:pPr algn="just"/>
                      <a:r>
                        <a:rPr lang="ru-RU" sz="900" kern="1200" dirty="0" smtClean="0">
                          <a:effectLst/>
                        </a:rPr>
                        <a:t>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Объект 2"/>
          <p:cNvSpPr txBox="1">
            <a:spLocks/>
          </p:cNvSpPr>
          <p:nvPr/>
        </p:nvSpPr>
        <p:spPr>
          <a:xfrm>
            <a:off x="548572" y="6376434"/>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http://minfin.tatarstan.ru</a:t>
            </a:r>
            <a:endParaRPr lang="ru-RU" sz="1000" b="1" i="1" dirty="0">
              <a:solidFill>
                <a:schemeClr val="accent6"/>
              </a:solidFill>
            </a:endParaRPr>
          </a:p>
        </p:txBody>
      </p:sp>
      <p:sp>
        <p:nvSpPr>
          <p:cNvPr id="19" name="Скругленный прямоугольник 18"/>
          <p:cNvSpPr/>
          <p:nvPr/>
        </p:nvSpPr>
        <p:spPr>
          <a:xfrm>
            <a:off x="2243309" y="642833"/>
            <a:ext cx="4752528" cy="5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Цель </a:t>
            </a:r>
            <a:r>
              <a:rPr lang="ru-RU" sz="1400" dirty="0"/>
              <a:t>- эффективное управление государственными финансами Республики Татарстан</a:t>
            </a:r>
          </a:p>
        </p:txBody>
      </p:sp>
      <p:sp>
        <p:nvSpPr>
          <p:cNvPr id="20" name="Овал 19"/>
          <p:cNvSpPr/>
          <p:nvPr/>
        </p:nvSpPr>
        <p:spPr>
          <a:xfrm>
            <a:off x="666697" y="1158440"/>
            <a:ext cx="2152675" cy="9489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Обеспечение </a:t>
            </a:r>
            <a:r>
              <a:rPr lang="ru-RU" sz="1100" dirty="0">
                <a:solidFill>
                  <a:schemeClr val="tx1"/>
                </a:solidFill>
              </a:rPr>
              <a:t>долгосрочной сбалансированности </a:t>
            </a:r>
            <a:r>
              <a:rPr lang="ru-RU" sz="1100" dirty="0" smtClean="0">
                <a:solidFill>
                  <a:schemeClr val="tx1"/>
                </a:solidFill>
              </a:rPr>
              <a:t>устойчивости </a:t>
            </a:r>
            <a:r>
              <a:rPr lang="ru-RU" sz="1100" dirty="0">
                <a:solidFill>
                  <a:schemeClr val="tx1"/>
                </a:solidFill>
              </a:rPr>
              <a:t>бюджетной системы</a:t>
            </a:r>
          </a:p>
        </p:txBody>
      </p:sp>
      <p:sp>
        <p:nvSpPr>
          <p:cNvPr id="21" name="Овал 20"/>
          <p:cNvSpPr/>
          <p:nvPr/>
        </p:nvSpPr>
        <p:spPr>
          <a:xfrm>
            <a:off x="3296169" y="1444582"/>
            <a:ext cx="2763564" cy="5279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Э</a:t>
            </a:r>
            <a:r>
              <a:rPr lang="ru-RU" sz="1100" dirty="0" smtClean="0">
                <a:solidFill>
                  <a:schemeClr val="tx1"/>
                </a:solidFill>
              </a:rPr>
              <a:t>ффективное </a:t>
            </a:r>
            <a:r>
              <a:rPr lang="ru-RU" sz="1100" dirty="0">
                <a:solidFill>
                  <a:schemeClr val="tx1"/>
                </a:solidFill>
              </a:rPr>
              <a:t>управление государственным долгом</a:t>
            </a:r>
          </a:p>
        </p:txBody>
      </p:sp>
      <p:sp>
        <p:nvSpPr>
          <p:cNvPr id="22" name="Овал 21"/>
          <p:cNvSpPr/>
          <p:nvPr/>
        </p:nvSpPr>
        <p:spPr>
          <a:xfrm>
            <a:off x="6347765" y="1146889"/>
            <a:ext cx="2672358" cy="890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Повышение </a:t>
            </a:r>
            <a:r>
              <a:rPr lang="ru-RU" sz="1100" dirty="0">
                <a:solidFill>
                  <a:schemeClr val="tx1"/>
                </a:solidFill>
              </a:rPr>
              <a:t>эффективности межбюджетных отношений с местными бюджетами</a:t>
            </a:r>
          </a:p>
        </p:txBody>
      </p:sp>
      <p:sp>
        <p:nvSpPr>
          <p:cNvPr id="23" name="Стрелка углом 22"/>
          <p:cNvSpPr/>
          <p:nvPr/>
        </p:nvSpPr>
        <p:spPr>
          <a:xfrm>
            <a:off x="1379213" y="858857"/>
            <a:ext cx="864096" cy="299583"/>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4" name="Стрелка углом 23"/>
          <p:cNvSpPr/>
          <p:nvPr/>
        </p:nvSpPr>
        <p:spPr>
          <a:xfrm rot="10800000" flipV="1">
            <a:off x="7002231" y="858857"/>
            <a:ext cx="843798" cy="292374"/>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5" name="Стрелка вверх 24"/>
          <p:cNvSpPr/>
          <p:nvPr/>
        </p:nvSpPr>
        <p:spPr>
          <a:xfrm>
            <a:off x="4561195" y="1146889"/>
            <a:ext cx="202394" cy="2938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18517" y="2477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altLang="ru-RU" sz="1400" b="1" dirty="0" smtClean="0">
                <a:solidFill>
                  <a:schemeClr val="tx1"/>
                </a:solidFill>
                <a:ea typeface="Calibri" panose="020F0502020204030204" pitchFamily="34" charset="0"/>
                <a:cs typeface="Times New Roman" panose="02020603050405020304" pitchFamily="18" charset="0"/>
              </a:rPr>
              <a:t>16. </a:t>
            </a:r>
            <a:r>
              <a:rPr lang="ru-RU" sz="1400" b="1" dirty="0"/>
              <a:t>Государственная программа «Управление государственными финансами </a:t>
            </a:r>
            <a:r>
              <a:rPr lang="ru-RU" sz="1400" b="1" dirty="0" smtClean="0"/>
              <a:t>Республики </a:t>
            </a:r>
            <a:r>
              <a:rPr lang="ru-RU" sz="1400" b="1" dirty="0"/>
              <a:t>Татарстан на 2014 – </a:t>
            </a:r>
            <a:r>
              <a:rPr lang="ru-RU" sz="1400" b="1" dirty="0" smtClean="0"/>
              <a:t>2025 </a:t>
            </a:r>
            <a:r>
              <a:rPr lang="ru-RU" sz="1400" b="1" dirty="0"/>
              <a:t>годы»</a:t>
            </a:r>
          </a:p>
        </p:txBody>
      </p:sp>
      <p:sp>
        <p:nvSpPr>
          <p:cNvPr id="14" name="Прямоугольник 13"/>
          <p:cNvSpPr/>
          <p:nvPr/>
        </p:nvSpPr>
        <p:spPr>
          <a:xfrm>
            <a:off x="548572" y="615282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финансов Республики </a:t>
            </a:r>
            <a:r>
              <a:rPr lang="ru-RU" sz="1000" b="1" i="1" dirty="0">
                <a:solidFill>
                  <a:schemeClr val="accent1"/>
                </a:solidFill>
              </a:rPr>
              <a:t>Татарстан</a:t>
            </a:r>
          </a:p>
        </p:txBody>
      </p:sp>
    </p:spTree>
    <p:extLst>
      <p:ext uri="{BB962C8B-B14F-4D97-AF65-F5344CB8AC3E}">
        <p14:creationId xmlns:p14="http://schemas.microsoft.com/office/powerpoint/2010/main" val="42792922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2775" y="947749"/>
            <a:ext cx="83314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sz="1200" b="1" dirty="0" smtClean="0">
                <a:solidFill>
                  <a:prstClr val="black"/>
                </a:solidFill>
                <a:ea typeface="Calibri" panose="020F0502020204030204" pitchFamily="34" charset="0"/>
                <a:cs typeface="Calibri" panose="020F0502020204030204" pitchFamily="34" charset="0"/>
              </a:rPr>
              <a:t>Цели:</a:t>
            </a:r>
            <a:r>
              <a:rPr lang="ru-RU" altLang="ru-RU" sz="1200" b="1" dirty="0">
                <a:solidFill>
                  <a:prstClr val="black"/>
                </a:solidFill>
                <a:ea typeface="Calibri" panose="020F0502020204030204" pitchFamily="34" charset="0"/>
                <a:cs typeface="Calibri" panose="020F0502020204030204" pitchFamily="34" charset="0"/>
              </a:rPr>
              <a:t> </a:t>
            </a:r>
            <a:r>
              <a:rPr lang="ru-RU" altLang="ru-RU" sz="1200" dirty="0" smtClean="0">
                <a:ea typeface="Calibri" panose="020F0502020204030204" pitchFamily="34" charset="0"/>
                <a:cs typeface="Times New Roman" panose="02020603050405020304" pitchFamily="18" charset="0"/>
              </a:rPr>
              <a:t>повышение </a:t>
            </a:r>
            <a:r>
              <a:rPr lang="ru-RU" altLang="ru-RU" sz="1200" dirty="0">
                <a:ea typeface="Calibri" panose="020F0502020204030204" pitchFamily="34" charset="0"/>
                <a:cs typeface="Times New Roman" panose="02020603050405020304" pitchFamily="18" charset="0"/>
              </a:rPr>
              <a:t>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a:t>
            </a:r>
            <a:r>
              <a:rPr lang="ru-RU" altLang="ru-RU" sz="1200" dirty="0" smtClean="0">
                <a:ea typeface="Calibri" panose="020F0502020204030204" pitchFamily="34" charset="0"/>
                <a:cs typeface="Times New Roman" panose="02020603050405020304" pitchFamily="18" charset="0"/>
              </a:rPr>
              <a:t>полномочий;</a:t>
            </a:r>
            <a:endParaRPr lang="ru-RU" altLang="ru-RU" sz="1200" dirty="0"/>
          </a:p>
          <a:p>
            <a:pPr algn="just" eaLnBrk="0" fontAlgn="base" hangingPunct="0">
              <a:spcBef>
                <a:spcPct val="0"/>
              </a:spcBef>
              <a:spcAft>
                <a:spcPct val="0"/>
              </a:spcAft>
            </a:pPr>
            <a:r>
              <a:rPr lang="ru-RU" altLang="ru-RU" sz="1200" dirty="0" smtClean="0">
                <a:ea typeface="Calibri" panose="020F0502020204030204" pitchFamily="34" charset="0"/>
                <a:cs typeface="Times New Roman" panose="02020603050405020304" pitchFamily="18" charset="0"/>
              </a:rPr>
              <a:t>внедрение </a:t>
            </a:r>
            <a:r>
              <a:rPr lang="ru-RU" altLang="ru-RU" sz="1200" dirty="0">
                <a:ea typeface="Calibri" panose="020F0502020204030204" pitchFamily="34" charset="0"/>
                <a:cs typeface="Times New Roman" panose="02020603050405020304" pitchFamily="18" charset="0"/>
              </a:rPr>
              <a:t>современных технологий в кадровую работу на государственной гражданской службе Республики Татарстан и муниципальной службе в Республике </a:t>
            </a:r>
            <a:r>
              <a:rPr lang="ru-RU" altLang="ru-RU" sz="1200" dirty="0" smtClean="0">
                <a:ea typeface="Calibri" panose="020F0502020204030204" pitchFamily="34" charset="0"/>
                <a:cs typeface="Times New Roman" panose="02020603050405020304" pitchFamily="18" charset="0"/>
              </a:rPr>
              <a:t>Татарстан</a:t>
            </a:r>
            <a:endParaRPr lang="ru-RU" altLang="ru-RU" sz="1200" dirty="0">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612775" y="88399"/>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17.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a:t>
            </a:r>
            <a:endParaRPr lang="ru-RU" altLang="ru-RU" sz="1600" b="1" dirty="0">
              <a:solidFill>
                <a:schemeClr val="tx1"/>
              </a:solidFill>
            </a:endParaRPr>
          </a:p>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Calibri" panose="020F0502020204030204" pitchFamily="34" charset="0"/>
              </a:rPr>
              <a:t>«Развитие государственной гражданской службы Республики Татарстан и муниципальной службы в Республике </a:t>
            </a:r>
            <a:r>
              <a:rPr lang="ru-RU" altLang="ru-RU" sz="1600" b="1" dirty="0" smtClean="0">
                <a:solidFill>
                  <a:schemeClr val="tx1"/>
                </a:solidFill>
                <a:ea typeface="Calibri" panose="020F0502020204030204" pitchFamily="34" charset="0"/>
                <a:cs typeface="Calibri" panose="020F0502020204030204" pitchFamily="34" charset="0"/>
              </a:rPr>
              <a:t>Татарстан»</a:t>
            </a:r>
            <a:endParaRPr lang="ru-RU" altLang="ru-RU" sz="1600" b="1" dirty="0">
              <a:solidFill>
                <a:schemeClr val="tx1"/>
              </a:solidFill>
              <a:ea typeface="Calibri" panose="020F0502020204030204" pitchFamily="34" charset="0"/>
              <a:cs typeface="Calibri" panose="020F0502020204030204" pitchFamily="34" charset="0"/>
            </a:endParaRPr>
          </a:p>
        </p:txBody>
      </p:sp>
      <p:sp>
        <p:nvSpPr>
          <p:cNvPr id="8" name="Прямоугольник 7"/>
          <p:cNvSpPr/>
          <p:nvPr/>
        </p:nvSpPr>
        <p:spPr>
          <a:xfrm>
            <a:off x="612775" y="5748455"/>
            <a:ext cx="8331440" cy="430887"/>
          </a:xfrm>
          <a:prstGeom prst="rect">
            <a:avLst/>
          </a:prstGeom>
        </p:spPr>
        <p:txBody>
          <a:bodyPr wrap="square">
            <a:spAutoFit/>
          </a:bodyPr>
          <a:lstStyle/>
          <a:p>
            <a:pPr lvl="0" algn="just" eaLnBrk="0" fontAlgn="base" hangingPunct="0">
              <a:spcBef>
                <a:spcPct val="0"/>
              </a:spcBef>
              <a:spcAft>
                <a:spcPct val="0"/>
              </a:spcAft>
            </a:pPr>
            <a:r>
              <a:rPr lang="ru-RU" altLang="ru-RU" sz="1000" b="1" i="1" dirty="0">
                <a:solidFill>
                  <a:schemeClr val="accent1"/>
                </a:solidFill>
                <a:ea typeface="Calibri" panose="020F0502020204030204" pitchFamily="34" charset="0"/>
                <a:cs typeface="Calibri" panose="020F0502020204030204" pitchFamily="34" charset="0"/>
              </a:rPr>
              <a:t>Ответственный </a:t>
            </a:r>
            <a:r>
              <a:rPr lang="ru-RU" altLang="ru-RU" sz="1000" b="1" i="1" dirty="0" smtClean="0">
                <a:solidFill>
                  <a:schemeClr val="accent1"/>
                </a:solidFill>
                <a:ea typeface="Calibri" panose="020F0502020204030204" pitchFamily="34" charset="0"/>
                <a:cs typeface="Calibri" panose="020F0502020204030204" pitchFamily="34" charset="0"/>
              </a:rPr>
              <a:t>исполнитель ГП:</a:t>
            </a:r>
            <a:r>
              <a:rPr lang="ru-RU" altLang="ru-RU" sz="1100" b="1" i="1" dirty="0" smtClean="0">
                <a:solidFill>
                  <a:schemeClr val="accent1"/>
                </a:solidFill>
                <a:ea typeface="Calibri" panose="020F0502020204030204" pitchFamily="34" charset="0"/>
                <a:cs typeface="Calibri" panose="020F0502020204030204" pitchFamily="34" charset="0"/>
              </a:rPr>
              <a:t> </a:t>
            </a:r>
            <a:r>
              <a:rPr lang="ru-RU" altLang="ru-RU" sz="1100" b="1" i="1" dirty="0">
                <a:solidFill>
                  <a:schemeClr val="accent1"/>
                </a:solidFill>
                <a:ea typeface="Calibri" panose="020F0502020204030204" pitchFamily="34" charset="0"/>
                <a:cs typeface="Calibri" panose="020F0502020204030204" pitchFamily="34" charset="0"/>
              </a:rPr>
              <a:t>Департамент государственной службы и кадров при Президенте Республики Татарстан</a:t>
            </a:r>
            <a:endParaRPr lang="ru-RU" altLang="ru-RU" sz="1100" b="1" i="1" dirty="0">
              <a:solidFill>
                <a:schemeClr val="accent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12305109"/>
              </p:ext>
            </p:extLst>
          </p:nvPr>
        </p:nvGraphicFramePr>
        <p:xfrm>
          <a:off x="612775" y="1963412"/>
          <a:ext cx="8339124" cy="481415"/>
        </p:xfrm>
        <a:graphic>
          <a:graphicData uri="http://schemas.openxmlformats.org/drawingml/2006/table">
            <a:tbl>
              <a:tblPr firstRow="1" firstCol="1" bandRow="1">
                <a:tableStyleId>{5C22544A-7EE6-4342-B048-85BDC9FD1C3A}</a:tableStyleId>
              </a:tblPr>
              <a:tblGrid>
                <a:gridCol w="6195279"/>
                <a:gridCol w="1098817"/>
                <a:gridCol w="1045028"/>
              </a:tblGrid>
              <a:tr h="272642">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35 585,0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34 976,0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965992209"/>
              </p:ext>
            </p:extLst>
          </p:nvPr>
        </p:nvGraphicFramePr>
        <p:xfrm>
          <a:off x="587775" y="2526217"/>
          <a:ext cx="8341072" cy="2455200"/>
        </p:xfrm>
        <a:graphic>
          <a:graphicData uri="http://schemas.openxmlformats.org/drawingml/2006/table">
            <a:tbl>
              <a:tblPr>
                <a:tableStyleId>{616DA210-FB5B-4158-B5E0-FEB733F419BA}</a:tableStyleId>
              </a:tblPr>
              <a:tblGrid>
                <a:gridCol w="6258699"/>
                <a:gridCol w="1083449"/>
                <a:gridCol w="998924"/>
              </a:tblGrid>
              <a:tr h="292793">
                <a:tc>
                  <a:txBody>
                    <a:bodyPr/>
                    <a:lstStyle/>
                    <a:p>
                      <a:pPr algn="ctr" fontAlgn="ctr"/>
                      <a:r>
                        <a:rPr lang="ru-RU" sz="1000" b="1" u="none" strike="noStrike" dirty="0">
                          <a:effectLst/>
                          <a:latin typeface="+mn-lt"/>
                        </a:rPr>
                        <a:t>Целевые показатели реализации государственной </a:t>
                      </a:r>
                      <a:r>
                        <a:rPr lang="ru-RU" sz="1000" b="1" u="none" strike="noStrike" dirty="0" smtClean="0">
                          <a:effectLst/>
                          <a:latin typeface="+mn-lt"/>
                        </a:rPr>
                        <a:t>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638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государственных гражданских </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служащих и работников, замещающих должности в государственных органах, не являющиеся должностями государственной гражданской службы, а также работников государственных учреждений, прошедших повышение квалификации, профессиональную переподготовку в соответствующем году,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274">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муниципальных служащих и лиц, замещающих муниципальные должности</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 работников, замещающих должности в органах местного самоуправления, не являющиеся должностями муниципальной службы, а также работников муниципальных учреждений,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прошедших повышение квалификации, профессиональную переподготовку в соответствующем году, %</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Проведение семинаров, совещаний, конференций по вопросам государственной гражданской службы и муниципальной службы</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4357">
                <a:tc>
                  <a:txBody>
                    <a:bodyPr/>
                    <a:lstStyle/>
                    <a:p>
                      <a:pPr algn="just" rtl="0" fontAlgn="ct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Наличие в Единой информационной системе кадрового состава государственной гражданской службы Республики Татарстан и муниципальной службы в Республике Татарстан изменений, внесенных в связи с расширением функционала, с учетом требований, указанных в техническом задании</a:t>
                      </a:r>
                      <a:endParaRPr lang="ru-RU"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Объект 2"/>
          <p:cNvSpPr txBox="1">
            <a:spLocks/>
          </p:cNvSpPr>
          <p:nvPr/>
        </p:nvSpPr>
        <p:spPr>
          <a:xfrm>
            <a:off x="548572" y="6179342"/>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gossluzhba.tatarstan.ru</a:t>
            </a:r>
            <a:endParaRPr lang="ru-RU" sz="1000" b="1" i="1" dirty="0">
              <a:solidFill>
                <a:schemeClr val="accent6"/>
              </a:solidFill>
            </a:endParaRPr>
          </a:p>
        </p:txBody>
      </p:sp>
    </p:spTree>
    <p:extLst>
      <p:ext uri="{BB962C8B-B14F-4D97-AF65-F5344CB8AC3E}">
        <p14:creationId xmlns:p14="http://schemas.microsoft.com/office/powerpoint/2010/main" val="1032993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735407033"/>
              </p:ext>
            </p:extLst>
          </p:nvPr>
        </p:nvGraphicFramePr>
        <p:xfrm>
          <a:off x="532598" y="2009264"/>
          <a:ext cx="8477250" cy="529845"/>
        </p:xfrm>
        <a:graphic>
          <a:graphicData uri="http://schemas.openxmlformats.org/drawingml/2006/table">
            <a:tbl>
              <a:tblPr firstRow="1" firstCol="1" bandRow="1">
                <a:tableStyleId>{5C22544A-7EE6-4342-B048-85BDC9FD1C3A}</a:tableStyleId>
              </a:tblPr>
              <a:tblGrid>
                <a:gridCol w="5905499"/>
                <a:gridCol w="1276350"/>
                <a:gridCol w="1295401"/>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58 224,3</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58 220,4</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2598" y="939813"/>
            <a:ext cx="84772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Цели:</a:t>
            </a:r>
            <a:r>
              <a:rPr lang="en-US"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реализация </a:t>
            </a:r>
            <a:r>
              <a:rPr lang="ru-RU" altLang="ru-RU" sz="1200" dirty="0">
                <a:latin typeface="Arial" panose="020B0604020202020204" pitchFamily="34" charset="0"/>
                <a:ea typeface="Times New Roman" panose="02020603050405020304" pitchFamily="18" charset="0"/>
              </a:rPr>
              <a:t>государственной национальной политики в Республике Татарстан, </a:t>
            </a:r>
            <a:r>
              <a:rPr lang="ru-RU" altLang="ru-RU" sz="1200" dirty="0" smtClean="0">
                <a:latin typeface="Arial" panose="020B0604020202020204" pitchFamily="34" charset="0"/>
                <a:ea typeface="Times New Roman" panose="02020603050405020304" pitchFamily="18" charset="0"/>
              </a:rPr>
              <a:t>укрепление межэтнического и межконфессионального мира и согласия, гармонизация межнациональных и межконфессиональных отношений, сохранение и поддержка этнокультурного и языкового многообразия народов, проживающих в Республике Татарстан, успешная социокультурная адаптация и интеграция иностранных граждан в российское сообщество, укрепление общероссийской гражданской и татарстанской идентичности</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18.Государственная </a:t>
            </a:r>
            <a:r>
              <a:rPr lang="ru-RU" sz="1600" b="1" dirty="0"/>
              <a:t>программа </a:t>
            </a:r>
            <a:r>
              <a:rPr lang="ru-RU" sz="1600" b="1" dirty="0" smtClean="0"/>
              <a:t>«Реализация </a:t>
            </a:r>
            <a:r>
              <a:rPr lang="ru-RU" sz="1600" b="1" dirty="0"/>
              <a:t>государственной национальной политики в Республике Татарстан на 2014 </a:t>
            </a:r>
            <a:r>
              <a:rPr lang="ru-RU" altLang="ru-RU" sz="1600" b="1" dirty="0">
                <a:solidFill>
                  <a:schemeClr val="tx1"/>
                </a:solidFill>
                <a:ea typeface="Calibri" panose="020F0502020204030204" pitchFamily="34" charset="0"/>
                <a:cs typeface="Times New Roman" panose="02020603050405020304" pitchFamily="18" charset="0"/>
              </a:rPr>
              <a:t>–</a:t>
            </a:r>
            <a:r>
              <a:rPr lang="ru-RU" sz="1600" b="1" dirty="0" smtClean="0"/>
              <a:t> 2025 годы»</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37764876"/>
              </p:ext>
            </p:extLst>
          </p:nvPr>
        </p:nvGraphicFramePr>
        <p:xfrm>
          <a:off x="532598" y="2607673"/>
          <a:ext cx="8477251" cy="1884363"/>
        </p:xfrm>
        <a:graphic>
          <a:graphicData uri="http://schemas.openxmlformats.org/drawingml/2006/table">
            <a:tbl>
              <a:tblPr>
                <a:tableStyleId>{616DA210-FB5B-4158-B5E0-FEB733F419BA}</a:tableStyleId>
              </a:tblPr>
              <a:tblGrid>
                <a:gridCol w="5895976"/>
                <a:gridCol w="1285875"/>
                <a:gridCol w="1295400"/>
              </a:tblGrid>
              <a:tr h="292793">
                <a:tc>
                  <a:txBody>
                    <a:bodyPr/>
                    <a:lstStyle/>
                    <a:p>
                      <a:pPr algn="ctr" fontAlgn="ctr"/>
                      <a:r>
                        <a:rPr lang="ru-RU" sz="1000" b="1" u="none" strike="noStrike" dirty="0">
                          <a:effectLst/>
                          <a:latin typeface="+mn-lt"/>
                        </a:rPr>
                        <a:t>Целевые показатели реализации государственной </a:t>
                      </a:r>
                      <a:r>
                        <a:rPr lang="ru-RU" sz="1000" b="1" u="none" strike="noStrike" dirty="0" smtClean="0">
                          <a:effectLst/>
                          <a:latin typeface="+mn-lt"/>
                        </a:rPr>
                        <a:t>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a:t>
                      </a:r>
                    </a:p>
                    <a:p>
                      <a:pPr algn="ctr" fontAlgn="ctr"/>
                      <a:r>
                        <a:rPr lang="ru-RU" sz="1000" b="1" u="none" strike="noStrike" dirty="0" smtClean="0">
                          <a:solidFill>
                            <a:schemeClr val="tx1"/>
                          </a:solidFill>
                          <a:effectLst/>
                          <a:latin typeface="+mn-lt"/>
                        </a:rPr>
                        <a:t> </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1679">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межэтнических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79,3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9156">
                <a:tc>
                  <a:txBody>
                    <a:bodyPr/>
                    <a:lstStyle/>
                    <a:p>
                      <a:pPr algn="just" fontAlgn="ctr"/>
                      <a:r>
                        <a:rPr lang="ru-RU" sz="1000" b="0" i="0" u="none" strike="noStrike" dirty="0">
                          <a:solidFill>
                            <a:schemeClr val="tx1"/>
                          </a:solidFill>
                          <a:effectLst/>
                          <a:latin typeface="+mn-lt"/>
                        </a:rPr>
                        <a:t>Уровень толерантного отношения к представителям другой национальности,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93,7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fontAlgn="ctr"/>
                      <a:r>
                        <a:rPr lang="ru-RU" sz="1000" b="0" i="0" u="none" strike="noStrike" dirty="0">
                          <a:solidFill>
                            <a:schemeClr val="tx1"/>
                          </a:solidFill>
                          <a:effectLst/>
                          <a:latin typeface="+mn-lt"/>
                        </a:rPr>
                        <a:t>Численность участников мероприятий, направленных на этнокультурное развитие народов России и поддержку языкового многообразия, количество участников  -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553 000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553 100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8528">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межконфессиональных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6993">
                <a:tc>
                  <a:txBody>
                    <a:bodyPr/>
                    <a:lstStyle/>
                    <a:p>
                      <a:pPr algn="just" fontAlgn="ctr"/>
                      <a:r>
                        <a:rPr lang="ru-RU" sz="1000" b="0" i="0" u="none" strike="noStrike" dirty="0">
                          <a:solidFill>
                            <a:schemeClr val="tx1"/>
                          </a:solidFill>
                          <a:effectLst/>
                          <a:latin typeface="+mn-lt"/>
                        </a:rPr>
                        <a:t>Количество муниципальных образований Республики Татарстан, реализующих программы, направленные на сохранение гражданского единства и гармонизацию межэтнических отношений в муниципальных образованиях Республики Татарстан, число программ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542925" y="5770795"/>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5" y="598225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1749367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812745705"/>
              </p:ext>
            </p:extLst>
          </p:nvPr>
        </p:nvGraphicFramePr>
        <p:xfrm>
          <a:off x="499222" y="1118651"/>
          <a:ext cx="8477250" cy="366540"/>
        </p:xfrm>
        <a:graphic>
          <a:graphicData uri="http://schemas.openxmlformats.org/drawingml/2006/table">
            <a:tbl>
              <a:tblPr firstRow="1" firstCol="1" bandRow="1">
                <a:tableStyleId>{5C22544A-7EE6-4342-B048-85BDC9FD1C3A}</a:tableStyleId>
              </a:tblPr>
              <a:tblGrid>
                <a:gridCol w="5945041"/>
                <a:gridCol w="1267866"/>
                <a:gridCol w="1264343"/>
              </a:tblGrid>
              <a:tr h="189925">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 (план</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 (факт</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107 435,7</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107 002,3</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06905" y="842228"/>
            <a:ext cx="8477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100" b="1" dirty="0" smtClean="0">
                <a:latin typeface="Arial" panose="020B0604020202020204" pitchFamily="34" charset="0"/>
                <a:ea typeface="Times New Roman" panose="02020603050405020304" pitchFamily="18" charset="0"/>
              </a:rPr>
              <a:t>Цель</a:t>
            </a:r>
            <a:r>
              <a:rPr lang="ru-RU" altLang="ru-RU" sz="1100" dirty="0" smtClean="0">
                <a:latin typeface="Arial" panose="020B0604020202020204" pitchFamily="34" charset="0"/>
                <a:ea typeface="Times New Roman" panose="02020603050405020304" pitchFamily="18" charset="0"/>
              </a:rPr>
              <a:t>:</a:t>
            </a:r>
            <a:r>
              <a:rPr lang="en-US" altLang="ru-RU" sz="1100" dirty="0" smtClean="0">
                <a:latin typeface="Arial" panose="020B0604020202020204" pitchFamily="34" charset="0"/>
                <a:ea typeface="Times New Roman" panose="02020603050405020304" pitchFamily="18" charset="0"/>
              </a:rPr>
              <a:t> </a:t>
            </a:r>
            <a:r>
              <a:rPr lang="ru-RU" altLang="ru-RU" sz="1100" dirty="0" smtClean="0">
                <a:latin typeface="Arial" panose="020B0604020202020204" pitchFamily="34" charset="0"/>
                <a:ea typeface="Times New Roman" panose="02020603050405020304" pitchFamily="18" charset="0"/>
              </a:rPr>
              <a:t>сохранение и укрепление национальной идентичности татарского народа в Республике Татарстан и за ее пределами</a:t>
            </a:r>
            <a:endParaRPr kumimoji="0" lang="ru-RU" altLang="ru-RU" sz="11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19. Государственная </a:t>
            </a:r>
            <a:r>
              <a:rPr lang="ru-RU" sz="1600" b="1" dirty="0"/>
              <a:t>программа Республики Татарстан </a:t>
            </a:r>
            <a:r>
              <a:rPr lang="ru-RU" sz="1600" b="1" dirty="0" smtClean="0"/>
              <a:t>«Сохранение </a:t>
            </a:r>
            <a:r>
              <a:rPr lang="ru-RU" sz="1600" b="1" dirty="0"/>
              <a:t>национальной идентичности татарского народа </a:t>
            </a:r>
            <a:r>
              <a:rPr lang="ru-RU" sz="1600" b="1" dirty="0" smtClean="0"/>
              <a:t>(</a:t>
            </a:r>
            <a:r>
              <a:rPr lang="ru-RU" sz="1600" b="1" dirty="0">
                <a:solidFill>
                  <a:schemeClr val="tx1"/>
                </a:solidFill>
              </a:rPr>
              <a:t>2020 – </a:t>
            </a:r>
            <a:r>
              <a:rPr lang="ru-RU" sz="1600" b="1" dirty="0" smtClean="0">
                <a:solidFill>
                  <a:schemeClr val="tx1"/>
                </a:solidFill>
              </a:rPr>
              <a:t>2024 годы</a:t>
            </a:r>
            <a:r>
              <a:rPr lang="ru-RU" sz="1600" b="1" dirty="0" smtClean="0"/>
              <a:t>)»</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39932559"/>
              </p:ext>
            </p:extLst>
          </p:nvPr>
        </p:nvGraphicFramePr>
        <p:xfrm>
          <a:off x="498980" y="1574717"/>
          <a:ext cx="8477251" cy="2762200"/>
        </p:xfrm>
        <a:graphic>
          <a:graphicData uri="http://schemas.openxmlformats.org/drawingml/2006/table">
            <a:tbl>
              <a:tblPr>
                <a:tableStyleId>{616DA210-FB5B-4158-B5E0-FEB733F419BA}</a:tableStyleId>
              </a:tblPr>
              <a:tblGrid>
                <a:gridCol w="5963051"/>
                <a:gridCol w="1260182"/>
                <a:gridCol w="1254018"/>
              </a:tblGrid>
              <a:tr h="194708">
                <a:tc>
                  <a:txBody>
                    <a:bodyPr/>
                    <a:lstStyle/>
                    <a:p>
                      <a:pPr algn="ctr" fontAlgn="ctr"/>
                      <a:r>
                        <a:rPr lang="ru-RU" sz="800" b="1" u="none" strike="noStrike" dirty="0">
                          <a:effectLst/>
                          <a:latin typeface="+mn-lt"/>
                        </a:rPr>
                        <a:t>Целевые показатели реализации государственной </a:t>
                      </a:r>
                      <a:r>
                        <a:rPr lang="ru-RU" sz="800" b="1" u="none" strike="noStrike" dirty="0" smtClean="0">
                          <a:effectLst/>
                          <a:latin typeface="+mn-lt"/>
                        </a:rPr>
                        <a:t>программы</a:t>
                      </a:r>
                      <a:endParaRPr lang="ru-RU" sz="8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год (план</a:t>
                      </a:r>
                      <a:r>
                        <a:rPr lang="ru-RU" sz="800" b="1" u="none" strike="noStrike" dirty="0">
                          <a:solidFill>
                            <a:schemeClr val="tx1"/>
                          </a:solidFill>
                          <a:effectLst/>
                          <a:latin typeface="+mn-lt"/>
                        </a:rPr>
                        <a:t>)</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2021 год </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089">
                <a:tc>
                  <a:txBody>
                    <a:bodyPr/>
                    <a:lstStyle/>
                    <a:p>
                      <a:pPr algn="just" fontAlgn="ctr"/>
                      <a:r>
                        <a:rPr lang="ru-RU" sz="1000" u="none" strike="noStrike" kern="1200" dirty="0">
                          <a:solidFill>
                            <a:schemeClr val="tx1"/>
                          </a:solidFill>
                          <a:effectLst/>
                          <a:latin typeface="+mn-lt"/>
                          <a:ea typeface="+mn-ea"/>
                          <a:cs typeface="+mn-cs"/>
                        </a:rPr>
                        <a:t> Доля регионов, принявших участие в мероприятиях программы, от общего количества регионов Российской Федерации,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Количество обработанных и сданных в музейные фонды археологических артефактов (по истории и культуре татар, проживающих за пределами Республики Татарстан),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Охват исследованных регионов с сохраненными населенными пунктами компактного проживания татар в Российской Федерации,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45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 Доля мероприятий, направленных на повышение интеллектуального потенциала, от общего количества мероприятий программы,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34</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34</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7176">
                <a:tc>
                  <a:txBody>
                    <a:bodyPr/>
                    <a:lstStyle/>
                    <a:p>
                      <a:pPr algn="just" fontAlgn="ctr"/>
                      <a:r>
                        <a:rPr lang="ru-RU" sz="1000" u="none" strike="noStrike" kern="1200" dirty="0">
                          <a:solidFill>
                            <a:schemeClr val="tx1"/>
                          </a:solidFill>
                          <a:effectLst/>
                          <a:latin typeface="+mn-lt"/>
                          <a:ea typeface="+mn-ea"/>
                          <a:cs typeface="+mn-cs"/>
                        </a:rPr>
                        <a:t>Количество разработанных учебно-методических комплексов, учебных программ и пособий по изучению родного языка и культуры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27</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27</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7564">
                <a:tc>
                  <a:txBody>
                    <a:bodyPr/>
                    <a:lstStyle/>
                    <a:p>
                      <a:pPr algn="just" fontAlgn="ctr"/>
                      <a:r>
                        <a:rPr lang="ru-RU" sz="1000" u="none" strike="noStrike" kern="1200" dirty="0">
                          <a:solidFill>
                            <a:schemeClr val="tx1"/>
                          </a:solidFill>
                          <a:effectLst/>
                          <a:latin typeface="+mn-lt"/>
                          <a:ea typeface="+mn-ea"/>
                          <a:cs typeface="+mn-cs"/>
                        </a:rPr>
                        <a:t>Количество изученных, введенных в оборот и популяризированных объектов материального и нематериального наследия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8999">
                <a:tc>
                  <a:txBody>
                    <a:bodyPr/>
                    <a:lstStyle/>
                    <a:p>
                      <a:pPr algn="just" fontAlgn="ctr"/>
                      <a:r>
                        <a:rPr lang="ru-RU" sz="1000" b="0" i="0" u="none" strike="noStrike" dirty="0">
                          <a:solidFill>
                            <a:schemeClr val="tx1"/>
                          </a:solidFill>
                          <a:effectLst/>
                          <a:latin typeface="+mn-lt"/>
                        </a:rPr>
                        <a:t>Количество приобретенных учебников по родному татарскому языку, родной татарской литературе для образовательных организаций Республики Татарстан,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8600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8600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2794">
                <a:tc>
                  <a:txBody>
                    <a:bodyPr/>
                    <a:lstStyle/>
                    <a:p>
                      <a:pPr algn="just" fontAlgn="ctr"/>
                      <a:r>
                        <a:rPr lang="ru-RU" sz="1000" b="0" i="0" u="none" strike="noStrike" dirty="0">
                          <a:solidFill>
                            <a:schemeClr val="tx1"/>
                          </a:solidFill>
                          <a:effectLst/>
                          <a:latin typeface="+mn-lt"/>
                        </a:rPr>
                        <a:t>Количество приобретенных учебников по татарскому языку и литературе для образовательных организаций регионов Российской Федерации (нарастающим итогом),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6000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6000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42925" y="6141459"/>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4" y="638768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34371869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235360451"/>
              </p:ext>
            </p:extLst>
          </p:nvPr>
        </p:nvGraphicFramePr>
        <p:xfrm>
          <a:off x="542925" y="1411327"/>
          <a:ext cx="8477250" cy="490899"/>
        </p:xfrm>
        <a:graphic>
          <a:graphicData uri="http://schemas.openxmlformats.org/drawingml/2006/table">
            <a:tbl>
              <a:tblPr firstRow="1" firstCol="1" bandRow="1">
                <a:tableStyleId>{5C22544A-7EE6-4342-B048-85BDC9FD1C3A}</a:tableStyleId>
              </a:tblPr>
              <a:tblGrid>
                <a:gridCol w="6536055"/>
                <a:gridCol w="1004623"/>
                <a:gridCol w="936572"/>
              </a:tblGrid>
              <a:tr h="322783">
                <a:tc rowSpan="2">
                  <a:txBody>
                    <a:bodyPr/>
                    <a:lstStyle/>
                    <a:p>
                      <a:pPr algn="ctr">
                        <a:spcAft>
                          <a:spcPts val="0"/>
                        </a:spcAft>
                      </a:pPr>
                      <a:r>
                        <a:rPr lang="ru-RU" sz="1000" b="1" dirty="0">
                          <a:solidFill>
                            <a:schemeClr val="tx1"/>
                          </a:solidFill>
                          <a:effectLst/>
                        </a:rPr>
                        <a:t>Объем финансирования государственной программы (тыс</a:t>
                      </a:r>
                      <a:r>
                        <a:rPr lang="ru-RU" sz="1000" b="1" dirty="0" smtClean="0">
                          <a:solidFill>
                            <a:schemeClr val="tx1"/>
                          </a:solidFill>
                          <a:effectLst/>
                        </a:rPr>
                        <a:t>. рублей</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a:t>
                      </a:r>
                      <a:endParaRPr lang="ru-RU" sz="1000" b="1" dirty="0">
                        <a:solidFill>
                          <a:schemeClr val="tx1"/>
                        </a:solidFill>
                        <a:effectLst/>
                      </a:endParaRP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8116">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271 250,6</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269 814,3</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49662"/>
            <a:ext cx="836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создание </a:t>
            </a:r>
            <a:r>
              <a:rPr lang="ru-RU" altLang="ru-RU" sz="1200" dirty="0">
                <a:latin typeface="Arial" panose="020B0604020202020204" pitchFamily="34" charset="0"/>
                <a:ea typeface="Times New Roman" panose="02020603050405020304" pitchFamily="18" charset="0"/>
              </a:rPr>
              <a:t>условий для сохранения, изучения и развития татарского, русского и других языков в Республике Татарстан, а также татарского языка за пределами Республики Татарстан</a:t>
            </a:r>
            <a:r>
              <a:rPr kumimoji="0" lang="en-US" altLang="ru-RU" sz="120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41785"/>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20. Государственная </a:t>
            </a:r>
            <a:r>
              <a:rPr lang="ru-RU" sz="1600" b="1" dirty="0"/>
              <a:t>программа </a:t>
            </a:r>
            <a:r>
              <a:rPr lang="ru-RU" sz="1600" b="1" dirty="0" smtClean="0"/>
              <a:t>«Сохранение</a:t>
            </a:r>
            <a:r>
              <a:rPr lang="ru-RU" sz="1600" b="1" dirty="0"/>
              <a:t>, изучение и развитие государственных языков Республики Татарстан и других языков в Республике Татарстан на 2014 – </a:t>
            </a:r>
            <a:r>
              <a:rPr lang="ru-RU" sz="1600" b="1" dirty="0" smtClean="0"/>
              <a:t>2022 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968642261"/>
              </p:ext>
            </p:extLst>
          </p:nvPr>
        </p:nvGraphicFramePr>
        <p:xfrm>
          <a:off x="554763" y="1981200"/>
          <a:ext cx="8477249" cy="3904046"/>
        </p:xfrm>
        <a:graphic>
          <a:graphicData uri="http://schemas.openxmlformats.org/drawingml/2006/table">
            <a:tbl>
              <a:tblPr>
                <a:tableStyleId>{616DA210-FB5B-4158-B5E0-FEB733F419BA}</a:tableStyleId>
              </a:tblPr>
              <a:tblGrid>
                <a:gridCol w="6543675"/>
                <a:gridCol w="1005840"/>
                <a:gridCol w="927734"/>
              </a:tblGrid>
              <a:tr h="185486">
                <a:tc>
                  <a:txBody>
                    <a:bodyPr/>
                    <a:lstStyle/>
                    <a:p>
                      <a:pPr algn="ctr" fontAlgn="ctr"/>
                      <a:r>
                        <a:rPr lang="ru-RU" sz="900" b="1" u="none" strike="noStrike" dirty="0" smtClean="0">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 (план)</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2021 год (факт)</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1833">
                <a:tc>
                  <a:txBody>
                    <a:bodyPr/>
                    <a:lstStyle/>
                    <a:p>
                      <a:pPr algn="just" fontAlgn="ctr"/>
                      <a:r>
                        <a:rPr lang="ru-RU" sz="900" b="0" i="0" u="none" strike="noStrike" dirty="0" smtClean="0">
                          <a:solidFill>
                            <a:schemeClr val="tx1"/>
                          </a:solidFill>
                          <a:effectLst/>
                          <a:latin typeface="+mn-lt"/>
                        </a:rPr>
                        <a:t>Количество структурных подразделений органов государственной власти и органов местного самоуправления, к функциям которых отнесены вопросы реализации законодательства о языках Республики Татарстан и Программы, единиц</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1833">
                <a:tc>
                  <a:txBody>
                    <a:bodyPr/>
                    <a:lstStyle/>
                    <a:p>
                      <a:pPr algn="just" fontAlgn="ctr"/>
                      <a:r>
                        <a:rPr lang="ru-RU" sz="900" b="0" i="0" u="none" strike="noStrike" dirty="0">
                          <a:solidFill>
                            <a:schemeClr val="tx1"/>
                          </a:solidFill>
                          <a:effectLst/>
                          <a:latin typeface="+mn-lt"/>
                        </a:rPr>
                        <a:t>Соотношение аудиовизуальной информации на государственных языках Республики Татарстан в сфере государственного и муниципального управления, инфокоммуникационной сфере и сфере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и воспитанием детей татарской национальности на родном татарском языке в дошкольных 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52,4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52,4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a:t>
                      </a:r>
                      <a:r>
                        <a:rPr lang="ru-RU" sz="900" b="0" i="0" u="none" strike="noStrike" dirty="0" smtClean="0">
                          <a:solidFill>
                            <a:schemeClr val="tx1"/>
                          </a:solidFill>
                          <a:effectLst/>
                          <a:latin typeface="+mn-lt"/>
                        </a:rPr>
                        <a:t>и воспитанием детей </a:t>
                      </a:r>
                      <a:r>
                        <a:rPr lang="ru-RU" sz="900" b="0" i="0" u="none" strike="noStrike" dirty="0">
                          <a:solidFill>
                            <a:schemeClr val="tx1"/>
                          </a:solidFill>
                          <a:effectLst/>
                          <a:latin typeface="+mn-lt"/>
                        </a:rPr>
                        <a:t>татарской национальности на родном татарском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43</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43</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русской национальности на родном русском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созданных и введенных в действие образовательно-культурных татарских центров - филиалов Института </a:t>
                      </a:r>
                      <a:r>
                        <a:rPr lang="ru-RU" sz="900" b="0" i="0" u="none" strike="noStrike" dirty="0" err="1">
                          <a:solidFill>
                            <a:schemeClr val="tx1"/>
                          </a:solidFill>
                          <a:effectLst/>
                          <a:latin typeface="+mn-lt"/>
                        </a:rPr>
                        <a:t>Каюма</a:t>
                      </a:r>
                      <a:r>
                        <a:rPr lang="ru-RU" sz="900" b="0" i="0" u="none" strike="noStrike" dirty="0">
                          <a:solidFill>
                            <a:schemeClr val="tx1"/>
                          </a:solidFill>
                          <a:effectLst/>
                          <a:latin typeface="+mn-lt"/>
                        </a:rPr>
                        <a:t> </a:t>
                      </a:r>
                      <a:r>
                        <a:rPr lang="ru-RU" sz="900" b="0" i="0" u="none" strike="noStrike" dirty="0" err="1">
                          <a:solidFill>
                            <a:schemeClr val="tx1"/>
                          </a:solidFill>
                          <a:effectLst/>
                          <a:latin typeface="+mn-lt"/>
                        </a:rPr>
                        <a:t>Насыри</a:t>
                      </a:r>
                      <a:r>
                        <a:rPr lang="ru-RU" sz="900" b="0" i="0" u="none" strike="noStrike" dirty="0">
                          <a:solidFill>
                            <a:schemeClr val="tx1"/>
                          </a:solidFill>
                          <a:effectLst/>
                          <a:latin typeface="+mn-lt"/>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результатов фундаментальных научных исследований в области татарской филологии, внедренных в практику,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научных монографий по русской филологии, подготовленных учеными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оцифрованных документов печатного (письменного) наследия русского и татарского народов, хранящихся в архивах, научных центрах, библиотеках республики,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70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70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Количество национальных воскресных школ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30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Доля СМИ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9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татарском языке;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языках представителей народов, проживающих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совокупного фонда общедоступных библиотек республики на языках народов Республики Татарстан и Российской Федерации, кроме русского,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публикаций в СМИ о языковой ситуации в Республике Татарстан и ходе реализации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проведенных исследований динамики этноязыковой ситуации в Республике </a:t>
                      </a:r>
                      <a:r>
                        <a:rPr lang="ru-RU" sz="900" b="0" i="0" u="none" strike="noStrike" dirty="0" smtClean="0">
                          <a:solidFill>
                            <a:schemeClr val="tx1"/>
                          </a:solidFill>
                          <a:effectLst/>
                          <a:latin typeface="+mn-lt"/>
                        </a:rPr>
                        <a:t>Татарстан, </a:t>
                      </a:r>
                      <a:r>
                        <a:rPr lang="ru-RU" sz="900" b="0" i="0" u="none" strike="noStrike" dirty="0">
                          <a:solidFill>
                            <a:schemeClr val="tx1"/>
                          </a:solidFill>
                          <a:effectLst/>
                          <a:latin typeface="+mn-lt"/>
                        </a:rPr>
                        <a:t>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529998" y="6085571"/>
            <a:ext cx="8734425" cy="400110"/>
          </a:xfrm>
          <a:prstGeom prst="rect">
            <a:avLst/>
          </a:prstGeom>
        </p:spPr>
        <p:txBody>
          <a:bodyPr wrap="square">
            <a:spAutoFit/>
          </a:bodyPr>
          <a:lstStyle/>
          <a:p>
            <a:r>
              <a:rPr lang="ru-RU" sz="1000" b="1" i="1" dirty="0">
                <a:solidFill>
                  <a:schemeClr val="accent1"/>
                </a:solidFill>
              </a:rPr>
              <a:t>Ответственный исполнитель государственной программы</a:t>
            </a:r>
            <a:r>
              <a:rPr lang="ru-RU" sz="1000" b="1" i="1" dirty="0" smtClean="0">
                <a:solidFill>
                  <a:schemeClr val="accent1"/>
                </a:solidFill>
              </a:rPr>
              <a:t>:</a:t>
            </a:r>
            <a:r>
              <a:rPr lang="en-US" sz="1000" b="1" i="1" dirty="0" smtClean="0">
                <a:solidFill>
                  <a:schemeClr val="accent1"/>
                </a:solidFill>
              </a:rPr>
              <a:t> </a:t>
            </a:r>
            <a:r>
              <a:rPr lang="ru-RU" sz="1000" b="1" i="1" dirty="0">
                <a:solidFill>
                  <a:schemeClr val="accent1"/>
                </a:solidFill>
              </a:rPr>
              <a:t>Министерство образования и </a:t>
            </a:r>
            <a:r>
              <a:rPr lang="ru-RU" sz="1000" b="1" i="1" dirty="0" smtClean="0">
                <a:solidFill>
                  <a:schemeClr val="accent1"/>
                </a:solidFill>
              </a:rPr>
              <a:t>науки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1789644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592854517"/>
              </p:ext>
            </p:extLst>
          </p:nvPr>
        </p:nvGraphicFramePr>
        <p:xfrm>
          <a:off x="481893" y="1679851"/>
          <a:ext cx="8477250" cy="529845"/>
        </p:xfrm>
        <a:graphic>
          <a:graphicData uri="http://schemas.openxmlformats.org/drawingml/2006/table">
            <a:tbl>
              <a:tblPr firstRow="1" firstCol="1" bandRow="1">
                <a:tableStyleId>{5C22544A-7EE6-4342-B048-85BDC9FD1C3A}</a:tableStyleId>
              </a:tblPr>
              <a:tblGrid>
                <a:gridCol w="6612255"/>
                <a:gridCol w="929640"/>
                <a:gridCol w="9353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smtClean="0">
                          <a:solidFill>
                            <a:schemeClr val="tx1"/>
                          </a:solidFill>
                          <a:effectLst/>
                          <a:latin typeface="+mn-lt"/>
                        </a:rPr>
                        <a:t>176 242,8</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smtClean="0">
                          <a:solidFill>
                            <a:schemeClr val="tx1"/>
                          </a:solidFill>
                          <a:effectLst/>
                          <a:latin typeface="+mn-lt"/>
                        </a:rPr>
                        <a:t>170 640,0</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6" y="933113"/>
            <a:ext cx="8455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748593"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21. Государственная программа Республики Татарстан «Развитие </a:t>
            </a:r>
            <a:r>
              <a:rPr lang="ru-RU" sz="1600" b="1" dirty="0"/>
              <a:t>рынка газомоторного топлива в Республике Татарстан на 2013 – 2023 </a:t>
            </a:r>
            <a:r>
              <a:rPr lang="ru-RU" sz="1600" b="1" dirty="0" smtClean="0"/>
              <a:t>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012535726"/>
              </p:ext>
            </p:extLst>
          </p:nvPr>
        </p:nvGraphicFramePr>
        <p:xfrm>
          <a:off x="481893" y="2277879"/>
          <a:ext cx="8477250" cy="2643763"/>
        </p:xfrm>
        <a:graphic>
          <a:graphicData uri="http://schemas.openxmlformats.org/drawingml/2006/table">
            <a:tbl>
              <a:tblPr>
                <a:tableStyleId>{616DA210-FB5B-4158-B5E0-FEB733F419BA}</a:tableStyleId>
              </a:tblPr>
              <a:tblGrid>
                <a:gridCol w="6632401"/>
                <a:gridCol w="916766"/>
                <a:gridCol w="928083"/>
              </a:tblGrid>
              <a:tr h="280904">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a:t>
                      </a:r>
                      <a:r>
                        <a:rPr lang="ru-RU" sz="1000" b="1" u="none" strike="noStrike" dirty="0">
                          <a:solidFill>
                            <a:schemeClr val="tx1"/>
                          </a:solidFill>
                          <a:effectLst/>
                          <a:latin typeface="+mn-lt"/>
                        </a:rPr>
                        <a:t>год (план)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2021 год </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6860">
                <a:tc>
                  <a:txBody>
                    <a:bodyPr/>
                    <a:lstStyle/>
                    <a:p>
                      <a:pPr algn="just" rtl="0" fontAlgn="ctr"/>
                      <a:r>
                        <a:rPr lang="ru-RU" sz="900" u="none" strike="noStrike" dirty="0">
                          <a:effectLst/>
                        </a:rPr>
                        <a:t>Приобретение автотранспортных средств, работающих на газомоторном,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450,0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540,0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0980">
                <a:tc>
                  <a:txBody>
                    <a:bodyPr/>
                    <a:lstStyle/>
                    <a:p>
                      <a:pPr algn="just" rtl="0" fontAlgn="ctr"/>
                      <a:r>
                        <a:rPr lang="ru-RU" sz="900" u="none" strike="noStrike" dirty="0">
                          <a:effectLst/>
                        </a:rPr>
                        <a:t>Перевод автотранспортных средств физических лиц, юридических лиц (в том числе находящихся в муниципальной и государственной собственности) и индивидуальных предпринимателей на использование газомоторного топлива, осуществляемый с применением   механизмов  субсидирования части затрат пунктов переоборудования и технического обслуживания, имеющих заключенное партнерское соглашение с обществом с ограниченной ответственностью «Газпром газомоторное топливо» и  принимающими участие в реализации стимулирующих программ развития рынка газомоторного топлива,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1 549,0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just" rtl="0" fontAlgn="ctr"/>
                      <a:r>
                        <a:rPr lang="ru-RU" sz="900" u="none" strike="noStrike" dirty="0">
                          <a:effectLst/>
                        </a:rPr>
                        <a:t>Перевод автотранспортных средств государственных и муниципальных учреждений Республики Татарстан,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5740">
                <a:tc>
                  <a:txBody>
                    <a:bodyPr/>
                    <a:lstStyle/>
                    <a:p>
                      <a:pPr algn="just" rtl="0" fontAlgn="ctr"/>
                      <a:r>
                        <a:rPr lang="ru-RU" sz="900" u="none" strike="noStrike" dirty="0">
                          <a:effectLst/>
                        </a:rPr>
                        <a:t>Снижение выбросов автотранспортными средствами вредных (загрязняющих) веществ, тыс. тонн в год</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998">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Количество отчетных материалов,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7315">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Подготовка и проведение Всероссийской конференции, единиц</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Количество обученных, человек</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522,0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70">
                <a:tc>
                  <a:txBody>
                    <a:bodyPr/>
                    <a:lstStyle/>
                    <a:p>
                      <a:pPr algn="just" rtl="0" fontAlgn="ctr"/>
                      <a:r>
                        <a:rPr lang="ru-RU" sz="900" b="0" i="0" u="none" strike="noStrike" dirty="0">
                          <a:solidFill>
                            <a:srgbClr val="000000"/>
                          </a:solidFill>
                          <a:effectLst/>
                          <a:latin typeface="Arial" panose="020B0604020202020204" pitchFamily="34" charset="0"/>
                        </a:rPr>
                        <a:t>Количество автотранспортных средств государственных и муниципальных учреждений республики, использующих газомоторное топливо,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1 430,0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1 430,0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542925" y="6019383"/>
            <a:ext cx="8355186"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endParaRPr lang="ru-RU" sz="1000" b="1" i="1" dirty="0">
              <a:solidFill>
                <a:schemeClr val="accent1"/>
              </a:solidFill>
              <a:latin typeface="Times New Roman" panose="02020603050405020304" pitchFamily="18" charset="0"/>
            </a:endParaRPr>
          </a:p>
        </p:txBody>
      </p:sp>
      <p:sp>
        <p:nvSpPr>
          <p:cNvPr id="6" name="Прямоугольник 5"/>
          <p:cNvSpPr/>
          <p:nvPr/>
        </p:nvSpPr>
        <p:spPr>
          <a:xfrm>
            <a:off x="542925" y="6219156"/>
            <a:ext cx="8455078"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https://mpt.tatarstan.ru/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13561887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81223643"/>
              </p:ext>
            </p:extLst>
          </p:nvPr>
        </p:nvGraphicFramePr>
        <p:xfrm>
          <a:off x="628648" y="1276985"/>
          <a:ext cx="8342632" cy="547884"/>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628">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733 718,5</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731 418,2</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34563785"/>
              </p:ext>
            </p:extLst>
          </p:nvPr>
        </p:nvGraphicFramePr>
        <p:xfrm>
          <a:off x="628648" y="1919590"/>
          <a:ext cx="8342632" cy="2237473"/>
        </p:xfrm>
        <a:graphic>
          <a:graphicData uri="http://schemas.openxmlformats.org/drawingml/2006/table">
            <a:tbl>
              <a:tblPr firstRow="1" firstCol="1" bandRow="1">
                <a:tableStyleId>{5940675A-B579-460E-94D1-54222C63F5DA}</a:tableStyleId>
              </a:tblPr>
              <a:tblGrid>
                <a:gridCol w="6479083"/>
                <a:gridCol w="926032"/>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2021 </a:t>
                      </a:r>
                      <a:r>
                        <a:rPr lang="ru-RU" sz="1000" b="1" kern="1200" dirty="0">
                          <a:solidFill>
                            <a:schemeClr val="tx1"/>
                          </a:solidFill>
                          <a:effectLst/>
                          <a:latin typeface="+mn-lt"/>
                          <a:ea typeface="+mn-ea"/>
                          <a:cs typeface="+mn-cs"/>
                        </a:rPr>
                        <a:t>год</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(план)</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2021 год</a:t>
                      </a:r>
                      <a:r>
                        <a:rPr lang="ru-RU" sz="1000" b="1" kern="1200" dirty="0">
                          <a:solidFill>
                            <a:schemeClr val="tx1"/>
                          </a:solidFill>
                          <a:effectLst/>
                          <a:latin typeface="+mn-lt"/>
                          <a:ea typeface="+mn-ea"/>
                          <a:cs typeface="+mn-cs"/>
                        </a:rPr>
                        <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(факт)</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62097">
                <a:tc>
                  <a:txBody>
                    <a:bodyPr/>
                    <a:lstStyle/>
                    <a:p>
                      <a:pPr algn="just">
                        <a:lnSpc>
                          <a:spcPct val="115000"/>
                        </a:lnSpc>
                        <a:spcAft>
                          <a:spcPts val="0"/>
                        </a:spcAft>
                      </a:pPr>
                      <a:r>
                        <a:rPr lang="ru-RU" sz="1000" dirty="0"/>
                        <a:t>Доля проектов законов Республики Татарстан, предусмотренных планом законопроектной деятельности Кабинета Министров Республики Татарстан на соответствующий год, внесенных в Кабинет Министров Республики Татарстан в установленный срок, в общем числе проектов законов Республики Татарстан, предусмотренных Планом законопроектной деятельности Кабинета Министров на соответствующий год, процентов</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a:t>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a:t>Количество зданий, помещений судебных участков, в которых произведены ремонтные работы</a:t>
                      </a:r>
                      <a:endParaRPr lang="ru-RU" sz="1000" b="0" kern="1200" dirty="0">
                        <a:solidFill>
                          <a:schemeClr val="tx1"/>
                        </a:solidFill>
                        <a:effectLst/>
                        <a:latin typeface="+mn-lt"/>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4</a:t>
                      </a:r>
                      <a:endParaRPr lang="ru-RU" sz="10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16</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43">
                <a:tc>
                  <a:txBody>
                    <a:bodyPr/>
                    <a:lstStyle/>
                    <a:p>
                      <a:pPr algn="just">
                        <a:lnSpc>
                          <a:spcPct val="115000"/>
                        </a:lnSpc>
                        <a:spcAft>
                          <a:spcPts val="0"/>
                        </a:spcAft>
                      </a:pPr>
                      <a:r>
                        <a:rPr lang="ru-RU" sz="1000" dirty="0"/>
                        <a:t>Выполнение заданного объема формирования Свода законов Республики Татарстан, процентов от установленного объема задания</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3397" y="740966"/>
            <a:ext cx="8342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200" b="1" i="0" strike="noStrike" cap="none" normalizeH="0" baseline="0" dirty="0" smtClean="0">
                <a:ln>
                  <a:noFill/>
                </a:ln>
                <a:effectLst/>
                <a:latin typeface="Arial" panose="020B0604020202020204" pitchFamily="34" charset="0"/>
                <a:ea typeface="Calibri" panose="020F0502020204030204" pitchFamily="34" charset="0"/>
              </a:rPr>
              <a:t>:</a:t>
            </a:r>
            <a:r>
              <a:rPr kumimoji="0" lang="ru-RU" altLang="ru-RU" sz="1200" b="0" i="0" strike="noStrike" cap="none" normalizeH="0" baseline="0" dirty="0" smtClean="0">
                <a:ln>
                  <a:noFill/>
                </a:ln>
                <a:effectLst/>
                <a:latin typeface="Arial" panose="020B0604020202020204" pitchFamily="34" charset="0"/>
                <a:ea typeface="Calibri" panose="020F0502020204030204" pitchFamily="34" charset="0"/>
              </a:rPr>
              <a:t> </a:t>
            </a:r>
            <a:r>
              <a:rPr kumimoji="0" lang="ru-RU" altLang="ru-RU" sz="1200" b="0" i="0" u="none" strike="noStrike" cap="none" normalizeH="0" baseline="0" dirty="0" smtClean="0">
                <a:ln>
                  <a:noFill/>
                </a:ln>
                <a:effectLst/>
                <a:latin typeface="Arial" panose="020B0604020202020204" pitchFamily="34" charset="0"/>
                <a:ea typeface="Calibri" panose="020F0502020204030204" pitchFamily="34" charset="0"/>
              </a:rPr>
              <a:t>повышение уровня правовой обеспеченности населения Республики Татарстан и создание оптимальных условий для независимого осуществления правосудия</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579116" y="131307"/>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22.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«Развитие юстиции 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2024 годы»</a:t>
            </a:r>
            <a:endParaRPr lang="ru-RU" altLang="ru-RU" sz="1400" b="1" dirty="0">
              <a:solidFill>
                <a:schemeClr val="tx1"/>
              </a:solidFill>
              <a:latin typeface="Arial" panose="020B0604020202020204" pitchFamily="34" charset="0"/>
              <a:ea typeface="Calibri" panose="020F0502020204030204" pitchFamily="34" charset="0"/>
            </a:endParaRPr>
          </a:p>
        </p:txBody>
      </p:sp>
      <p:sp>
        <p:nvSpPr>
          <p:cNvPr id="2" name="Прямоугольник 1"/>
          <p:cNvSpPr/>
          <p:nvPr/>
        </p:nvSpPr>
        <p:spPr>
          <a:xfrm>
            <a:off x="640588" y="5872354"/>
            <a:ext cx="8177812"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юстиции Республики Татарстан</a:t>
            </a:r>
            <a:endParaRPr lang="ru-RU" sz="1000" b="1" i="1" dirty="0">
              <a:solidFill>
                <a:schemeClr val="accent1"/>
              </a:solidFill>
              <a:latin typeface="Times New Roman" panose="02020603050405020304" pitchFamily="18" charset="0"/>
            </a:endParaRPr>
          </a:p>
        </p:txBody>
      </p:sp>
      <p:sp>
        <p:nvSpPr>
          <p:cNvPr id="3" name="Прямоугольник 2"/>
          <p:cNvSpPr/>
          <p:nvPr/>
        </p:nvSpPr>
        <p:spPr>
          <a:xfrm>
            <a:off x="640588" y="6117416"/>
            <a:ext cx="8235442"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34202085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96758172"/>
              </p:ext>
            </p:extLst>
          </p:nvPr>
        </p:nvGraphicFramePr>
        <p:xfrm>
          <a:off x="628648" y="1557298"/>
          <a:ext cx="8342632" cy="517656"/>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1102">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8 101,4</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7 550,1</a:t>
                      </a:r>
                      <a:endParaRPr lang="ru-RU" sz="1000" b="1" dirty="0">
                        <a:solidFill>
                          <a:schemeClr val="tx1"/>
                        </a:solidFill>
                        <a:effectLst/>
                        <a:latin typeface="+mn-lt"/>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54570443"/>
              </p:ext>
            </p:extLst>
          </p:nvPr>
        </p:nvGraphicFramePr>
        <p:xfrm>
          <a:off x="618078" y="2115667"/>
          <a:ext cx="8342632" cy="4247466"/>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a:t>
                      </a:r>
                      <a:br>
                        <a:rPr lang="ru-RU" sz="1000" b="1" dirty="0">
                          <a:solidFill>
                            <a:schemeClr val="tx1"/>
                          </a:solidFill>
                          <a:effectLst/>
                          <a:latin typeface="+mn-lt"/>
                        </a:rPr>
                      </a:b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год</a:t>
                      </a:r>
                      <a:r>
                        <a:rPr lang="ru-RU" sz="1000" b="1" dirty="0">
                          <a:solidFill>
                            <a:schemeClr val="tx1"/>
                          </a:solidFill>
                          <a:effectLst/>
                          <a:latin typeface="+mn-lt"/>
                        </a:rPr>
                        <a:t/>
                      </a:r>
                      <a:br>
                        <a:rPr lang="ru-RU" sz="1000" b="1" dirty="0">
                          <a:solidFill>
                            <a:schemeClr val="tx1"/>
                          </a:solidFill>
                          <a:effectLst/>
                          <a:latin typeface="+mn-lt"/>
                        </a:rPr>
                      </a:b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энергоемкость валового регионального продукта Республики Татарстан (для фактических условий), </a:t>
                      </a:r>
                      <a:r>
                        <a:rPr lang="ru-RU" sz="900" b="0" i="0" u="none" strike="noStrike" dirty="0" err="1">
                          <a:solidFill>
                            <a:srgbClr val="000000"/>
                          </a:solidFill>
                          <a:effectLst/>
                          <a:latin typeface="Arial" panose="020B0604020202020204" pitchFamily="34" charset="0"/>
                        </a:rPr>
                        <a:t>т.у.т</a:t>
                      </a:r>
                      <a:r>
                        <a:rPr lang="ru-RU" sz="900" b="0" i="0" u="none" strike="noStrike" dirty="0">
                          <a:solidFill>
                            <a:srgbClr val="000000"/>
                          </a:solidFill>
                          <a:effectLst/>
                          <a:latin typeface="Arial" panose="020B0604020202020204" pitchFamily="34" charset="0"/>
                        </a:rPr>
                        <a:t>./млн.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8,510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6,310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энергоемкость валового регионального продукта Республики Татарстан (для сопоставимых условий), </a:t>
                      </a:r>
                      <a:r>
                        <a:rPr lang="ru-RU" sz="900" b="0" i="0" u="none" strike="noStrike" dirty="0" err="1">
                          <a:solidFill>
                            <a:srgbClr val="000000"/>
                          </a:solidFill>
                          <a:effectLst/>
                          <a:latin typeface="Arial" panose="020B0604020202020204" pitchFamily="34" charset="0"/>
                        </a:rPr>
                        <a:t>т.у.т</a:t>
                      </a:r>
                      <a:r>
                        <a:rPr lang="ru-RU" sz="900" b="0" i="0" u="none" strike="noStrike" dirty="0">
                          <a:solidFill>
                            <a:srgbClr val="000000"/>
                          </a:solidFill>
                          <a:effectLst/>
                          <a:latin typeface="Arial" panose="020B0604020202020204" pitchFamily="34" charset="0"/>
                        </a:rPr>
                        <a:t>./млн.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20,800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20,230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объема энергетических ресурсов, производимых с использованием возобновляемых источников энергии и (или) вторичных энергетических ресурсов, в общем объеме энергетических ресурсов, производимых на территории Республики Татарстан,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отношение расходов на приобретение энергетических ресурсов к объему валового регионального продукта Республики Татарстан, млн. руб./млн. руб.</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0,340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потерь тепловой энергии при ее передаче в общем объеме переданной тепловой энергии,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12,500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12,500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электрической энергии, используемой при передаче тепловой энергии в системах теплоснабжения, </a:t>
                      </a:r>
                      <a:r>
                        <a:rPr lang="ru-RU" sz="900" b="0" i="0" u="none" strike="noStrike" dirty="0" err="1">
                          <a:solidFill>
                            <a:srgbClr val="000000"/>
                          </a:solidFill>
                          <a:effectLst/>
                          <a:latin typeface="Arial" panose="020B0604020202020204" pitchFamily="34" charset="0"/>
                        </a:rPr>
                        <a:t>кВт∙ч</a:t>
                      </a:r>
                      <a:r>
                        <a:rPr lang="ru-RU" sz="900" b="0" i="0" u="none" strike="noStrike" dirty="0">
                          <a:solidFill>
                            <a:srgbClr val="000000"/>
                          </a:solidFill>
                          <a:effectLst/>
                          <a:latin typeface="Arial" panose="020B0604020202020204" pitchFamily="34" charset="0"/>
                        </a:rPr>
                        <a:t>/Гкал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13,500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13,500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потерь электрической энергии: при ее передаче по распределительным сетям в общем объеме переданной электрической энергии,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8,900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8,020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топлива на выработку тепловой энергии тепловыми электростанциями, кг/Гкал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143,200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143,790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потерь электрической энергии: при ее передаче по сетям в общем объеме переданной электрической энергии,%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7,600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6,400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топлива на выработку электрической энергии тепловыми электростанциями, г/</a:t>
                      </a:r>
                      <a:r>
                        <a:rPr lang="ru-RU" sz="900" b="0" i="0" u="none" strike="noStrike" dirty="0" err="1">
                          <a:solidFill>
                            <a:srgbClr val="000000"/>
                          </a:solidFill>
                          <a:effectLst/>
                          <a:latin typeface="Arial" panose="020B0604020202020204" pitchFamily="34" charset="0"/>
                        </a:rPr>
                        <a:t>кВт∙ч</a:t>
                      </a:r>
                      <a:endParaRPr lang="ru-RU" sz="9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305,000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291,390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электрической энергии на снабжение органов государственной власти Республики Татарстан и государственных учреждений Республики Татарстан, на 1 </a:t>
                      </a:r>
                      <a:r>
                        <a:rPr lang="ru-RU" sz="900" b="0" i="0" u="none" strike="noStrike" dirty="0" err="1">
                          <a:solidFill>
                            <a:srgbClr val="000000"/>
                          </a:solidFill>
                          <a:effectLst/>
                          <a:latin typeface="Arial" panose="020B0604020202020204" pitchFamily="34" charset="0"/>
                        </a:rPr>
                        <a:t>кв.м</a:t>
                      </a:r>
                      <a:r>
                        <a:rPr lang="ru-RU" sz="900" b="0" i="0" u="none" strike="noStrike" dirty="0">
                          <a:solidFill>
                            <a:srgbClr val="000000"/>
                          </a:solidFill>
                          <a:effectLst/>
                          <a:latin typeface="Arial" panose="020B0604020202020204" pitchFamily="34" charset="0"/>
                        </a:rPr>
                        <a:t>. общей площади (год), </a:t>
                      </a:r>
                      <a:r>
                        <a:rPr lang="ru-RU" sz="900" b="0" i="0" u="none" strike="noStrike" dirty="0" err="1">
                          <a:solidFill>
                            <a:srgbClr val="000000"/>
                          </a:solidFill>
                          <a:effectLst/>
                          <a:latin typeface="Arial" panose="020B0604020202020204" pitchFamily="34" charset="0"/>
                        </a:rPr>
                        <a:t>кВт∙ч</a:t>
                      </a:r>
                      <a:r>
                        <a:rPr lang="ru-RU" sz="900" b="0" i="0" u="none" strike="noStrike" dirty="0">
                          <a:solidFill>
                            <a:srgbClr val="000000"/>
                          </a:solidFill>
                          <a:effectLst/>
                          <a:latin typeface="Arial" panose="020B0604020202020204" pitchFamily="34" charset="0"/>
                        </a:rPr>
                        <a:t>/кв. 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48,000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46,660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горячей воды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dirty="0" err="1">
                          <a:solidFill>
                            <a:srgbClr val="000000"/>
                          </a:solidFill>
                          <a:effectLst/>
                          <a:latin typeface="Arial" panose="020B0604020202020204" pitchFamily="34" charset="0"/>
                        </a:rPr>
                        <a:t>куб.м</a:t>
                      </a:r>
                      <a:r>
                        <a:rPr lang="ru-RU" sz="900" b="0" i="0" u="none" strike="noStrike" dirty="0">
                          <a:solidFill>
                            <a:srgbClr val="000000"/>
                          </a:solidFill>
                          <a:effectLst/>
                          <a:latin typeface="Arial" panose="020B0604020202020204" pitchFamily="34" charset="0"/>
                        </a:rPr>
                        <a:t>./чел.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7,940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7,590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природного газа на снабжение органов государственной власти Республики Татарстан и государственных учреждений Республики Татарстан (в расчете на 1 </a:t>
                      </a:r>
                      <a:r>
                        <a:rPr lang="ru-RU" sz="900" b="0" i="0" u="none" strike="noStrike" dirty="0" err="1">
                          <a:solidFill>
                            <a:srgbClr val="000000"/>
                          </a:solidFill>
                          <a:effectLst/>
                          <a:latin typeface="Arial" panose="020B0604020202020204" pitchFamily="34" charset="0"/>
                        </a:rPr>
                        <a:t>кв.метр</a:t>
                      </a:r>
                      <a:r>
                        <a:rPr lang="ru-RU" sz="900" b="0" i="0" u="none" strike="noStrike" dirty="0">
                          <a:solidFill>
                            <a:srgbClr val="000000"/>
                          </a:solidFill>
                          <a:effectLst/>
                          <a:latin typeface="Arial" panose="020B0604020202020204" pitchFamily="34" charset="0"/>
                        </a:rPr>
                        <a:t> общей площади), </a:t>
                      </a:r>
                      <a:r>
                        <a:rPr lang="ru-RU" sz="900" b="0" i="0" u="none" strike="noStrike" dirty="0" err="1">
                          <a:solidFill>
                            <a:srgbClr val="000000"/>
                          </a:solidFill>
                          <a:effectLst/>
                          <a:latin typeface="Arial" panose="020B0604020202020204" pitchFamily="34" charset="0"/>
                        </a:rPr>
                        <a:t>куб.метров</a:t>
                      </a:r>
                      <a:r>
                        <a:rPr lang="ru-RU" sz="900" b="0" i="0" u="none" strike="noStrike" dirty="0">
                          <a:solidFill>
                            <a:srgbClr val="000000"/>
                          </a:solidFill>
                          <a:effectLst/>
                          <a:latin typeface="Arial" panose="020B0604020202020204" pitchFamily="34" charset="0"/>
                        </a:rPr>
                        <a:t>/</a:t>
                      </a:r>
                      <a:r>
                        <a:rPr lang="ru-RU" sz="900" b="0" i="0" u="none" strike="noStrike" dirty="0" err="1">
                          <a:solidFill>
                            <a:srgbClr val="000000"/>
                          </a:solidFill>
                          <a:effectLst/>
                          <a:latin typeface="Arial" panose="020B0604020202020204" pitchFamily="34" charset="0"/>
                        </a:rPr>
                        <a:t>кв.метр</a:t>
                      </a:r>
                      <a:endParaRPr lang="ru-RU" sz="9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4,600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4,230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природного газа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dirty="0" err="1">
                          <a:solidFill>
                            <a:srgbClr val="000000"/>
                          </a:solidFill>
                          <a:effectLst/>
                          <a:latin typeface="Arial" panose="020B0604020202020204" pitchFamily="34" charset="0"/>
                        </a:rPr>
                        <a:t>куб.м</a:t>
                      </a:r>
                      <a:r>
                        <a:rPr lang="ru-RU" sz="900" b="0" i="0" u="none" strike="noStrike" dirty="0">
                          <a:solidFill>
                            <a:srgbClr val="000000"/>
                          </a:solidFill>
                          <a:effectLst/>
                          <a:latin typeface="Arial" panose="020B0604020202020204" pitchFamily="34" charset="0"/>
                        </a:rPr>
                        <a:t>./чел.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168,000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157,890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холодной воды на снабжение органов государственной власти Республики Татарстан и государственных учреждений Республики Татарстан, на 1 чел., </a:t>
                      </a:r>
                      <a:r>
                        <a:rPr lang="ru-RU" sz="900" b="0" i="0" u="none" strike="noStrike" dirty="0" err="1">
                          <a:solidFill>
                            <a:srgbClr val="000000"/>
                          </a:solidFill>
                          <a:effectLst/>
                          <a:latin typeface="Arial" panose="020B0604020202020204" pitchFamily="34" charset="0"/>
                        </a:rPr>
                        <a:t>куб.м</a:t>
                      </a:r>
                      <a:r>
                        <a:rPr lang="ru-RU" sz="900" b="0" i="0" u="none" strike="noStrike" dirty="0">
                          <a:solidFill>
                            <a:srgbClr val="000000"/>
                          </a:solidFill>
                          <a:effectLst/>
                          <a:latin typeface="Arial" panose="020B0604020202020204" pitchFamily="34" charset="0"/>
                        </a:rPr>
                        <a:t>./чел.</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36,000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panose="020B0604020202020204" pitchFamily="34" charset="0"/>
                        </a:rPr>
                        <a:t>29,200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61176">
                <a:tc>
                  <a:txBody>
                    <a:bodyPr/>
                    <a:lstStyle/>
                    <a:p>
                      <a:pPr algn="just" fontAlgn="t"/>
                      <a:r>
                        <a:rPr lang="ru-RU" sz="900" b="0" i="0" u="none" strike="noStrike" dirty="0">
                          <a:solidFill>
                            <a:srgbClr val="000000"/>
                          </a:solidFill>
                          <a:effectLst/>
                          <a:latin typeface="Arial" panose="020B0604020202020204" pitchFamily="34" charset="0"/>
                        </a:rPr>
                        <a:t>удельный расход тепловой энергии на снабжение органов государственной власти Республики Татарстан и государственных учреждений Республики Татарстан, на 1 </a:t>
                      </a:r>
                      <a:r>
                        <a:rPr lang="ru-RU" sz="900" b="0" i="0" u="none" strike="noStrike" dirty="0" err="1">
                          <a:solidFill>
                            <a:srgbClr val="000000"/>
                          </a:solidFill>
                          <a:effectLst/>
                          <a:latin typeface="Arial" panose="020B0604020202020204" pitchFamily="34" charset="0"/>
                        </a:rPr>
                        <a:t>кв.м</a:t>
                      </a:r>
                      <a:r>
                        <a:rPr lang="ru-RU" sz="900" b="0" i="0" u="none" strike="noStrike" dirty="0">
                          <a:solidFill>
                            <a:srgbClr val="000000"/>
                          </a:solidFill>
                          <a:effectLst/>
                          <a:latin typeface="Arial" panose="020B0604020202020204" pitchFamily="34" charset="0"/>
                        </a:rPr>
                        <a:t>. общей площади, Гкал/кв. 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0,130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rgbClr val="000000"/>
                          </a:solidFill>
                          <a:effectLst/>
                          <a:latin typeface="Arial" panose="020B0604020202020204" pitchFamily="34" charset="0"/>
                        </a:rPr>
                        <a:t>0,120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6" name="Rectangle 1"/>
          <p:cNvSpPr>
            <a:spLocks noChangeArrowheads="1"/>
          </p:cNvSpPr>
          <p:nvPr/>
        </p:nvSpPr>
        <p:spPr bwMode="auto">
          <a:xfrm>
            <a:off x="619521" y="673604"/>
            <a:ext cx="834118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4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ru-RU" sz="1200" dirty="0" smtClean="0"/>
              <a:t>повышение </a:t>
            </a:r>
            <a:r>
              <a:rPr lang="ru-RU" sz="1200" dirty="0"/>
              <a:t>энергетической эффективности в производственной (промышленность, транспорт) и непроизводственной (государственный сектор) сферах Республики Татарстан при неуклонном повышении качества жизни, конкурентоспособности выпускаемой продукции, снижении расходов на первичные </a:t>
            </a:r>
            <a:r>
              <a:rPr lang="ru-RU" sz="1200" dirty="0" smtClean="0"/>
              <a:t>энергоносители </a:t>
            </a:r>
            <a:r>
              <a:rPr lang="ru-RU" sz="1200" dirty="0"/>
              <a:t>и уменьшении негативного воздействия на окружающую среду</a:t>
            </a:r>
          </a:p>
        </p:txBody>
      </p:sp>
      <p:sp>
        <p:nvSpPr>
          <p:cNvPr id="7" name="Скругленный прямоугольник 6"/>
          <p:cNvSpPr/>
          <p:nvPr/>
        </p:nvSpPr>
        <p:spPr>
          <a:xfrm>
            <a:off x="628648" y="94722"/>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23.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a:t>
            </a:r>
            <a:r>
              <a:rPr lang="ru-RU" altLang="ru-RU" sz="1400" b="1" dirty="0" err="1" smtClean="0">
                <a:solidFill>
                  <a:schemeClr val="tx1"/>
                </a:solidFill>
                <a:latin typeface="Arial" panose="020B0604020202020204" pitchFamily="34" charset="0"/>
                <a:ea typeface="Calibri" panose="020F0502020204030204" pitchFamily="34" charset="0"/>
              </a:rPr>
              <a:t>Энергоресурсоэффективность</a:t>
            </a:r>
            <a:r>
              <a:rPr lang="ru-RU" altLang="ru-RU" sz="1400" b="1" dirty="0" smtClean="0">
                <a:solidFill>
                  <a:schemeClr val="tx1"/>
                </a:solidFill>
                <a:latin typeface="Arial" panose="020B0604020202020204" pitchFamily="34" charset="0"/>
                <a:ea typeface="Calibri" panose="020F0502020204030204" pitchFamily="34" charset="0"/>
              </a:rPr>
              <a:t> в </a:t>
            </a:r>
            <a:r>
              <a:rPr lang="ru-RU" altLang="ru-RU" sz="1400" b="1" dirty="0">
                <a:solidFill>
                  <a:schemeClr val="tx1"/>
                </a:solidFill>
                <a:latin typeface="Arial" panose="020B0604020202020204" pitchFamily="34" charset="0"/>
                <a:ea typeface="Calibri" panose="020F0502020204030204" pitchFamily="34" charset="0"/>
              </a:rPr>
              <a:t>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a:t>
            </a:r>
            <a:endParaRPr lang="ru-RU" altLang="ru-RU" sz="1400" b="1" dirty="0">
              <a:solidFill>
                <a:schemeClr val="tx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20294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506843112"/>
              </p:ext>
            </p:extLst>
          </p:nvPr>
        </p:nvGraphicFramePr>
        <p:xfrm>
          <a:off x="613080" y="943616"/>
          <a:ext cx="8342632" cy="4490640"/>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a:t>
                      </a:r>
                      <a:br>
                        <a:rPr lang="ru-RU" sz="1000" b="1" dirty="0">
                          <a:solidFill>
                            <a:schemeClr val="tx1"/>
                          </a:solidFill>
                          <a:effectLst/>
                          <a:latin typeface="+mn-lt"/>
                        </a:rPr>
                      </a:b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год</a:t>
                      </a:r>
                      <a:r>
                        <a:rPr lang="ru-RU" sz="1000" b="1" dirty="0">
                          <a:solidFill>
                            <a:schemeClr val="tx1"/>
                          </a:solidFill>
                          <a:effectLst/>
                          <a:latin typeface="+mn-lt"/>
                        </a:rPr>
                        <a:t/>
                      </a:r>
                      <a:br>
                        <a:rPr lang="ru-RU" sz="1000" b="1" dirty="0">
                          <a:solidFill>
                            <a:schemeClr val="tx1"/>
                          </a:solidFill>
                          <a:effectLst/>
                          <a:latin typeface="+mn-lt"/>
                        </a:rPr>
                      </a:b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a:t>
                      </a:r>
                      <a:r>
                        <a:rPr lang="ru-RU" sz="900" b="0" i="0" u="none" strike="noStrike" dirty="0" err="1">
                          <a:solidFill>
                            <a:srgbClr val="000000"/>
                          </a:solidFill>
                          <a:effectLst/>
                          <a:latin typeface="Arial" panose="020B0604020202020204" pitchFamily="34" charset="0"/>
                        </a:rPr>
                        <a:t>энергосервисных</a:t>
                      </a:r>
                      <a:r>
                        <a:rPr lang="ru-RU" sz="900" b="0" i="0" u="none" strike="noStrike" dirty="0">
                          <a:solidFill>
                            <a:srgbClr val="000000"/>
                          </a:solidFill>
                          <a:effectLst/>
                          <a:latin typeface="Arial" panose="020B0604020202020204" pitchFamily="34" charset="0"/>
                        </a:rPr>
                        <a:t> договоров (контрактов), заключенных органами государственной власти Республики Татарстан и государственными учреждениями Республики Татарстан, Штук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4,000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участников и посетителей программных мероприятий симпозиума и выставки в области энергосбережения и повышения энергетической эффективности, человек,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10 000,000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7 446,000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органов государственной власти и государственных учреждений Республики Татарстан, направивших энергетические декларации  в специальном модуле государственной информационной системы «Энергоэффективность»,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90,000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91,200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общее количество транспортных средств, работающих на сжиженном природном газе,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503,000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50,000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приобретенной грузовой техники, работающей на сжиженном природном газе,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171,000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50,000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грузовой техники, переведенной на сжиженный природный газ,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290,000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грузовой, сельскохозяйственной, дорожно-строительной техники, переведенной на сжиженный природный газ,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40,000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сервисных центров по обслуживанию техники на сжиженном природном газе,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сельскохозяйственной техники, переведенной на сжиженный природный газ,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введенных в эксплуатацию </a:t>
                      </a:r>
                      <a:r>
                        <a:rPr lang="ru-RU" sz="900" b="0" i="0" u="none" strike="noStrike" dirty="0" err="1">
                          <a:solidFill>
                            <a:srgbClr val="000000"/>
                          </a:solidFill>
                          <a:effectLst/>
                          <a:latin typeface="Arial" panose="020B0604020202020204" pitchFamily="34" charset="0"/>
                        </a:rPr>
                        <a:t>КриоПАГЗ</a:t>
                      </a:r>
                      <a:r>
                        <a:rPr lang="ru-RU" sz="900" b="0" i="0" u="none" strike="noStrike" dirty="0">
                          <a:solidFill>
                            <a:srgbClr val="000000"/>
                          </a:solidFill>
                          <a:effectLst/>
                          <a:latin typeface="Arial" panose="020B0604020202020204" pitchFamily="34" charset="0"/>
                        </a:rPr>
                        <a:t>,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введенных в эксплуатацию речных судов, работающих на сжиженном природном газе,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2573">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387">
                <a:tc>
                  <a:txBody>
                    <a:bodyPr/>
                    <a:lstStyle/>
                    <a:p>
                      <a:pPr algn="just" fontAlgn="t"/>
                      <a:r>
                        <a:rPr lang="ru-RU" sz="900" b="0" i="0" u="none" strike="noStrike" dirty="0">
                          <a:solidFill>
                            <a:srgbClr val="000000"/>
                          </a:solidFill>
                          <a:effectLst/>
                          <a:latin typeface="Arial" panose="020B0604020202020204" pitchFamily="34" charset="0"/>
                        </a:rPr>
                        <a:t>количество заправочных станций,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3654">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8,000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5898">
                <a:tc>
                  <a:txBody>
                    <a:bodyPr/>
                    <a:lstStyle/>
                    <a:p>
                      <a:pPr algn="just" fontAlgn="t"/>
                      <a:r>
                        <a:rPr lang="ru-RU" sz="900" b="0" i="0" u="none" strike="noStrike" dirty="0">
                          <a:solidFill>
                            <a:srgbClr val="000000"/>
                          </a:solidFill>
                          <a:effectLst/>
                          <a:latin typeface="Arial" panose="020B0604020202020204" pitchFamily="34" charset="0"/>
                        </a:rPr>
                        <a:t>количество введенных в эксплуатацию </a:t>
                      </a:r>
                      <a:r>
                        <a:rPr lang="ru-RU" sz="900" b="0" i="0" u="none" strike="noStrike" dirty="0" err="1">
                          <a:solidFill>
                            <a:srgbClr val="000000"/>
                          </a:solidFill>
                          <a:effectLst/>
                          <a:latin typeface="Arial" panose="020B0604020202020204" pitchFamily="34" charset="0"/>
                        </a:rPr>
                        <a:t>КриоАЗС</a:t>
                      </a:r>
                      <a:r>
                        <a:rPr lang="ru-RU" sz="900" b="0" i="0" u="none" strike="noStrike" dirty="0">
                          <a:solidFill>
                            <a:srgbClr val="000000"/>
                          </a:solidFill>
                          <a:effectLst/>
                          <a:latin typeface="Arial" panose="020B0604020202020204" pitchFamily="34" charset="0"/>
                        </a:rPr>
                        <a:t>,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3,000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1395">
                <a:tc>
                  <a:txBody>
                    <a:bodyPr/>
                    <a:lstStyle/>
                    <a:p>
                      <a:pPr algn="just" fontAlgn="t"/>
                      <a:r>
                        <a:rPr lang="ru-RU" sz="900" b="0" i="0" u="none" strike="noStrike" dirty="0">
                          <a:solidFill>
                            <a:srgbClr val="000000"/>
                          </a:solidFill>
                          <a:effectLst/>
                          <a:latin typeface="Arial" panose="020B0604020202020204" pitchFamily="34" charset="0"/>
                        </a:rPr>
                        <a:t>количество построенных и введенных в эксплуатацию заводов по производству сжиженного природного газа,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3516">
                <a:tc>
                  <a:txBody>
                    <a:bodyPr/>
                    <a:lstStyle/>
                    <a:p>
                      <a:pPr algn="just" fontAlgn="t"/>
                      <a:r>
                        <a:rPr lang="ru-RU" sz="900" b="0" i="0" u="none" strike="noStrike" dirty="0">
                          <a:solidFill>
                            <a:srgbClr val="000000"/>
                          </a:solidFill>
                          <a:effectLst/>
                          <a:latin typeface="Arial" panose="020B0604020202020204" pitchFamily="34" charset="0"/>
                        </a:rPr>
                        <a:t>Количество созданных рабочих мест,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11,000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4831">
                <a:tc>
                  <a:txBody>
                    <a:bodyPr/>
                    <a:lstStyle/>
                    <a:p>
                      <a:pPr algn="just" fontAlgn="t"/>
                      <a:r>
                        <a:rPr lang="ru-RU" sz="900" b="0" i="0" u="none" strike="noStrike" dirty="0">
                          <a:solidFill>
                            <a:srgbClr val="000000"/>
                          </a:solidFill>
                          <a:effectLst/>
                          <a:latin typeface="Arial" panose="020B0604020202020204" pitchFamily="34" charset="0"/>
                        </a:rPr>
                        <a:t>снижение выбросов автотранспортными средствами вредных (загрязняющих) веществ,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0,840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0,086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0186">
                <a:tc>
                  <a:txBody>
                    <a:bodyPr/>
                    <a:lstStyle/>
                    <a:p>
                      <a:pPr algn="just" fontAlgn="t"/>
                      <a:r>
                        <a:rPr lang="ru-RU" sz="900" b="0" i="0" u="none" strike="noStrike" dirty="0">
                          <a:solidFill>
                            <a:srgbClr val="000000"/>
                          </a:solidFill>
                          <a:effectLst/>
                          <a:latin typeface="Arial" panose="020B0604020202020204" pitchFamily="34" charset="0"/>
                        </a:rPr>
                        <a:t>объем потребления сжиженного природного газа (нарастающим итогом), тысяч тонн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a:solidFill>
                            <a:srgbClr val="000000"/>
                          </a:solidFill>
                          <a:effectLst/>
                          <a:latin typeface="Arial" panose="020B0604020202020204" pitchFamily="34" charset="0"/>
                        </a:rPr>
                        <a:t>20,122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Прямоугольник 7"/>
          <p:cNvSpPr/>
          <p:nvPr/>
        </p:nvSpPr>
        <p:spPr>
          <a:xfrm>
            <a:off x="529998" y="578621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mpt.tatarstan.ru</a:t>
            </a:r>
            <a:endParaRPr lang="ru-RU" sz="1000" b="1" i="1" dirty="0">
              <a:solidFill>
                <a:schemeClr val="accent6"/>
              </a:solidFill>
            </a:endParaRPr>
          </a:p>
        </p:txBody>
      </p:sp>
      <p:sp>
        <p:nvSpPr>
          <p:cNvPr id="10" name="Скругленный прямоугольник 9"/>
          <p:cNvSpPr/>
          <p:nvPr/>
        </p:nvSpPr>
        <p:spPr>
          <a:xfrm>
            <a:off x="684765" y="182657"/>
            <a:ext cx="794385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23. Государственная  </a:t>
            </a:r>
            <a:r>
              <a:rPr lang="ru-RU" altLang="ru-RU" sz="1400" b="1" dirty="0" smtClean="0">
                <a:solidFill>
                  <a:schemeClr val="tx1"/>
                </a:solidFill>
                <a:latin typeface="Arial" panose="020B0604020202020204" pitchFamily="34" charset="0"/>
                <a:ea typeface="Calibri" panose="020F0502020204030204" pitchFamily="34" charset="0"/>
              </a:rPr>
              <a:t>программа </a:t>
            </a: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a:t>
            </a:r>
            <a:r>
              <a:rPr lang="ru-RU" altLang="ru-RU" sz="1400" b="1" dirty="0" err="1" smtClean="0">
                <a:solidFill>
                  <a:schemeClr val="tx1"/>
                </a:solidFill>
                <a:latin typeface="Arial" panose="020B0604020202020204" pitchFamily="34" charset="0"/>
                <a:ea typeface="Calibri" panose="020F0502020204030204" pitchFamily="34" charset="0"/>
              </a:rPr>
              <a:t>Энергоресурсоэффективность</a:t>
            </a:r>
            <a:r>
              <a:rPr lang="ru-RU" altLang="ru-RU" sz="1400" b="1" dirty="0" smtClean="0">
                <a:solidFill>
                  <a:schemeClr val="tx1"/>
                </a:solidFill>
                <a:latin typeface="Arial" panose="020B0604020202020204" pitchFamily="34" charset="0"/>
                <a:ea typeface="Calibri" panose="020F0502020204030204" pitchFamily="34" charset="0"/>
              </a:rPr>
              <a:t> в </a:t>
            </a:r>
            <a:r>
              <a:rPr lang="ru-RU" altLang="ru-RU" sz="1400" b="1" dirty="0">
                <a:solidFill>
                  <a:schemeClr val="tx1"/>
                </a:solidFill>
                <a:latin typeface="Arial" panose="020B0604020202020204" pitchFamily="34" charset="0"/>
                <a:ea typeface="Calibri" panose="020F0502020204030204" pitchFamily="34" charset="0"/>
              </a:rPr>
              <a:t>Республике Татарстан</a:t>
            </a:r>
            <a:r>
              <a:rPr lang="ru-RU" altLang="ru-RU" sz="1400" b="1" dirty="0" smtClean="0">
                <a:solidFill>
                  <a:schemeClr val="tx1"/>
                </a:solidFill>
                <a:latin typeface="Arial" panose="020B0604020202020204" pitchFamily="34" charset="0"/>
                <a:ea typeface="Calibri" panose="020F0502020204030204" pitchFamily="34" charset="0"/>
              </a:rPr>
              <a:t>»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31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320358"/>
            <a:ext cx="8088112" cy="574747"/>
          </a:xfrm>
        </p:spPr>
        <p:txBody>
          <a:bodyPr>
            <a:normAutofit fontScale="77500" lnSpcReduction="20000"/>
          </a:bodyPr>
          <a:lstStyle/>
          <a:p>
            <a:r>
              <a:rPr lang="ru-RU" dirty="0" smtClean="0"/>
              <a:t>Основные </a:t>
            </a:r>
            <a:r>
              <a:rPr lang="ru-RU" dirty="0"/>
              <a:t>показатели консолидированного бюджета Республики Татарстан за </a:t>
            </a:r>
            <a:r>
              <a:rPr lang="ru-RU" dirty="0" smtClean="0"/>
              <a:t>202</a:t>
            </a:r>
            <a:r>
              <a:rPr lang="en-US" dirty="0" smtClean="0"/>
              <a:t>1</a:t>
            </a:r>
            <a:r>
              <a:rPr lang="ru-RU" dirty="0" smtClean="0"/>
              <a:t> </a:t>
            </a:r>
            <a:r>
              <a:rPr lang="ru-RU" dirty="0"/>
              <a:t>год (тыс</a:t>
            </a:r>
            <a:r>
              <a:rPr lang="ru-RU" dirty="0" smtClean="0"/>
              <a:t>. рублей)</a:t>
            </a:r>
            <a:r>
              <a:rPr lang="ru-RU" dirty="0"/>
              <a:t>	</a:t>
            </a:r>
          </a:p>
          <a:p>
            <a:endParaRPr lang="ru-RU" dirty="0"/>
          </a:p>
        </p:txBody>
      </p:sp>
      <p:graphicFrame>
        <p:nvGraphicFramePr>
          <p:cNvPr id="5" name="Диаграмма 4"/>
          <p:cNvGraphicFramePr/>
          <p:nvPr>
            <p:extLst>
              <p:ext uri="{D42A27DB-BD31-4B8C-83A1-F6EECF244321}">
                <p14:modId xmlns:p14="http://schemas.microsoft.com/office/powerpoint/2010/main" val="2820969338"/>
              </p:ext>
            </p:extLst>
          </p:nvPr>
        </p:nvGraphicFramePr>
        <p:xfrm>
          <a:off x="752474" y="887485"/>
          <a:ext cx="8143875" cy="462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6746" y="5432497"/>
            <a:ext cx="8355330" cy="646331"/>
          </a:xfrm>
          <a:prstGeom prst="rect">
            <a:avLst/>
          </a:prstGeom>
          <a:noFill/>
        </p:spPr>
        <p:txBody>
          <a:bodyPr wrap="square" rtlCol="0">
            <a:spAutoFit/>
          </a:bodyPr>
          <a:lstStyle/>
          <a:p>
            <a:r>
              <a:rPr lang="ru-RU" i="1" dirty="0" smtClean="0">
                <a:solidFill>
                  <a:schemeClr val="accent1"/>
                </a:solidFill>
              </a:rPr>
              <a:t>Консолидированный бюджет РТ = Бюджет РТ + бюджеты муниципальных образований  (без учета безвозмездных поступлений из бюджета РТ)</a:t>
            </a:r>
            <a:endParaRPr lang="ru-RU" i="1" dirty="0">
              <a:solidFill>
                <a:schemeClr val="accent1"/>
              </a:solidFill>
            </a:endParaRPr>
          </a:p>
        </p:txBody>
      </p:sp>
    </p:spTree>
    <p:extLst>
      <p:ext uri="{BB962C8B-B14F-4D97-AF65-F5344CB8AC3E}">
        <p14:creationId xmlns:p14="http://schemas.microsoft.com/office/powerpoint/2010/main" val="18789581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91591295"/>
              </p:ext>
            </p:extLst>
          </p:nvPr>
        </p:nvGraphicFramePr>
        <p:xfrm>
          <a:off x="635015" y="2015206"/>
          <a:ext cx="8305165" cy="508449"/>
        </p:xfrm>
        <a:graphic>
          <a:graphicData uri="http://schemas.openxmlformats.org/drawingml/2006/table">
            <a:tbl>
              <a:tblPr firstRow="1" firstCol="1" bandRow="1">
                <a:tableStyleId>{5940675A-B579-460E-94D1-54222C63F5DA}</a:tableStyleId>
              </a:tblPr>
              <a:tblGrid>
                <a:gridCol w="5819573"/>
                <a:gridCol w="1209173"/>
                <a:gridCol w="1276419"/>
              </a:tblGrid>
              <a:tr h="197795">
                <a:tc rowSpan="2">
                  <a:txBody>
                    <a:bodyPr/>
                    <a:lstStyle/>
                    <a:p>
                      <a:pPr algn="ctr">
                        <a:spcAft>
                          <a:spcPts val="0"/>
                        </a:spcAft>
                      </a:pPr>
                      <a:r>
                        <a:rPr lang="ru-RU" sz="1000" b="1" dirty="0">
                          <a:effectLst/>
                        </a:rPr>
                        <a:t> </a:t>
                      </a:r>
                      <a:r>
                        <a:rPr lang="ru-RU" sz="1000" b="1" dirty="0" smtClean="0">
                          <a:effectLst/>
                        </a:rPr>
                        <a:t>Объемы </a:t>
                      </a:r>
                      <a:r>
                        <a:rPr lang="ru-RU" sz="1000" b="1" dirty="0">
                          <a:effectLst/>
                        </a:rPr>
                        <a:t>финансирования государственной программы </a:t>
                      </a:r>
                      <a:endParaRPr lang="ru-RU" sz="1000" b="1" dirty="0" smtClean="0">
                        <a:effectLst/>
                      </a:endParaRPr>
                    </a:p>
                    <a:p>
                      <a:pPr algn="ctr">
                        <a:spcAft>
                          <a:spcPts val="0"/>
                        </a:spcAft>
                      </a:pPr>
                      <a:r>
                        <a:rPr lang="ru-RU" sz="1000" b="1" dirty="0" smtClean="0">
                          <a:effectLst/>
                        </a:rPr>
                        <a:t>(</a:t>
                      </a:r>
                      <a:r>
                        <a:rPr lang="ru-RU" sz="1000" b="1" dirty="0">
                          <a:effectLst/>
                        </a:rPr>
                        <a:t>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2021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3649">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374 595,3</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356 729,9</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486369830"/>
              </p:ext>
            </p:extLst>
          </p:nvPr>
        </p:nvGraphicFramePr>
        <p:xfrm>
          <a:off x="612775" y="2649455"/>
          <a:ext cx="8327406" cy="1215615"/>
        </p:xfrm>
        <a:graphic>
          <a:graphicData uri="http://schemas.openxmlformats.org/drawingml/2006/table">
            <a:tbl>
              <a:tblPr firstRow="1" firstCol="1" bandRow="1">
                <a:tableStyleId>{5940675A-B579-460E-94D1-54222C63F5DA}</a:tableStyleId>
              </a:tblPr>
              <a:tblGrid>
                <a:gridCol w="5839204"/>
                <a:gridCol w="1204187"/>
                <a:gridCol w="1284015"/>
              </a:tblGrid>
              <a:tr h="343008">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2021 год (</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2021 год </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16">
                <a:tc>
                  <a:txBody>
                    <a:bodyPr/>
                    <a:lstStyle/>
                    <a:p>
                      <a:pPr algn="just">
                        <a:spcAft>
                          <a:spcPts val="0"/>
                        </a:spcAft>
                      </a:pPr>
                      <a:r>
                        <a:rPr lang="ru-RU" sz="1000" dirty="0">
                          <a:solidFill>
                            <a:schemeClr val="tx1"/>
                          </a:solidFill>
                          <a:effectLst/>
                        </a:rPr>
                        <a:t>Выполнение задания на организацию, участие, проведение первоочередных туристских мероприятий, процентов</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2133">
                <a:tc>
                  <a:txBody>
                    <a:bodyPr/>
                    <a:lstStyle/>
                    <a:p>
                      <a:pPr algn="just">
                        <a:spcAft>
                          <a:spcPts val="0"/>
                        </a:spcAft>
                      </a:pPr>
                      <a:r>
                        <a:rPr lang="ru-RU" sz="1000" dirty="0">
                          <a:solidFill>
                            <a:schemeClr val="tx1"/>
                          </a:solidFill>
                          <a:effectLst/>
                        </a:rPr>
                        <a:t>Объем платных туристских услуг, оказанных населению, млн</a:t>
                      </a:r>
                      <a:r>
                        <a:rPr lang="ru-RU" sz="1000" dirty="0" smtClean="0">
                          <a:solidFill>
                            <a:schemeClr val="tx1"/>
                          </a:solidFill>
                          <a:effectLst/>
                        </a:rPr>
                        <a:t>. рублей</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13 302,2</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13 302,2</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1233">
                <a:tc>
                  <a:txBody>
                    <a:bodyPr/>
                    <a:lstStyle/>
                    <a:p>
                      <a:pPr algn="just">
                        <a:spcAft>
                          <a:spcPts val="0"/>
                        </a:spcAft>
                      </a:pPr>
                      <a:r>
                        <a:rPr lang="ru-RU" sz="1000" dirty="0">
                          <a:solidFill>
                            <a:schemeClr val="tx1"/>
                          </a:solidFill>
                          <a:effectLst/>
                        </a:rPr>
                        <a:t>Увеличение внутренних и въездных туристских потоков в республику, тыс</a:t>
                      </a:r>
                      <a:r>
                        <a:rPr lang="ru-RU" sz="1000" dirty="0" smtClean="0">
                          <a:solidFill>
                            <a:schemeClr val="tx1"/>
                          </a:solidFill>
                          <a:effectLst/>
                        </a:rPr>
                        <a:t>. человек</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3 300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3 300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0521">
                <a:tc>
                  <a:txBody>
                    <a:bodyPr/>
                    <a:lstStyle/>
                    <a:p>
                      <a:pPr algn="just">
                        <a:spcAft>
                          <a:spcPts val="0"/>
                        </a:spcAft>
                      </a:pPr>
                      <a:r>
                        <a:rPr lang="ru-RU" sz="1000" dirty="0">
                          <a:solidFill>
                            <a:schemeClr val="tx1"/>
                          </a:solidFill>
                          <a:effectLst/>
                        </a:rPr>
                        <a:t>Количество специалистов, подготовленных в сфере туризма и гостеприимства, человек </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495</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495</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612775" y="978731"/>
            <a:ext cx="83274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 </a:t>
            </a:r>
            <a:r>
              <a:rPr kumimoji="0" lang="ru-RU" altLang="ru-RU" sz="1200" b="0" i="0" u="none" strike="noStrike" cap="none" normalizeH="0" baseline="0" dirty="0" smtClean="0">
                <a:ln>
                  <a:noFill/>
                </a:ln>
                <a:effectLst/>
                <a:latin typeface="Arial" panose="020B0604020202020204" pitchFamily="34" charset="0"/>
                <a:ea typeface="Times New Roman" panose="02020603050405020304" pitchFamily="18" charset="0"/>
              </a:rPr>
              <a:t>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 а также культурно-исторического, природного потенциала, потенциала событийного туризма республики и развития индустрии гостеприимства</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612775" y="126267"/>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24. Государственная программа </a:t>
            </a:r>
            <a:br>
              <a:rPr lang="ru-RU" altLang="ru-RU" sz="1600" b="1" dirty="0" smtClean="0">
                <a:solidFill>
                  <a:schemeClr val="tx1"/>
                </a:solidFill>
                <a:latin typeface="Arial" panose="020B0604020202020204" pitchFamily="34" charset="0"/>
                <a:ea typeface="Times New Roman" panose="02020603050405020304" pitchFamily="18" charset="0"/>
              </a:rPr>
            </a:br>
            <a:r>
              <a:rPr lang="ru-RU" altLang="ru-RU" sz="1600" b="1" dirty="0" smtClean="0">
                <a:solidFill>
                  <a:schemeClr val="tx1"/>
                </a:solidFill>
                <a:latin typeface="Arial" panose="020B0604020202020204" pitchFamily="34" charset="0"/>
                <a:ea typeface="Times New Roman" panose="02020603050405020304" pitchFamily="18" charset="0"/>
              </a:rPr>
              <a:t>«Развитие </a:t>
            </a:r>
            <a:r>
              <a:rPr lang="ru-RU" altLang="ru-RU" sz="1600" b="1" dirty="0">
                <a:solidFill>
                  <a:schemeClr val="tx1"/>
                </a:solidFill>
                <a:latin typeface="Arial" panose="020B0604020202020204" pitchFamily="34" charset="0"/>
                <a:ea typeface="Times New Roman" panose="02020603050405020304" pitchFamily="18" charset="0"/>
              </a:rPr>
              <a:t>сферы туризма и гостеприимства в Республике </a:t>
            </a:r>
            <a:r>
              <a:rPr lang="ru-RU" altLang="ru-RU" sz="1600" b="1" dirty="0" smtClean="0">
                <a:solidFill>
                  <a:schemeClr val="tx1"/>
                </a:solidFill>
                <a:latin typeface="Arial" panose="020B0604020202020204" pitchFamily="34" charset="0"/>
                <a:ea typeface="Times New Roman" panose="02020603050405020304" pitchFamily="18" charset="0"/>
              </a:rPr>
              <a:t>Татарстан» </a:t>
            </a:r>
            <a:endParaRPr lang="ru-RU" altLang="ru-RU" sz="1600" dirty="0"/>
          </a:p>
        </p:txBody>
      </p:sp>
      <p:sp>
        <p:nvSpPr>
          <p:cNvPr id="8" name="Прямоугольник 7"/>
          <p:cNvSpPr/>
          <p:nvPr/>
        </p:nvSpPr>
        <p:spPr>
          <a:xfrm>
            <a:off x="523194" y="575523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Государственный комитет Республики Татарстан по туризму</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://tourism.tatarstan.ru</a:t>
            </a:r>
            <a:endParaRPr lang="ru-RU" sz="1000" b="1" i="1" dirty="0">
              <a:solidFill>
                <a:schemeClr val="accent6"/>
              </a:solidFill>
            </a:endParaRPr>
          </a:p>
        </p:txBody>
      </p:sp>
    </p:spTree>
    <p:extLst>
      <p:ext uri="{BB962C8B-B14F-4D97-AF65-F5344CB8AC3E}">
        <p14:creationId xmlns:p14="http://schemas.microsoft.com/office/powerpoint/2010/main" val="16602342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11735565"/>
              </p:ext>
            </p:extLst>
          </p:nvPr>
        </p:nvGraphicFramePr>
        <p:xfrm>
          <a:off x="568007" y="1667691"/>
          <a:ext cx="8447406" cy="487290"/>
        </p:xfrm>
        <a:graphic>
          <a:graphicData uri="http://schemas.openxmlformats.org/drawingml/2006/table">
            <a:tbl>
              <a:tblPr firstRow="1" firstCol="1" bandRow="1">
                <a:tableStyleId>{5940675A-B579-460E-94D1-54222C63F5DA}</a:tableStyleId>
              </a:tblPr>
              <a:tblGrid>
                <a:gridCol w="6456700"/>
                <a:gridCol w="995353"/>
                <a:gridCol w="995353"/>
              </a:tblGrid>
              <a:tr h="184161">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490">
                <a:tc vMerge="1">
                  <a:txBody>
                    <a:bodyPr/>
                    <a:lstStyle/>
                    <a:p>
                      <a:endParaRPr lang="ru-RU"/>
                    </a:p>
                  </a:txBody>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8 430,1</a:t>
                      </a:r>
                      <a:endParaRPr lang="ru-RU" sz="1000" b="1" dirty="0">
                        <a:solidFill>
                          <a:schemeClr val="tx1"/>
                        </a:solidFill>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000" b="1" dirty="0" smtClean="0">
                          <a:solidFill>
                            <a:schemeClr val="tx1"/>
                          </a:solidFill>
                          <a:effectLst/>
                          <a:latin typeface="+mn-lt"/>
                          <a:ea typeface="Times New Roman" panose="02020603050405020304" pitchFamily="18" charset="0"/>
                        </a:rPr>
                        <a:t>8 339,0</a:t>
                      </a:r>
                      <a:endParaRPr lang="ru-RU" sz="1000" b="1" dirty="0">
                        <a:solidFill>
                          <a:schemeClr val="tx1"/>
                        </a:solidFill>
                        <a:effectLst/>
                        <a:latin typeface="+mn-lt"/>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579196021"/>
              </p:ext>
            </p:extLst>
          </p:nvPr>
        </p:nvGraphicFramePr>
        <p:xfrm>
          <a:off x="566059" y="2230377"/>
          <a:ext cx="8447406" cy="1792969"/>
        </p:xfrm>
        <a:graphic>
          <a:graphicData uri="http://schemas.openxmlformats.org/drawingml/2006/table">
            <a:tbl>
              <a:tblPr firstRow="1" firstCol="1" bandRow="1">
                <a:tableStyleId>{5940675A-B579-460E-94D1-54222C63F5DA}</a:tableStyleId>
              </a:tblPr>
              <a:tblGrid>
                <a:gridCol w="6451918"/>
                <a:gridCol w="1009650"/>
                <a:gridCol w="985838"/>
              </a:tblGrid>
              <a:tr h="348107">
                <a:tc>
                  <a:txBody>
                    <a:bodyPr/>
                    <a:lstStyle/>
                    <a:p>
                      <a:pPr algn="ctr" fontAlgn="ctr"/>
                      <a:r>
                        <a:rPr lang="ru-RU" sz="1000" b="1" u="none" strike="noStrike" dirty="0" smtClean="0">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 </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2021 год </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4501">
                <a:tc>
                  <a:txBody>
                    <a:bodyPr/>
                    <a:lstStyle/>
                    <a:p>
                      <a:pPr algn="just">
                        <a:lnSpc>
                          <a:spcPct val="115000"/>
                        </a:lnSpc>
                        <a:spcAft>
                          <a:spcPts val="0"/>
                        </a:spcAft>
                      </a:pPr>
                      <a:r>
                        <a:rPr lang="ru-RU" sz="1000" dirty="0"/>
                        <a:t>Доля государственных гражданских (муниципальных) служащих, прошедших повышение квалификации, процентов</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959">
                <a:tc>
                  <a:txBody>
                    <a:bodyPr/>
                    <a:lstStyle/>
                    <a:p>
                      <a:pPr algn="just">
                        <a:lnSpc>
                          <a:spcPct val="115000"/>
                        </a:lnSpc>
                        <a:spcAft>
                          <a:spcPts val="0"/>
                        </a:spcAft>
                      </a:pPr>
                      <a:r>
                        <a:rPr lang="ru-RU" sz="1000" dirty="0"/>
                        <a:t>Доля органов государственной власти и органов местного самоуправления Республики Татарстан, обеспечивших прозрачность деятельности по осуществлению закупок товаров, работ, услуг для обеспечения государственных (муниципальных) нужд</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7881">
                <a:tc>
                  <a:txBody>
                    <a:bodyPr/>
                    <a:lstStyle/>
                    <a:p>
                      <a:pPr algn="just">
                        <a:lnSpc>
                          <a:spcPct val="115000"/>
                        </a:lnSpc>
                        <a:spcAft>
                          <a:spcPts val="0"/>
                        </a:spcAft>
                      </a:pPr>
                      <a:r>
                        <a:rPr lang="ru-RU" sz="1000" dirty="0"/>
                        <a:t>Доля предпринимателей, попадавших в коррупционную ситуацию, процентов (по данным социологических исследований, проводимых Комитетом РТ по социально-экономическому мониторингу)</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13,7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7,3</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905">
                <a:tc>
                  <a:txBody>
                    <a:bodyPr/>
                    <a:lstStyle/>
                    <a:p>
                      <a:pPr algn="just">
                        <a:lnSpc>
                          <a:spcPct val="115000"/>
                        </a:lnSpc>
                        <a:spcAft>
                          <a:spcPts val="0"/>
                        </a:spcAft>
                      </a:pPr>
                      <a:r>
                        <a:rPr lang="ru-RU" sz="1000" dirty="0"/>
                        <a:t>Количество проведенных приемов в муниципальных районах и городских округах Республики Татарстан</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23,0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68007" y="1147541"/>
            <a:ext cx="8447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effectLst/>
                <a:latin typeface="Arial" panose="020B0604020202020204" pitchFamily="34" charset="0"/>
                <a:ea typeface="Calibri" panose="020F0502020204030204" pitchFamily="34" charset="0"/>
              </a:rPr>
              <a:t>Цель: </a:t>
            </a:r>
            <a:r>
              <a:rPr kumimoji="0" lang="ru-RU" altLang="ru-RU" sz="1200" b="0" i="0" u="none" strike="noStrike" cap="none" normalizeH="0" baseline="0" dirty="0" smtClean="0">
                <a:ln>
                  <a:noFill/>
                </a:ln>
                <a:effectLst/>
                <a:latin typeface="Arial" panose="020B0604020202020204" pitchFamily="34" charset="0"/>
                <a:ea typeface="Calibri" panose="020F0502020204030204" pitchFamily="34" charset="0"/>
              </a:rPr>
              <a:t>выявление и устранение причин коррупции (профилактика коррупции), создание условий, препятствующих коррупции, формирование в обществе нетерпимого отношения к коррупции</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25. </a:t>
            </a:r>
            <a:r>
              <a:rPr lang="ru-RU" altLang="ru-RU" sz="1600" b="1" dirty="0">
                <a:solidFill>
                  <a:schemeClr val="tx1"/>
                </a:solidFill>
                <a:latin typeface="Arial" panose="020B0604020202020204" pitchFamily="34" charset="0"/>
                <a:ea typeface="Calibri" panose="020F0502020204030204" pitchFamily="34" charset="0"/>
              </a:rPr>
              <a:t>Государственная  программа</a:t>
            </a:r>
            <a:endParaRPr lang="ru-RU" altLang="ru-RU" sz="7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Calibri" panose="020F0502020204030204" pitchFamily="34" charset="0"/>
              </a:rPr>
              <a:t>«Реализация антикоррупционной политики Республики </a:t>
            </a:r>
            <a:r>
              <a:rPr lang="ru-RU" altLang="ru-RU" sz="1600" b="1" dirty="0" smtClean="0">
                <a:solidFill>
                  <a:schemeClr val="tx1"/>
                </a:solidFill>
                <a:latin typeface="Arial" panose="020B0604020202020204" pitchFamily="34" charset="0"/>
                <a:ea typeface="Calibri" panose="020F0502020204030204" pitchFamily="34"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Calibri" panose="020F0502020204030204" pitchFamily="34" charset="0"/>
              </a:rPr>
              <a:t>на 2015 – 2025 годы»</a:t>
            </a:r>
            <a:endParaRPr lang="ru-RU" altLang="ru-RU" sz="700" dirty="0">
              <a:solidFill>
                <a:schemeClr val="tx1"/>
              </a:solidFill>
              <a:latin typeface="Arial" panose="020B0604020202020204" pitchFamily="34" charset="0"/>
            </a:endParaRPr>
          </a:p>
        </p:txBody>
      </p:sp>
      <p:sp>
        <p:nvSpPr>
          <p:cNvPr id="8" name="Прямоугольник 7"/>
          <p:cNvSpPr/>
          <p:nvPr/>
        </p:nvSpPr>
        <p:spPr>
          <a:xfrm>
            <a:off x="544755" y="5770621"/>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Министерство юстиции Республики Татарстан</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6889757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8843478"/>
              </p:ext>
            </p:extLst>
          </p:nvPr>
        </p:nvGraphicFramePr>
        <p:xfrm>
          <a:off x="537210" y="2054384"/>
          <a:ext cx="8477250" cy="3938330"/>
        </p:xfrm>
        <a:graphic>
          <a:graphicData uri="http://schemas.openxmlformats.org/drawingml/2006/table">
            <a:tbl>
              <a:tblPr firstRow="1" firstCol="1" bandRow="1">
                <a:tableStyleId>{5C22544A-7EE6-4342-B048-85BDC9FD1C3A}</a:tableStyleId>
              </a:tblPr>
              <a:tblGrid>
                <a:gridCol w="5905499"/>
                <a:gridCol w="1209675"/>
                <a:gridCol w="1362076"/>
              </a:tblGrid>
              <a:tr h="181670">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2021 год </a:t>
                      </a:r>
                      <a:r>
                        <a:rPr lang="ru-RU" sz="1000" b="1" i="0" u="none" strike="noStrike" dirty="0">
                          <a:solidFill>
                            <a:schemeClr val="tx1"/>
                          </a:solidFill>
                          <a:effectLst/>
                          <a:latin typeface="+mn-lt"/>
                        </a:rPr>
                        <a:t>(план)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2021 год </a:t>
                      </a:r>
                      <a:r>
                        <a:rPr lang="ru-RU" sz="10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Удельный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вес</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муниципальных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образований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Татарстан</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внедривших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эффективные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практики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неформального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образования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карьерной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навигации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тренингов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проб</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доступные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возрастов</a:t>
                      </a:r>
                      <a:r>
                        <a:rPr lang="ru-RU" sz="1000" b="0" kern="1200" dirty="0">
                          <a:solidFill>
                            <a:schemeClr val="tx1"/>
                          </a:solidFill>
                          <a:effectLst/>
                          <a:latin typeface="+mn-lt"/>
                          <a:ea typeface="Times New Roman"/>
                          <a:cs typeface="Arial"/>
                        </a:rPr>
                        <a:t>, %</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100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предприятий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компаний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системно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участвующих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развитии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кадровых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профориентации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дуального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обучения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полигонов</a:t>
                      </a:r>
                      <a:r>
                        <a:rPr lang="ru-RU" sz="1000" b="0" kern="1200" dirty="0">
                          <a:solidFill>
                            <a:schemeClr val="tx1"/>
                          </a:solidFill>
                          <a:effectLst/>
                          <a:latin typeface="+mn-lt"/>
                          <a:ea typeface="Times New Roman"/>
                          <a:cs typeface="Arial"/>
                        </a:rPr>
                        <a:t>, </a:t>
                      </a:r>
                      <a:r>
                        <a:rPr lang="ru-RU" sz="1000" b="0" kern="1200" dirty="0" err="1">
                          <a:solidFill>
                            <a:schemeClr val="tx1"/>
                          </a:solidFill>
                          <a:effectLst/>
                          <a:latin typeface="+mn-lt"/>
                          <a:ea typeface="Times New Roman"/>
                          <a:cs typeface="Times New Roman"/>
                        </a:rPr>
                        <a:t>стажировочных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площадок</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единиц</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70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70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людей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вовлеченных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совместные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компаниями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профильной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подготовки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кадрового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притока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выпускников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16 000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16 000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Количество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педагогов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специалистов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тренеров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обученных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сертифицированных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качестве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наставников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действующих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территории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2 750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3 000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Детско</a:t>
                      </a:r>
                      <a:r>
                        <a:rPr lang="ru-RU" sz="1000" b="0" kern="1200" dirty="0">
                          <a:solidFill>
                            <a:schemeClr val="tx1"/>
                          </a:solidFill>
                          <a:effectLst/>
                          <a:latin typeface="+mn-lt"/>
                          <a:ea typeface="Times New Roman"/>
                          <a:cs typeface="Arial"/>
                        </a:rPr>
                        <a:t>-</a:t>
                      </a:r>
                      <a:r>
                        <a:rPr lang="ru-RU" sz="1000" b="0" kern="1200" dirty="0">
                          <a:solidFill>
                            <a:schemeClr val="tx1"/>
                          </a:solidFill>
                          <a:effectLst/>
                          <a:latin typeface="+mn-lt"/>
                          <a:ea typeface="Times New Roman"/>
                          <a:cs typeface="Times New Roman"/>
                        </a:rPr>
                        <a:t>молодежная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аудитория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выпускного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возраста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вовлеченная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карьерной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навигации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профессиональных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проб</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Татарстан</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50 000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50 200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Создание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инфраструктуры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индивидуальной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образовательной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продюсерской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доступной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участия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a:t>
                      </a:r>
                      <a:r>
                        <a:rPr lang="ru-RU" sz="1000" b="0" kern="1200" dirty="0">
                          <a:solidFill>
                            <a:schemeClr val="tx1"/>
                          </a:solidFill>
                          <a:effectLst/>
                          <a:latin typeface="+mn-lt"/>
                          <a:ea typeface="Times New Roman"/>
                          <a:cs typeface="Arial"/>
                        </a:rPr>
                        <a:t> 2070 </a:t>
                      </a:r>
                      <a:r>
                        <a:rPr lang="ru-RU" sz="1000" b="0" kern="1200" dirty="0">
                          <a:solidFill>
                            <a:schemeClr val="tx1"/>
                          </a:solidFill>
                          <a:effectLst/>
                          <a:latin typeface="+mn-lt"/>
                          <a:ea typeface="Times New Roman"/>
                          <a:cs typeface="Times New Roman"/>
                        </a:rPr>
                        <a:t>молодых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людей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обладающих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наивысшими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достижениями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человек</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1 800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1 800</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Уровень</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положительной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узнаваемости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Программы</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аудиториях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адресатов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a:t>
                      </a:r>
                      <a:r>
                        <a:rPr lang="ru-RU" sz="1000" b="0" kern="1200" dirty="0">
                          <a:solidFill>
                            <a:schemeClr val="tx1"/>
                          </a:solidFill>
                          <a:effectLst/>
                          <a:latin typeface="+mn-lt"/>
                          <a:ea typeface="Times New Roman"/>
                          <a:cs typeface="Arial"/>
                        </a:rPr>
                        <a:t> 5-</a:t>
                      </a:r>
                      <a:r>
                        <a:rPr lang="ru-RU" sz="1000" b="0" kern="1200" dirty="0">
                          <a:solidFill>
                            <a:schemeClr val="tx1"/>
                          </a:solidFill>
                          <a:effectLst/>
                          <a:latin typeface="+mn-lt"/>
                          <a:ea typeface="Times New Roman"/>
                          <a:cs typeface="Times New Roman"/>
                        </a:rPr>
                        <a:t>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шкале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мониторинга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на</a:t>
                      </a:r>
                      <a:r>
                        <a:rPr lang="ru-RU" sz="1000" b="0" kern="1200" dirty="0">
                          <a:solidFill>
                            <a:schemeClr val="tx1"/>
                          </a:solidFill>
                          <a:effectLst/>
                          <a:latin typeface="+mn-lt"/>
                          <a:ea typeface="Times New Roman"/>
                          <a:cs typeface="Arial"/>
                        </a:rPr>
                        <a:t> 1000 </a:t>
                      </a:r>
                      <a:r>
                        <a:rPr lang="ru-RU" sz="1000" b="0" kern="1200" dirty="0">
                          <a:solidFill>
                            <a:schemeClr val="tx1"/>
                          </a:solidFill>
                          <a:effectLst/>
                          <a:latin typeface="+mn-lt"/>
                          <a:ea typeface="Times New Roman"/>
                          <a:cs typeface="Times New Roman"/>
                        </a:rPr>
                        <a:t>опрошенных</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4,7</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4,7</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kern="1200" dirty="0">
                          <a:solidFill>
                            <a:schemeClr val="tx1"/>
                          </a:solidFill>
                          <a:effectLst/>
                          <a:latin typeface="+mn-lt"/>
                          <a:ea typeface="Times New Roman"/>
                          <a:cs typeface="Times New Roman"/>
                        </a:rPr>
                        <a:t>Доля</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проектов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программ</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сфере</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одаренных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прошедших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публичную</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экспертизу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Межведомственного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координационного</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совета</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интегрированных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в</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республиканскую</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систему</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поддержки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одаренных</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детей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и</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талантливой</a:t>
                      </a:r>
                      <a:r>
                        <a:rPr lang="ru-RU" sz="1000" b="0" kern="1200" dirty="0">
                          <a:solidFill>
                            <a:schemeClr val="tx1"/>
                          </a:solidFill>
                          <a:effectLst/>
                          <a:latin typeface="+mn-lt"/>
                          <a:ea typeface="Times New Roman"/>
                          <a:cs typeface="Arial"/>
                        </a:rPr>
                        <a:t> </a:t>
                      </a:r>
                      <a:r>
                        <a:rPr lang="ru-RU" sz="1000" b="0" kern="1200" dirty="0">
                          <a:solidFill>
                            <a:schemeClr val="tx1"/>
                          </a:solidFill>
                          <a:effectLst/>
                          <a:latin typeface="+mn-lt"/>
                          <a:ea typeface="Times New Roman"/>
                          <a:cs typeface="Times New Roman"/>
                        </a:rPr>
                        <a:t>молодежи</a:t>
                      </a:r>
                      <a:r>
                        <a:rPr lang="ru-RU" sz="1000" b="0" kern="1200" dirty="0">
                          <a:solidFill>
                            <a:schemeClr val="tx1"/>
                          </a:solidFill>
                          <a:effectLst/>
                          <a:latin typeface="+mn-lt"/>
                          <a:ea typeface="Times New Roman"/>
                          <a:cs typeface="Arial"/>
                        </a:rPr>
                        <a:t> (% </a:t>
                      </a:r>
                      <a:r>
                        <a:rPr lang="ru-RU" sz="1000" b="0" kern="1200" dirty="0">
                          <a:solidFill>
                            <a:schemeClr val="tx1"/>
                          </a:solidFill>
                          <a:effectLst/>
                          <a:latin typeface="+mn-lt"/>
                          <a:ea typeface="Times New Roman"/>
                          <a:cs typeface="Times New Roman"/>
                        </a:rPr>
                        <a:t>от</a:t>
                      </a:r>
                      <a:r>
                        <a:rPr lang="ru-RU" sz="1000" b="0" kern="1200" dirty="0">
                          <a:solidFill>
                            <a:schemeClr val="tx1"/>
                          </a:solidFill>
                          <a:effectLst/>
                          <a:latin typeface="+mn-lt"/>
                          <a:ea typeface="Times New Roman"/>
                          <a:cs typeface="Arial"/>
                        </a:rPr>
                        <a:t> 100 </a:t>
                      </a:r>
                      <a:r>
                        <a:rPr lang="ru-RU" sz="1000" b="0" kern="1200" dirty="0">
                          <a:solidFill>
                            <a:schemeClr val="tx1"/>
                          </a:solidFill>
                          <a:effectLst/>
                          <a:latin typeface="+mn-lt"/>
                          <a:ea typeface="Times New Roman"/>
                          <a:cs typeface="Times New Roman"/>
                        </a:rPr>
                        <a:t>принятых</a:t>
                      </a:r>
                      <a:r>
                        <a:rPr lang="ru-RU" sz="1000" b="0" kern="1200" dirty="0">
                          <a:solidFill>
                            <a:schemeClr val="tx1"/>
                          </a:solidFill>
                          <a:effectLst/>
                          <a:latin typeface="+mn-lt"/>
                          <a:ea typeface="Times New Roman"/>
                          <a:cs typeface="Arial"/>
                        </a:rPr>
                        <a:t>)</a:t>
                      </a:r>
                      <a:endParaRPr lang="ru-RU" sz="1000" b="0" dirty="0">
                        <a:solidFill>
                          <a:schemeClr val="tx1"/>
                        </a:solidFill>
                        <a:effectLst/>
                        <a:latin typeface="+mn-lt"/>
                        <a:ea typeface="Calibri"/>
                        <a:cs typeface="Times New Roman"/>
                      </a:endParaRP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25</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b="0" dirty="0">
                          <a:solidFill>
                            <a:schemeClr val="tx1"/>
                          </a:solidFill>
                          <a:effectLst/>
                          <a:latin typeface="+mn-lt"/>
                          <a:ea typeface="Calibri"/>
                          <a:cs typeface="Times New Roman"/>
                        </a:rPr>
                        <a:t>25</a:t>
                      </a:r>
                      <a:endParaRPr lang="ru-RU" sz="1000" b="0" dirty="0">
                        <a:solidFill>
                          <a:schemeClr val="tx1"/>
                        </a:solidFill>
                        <a:effectLst/>
                        <a:latin typeface="+mn-lt"/>
                        <a:ea typeface="Calibri"/>
                        <a:cs typeface="Times New Roman"/>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01015" y="823544"/>
            <a:ext cx="847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lang="ru-RU" altLang="ru-RU" sz="1200" b="1"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развертывания преемственной системы развития интеллектуально-творческого потенциала детей, </a:t>
            </a:r>
            <a:r>
              <a:rPr lang="ru-RU" altLang="ru-RU" sz="1200" dirty="0" smtClean="0">
                <a:latin typeface="Arial" panose="020B0604020202020204" pitchFamily="34" charset="0"/>
                <a:ea typeface="Times New Roman" panose="02020603050405020304" pitchFamily="18" charset="0"/>
              </a:rPr>
              <a:t>молодежи, их профессиональных компетенций и стратегическое управление талантами в интересах инновационного развития Республики Татарстан</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26. Государственная </a:t>
            </a:r>
            <a:r>
              <a:rPr lang="ru-RU" sz="1600" b="1" dirty="0"/>
              <a:t>программа «Стратегическое управление талантами в Республике Татарстан на 2015 – </a:t>
            </a:r>
            <a:r>
              <a:rPr lang="ru-RU" sz="1600" b="1" dirty="0" smtClean="0"/>
              <a:t>2024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3741963085"/>
              </p:ext>
            </p:extLst>
          </p:nvPr>
        </p:nvGraphicFramePr>
        <p:xfrm>
          <a:off x="542925" y="1433679"/>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t"/>
                      <a:r>
                        <a:rPr lang="ru-RU" sz="1000" b="1" i="0" u="none" strike="noStrike" dirty="0" smtClean="0">
                          <a:solidFill>
                            <a:srgbClr val="000000"/>
                          </a:solidFill>
                          <a:effectLst/>
                          <a:latin typeface="+mn-lt"/>
                        </a:rPr>
                        <a:t>119 050,0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000" b="1" i="0" u="none" strike="noStrike" dirty="0" smtClean="0">
                          <a:solidFill>
                            <a:srgbClr val="000000"/>
                          </a:solidFill>
                          <a:effectLst/>
                          <a:latin typeface="+mn-lt"/>
                        </a:rPr>
                        <a:t>119 050,0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004386"/>
            <a:ext cx="8493706" cy="400110"/>
          </a:xfrm>
          <a:prstGeom prst="rect">
            <a:avLst/>
          </a:prstGeom>
        </p:spPr>
        <p:txBody>
          <a:bodyPr wrap="square">
            <a:spAutoFit/>
          </a:bodyPr>
          <a:lstStyle/>
          <a:p>
            <a:pPr fontAlgn="ctr">
              <a:spcBef>
                <a:spcPct val="20000"/>
              </a:spcBef>
            </a:pPr>
            <a:r>
              <a:rPr lang="ru-RU" sz="1000" b="1" i="1" dirty="0">
                <a:solidFill>
                  <a:schemeClr val="accent1"/>
                </a:solidFill>
              </a:rPr>
              <a:t>Ответственные исполнители ГП : </a:t>
            </a:r>
            <a:r>
              <a:rPr lang="ru-RU" sz="1000" b="1" i="1" dirty="0" smtClean="0">
                <a:solidFill>
                  <a:schemeClr val="accent1"/>
                </a:solidFill>
              </a:rPr>
              <a:t>Департамент Президента Республики Татарстан по вопросам внутренней политики, Министерство </a:t>
            </a:r>
            <a:r>
              <a:rPr lang="ru-RU" sz="1000" b="1" i="1" dirty="0">
                <a:solidFill>
                  <a:schemeClr val="accent1"/>
                </a:solidFill>
              </a:rPr>
              <a:t>образования и науки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4" name="Прямоугольник 3"/>
          <p:cNvSpPr/>
          <p:nvPr/>
        </p:nvSpPr>
        <p:spPr>
          <a:xfrm>
            <a:off x="501015" y="6404496"/>
            <a:ext cx="8479891" cy="400110"/>
          </a:xfrm>
          <a:prstGeom prst="rect">
            <a:avLst/>
          </a:prstGeom>
        </p:spPr>
        <p:txBody>
          <a:bodyPr wrap="square">
            <a:spAutoFit/>
          </a:bodyPr>
          <a:lstStyle/>
          <a:p>
            <a:pPr fontAlgn="ctr">
              <a:spcBef>
                <a:spcPct val="20000"/>
              </a:spcBef>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http://prav.tatarstan.ru</a:t>
            </a:r>
          </a:p>
        </p:txBody>
      </p:sp>
    </p:spTree>
    <p:extLst>
      <p:ext uri="{BB962C8B-B14F-4D97-AF65-F5344CB8AC3E}">
        <p14:creationId xmlns:p14="http://schemas.microsoft.com/office/powerpoint/2010/main" val="26379386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4049000240"/>
              </p:ext>
            </p:extLst>
          </p:nvPr>
        </p:nvGraphicFramePr>
        <p:xfrm>
          <a:off x="542925" y="2074932"/>
          <a:ext cx="8477250" cy="3965614"/>
        </p:xfrm>
        <a:graphic>
          <a:graphicData uri="http://schemas.openxmlformats.org/drawingml/2006/table">
            <a:tbl>
              <a:tblPr firstRow="1" firstCol="1" bandRow="1">
                <a:tableStyleId>{5C22544A-7EE6-4342-B048-85BDC9FD1C3A}</a:tableStyleId>
              </a:tblPr>
              <a:tblGrid>
                <a:gridCol w="6649330"/>
                <a:gridCol w="845244"/>
                <a:gridCol w="982676"/>
              </a:tblGrid>
              <a:tr h="253330">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2021 год</a:t>
                      </a:r>
                    </a:p>
                    <a:p>
                      <a:pPr algn="ctr" fontAlgn="ctr"/>
                      <a:r>
                        <a:rPr lang="ru-RU" sz="900" b="1" i="0" u="none" strike="noStrike" dirty="0" smtClean="0">
                          <a:solidFill>
                            <a:schemeClr val="tx1"/>
                          </a:solidFill>
                          <a:effectLst/>
                          <a:latin typeface="+mn-lt"/>
                        </a:rPr>
                        <a:t>(план</a:t>
                      </a:r>
                      <a:r>
                        <a:rPr lang="ru-RU" sz="900" b="1" i="0" u="none" strike="noStrike" dirty="0">
                          <a:solidFill>
                            <a:schemeClr val="tx1"/>
                          </a:solidFill>
                          <a:effectLst/>
                          <a:latin typeface="+mn-lt"/>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2021 год</a:t>
                      </a:r>
                    </a:p>
                    <a:p>
                      <a:pPr algn="ctr" fontAlgn="ctr"/>
                      <a:r>
                        <a:rPr lang="ru-RU" sz="900" b="1" i="0" u="none" strike="noStrike" dirty="0" smtClean="0">
                          <a:solidFill>
                            <a:schemeClr val="tx1"/>
                          </a:solidFill>
                          <a:effectLst/>
                          <a:latin typeface="+mn-lt"/>
                        </a:rPr>
                        <a:t>(</a:t>
                      </a:r>
                      <a:r>
                        <a:rPr lang="ru-RU" sz="9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запросов, исполненных подведомственными учреждениями в установленные сроки, в общем объеме исполненных за год запросов,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100,0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введенных в Единую архивную информационную систему Республики Татарстан оцифрованных, индексированных описей и на-именований дел государственного и муниципальных архивов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976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единиц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доку-ментов, хранящихся в системе хранения данных, в общем количестве оцифрованных документов,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12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проиндексированных аудиовизуальных документов от общего количества единиц хранения/единиц учета аудиовизуальных документов, загруженных в систему,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100,0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08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архивных документов, размещенных в нормативные средства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1147,0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223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проведенных конкурсов,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2,0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2,0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241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пополнения портала по генеалогии и родословным генеалогическими записями в общем количестве запланированных записей в текущем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405">
                <a:tc>
                  <a:txBody>
                    <a:bodyPr/>
                    <a:lstStyle/>
                    <a:p>
                      <a:pPr algn="just" fontAlgn="ctr">
                        <a:lnSpc>
                          <a:spcPct val="100000"/>
                        </a:lnSpc>
                        <a:spcAft>
                          <a:spcPts val="0"/>
                        </a:spcAft>
                      </a:pPr>
                      <a:r>
                        <a:rPr lang="ru-RU" sz="900" b="0" kern="1200">
                          <a:solidFill>
                            <a:schemeClr val="tx1"/>
                          </a:solidFill>
                          <a:effectLst/>
                          <a:latin typeface="Arial"/>
                          <a:ea typeface="Times New Roman"/>
                          <a:cs typeface="Times New Roman"/>
                        </a:rPr>
                        <a:t>Количество аудиовизуальных документов, включенных в Архивный фонд Республики Татарстан, единиц хранения/единиц учета, единиц</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spcAft>
                          <a:spcPts val="0"/>
                        </a:spcAft>
                      </a:pPr>
                      <a:r>
                        <a:rPr lang="ru-RU" sz="900" b="0" kern="1200" dirty="0">
                          <a:solidFill>
                            <a:schemeClr val="tx1"/>
                          </a:solidFill>
                          <a:effectLst/>
                          <a:latin typeface="Arial"/>
                          <a:ea typeface="Times New Roman"/>
                          <a:cs typeface="Times New Roman"/>
                        </a:rPr>
                        <a:t>500,0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00000"/>
                        </a:lnSpc>
                        <a:spcAft>
                          <a:spcPts val="0"/>
                        </a:spcAft>
                      </a:pPr>
                      <a:r>
                        <a:rPr lang="ru-RU" sz="900" b="0" kern="1200" dirty="0">
                          <a:solidFill>
                            <a:schemeClr val="tx1"/>
                          </a:solidFill>
                          <a:effectLst/>
                          <a:latin typeface="Arial"/>
                          <a:ea typeface="Times New Roman"/>
                          <a:cs typeface="Times New Roman"/>
                        </a:rPr>
                        <a:t>721,0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3207">
                <a:tc>
                  <a:txBody>
                    <a:bodyPr/>
                    <a:lstStyle/>
                    <a:p>
                      <a:pPr algn="just" fontAlgn="ctr">
                        <a:lnSpc>
                          <a:spcPct val="100000"/>
                        </a:lnSpc>
                        <a:spcAft>
                          <a:spcPts val="0"/>
                        </a:spcAft>
                      </a:pPr>
                      <a:r>
                        <a:rPr lang="ru-RU" sz="900" b="0" kern="1200">
                          <a:solidFill>
                            <a:schemeClr val="tx1"/>
                          </a:solidFill>
                          <a:effectLst/>
                          <a:latin typeface="Arial"/>
                          <a:ea typeface="Times New Roman"/>
                          <a:cs typeface="Times New Roman"/>
                        </a:rPr>
                        <a:t>Количество муниципальных архивов, получивших поддержку на конкурсной основе, единиц</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15,0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21,0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300">
                <a:tc>
                  <a:txBody>
                    <a:bodyPr/>
                    <a:lstStyle/>
                    <a:p>
                      <a:pPr algn="just" fontAlgn="ctr">
                        <a:lnSpc>
                          <a:spcPct val="100000"/>
                        </a:lnSpc>
                        <a:spcAft>
                          <a:spcPts val="0"/>
                        </a:spcAft>
                      </a:pPr>
                      <a:r>
                        <a:rPr lang="ru-RU" sz="900" b="0" kern="1200">
                          <a:solidFill>
                            <a:schemeClr val="tx1"/>
                          </a:solidFill>
                          <a:effectLst/>
                          <a:latin typeface="Arial"/>
                          <a:ea typeface="Times New Roman"/>
                          <a:cs typeface="Times New Roman"/>
                        </a:rPr>
                        <a:t>Доля модернизированных рабочих мест государственных и муниципальных архивов в общем количестве запланированных в отчетном году, процентов</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670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работников государственного и муниципальных архивов, прошедших профессиональную переподготовку, повышение квалификации, стажировку, в общем количестве работников государственного и муниципальных архивов, запланированных в отчетном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90,0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115,0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5280">
                <a:tc>
                  <a:txBody>
                    <a:bodyPr/>
                    <a:lstStyle/>
                    <a:p>
                      <a:pPr algn="just" fontAlgn="ctr">
                        <a:lnSpc>
                          <a:spcPct val="100000"/>
                        </a:lnSpc>
                      </a:pPr>
                      <a:r>
                        <a:rPr lang="ru-RU" sz="900" b="0" i="0" u="none" strike="noStrike" dirty="0">
                          <a:solidFill>
                            <a:schemeClr val="tx1"/>
                          </a:solidFill>
                          <a:effectLst/>
                          <a:latin typeface="Arial"/>
                        </a:rPr>
                        <a:t>Доля приобретенных на возмездной основе документов для государственного архива в общем количестве запланированных  документов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pPr>
                      <a:r>
                        <a:rPr lang="ru-RU" sz="900" b="0" i="0" u="none" strike="noStrike" dirty="0">
                          <a:solidFill>
                            <a:schemeClr val="tx1"/>
                          </a:solidFill>
                          <a:effectLst/>
                          <a:latin typeface="Arial"/>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pPr>
                      <a:r>
                        <a:rPr lang="ru-RU" sz="900" b="0" i="0" u="none" strike="noStrike" dirty="0">
                          <a:solidFill>
                            <a:schemeClr val="tx1"/>
                          </a:solidFill>
                          <a:effectLst/>
                          <a:latin typeface="Arial"/>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42925" y="842228"/>
            <a:ext cx="8477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000" b="1" i="0" u="none" strike="noStrike" cap="none" normalizeH="0" baseline="0" dirty="0" smtClean="0">
                <a:ln>
                  <a:noFill/>
                </a:ln>
                <a:effectLst/>
                <a:latin typeface="Arial" panose="020B0604020202020204" pitchFamily="34" charset="0"/>
                <a:ea typeface="Times New Roman" panose="02020603050405020304" pitchFamily="18" charset="0"/>
              </a:rPr>
              <a:t>Цели</a:t>
            </a:r>
            <a:r>
              <a:rPr lang="ru-RU" altLang="ru-RU" sz="1000" b="1" dirty="0" smtClean="0">
                <a:latin typeface="Arial" panose="020B0604020202020204" pitchFamily="34" charset="0"/>
                <a:ea typeface="Times New Roman" panose="02020603050405020304" pitchFamily="18" charset="0"/>
              </a:rPr>
              <a:t>: </a:t>
            </a:r>
            <a:r>
              <a:rPr lang="ru-RU" altLang="ru-RU" sz="1000" dirty="0" smtClean="0">
                <a:latin typeface="Arial" panose="020B0604020202020204" pitchFamily="34" charset="0"/>
                <a:ea typeface="Times New Roman" panose="02020603050405020304" pitchFamily="18" charset="0"/>
              </a:rPr>
              <a:t>удовлетворение </a:t>
            </a:r>
            <a:r>
              <a:rPr lang="ru-RU" altLang="ru-RU" sz="1000" dirty="0">
                <a:latin typeface="Arial" panose="020B0604020202020204" pitchFamily="34" charset="0"/>
                <a:ea typeface="Times New Roman" panose="02020603050405020304" pitchFamily="18" charset="0"/>
              </a:rPr>
              <a:t>текущих и формирование новых потребностей общества в получении информации, содержащейся в документах Архивного фонда Республики Татарстан и других архивных документах; </a:t>
            </a:r>
            <a:endParaRPr lang="ru-RU" altLang="ru-RU" sz="1000" dirty="0" smtClean="0">
              <a:latin typeface="Arial" panose="020B0604020202020204" pitchFamily="34" charset="0"/>
              <a:ea typeface="Times New Roman" panose="02020603050405020304" pitchFamily="18" charset="0"/>
            </a:endParaRPr>
          </a:p>
          <a:p>
            <a:pPr lvl="0" algn="just" eaLnBrk="0" fontAlgn="base" hangingPunct="0">
              <a:spcBef>
                <a:spcPct val="0"/>
              </a:spcBef>
              <a:spcAft>
                <a:spcPct val="0"/>
              </a:spcAft>
            </a:pPr>
            <a:r>
              <a:rPr lang="ru-RU" altLang="ru-RU" sz="1000" dirty="0" smtClean="0">
                <a:latin typeface="Arial" panose="020B0604020202020204" pitchFamily="34" charset="0"/>
                <a:ea typeface="Times New Roman" panose="02020603050405020304" pitchFamily="18" charset="0"/>
              </a:rPr>
              <a:t>повышение </a:t>
            </a:r>
            <a:r>
              <a:rPr lang="ru-RU" altLang="ru-RU" sz="1000" dirty="0">
                <a:latin typeface="Arial" panose="020B0604020202020204" pitchFamily="34" charset="0"/>
                <a:ea typeface="Times New Roman" panose="02020603050405020304" pitchFamily="18" charset="0"/>
              </a:rPr>
              <a:t>эффективности документационного обеспечения системы государственного управления</a:t>
            </a:r>
            <a:endParaRPr kumimoji="0" lang="ru-RU" altLang="ru-RU" sz="10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27. Государственная </a:t>
            </a:r>
            <a:r>
              <a:rPr lang="ru-RU" sz="1600" b="1" dirty="0"/>
              <a:t>программа </a:t>
            </a:r>
            <a:endParaRPr lang="ru-RU" sz="1600" b="1" dirty="0" smtClean="0"/>
          </a:p>
          <a:p>
            <a:pPr algn="ctr" fontAlgn="t"/>
            <a:r>
              <a:rPr lang="ru-RU" sz="1600" b="1" dirty="0" smtClean="0"/>
              <a:t>«</a:t>
            </a:r>
            <a:r>
              <a:rPr lang="ru-RU" sz="1600" b="1" dirty="0"/>
              <a:t>Развитие архивного дела в Республике Татарстан на </a:t>
            </a:r>
            <a:r>
              <a:rPr lang="ru-RU" sz="1600" b="1" dirty="0" smtClean="0"/>
              <a:t>2016 – 2025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3862138393"/>
              </p:ext>
            </p:extLst>
          </p:nvPr>
        </p:nvGraphicFramePr>
        <p:xfrm>
          <a:off x="542925" y="1503803"/>
          <a:ext cx="8477250" cy="529845"/>
        </p:xfrm>
        <a:graphic>
          <a:graphicData uri="http://schemas.openxmlformats.org/drawingml/2006/table">
            <a:tbl>
              <a:tblPr firstRow="1" firstCol="1" bandRow="1">
                <a:tableStyleId>{5C22544A-7EE6-4342-B048-85BDC9FD1C3A}</a:tableStyleId>
              </a:tblPr>
              <a:tblGrid>
                <a:gridCol w="6633962"/>
                <a:gridCol w="860612"/>
                <a:gridCol w="982676"/>
              </a:tblGrid>
              <a:tr h="353230">
                <a:tc rowSpan="2">
                  <a:txBody>
                    <a:bodyPr/>
                    <a:lstStyle/>
                    <a:p>
                      <a:pPr algn="ctr">
                        <a:spcAft>
                          <a:spcPts val="0"/>
                        </a:spcAft>
                      </a:pPr>
                      <a:r>
                        <a:rPr lang="ru-RU" sz="900" dirty="0">
                          <a:solidFill>
                            <a:schemeClr val="tx1"/>
                          </a:solidFill>
                          <a:effectLst/>
                        </a:rPr>
                        <a:t>Объем финансирования государственной программы (тыс</a:t>
                      </a:r>
                      <a:r>
                        <a:rPr lang="ru-RU" sz="900" dirty="0" smtClean="0">
                          <a:solidFill>
                            <a:schemeClr val="tx1"/>
                          </a:solidFill>
                          <a:effectLst/>
                        </a:rPr>
                        <a:t>. рублей</a:t>
                      </a:r>
                      <a:r>
                        <a:rPr lang="ru-RU" sz="900" dirty="0">
                          <a:solidFill>
                            <a:schemeClr val="tx1"/>
                          </a:solidFill>
                          <a:effectLst/>
                        </a:rPr>
                        <a:t>)</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2021 </a:t>
                      </a:r>
                      <a:r>
                        <a:rPr lang="ru-RU" sz="900" dirty="0">
                          <a:solidFill>
                            <a:schemeClr val="tx1"/>
                          </a:solidFill>
                          <a:effectLst/>
                        </a:rPr>
                        <a:t>год</a:t>
                      </a:r>
                    </a:p>
                    <a:p>
                      <a:pPr algn="ctr">
                        <a:spcAft>
                          <a:spcPts val="0"/>
                        </a:spcAft>
                      </a:pPr>
                      <a:r>
                        <a:rPr lang="ru-RU" sz="900" dirty="0">
                          <a:solidFill>
                            <a:schemeClr val="tx1"/>
                          </a:solidFill>
                          <a:effectLst/>
                        </a:rPr>
                        <a:t>(план)</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2021 </a:t>
                      </a:r>
                      <a:r>
                        <a:rPr lang="ru-RU" sz="900" dirty="0">
                          <a:solidFill>
                            <a:schemeClr val="tx1"/>
                          </a:solidFill>
                          <a:effectLst/>
                        </a:rPr>
                        <a:t>год</a:t>
                      </a:r>
                    </a:p>
                    <a:p>
                      <a:pPr algn="ctr">
                        <a:spcAft>
                          <a:spcPts val="0"/>
                        </a:spcAft>
                      </a:pPr>
                      <a:r>
                        <a:rPr lang="ru-RU" sz="900" dirty="0">
                          <a:solidFill>
                            <a:schemeClr val="tx1"/>
                          </a:solidFill>
                          <a:effectLst/>
                        </a:rPr>
                        <a:t>(факт)</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900" b="1" i="0" u="none" strike="noStrike" dirty="0" smtClean="0">
                          <a:solidFill>
                            <a:schemeClr val="tx1"/>
                          </a:solidFill>
                          <a:effectLst/>
                          <a:latin typeface="+mn-lt"/>
                        </a:rPr>
                        <a:t>293 490,5</a:t>
                      </a:r>
                      <a:endParaRPr lang="ru-RU" sz="9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smtClean="0">
                          <a:solidFill>
                            <a:schemeClr val="tx1"/>
                          </a:solidFill>
                          <a:effectLst/>
                          <a:latin typeface="+mn-lt"/>
                        </a:rPr>
                        <a:t>289 998,0</a:t>
                      </a:r>
                      <a:endParaRPr lang="ru-RU" sz="9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108968"/>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Государственный </a:t>
            </a:r>
            <a:r>
              <a:rPr lang="ru-RU" sz="1000" b="1" i="1" dirty="0">
                <a:solidFill>
                  <a:schemeClr val="accent1"/>
                </a:solidFill>
              </a:rPr>
              <a:t>комитет Республики Татарстан по архивному делу</a:t>
            </a:r>
            <a:r>
              <a:rPr lang="ru-RU" sz="1400" b="1" i="1" dirty="0">
                <a:solidFill>
                  <a:schemeClr val="tx2"/>
                </a:solidFill>
              </a:rPr>
              <a:t>	</a:t>
            </a:r>
          </a:p>
        </p:txBody>
      </p:sp>
      <p:sp>
        <p:nvSpPr>
          <p:cNvPr id="8" name="Объект 2"/>
          <p:cNvSpPr txBox="1">
            <a:spLocks/>
          </p:cNvSpPr>
          <p:nvPr/>
        </p:nvSpPr>
        <p:spPr>
          <a:xfrm>
            <a:off x="542925" y="6339904"/>
            <a:ext cx="7845198" cy="414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u="sng" dirty="0">
                <a:solidFill>
                  <a:srgbClr val="FFC000"/>
                </a:solidFill>
              </a:rPr>
              <a:t> </a:t>
            </a:r>
            <a:r>
              <a:rPr lang="ru-RU" sz="1000" b="1" i="1" u="sng" dirty="0">
                <a:solidFill>
                  <a:schemeClr val="accent6">
                    <a:lumMod val="75000"/>
                  </a:schemeClr>
                </a:solidFill>
                <a:hlinkClick r:id="rId2"/>
              </a:rPr>
              <a:t>http</a:t>
            </a:r>
            <a:r>
              <a:rPr lang="ru-RU" sz="1000" b="1" i="1" u="sng" dirty="0" smtClean="0">
                <a:solidFill>
                  <a:schemeClr val="accent6">
                    <a:lumMod val="75000"/>
                  </a:schemeClr>
                </a:solidFill>
                <a:hlinkClick r:id="rId2"/>
              </a:rPr>
              <a:t>://</a:t>
            </a:r>
            <a:r>
              <a:rPr lang="en-US" sz="1000" b="1" i="1" u="sng" dirty="0" smtClean="0">
                <a:solidFill>
                  <a:schemeClr val="accent6">
                    <a:lumMod val="75000"/>
                  </a:schemeClr>
                </a:solidFill>
                <a:hlinkClick r:id="rId2"/>
              </a:rPr>
              <a:t>arhiv.tatarstan.ru</a:t>
            </a:r>
            <a:endParaRPr lang="ru-RU" sz="1000" b="1" i="1" u="sng" dirty="0">
              <a:solidFill>
                <a:schemeClr val="accent6">
                  <a:lumMod val="75000"/>
                </a:schemeClr>
              </a:solidFill>
            </a:endParaRPr>
          </a:p>
        </p:txBody>
      </p:sp>
    </p:spTree>
    <p:extLst>
      <p:ext uri="{BB962C8B-B14F-4D97-AF65-F5344CB8AC3E}">
        <p14:creationId xmlns:p14="http://schemas.microsoft.com/office/powerpoint/2010/main" val="2403152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926349444"/>
              </p:ext>
            </p:extLst>
          </p:nvPr>
        </p:nvGraphicFramePr>
        <p:xfrm>
          <a:off x="542925" y="1582292"/>
          <a:ext cx="8477250" cy="529845"/>
        </p:xfrm>
        <a:graphic>
          <a:graphicData uri="http://schemas.openxmlformats.org/drawingml/2006/table">
            <a:tbl>
              <a:tblPr firstRow="1" firstCol="1" bandRow="1">
                <a:tableStyleId>{5C22544A-7EE6-4342-B048-85BDC9FD1C3A}</a:tableStyleId>
              </a:tblPr>
              <a:tblGrid>
                <a:gridCol w="6955155"/>
                <a:gridCol w="777240"/>
                <a:gridCol w="7448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b"/>
                      <a:r>
                        <a:rPr lang="ru-RU" sz="1000" b="1" i="0" u="none" strike="noStrike" dirty="0" smtClean="0">
                          <a:solidFill>
                            <a:schemeClr val="tx1"/>
                          </a:solidFill>
                          <a:effectLst/>
                          <a:latin typeface="+mn-lt"/>
                        </a:rPr>
                        <a:t>900,0</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574,1</a:t>
                      </a:r>
                      <a:endParaRPr lang="ru-RU" sz="1000" b="1" i="0" u="none" strike="noStrike" dirty="0">
                        <a:solidFill>
                          <a:schemeClr val="tx1"/>
                        </a:solidFill>
                        <a:effectLst/>
                        <a:latin typeface="+mn-lt"/>
                      </a:endParaRPr>
                    </a:p>
                  </a:txBody>
                  <a:tcPr marL="7620" marR="7620" marT="762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29998" y="1124167"/>
            <a:ext cx="8477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ru-RU" altLang="ru-RU" sz="1200" b="1" i="0" u="none" strike="noStrike" cap="none" normalizeH="0" baseline="0" dirty="0" smtClean="0">
                <a:ln>
                  <a:noFill/>
                </a:ln>
                <a:effectLst/>
                <a:latin typeface="Arial" panose="020B0604020202020204" pitchFamily="34" charset="0"/>
                <a:ea typeface="Times New Roman" panose="02020603050405020304" pitchFamily="18" charset="0"/>
              </a:rPr>
              <a:t>Цель:</a:t>
            </a:r>
            <a:r>
              <a:rPr kumimoji="0" lang="en-US" altLang="ru-RU" sz="1200" b="1" i="0" u="none" strike="noStrike" cap="none" normalizeH="0" baseline="0" dirty="0" smtClean="0">
                <a:ln>
                  <a:noFill/>
                </a:ln>
                <a:effectLst/>
                <a:latin typeface="Arial" panose="020B0604020202020204" pitchFamily="34" charset="0"/>
                <a:ea typeface="Times New Roman" panose="02020603050405020304" pitchFamily="18" charset="0"/>
              </a:rPr>
              <a:t> </a:t>
            </a:r>
            <a:r>
              <a:rPr lang="ru-RU" sz="1200" dirty="0" smtClean="0"/>
              <a:t>стимулирование</a:t>
            </a:r>
            <a:r>
              <a:rPr lang="ru-RU" sz="1200" dirty="0"/>
              <a:t>, создание условий и содействие добровольному переселению соотечественников, проживающих за рубежом, для социально-экономического и демографического развития Республики Татарстан</a:t>
            </a:r>
          </a:p>
        </p:txBody>
      </p:sp>
      <p:sp>
        <p:nvSpPr>
          <p:cNvPr id="2" name="Скругленный прямоугольник 1"/>
          <p:cNvSpPr/>
          <p:nvPr/>
        </p:nvSpPr>
        <p:spPr>
          <a:xfrm>
            <a:off x="665869" y="204766"/>
            <a:ext cx="800172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28. </a:t>
            </a:r>
            <a:r>
              <a:rPr lang="ru-RU" sz="1600" b="1" dirty="0"/>
              <a:t>Государственная программа </a:t>
            </a:r>
            <a:r>
              <a:rPr lang="ru-RU" sz="1600" b="1" dirty="0" smtClean="0"/>
              <a:t>Республики Татарстан «Оказание </a:t>
            </a:r>
            <a:r>
              <a:rPr lang="ru-RU" sz="1600" b="1" dirty="0"/>
              <a:t>содействия добровольному переселению в Республику Татарстан соотечественников, проживающих за рубежом, на </a:t>
            </a:r>
            <a:r>
              <a:rPr lang="ru-RU" sz="1600" b="1" dirty="0" smtClean="0"/>
              <a:t>2019 – 2025 годы» </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65842500"/>
              </p:ext>
            </p:extLst>
          </p:nvPr>
        </p:nvGraphicFramePr>
        <p:xfrm>
          <a:off x="529999" y="2235922"/>
          <a:ext cx="8477250" cy="2303127"/>
        </p:xfrm>
        <a:graphic>
          <a:graphicData uri="http://schemas.openxmlformats.org/drawingml/2006/table">
            <a:tbl>
              <a:tblPr>
                <a:tableStyleId>{616DA210-FB5B-4158-B5E0-FEB733F419BA}</a:tableStyleId>
              </a:tblPr>
              <a:tblGrid>
                <a:gridCol w="6976382"/>
                <a:gridCol w="786493"/>
                <a:gridCol w="714375"/>
              </a:tblGrid>
              <a:tr h="21647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889">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и членов их семей,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1433,0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470">
                <a:tc>
                  <a:txBody>
                    <a:bodyPr/>
                    <a:lstStyle/>
                    <a:p>
                      <a:pPr algn="just" fontAlgn="ctr"/>
                      <a:r>
                        <a:rPr lang="ru-RU" sz="900" b="0" i="0" u="none" strike="noStrike" dirty="0">
                          <a:solidFill>
                            <a:schemeClr val="tx1"/>
                          </a:solidFill>
                          <a:effectLst/>
                          <a:latin typeface="Arial"/>
                        </a:rPr>
                        <a:t>Коэффициент миграционного прироста (на 10 тыс. человек),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7795">
                <a:tc>
                  <a:txBody>
                    <a:bodyPr/>
                    <a:lstStyle/>
                    <a:p>
                      <a:pPr algn="just" fontAlgn="ctr"/>
                      <a:r>
                        <a:rPr lang="ru-RU" sz="900" b="0" i="0" u="none" strike="noStrike" dirty="0">
                          <a:solidFill>
                            <a:schemeClr val="tx1"/>
                          </a:solidFill>
                          <a:effectLst/>
                          <a:latin typeface="Arial"/>
                        </a:rPr>
                        <a:t>Численность участников Государственной программы Российской Федерации и членов их семей, получающих среднее профессиональное, высшее образование, дополнительное профессиональное образование в образовательных организациях Республики Татарстан,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994">
                <a:tc>
                  <a:txBody>
                    <a:bodyPr/>
                    <a:lstStyle/>
                    <a:p>
                      <a:pPr algn="just" fontAlgn="ctr"/>
                      <a:r>
                        <a:rPr lang="ru-RU" sz="900" b="0" i="0" u="none" strike="noStrike" dirty="0">
                          <a:solidFill>
                            <a:schemeClr val="tx1"/>
                          </a:solidFill>
                          <a:effectLst/>
                          <a:latin typeface="Arial"/>
                        </a:rPr>
                        <a:t>Тираж печатных изданий, экземпляров,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9514">
                <a:tc>
                  <a:txBody>
                    <a:bodyPr/>
                    <a:lstStyle/>
                    <a:p>
                      <a:pPr algn="just" fontAlgn="ctr"/>
                      <a:r>
                        <a:rPr lang="ru-RU" sz="900" b="0" i="0" u="none" strike="noStrike" dirty="0">
                          <a:solidFill>
                            <a:schemeClr val="tx1"/>
                          </a:solidFill>
                          <a:effectLst/>
                          <a:latin typeface="Arial"/>
                        </a:rPr>
                        <a:t>Количество презентаций государственной программы Республики Татарстан в государствах постоянного проживания соотечественников, проведенных уполномоченным органом, в том числе с использованием технических каналов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275">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которым выделены жилые помещения для временного размещения на срок не менее 6 месяцев либо компенсирован наем жилого помещения на указанный срок,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7752">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и членов их семей, получивших гарантированное медицинское обслуживание в Республике Татарстан в период адаптации,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solidFill>
                            <a:schemeClr val="tx1"/>
                          </a:solidFill>
                          <a:effectLst/>
                          <a:latin typeface="Arial"/>
                        </a:rPr>
                        <a:t>1 433,0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91471" y="5709065"/>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Министерство труда, занятости и социальной защиты Республики </a:t>
            </a:r>
            <a:r>
              <a:rPr lang="ru-RU" sz="1000" b="1" i="1" dirty="0">
                <a:solidFill>
                  <a:schemeClr val="accent1"/>
                </a:solidFill>
              </a:rPr>
              <a:t>Татарстан </a:t>
            </a:r>
            <a:r>
              <a:rPr lang="ru-RU" sz="1400" b="1" i="1" dirty="0">
                <a:solidFill>
                  <a:schemeClr val="tx2"/>
                </a:solidFill>
              </a:rPr>
              <a:t>	</a:t>
            </a:r>
          </a:p>
        </p:txBody>
      </p:sp>
      <p:sp>
        <p:nvSpPr>
          <p:cNvPr id="7"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40286106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buNone/>
            </a:pPr>
            <a:r>
              <a:rPr lang="ru-RU" sz="1200" b="1" dirty="0" smtClean="0"/>
              <a:t>Цель: </a:t>
            </a:r>
            <a:r>
              <a:rPr lang="ru-RU" sz="1200" dirty="0" smtClean="0"/>
              <a:t>повышение </a:t>
            </a:r>
            <a:r>
              <a:rPr lang="ru-RU" sz="1200" dirty="0"/>
              <a:t>качества и комфорта городской среды на территории Республики Татарстан</a:t>
            </a:r>
          </a:p>
          <a:p>
            <a:pPr marL="0" indent="0">
              <a:buNone/>
            </a:pPr>
            <a:endParaRPr lang="ru-RU" sz="1200" dirty="0">
              <a:solidFill>
                <a:srgbClr val="FFC000"/>
              </a:solidFill>
            </a:endParaRPr>
          </a:p>
          <a:p>
            <a:pPr marL="0" indent="0">
              <a:buNone/>
            </a:pPr>
            <a:endParaRPr lang="ru-RU" sz="1200" b="1" dirty="0" smtClean="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29. </a:t>
            </a:r>
            <a:r>
              <a:rPr lang="ru-RU" sz="1600" b="1" dirty="0"/>
              <a:t>Государственная программа </a:t>
            </a:r>
            <a:r>
              <a:rPr lang="ru-RU" sz="1600" b="1" dirty="0" smtClean="0"/>
              <a:t>«Формирование современной городской среды на </a:t>
            </a:r>
            <a:r>
              <a:rPr lang="ru-RU" sz="1600" dirty="0"/>
              <a:t>территории </a:t>
            </a:r>
            <a:r>
              <a:rPr lang="ru-RU" sz="1600" dirty="0" smtClean="0"/>
              <a:t>Республики </a:t>
            </a:r>
            <a:r>
              <a:rPr lang="ru-RU" sz="1600" b="1" dirty="0" smtClean="0"/>
              <a:t>Татарстан»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970927325"/>
              </p:ext>
            </p:extLst>
          </p:nvPr>
        </p:nvGraphicFramePr>
        <p:xfrm>
          <a:off x="563880" y="1181100"/>
          <a:ext cx="8214360" cy="464820"/>
        </p:xfrm>
        <a:graphic>
          <a:graphicData uri="http://schemas.openxmlformats.org/drawingml/2006/table">
            <a:tbl>
              <a:tblPr firstRow="1" bandRow="1">
                <a:tableStyleId>{5C22544A-7EE6-4342-B048-85BDC9FD1C3A}</a:tableStyleId>
              </a:tblPr>
              <a:tblGrid>
                <a:gridCol w="5852160"/>
                <a:gridCol w="1272540"/>
                <a:gridCol w="1089660"/>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7160">
                <a:tc vMerge="1">
                  <a:txBody>
                    <a:bodyPr/>
                    <a:lstStyle/>
                    <a:p>
                      <a:endParaRPr lang="ru-RU" dirty="0"/>
                    </a:p>
                  </a:txBody>
                  <a:tcPr/>
                </a:tc>
                <a:tc>
                  <a:txBody>
                    <a:bodyPr/>
                    <a:lstStyle/>
                    <a:p>
                      <a:pPr algn="ctr" fontAlgn="b"/>
                      <a:r>
                        <a:rPr lang="ru-RU" sz="1000" b="1" i="0" u="none" strike="noStrike" dirty="0" smtClean="0">
                          <a:solidFill>
                            <a:schemeClr val="tx1"/>
                          </a:solidFill>
                          <a:effectLst/>
                          <a:latin typeface="+mn-lt"/>
                        </a:rPr>
                        <a:t>3 038 821,8</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2 942 606,4</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379976854"/>
              </p:ext>
            </p:extLst>
          </p:nvPr>
        </p:nvGraphicFramePr>
        <p:xfrm>
          <a:off x="574125" y="1730936"/>
          <a:ext cx="8199120" cy="3611319"/>
        </p:xfrm>
        <a:graphic>
          <a:graphicData uri="http://schemas.openxmlformats.org/drawingml/2006/table">
            <a:tbl>
              <a:tblPr firstRow="1" bandRow="1">
                <a:tableStyleId>{5C22544A-7EE6-4342-B048-85BDC9FD1C3A}</a:tableStyleId>
              </a:tblPr>
              <a:tblGrid>
                <a:gridCol w="5867400"/>
                <a:gridCol w="1257300"/>
                <a:gridCol w="1074420"/>
              </a:tblGrid>
              <a:tr h="2565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6604">
                <a:tc>
                  <a:txBody>
                    <a:bodyPr/>
                    <a:lstStyle/>
                    <a:p>
                      <a:pPr algn="just" fontAlgn="t"/>
                      <a:r>
                        <a:rPr lang="ru-RU" sz="1000" b="0" i="0" u="none" strike="noStrike" dirty="0">
                          <a:solidFill>
                            <a:srgbClr val="000000"/>
                          </a:solidFill>
                          <a:effectLst/>
                          <a:latin typeface="+mn-lt"/>
                        </a:rPr>
                        <a:t>Количество благоустроенных общественных территорий,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2995">
                <a:tc>
                  <a:txBody>
                    <a:bodyPr/>
                    <a:lstStyle/>
                    <a:p>
                      <a:pPr algn="just" fontAlgn="t"/>
                      <a:r>
                        <a:rPr lang="ru-RU" sz="1000" b="0" i="0" u="none" strike="noStrike">
                          <a:solidFill>
                            <a:srgbClr val="000000"/>
                          </a:solidFill>
                          <a:effectLst/>
                          <a:latin typeface="+mn-lt"/>
                        </a:rPr>
                        <a:t>Прирост среднего индекса качества городской среды по отношению к 2019 году,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541">
                <a:tc>
                  <a:txBody>
                    <a:bodyPr/>
                    <a:lstStyle/>
                    <a:p>
                      <a:pPr algn="just" fontAlgn="t"/>
                      <a:r>
                        <a:rPr lang="ru-RU" sz="1000" b="0" i="0" u="none" strike="noStrike">
                          <a:solidFill>
                            <a:srgbClr val="000000"/>
                          </a:solidFill>
                          <a:effectLst/>
                          <a:latin typeface="+mn-lt"/>
                        </a:rPr>
                        <a:t>Индекс качества городской среды, балл</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613">
                <a:tc>
                  <a:txBody>
                    <a:bodyPr/>
                    <a:lstStyle/>
                    <a:p>
                      <a:pPr algn="just" fontAlgn="t"/>
                      <a:r>
                        <a:rPr lang="ru-RU" sz="1000" b="0" i="0" u="none" strike="noStrike">
                          <a:solidFill>
                            <a:srgbClr val="000000"/>
                          </a:solidFill>
                          <a:effectLst/>
                          <a:latin typeface="+mn-lt"/>
                        </a:rPr>
                        <a:t>Доля объема закупок оборудования, имеющего российское происхождение, в том числе оборудования, закупаемого при выполнении работ, в общем объеме оборудования, закупленного в рамках реализации мероприятий государственных (муниципальных) программ современной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777">
                <a:tc>
                  <a:txBody>
                    <a:bodyPr/>
                    <a:lstStyle/>
                    <a:p>
                      <a:pPr algn="just" fontAlgn="t"/>
                      <a:r>
                        <a:rPr lang="ru-RU" sz="1000" b="0" i="0" u="none" strike="noStrike" dirty="0">
                          <a:solidFill>
                            <a:srgbClr val="000000"/>
                          </a:solidFill>
                          <a:effectLst/>
                          <a:latin typeface="+mn-lt"/>
                        </a:rPr>
                        <a:t>Количество городов с благоприятной городской средой,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183">
                <a:tc>
                  <a:txBody>
                    <a:bodyPr/>
                    <a:lstStyle/>
                    <a:p>
                      <a:pPr algn="just" fontAlgn="t"/>
                      <a:r>
                        <a:rPr lang="ru-RU" sz="1000" b="0" i="0" u="none" strike="noStrike" dirty="0">
                          <a:solidFill>
                            <a:srgbClr val="000000"/>
                          </a:solidFill>
                          <a:effectLst/>
                          <a:latin typeface="+mn-lt"/>
                        </a:rPr>
                        <a:t>Доля городов с благоприятной средой от общего количества городов (индекс качества городской среды - выше 50 процентов),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27">
                <a:tc>
                  <a:txBody>
                    <a:bodyPr/>
                    <a:lstStyle/>
                    <a:p>
                      <a:pPr algn="just" fontAlgn="t"/>
                      <a:r>
                        <a:rPr lang="ru-RU" sz="1000" b="0" i="0" u="none" strike="noStrike">
                          <a:solidFill>
                            <a:srgbClr val="000000"/>
                          </a:solidFill>
                          <a:effectLst/>
                          <a:latin typeface="+mn-l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 нарастающим итогом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Площадь благоустроенных общественных территорий, приходящаяся на одного жителя Республики Татарстан, кв. метров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3,91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Количество дворовых территорий, благоустроенных в рамках республиканской программы «Наш двор», </a:t>
                      </a:r>
                      <a:r>
                        <a:rPr lang="ru-RU" sz="1000" b="0" i="0" u="none" strike="noStrike" dirty="0" err="1">
                          <a:solidFill>
                            <a:srgbClr val="000000"/>
                          </a:solidFill>
                          <a:effectLst/>
                          <a:latin typeface="+mn-lt"/>
                        </a:rPr>
                        <a:t>тыс.единиц</a:t>
                      </a:r>
                      <a:endParaRPr lang="ru-RU" sz="10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703089" y="5726846"/>
            <a:ext cx="8130540" cy="400110"/>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a:t>
            </a:r>
            <a:r>
              <a:rPr lang="en-US" sz="1000" b="1" i="1" dirty="0">
                <a:solidFill>
                  <a:schemeClr val="accent6"/>
                </a:solidFill>
              </a:rPr>
              <a:t>://</a:t>
            </a:r>
            <a:r>
              <a:rPr lang="en-US" sz="1000" b="1" i="1" dirty="0" smtClean="0">
                <a:solidFill>
                  <a:schemeClr val="accent6"/>
                </a:solidFill>
              </a:rPr>
              <a:t>minstroy.tatarstan.ru</a:t>
            </a:r>
            <a:endParaRPr lang="ru-RU" sz="1000" b="1" i="1" dirty="0">
              <a:solidFill>
                <a:schemeClr val="accent6"/>
              </a:solidFill>
            </a:endParaRPr>
          </a:p>
        </p:txBody>
      </p:sp>
    </p:spTree>
    <p:extLst>
      <p:ext uri="{BB962C8B-B14F-4D97-AF65-F5344CB8AC3E}">
        <p14:creationId xmlns:p14="http://schemas.microsoft.com/office/powerpoint/2010/main" val="442367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48640" y="999817"/>
            <a:ext cx="8368809" cy="5527249"/>
          </a:xfrm>
        </p:spPr>
        <p:txBody>
          <a:bodyPr>
            <a:normAutofit/>
          </a:bodyPr>
          <a:lstStyle/>
          <a:p>
            <a:pPr algn="just"/>
            <a:r>
              <a:rPr lang="ru-RU" sz="1200" b="1" dirty="0" smtClean="0"/>
              <a:t>Цель: </a:t>
            </a:r>
            <a:r>
              <a:rPr lang="ru-RU" sz="1200" dirty="0" smtClean="0"/>
              <a:t>стимулирование </a:t>
            </a:r>
            <a:r>
              <a:rPr lang="ru-RU" sz="1200" dirty="0"/>
              <a:t>перевода и приобретения транспортных средств, работающих на компримированном природном </a:t>
            </a:r>
            <a:r>
              <a:rPr lang="ru-RU" sz="1200" dirty="0" smtClean="0"/>
              <a:t>газе, </a:t>
            </a:r>
            <a:r>
              <a:rPr lang="ru-RU" sz="1200" dirty="0"/>
              <a:t>сжиженном природном </a:t>
            </a:r>
            <a:r>
              <a:rPr lang="ru-RU" sz="1200" dirty="0" smtClean="0"/>
              <a:t>газе </a:t>
            </a:r>
            <a:r>
              <a:rPr lang="ru-RU" sz="1200" dirty="0"/>
              <a:t>путем расширения существующей в республике газозаправочной инфраструктуры, в том числе с учетом наличия на заправках зарядных колонок (станций) для транспортных средств с электродвигателями</a:t>
            </a:r>
          </a:p>
          <a:p>
            <a:pPr marL="0" indent="0">
              <a:buNone/>
            </a:pPr>
            <a:endParaRPr lang="ru-RU" sz="1200" b="1" dirty="0" smtClean="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647700" y="46038"/>
            <a:ext cx="7919651" cy="83767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30. </a:t>
            </a:r>
            <a:r>
              <a:rPr lang="ru-RU" sz="1600" b="1" dirty="0"/>
              <a:t>Государственная программа </a:t>
            </a:r>
            <a:r>
              <a:rPr lang="ru-RU" sz="1600" b="1" dirty="0" smtClean="0"/>
              <a:t>Республики Татарстан «Строительство автомобильных газонаполнительных компрессорных станций на территории Республики Татарстан на 2019 – 2023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06873954"/>
              </p:ext>
            </p:extLst>
          </p:nvPr>
        </p:nvGraphicFramePr>
        <p:xfrm>
          <a:off x="703089" y="1856167"/>
          <a:ext cx="8214360" cy="464820"/>
        </p:xfrm>
        <a:graphic>
          <a:graphicData uri="http://schemas.openxmlformats.org/drawingml/2006/table">
            <a:tbl>
              <a:tblPr firstRow="1" bandRow="1">
                <a:tableStyleId>{5C22544A-7EE6-4342-B048-85BDC9FD1C3A}</a:tableStyleId>
              </a:tblPr>
              <a:tblGrid>
                <a:gridCol w="5852160"/>
                <a:gridCol w="1272540"/>
                <a:gridCol w="1089660"/>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2021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7160">
                <a:tc vMerge="1">
                  <a:txBody>
                    <a:bodyPr/>
                    <a:lstStyle/>
                    <a:p>
                      <a:endParaRPr lang="ru-RU" dirty="0"/>
                    </a:p>
                  </a:txBody>
                  <a:tcPr/>
                </a:tc>
                <a:tc>
                  <a:txBody>
                    <a:bodyPr/>
                    <a:lstStyle/>
                    <a:p>
                      <a:pPr algn="ctr" fontAlgn="b"/>
                      <a:r>
                        <a:rPr lang="ru-RU" sz="1000" b="1" i="0" u="none" strike="noStrike" dirty="0" smtClean="0">
                          <a:solidFill>
                            <a:schemeClr val="tx1"/>
                          </a:solidFill>
                          <a:effectLst/>
                          <a:latin typeface="+mn-lt"/>
                        </a:rPr>
                        <a:t>252 000,0</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000" b="1" i="0" u="none" strike="noStrike" dirty="0" smtClean="0">
                          <a:solidFill>
                            <a:schemeClr val="tx1"/>
                          </a:solidFill>
                          <a:effectLst/>
                          <a:latin typeface="+mn-lt"/>
                        </a:rPr>
                        <a:t>360 000,0</a:t>
                      </a:r>
                      <a:endParaRPr lang="ru-RU" sz="10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938156953"/>
              </p:ext>
            </p:extLst>
          </p:nvPr>
        </p:nvGraphicFramePr>
        <p:xfrm>
          <a:off x="689486" y="2437090"/>
          <a:ext cx="8199120" cy="679278"/>
        </p:xfrm>
        <a:graphic>
          <a:graphicData uri="http://schemas.openxmlformats.org/drawingml/2006/table">
            <a:tbl>
              <a:tblPr firstRow="1" bandRow="1">
                <a:tableStyleId>{5C22544A-7EE6-4342-B048-85BDC9FD1C3A}</a:tableStyleId>
              </a:tblPr>
              <a:tblGrid>
                <a:gridCol w="5867400"/>
                <a:gridCol w="1257300"/>
                <a:gridCol w="1074420"/>
              </a:tblGrid>
              <a:tr h="2565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spcAft>
                          <a:spcPts val="0"/>
                        </a:spcAft>
                      </a:pPr>
                      <a:r>
                        <a:rPr lang="ru-RU" sz="1000" dirty="0">
                          <a:solidFill>
                            <a:schemeClr val="tx1"/>
                          </a:solidFill>
                          <a:effectLst/>
                          <a:latin typeface="+mn-lt"/>
                          <a:ea typeface="Times New Roman" panose="02020603050405020304" pitchFamily="18" charset="0"/>
                        </a:rPr>
                        <a:t>Количество новых АГНКС с зарядными колонками (станциями) для транспортных средств с электродвигателями, единиц</a:t>
                      </a:r>
                      <a:endParaRPr lang="ru-RU" sz="1000" dirty="0">
                        <a:solidFill>
                          <a:schemeClr val="tx1"/>
                        </a:solidFill>
                        <a:effectLst/>
                        <a:highlight>
                          <a:srgbClr val="FFFF00"/>
                        </a:highligh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10,0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10,0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703089" y="5726846"/>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14643907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29717" y="700996"/>
            <a:ext cx="8520593" cy="5527249"/>
          </a:xfrm>
        </p:spPr>
        <p:txBody>
          <a:bodyPr>
            <a:normAutofit/>
          </a:bodyPr>
          <a:lstStyle/>
          <a:p>
            <a:pPr marL="0" indent="0">
              <a:buNone/>
            </a:pPr>
            <a:r>
              <a:rPr lang="ru-RU" sz="1200" b="1" dirty="0"/>
              <a:t>Цель: </a:t>
            </a:r>
            <a:r>
              <a:rPr lang="ru-RU" sz="1200" dirty="0" smtClean="0"/>
              <a:t>реализация государственной политики по развитию физической культуры и спорта в Республике Татарстан</a:t>
            </a:r>
            <a:endParaRPr lang="ru-RU" sz="1200" dirty="0"/>
          </a:p>
          <a:p>
            <a:pPr marL="0" indent="0">
              <a:buNone/>
            </a:pPr>
            <a:endParaRPr lang="ru-RU" sz="1400" dirty="0"/>
          </a:p>
        </p:txBody>
      </p:sp>
      <p:sp>
        <p:nvSpPr>
          <p:cNvPr id="4" name="Текст 3"/>
          <p:cNvSpPr>
            <a:spLocks noGrp="1"/>
          </p:cNvSpPr>
          <p:nvPr>
            <p:ph type="body" sz="quarter" idx="14"/>
          </p:nvPr>
        </p:nvSpPr>
        <p:spPr>
          <a:xfrm>
            <a:off x="514350" y="46038"/>
            <a:ext cx="8088112" cy="59250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31. </a:t>
            </a:r>
            <a:r>
              <a:rPr lang="ru-RU" sz="1600" b="1" dirty="0"/>
              <a:t>Государственная программа </a:t>
            </a:r>
            <a:r>
              <a:rPr lang="ru-RU" sz="1600" b="1" dirty="0" smtClean="0"/>
              <a:t>«Развитие физической культуры и спорта в Республике Татарстан на 2019 – 2025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18172405"/>
              </p:ext>
            </p:extLst>
          </p:nvPr>
        </p:nvGraphicFramePr>
        <p:xfrm>
          <a:off x="576303" y="1034656"/>
          <a:ext cx="8160443" cy="640080"/>
        </p:xfrm>
        <a:graphic>
          <a:graphicData uri="http://schemas.openxmlformats.org/drawingml/2006/table">
            <a:tbl>
              <a:tblPr firstRow="1" bandRow="1">
                <a:tableStyleId>{5C22544A-7EE6-4342-B048-85BDC9FD1C3A}</a:tableStyleId>
              </a:tblPr>
              <a:tblGrid>
                <a:gridCol w="5555556"/>
                <a:gridCol w="1367758"/>
                <a:gridCol w="1237129"/>
              </a:tblGrid>
              <a:tr h="262751">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2021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2021 год </a:t>
                      </a:r>
                    </a:p>
                    <a:p>
                      <a:pPr algn="ctr"/>
                      <a:r>
                        <a:rPr lang="ru-RU" sz="1000" dirty="0" smtClean="0">
                          <a:solidFill>
                            <a:schemeClr val="tx1"/>
                          </a:solidFill>
                        </a:rPr>
                        <a:t>(факт)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146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1" dirty="0" smtClean="0">
                          <a:solidFill>
                            <a:schemeClr val="tx1"/>
                          </a:solidFill>
                        </a:rPr>
                        <a:t>5 818 954,0</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smtClean="0">
                          <a:solidFill>
                            <a:schemeClr val="tx1"/>
                          </a:solidFill>
                        </a:rPr>
                        <a:t>5 711 775,5</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814591992"/>
              </p:ext>
            </p:extLst>
          </p:nvPr>
        </p:nvGraphicFramePr>
        <p:xfrm>
          <a:off x="599995" y="1753028"/>
          <a:ext cx="8129067" cy="1651000"/>
        </p:xfrm>
        <a:graphic>
          <a:graphicData uri="http://schemas.openxmlformats.org/drawingml/2006/table">
            <a:tbl>
              <a:tblPr firstRow="1" bandRow="1">
                <a:tableStyleId>{5C22544A-7EE6-4342-B048-85BDC9FD1C3A}</a:tableStyleId>
              </a:tblPr>
              <a:tblGrid>
                <a:gridCol w="5554916"/>
                <a:gridCol w="1344706"/>
                <a:gridCol w="1229445"/>
              </a:tblGrid>
              <a:tr h="3708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r>
                        <a:rPr lang="ru-RU" sz="1000" dirty="0" smtClean="0">
                          <a:solidFill>
                            <a:schemeClr val="tx1"/>
                          </a:solidFill>
                        </a:rPr>
                        <a:t>Доля населения, систематически занимающегося физической культурой и спортом, в общей численности населения,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0" i="0" dirty="0" smtClean="0">
                          <a:solidFill>
                            <a:schemeClr val="tx1"/>
                          </a:solidFill>
                        </a:rPr>
                        <a:t>49,3</a:t>
                      </a:r>
                      <a:endParaRPr lang="ru-RU" sz="10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52,6</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ru-RU" sz="1000" dirty="0" smtClean="0">
                          <a:solidFill>
                            <a:schemeClr val="tx1"/>
                          </a:solidFill>
                        </a:rPr>
                        <a:t>Доля спортсменов-разрядников в общем количестве лиц, занимающихся в системе спортивных школ олимпийского резерва и училищ олимпийского резерва,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40,0</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40,95</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248">
                <a:tc>
                  <a:txBody>
                    <a:bodyPr/>
                    <a:lstStyle/>
                    <a:p>
                      <a:pPr algn="just"/>
                      <a:r>
                        <a:rPr lang="ru-RU" sz="1000" dirty="0" smtClean="0">
                          <a:solidFill>
                            <a:schemeClr val="tx1"/>
                          </a:solidFill>
                        </a:rPr>
                        <a:t>Количество спортивных сооружений на 100 </a:t>
                      </a:r>
                      <a:r>
                        <a:rPr lang="ru-RU" sz="1000" dirty="0" err="1" smtClean="0">
                          <a:solidFill>
                            <a:schemeClr val="tx1"/>
                          </a:solidFill>
                        </a:rPr>
                        <a:t>тыс.человек</a:t>
                      </a:r>
                      <a:r>
                        <a:rPr lang="ru-RU" sz="1000" dirty="0" smtClean="0">
                          <a:solidFill>
                            <a:schemeClr val="tx1"/>
                          </a:solidFill>
                        </a:rPr>
                        <a:t> населения, единиц</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309</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321</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65">
                <a:tc>
                  <a:txBody>
                    <a:bodyPr/>
                    <a:lstStyle/>
                    <a:p>
                      <a:pPr algn="just"/>
                      <a:r>
                        <a:rPr lang="ru-RU" sz="1000" dirty="0" smtClean="0">
                          <a:solidFill>
                            <a:schemeClr val="tx1"/>
                          </a:solidFill>
                        </a:rPr>
                        <a:t>Единовременная пропускная способность объектов спортивного назначения,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67,1</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74,0</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7700" y="5919447"/>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спорта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https://minsport.tatarstan.ru/</a:t>
            </a:r>
            <a:endParaRPr lang="ru-RU" sz="1000" b="1" i="1" dirty="0">
              <a:solidFill>
                <a:schemeClr val="accent6"/>
              </a:solidFill>
            </a:endParaRPr>
          </a:p>
        </p:txBody>
      </p:sp>
    </p:spTree>
    <p:extLst>
      <p:ext uri="{BB962C8B-B14F-4D97-AF65-F5344CB8AC3E}">
        <p14:creationId xmlns:p14="http://schemas.microsoft.com/office/powerpoint/2010/main" val="35695933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smtClean="0"/>
              <a:t>  </a:t>
            </a:r>
            <a:r>
              <a:rPr lang="ru-RU" sz="1200" b="1" dirty="0" smtClean="0"/>
              <a:t>Цель: </a:t>
            </a:r>
            <a:r>
              <a:rPr lang="ru-RU" sz="1200" dirty="0" smtClean="0"/>
              <a:t>реализация государственной молодежной политики в Республике Татарстан </a:t>
            </a: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32. </a:t>
            </a:r>
            <a:r>
              <a:rPr lang="ru-RU" sz="1600" b="1" dirty="0"/>
              <a:t>Государственная программа </a:t>
            </a:r>
            <a:r>
              <a:rPr lang="ru-RU" sz="1600" b="1" dirty="0" smtClean="0"/>
              <a:t>«Развитие молодежной политики в Республике Татарстан на 2019 – 2025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837599986"/>
              </p:ext>
            </p:extLst>
          </p:nvPr>
        </p:nvGraphicFramePr>
        <p:xfrm>
          <a:off x="647700" y="1006608"/>
          <a:ext cx="8042942" cy="640080"/>
        </p:xfrm>
        <a:graphic>
          <a:graphicData uri="http://schemas.openxmlformats.org/drawingml/2006/table">
            <a:tbl>
              <a:tblPr firstRow="1" bandRow="1">
                <a:tableStyleId>{5C22544A-7EE6-4342-B048-85BDC9FD1C3A}</a:tableStyleId>
              </a:tblPr>
              <a:tblGrid>
                <a:gridCol w="5855117"/>
                <a:gridCol w="1072530"/>
                <a:gridCol w="1115295"/>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2021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2021 год (факт)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1" dirty="0" smtClean="0">
                          <a:solidFill>
                            <a:schemeClr val="tx1"/>
                          </a:solidFill>
                        </a:rPr>
                        <a:t>5 548 257,4</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smtClean="0">
                          <a:solidFill>
                            <a:schemeClr val="tx1"/>
                          </a:solidFill>
                        </a:rPr>
                        <a:t>5 397</a:t>
                      </a:r>
                      <a:r>
                        <a:rPr lang="ru-RU" sz="1000" b="1" baseline="0" dirty="0" smtClean="0">
                          <a:solidFill>
                            <a:schemeClr val="tx1"/>
                          </a:solidFill>
                        </a:rPr>
                        <a:t> 450,2</a:t>
                      </a:r>
                      <a:endParaRPr lang="ru-RU"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619047528"/>
              </p:ext>
            </p:extLst>
          </p:nvPr>
        </p:nvGraphicFramePr>
        <p:xfrm>
          <a:off x="647700" y="1719730"/>
          <a:ext cx="8035260" cy="1392304"/>
        </p:xfrm>
        <a:graphic>
          <a:graphicData uri="http://schemas.openxmlformats.org/drawingml/2006/table">
            <a:tbl>
              <a:tblPr firstRow="1" bandRow="1">
                <a:tableStyleId>{5C22544A-7EE6-4342-B048-85BDC9FD1C3A}</a:tableStyleId>
              </a:tblPr>
              <a:tblGrid>
                <a:gridCol w="5852992"/>
                <a:gridCol w="1084793"/>
                <a:gridCol w="1097475"/>
              </a:tblGrid>
              <a:tr h="370840">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2021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spcAft>
                          <a:spcPts val="0"/>
                        </a:spcAft>
                      </a:pPr>
                      <a:r>
                        <a:rPr lang="ru-RU" sz="1000" dirty="0">
                          <a:solidFill>
                            <a:schemeClr val="tx1"/>
                          </a:solidFill>
                          <a:effectLst/>
                          <a:latin typeface="+mn-lt"/>
                        </a:rPr>
                        <a:t>Удельный вес сельской молодежи, участвующей в программах </a:t>
                      </a:r>
                      <a:r>
                        <a:rPr lang="ru-RU" sz="1000" dirty="0" smtClean="0">
                          <a:solidFill>
                            <a:schemeClr val="tx1"/>
                          </a:solidFill>
                          <a:effectLst/>
                          <a:latin typeface="+mn-lt"/>
                        </a:rPr>
                        <a:t>социального развития села, </a:t>
                      </a:r>
                      <a:r>
                        <a:rPr lang="ru-RU" sz="1000" dirty="0">
                          <a:solidFill>
                            <a:schemeClr val="tx1"/>
                          </a:solidFill>
                          <a:effectLst/>
                          <a:latin typeface="+mn-lt"/>
                        </a:rPr>
                        <a:t>по отношению к общему количеству сельской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68,1</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68,1</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spcAft>
                          <a:spcPts val="0"/>
                        </a:spcAft>
                      </a:pPr>
                      <a:r>
                        <a:rPr lang="ru-RU" sz="1000" dirty="0">
                          <a:solidFill>
                            <a:schemeClr val="tx1"/>
                          </a:solidFill>
                          <a:effectLst/>
                          <a:latin typeface="+mn-lt"/>
                        </a:rPr>
                        <a:t>Увеличение доли молодых людей, вовлеченных в реализуемые исполнительными органами государственной власти проекты и программы в сфере поддержки талантливой молодежи, в общем количестве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3424">
                <a:tc>
                  <a:txBody>
                    <a:bodyPr/>
                    <a:lstStyle/>
                    <a:p>
                      <a:pPr algn="just">
                        <a:spcAft>
                          <a:spcPts val="0"/>
                        </a:spcAft>
                      </a:pPr>
                      <a:r>
                        <a:rPr lang="ru-RU" sz="1000" dirty="0">
                          <a:solidFill>
                            <a:schemeClr val="tx1"/>
                          </a:solidFill>
                          <a:effectLst/>
                          <a:latin typeface="+mn-lt"/>
                        </a:rPr>
                        <a:t>Охват детей и молодежи мероприятиями патриотической направленности, человек</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56000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56000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9941" y="5868234"/>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по делам молодежи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https://minmol.tatarstan.ru/</a:t>
            </a:r>
            <a:endParaRPr lang="ru-RU" sz="1000" b="1" i="1" dirty="0">
              <a:solidFill>
                <a:schemeClr val="accent6"/>
              </a:solidFill>
            </a:endParaRPr>
          </a:p>
        </p:txBody>
      </p:sp>
    </p:spTree>
    <p:extLst>
      <p:ext uri="{BB962C8B-B14F-4D97-AF65-F5344CB8AC3E}">
        <p14:creationId xmlns:p14="http://schemas.microsoft.com/office/powerpoint/2010/main" val="13152614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857128"/>
          </a:xfrm>
        </p:spPr>
        <p:txBody>
          <a:bodyPr>
            <a:normAutofit fontScale="85000" lnSpcReduction="10000"/>
          </a:bodyPr>
          <a:lstStyle/>
          <a:p>
            <a:r>
              <a:rPr lang="ru-RU" dirty="0"/>
              <a:t>Рост расходов на оплату труда за счет бюджета Республики Татарстан в </a:t>
            </a:r>
            <a:r>
              <a:rPr lang="ru-RU" dirty="0" smtClean="0"/>
              <a:t>2014 – 2021 </a:t>
            </a:r>
            <a:r>
              <a:rPr lang="ru-RU" dirty="0"/>
              <a:t>годах *</a:t>
            </a:r>
          </a:p>
          <a:p>
            <a:endParaRPr lang="ru-RU" dirty="0">
              <a:solidFill>
                <a:srgbClr val="FFC000"/>
              </a:solidFill>
            </a:endParaRPr>
          </a:p>
        </p:txBody>
      </p:sp>
      <p:sp>
        <p:nvSpPr>
          <p:cNvPr id="5" name="Текст 1"/>
          <p:cNvSpPr txBox="1">
            <a:spLocks/>
          </p:cNvSpPr>
          <p:nvPr/>
        </p:nvSpPr>
        <p:spPr>
          <a:xfrm>
            <a:off x="663397" y="5436838"/>
            <a:ext cx="8284712"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ru-RU" dirty="0" smtClean="0">
                <a:solidFill>
                  <a:schemeClr val="tx1"/>
                </a:solidFill>
              </a:rPr>
              <a:t>Рост к 2021 году в 2,1 раза</a:t>
            </a:r>
            <a:endParaRPr lang="ru-RU" dirty="0">
              <a:solidFill>
                <a:schemeClr val="tx1"/>
              </a:solidFill>
            </a:endParaRPr>
          </a:p>
        </p:txBody>
      </p:sp>
      <p:sp>
        <p:nvSpPr>
          <p:cNvPr id="6" name="TextBox 5"/>
          <p:cNvSpPr txBox="1"/>
          <p:nvPr/>
        </p:nvSpPr>
        <p:spPr>
          <a:xfrm>
            <a:off x="610057" y="6084148"/>
            <a:ext cx="8007732" cy="369332"/>
          </a:xfrm>
          <a:prstGeom prst="rect">
            <a:avLst/>
          </a:prstGeom>
          <a:noFill/>
        </p:spPr>
        <p:txBody>
          <a:bodyPr wrap="square" rtlCol="0">
            <a:spAutoFit/>
          </a:bodyPr>
          <a:lstStyle/>
          <a:p>
            <a:r>
              <a:rPr lang="ru-RU" i="1" dirty="0" smtClean="0"/>
              <a:t>*</a:t>
            </a:r>
            <a:r>
              <a:rPr lang="en-US" i="1" dirty="0" smtClean="0"/>
              <a:t> </a:t>
            </a:r>
            <a:r>
              <a:rPr lang="ru-RU" i="1" dirty="0" smtClean="0"/>
              <a:t>включая ФОМС и внебюджетные средства</a:t>
            </a:r>
            <a:endParaRPr lang="ru-RU" i="1" dirty="0">
              <a:solidFill>
                <a:srgbClr val="FF0000"/>
              </a:solidFill>
            </a:endParaRPr>
          </a:p>
        </p:txBody>
      </p:sp>
      <p:graphicFrame>
        <p:nvGraphicFramePr>
          <p:cNvPr id="7" name="Содержимое 5"/>
          <p:cNvGraphicFramePr>
            <a:graphicFrameLocks noGrp="1"/>
          </p:cNvGraphicFramePr>
          <p:nvPr>
            <p:ph sz="quarter" idx="13"/>
            <p:extLst>
              <p:ext uri="{D42A27DB-BD31-4B8C-83A1-F6EECF244321}">
                <p14:modId xmlns:p14="http://schemas.microsoft.com/office/powerpoint/2010/main" val="195291171"/>
              </p:ext>
            </p:extLst>
          </p:nvPr>
        </p:nvGraphicFramePr>
        <p:xfrm>
          <a:off x="610057" y="670560"/>
          <a:ext cx="8345672" cy="462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8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707136" y="453327"/>
            <a:ext cx="8088112" cy="883222"/>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Показатели консолидированного </a:t>
            </a:r>
            <a:r>
              <a:rPr lang="ru-RU" dirty="0" smtClean="0"/>
              <a:t>бюджета Республики </a:t>
            </a:r>
            <a:r>
              <a:rPr lang="ru-RU" dirty="0"/>
              <a:t>Татарстан за </a:t>
            </a:r>
            <a:r>
              <a:rPr lang="ru-RU" dirty="0" smtClean="0"/>
              <a:t>202</a:t>
            </a:r>
            <a:r>
              <a:rPr lang="en-US" dirty="0" smtClean="0"/>
              <a:t>1</a:t>
            </a:r>
            <a:r>
              <a:rPr lang="ru-RU" dirty="0" smtClean="0"/>
              <a:t> </a:t>
            </a:r>
            <a:r>
              <a:rPr lang="ru-RU" dirty="0"/>
              <a:t>год в расчете на 1 </a:t>
            </a:r>
            <a:r>
              <a:rPr lang="ru-RU" dirty="0" smtClean="0"/>
              <a:t>жителя</a:t>
            </a:r>
            <a:br>
              <a:rPr lang="ru-RU" dirty="0" smtClean="0"/>
            </a:br>
            <a:r>
              <a:rPr lang="ru-RU" dirty="0" smtClean="0"/>
              <a:t> (</a:t>
            </a:r>
            <a:r>
              <a:rPr lang="ru-RU" dirty="0"/>
              <a:t>тыс. рублей)</a:t>
            </a:r>
            <a:r>
              <a:rPr lang="ru-RU" dirty="0" smtClean="0"/>
              <a:t>	</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312329539"/>
              </p:ext>
            </p:extLst>
          </p:nvPr>
        </p:nvGraphicFramePr>
        <p:xfrm>
          <a:off x="840104" y="1601341"/>
          <a:ext cx="7716637" cy="1873378"/>
        </p:xfrm>
        <a:graphic>
          <a:graphicData uri="http://schemas.openxmlformats.org/drawingml/2006/table">
            <a:tbl>
              <a:tblPr>
                <a:tableStyleId>{616DA210-FB5B-4158-B5E0-FEB733F419BA}</a:tableStyleId>
              </a:tblPr>
              <a:tblGrid>
                <a:gridCol w="5421320"/>
                <a:gridCol w="2295317"/>
              </a:tblGrid>
              <a:tr h="936689">
                <a:tc>
                  <a:txBody>
                    <a:bodyPr/>
                    <a:lstStyle/>
                    <a:p>
                      <a:pPr algn="ctr" fontAlgn="b"/>
                      <a:r>
                        <a:rPr lang="ru-RU" sz="2400" u="none" strike="noStrike" dirty="0">
                          <a:effectLst/>
                        </a:rPr>
                        <a:t>доходы в расчете на </a:t>
                      </a:r>
                      <a:r>
                        <a:rPr lang="ru-RU" sz="2400" u="none" strike="noStrike" dirty="0" smtClean="0">
                          <a:effectLst/>
                        </a:rPr>
                        <a:t>одного </a:t>
                      </a:r>
                      <a:r>
                        <a:rPr lang="ru-RU" sz="2400" u="none" strike="noStrike" dirty="0">
                          <a:effectLst/>
                        </a:rPr>
                        <a:t>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3">
                        <a:lumMod val="20000"/>
                        <a:lumOff val="80000"/>
                      </a:schemeClr>
                    </a:solidFill>
                  </a:tcPr>
                </a:tc>
                <a:tc>
                  <a:txBody>
                    <a:bodyPr/>
                    <a:lstStyle/>
                    <a:p>
                      <a:pPr algn="ctr" fontAlgn="b"/>
                      <a:r>
                        <a:rPr lang="en-US" sz="2400" b="0" i="0" u="none" strike="noStrike" dirty="0" smtClean="0">
                          <a:solidFill>
                            <a:schemeClr val="tx1"/>
                          </a:solidFill>
                          <a:effectLst/>
                          <a:latin typeface="+mn-lt"/>
                        </a:rPr>
                        <a:t>105,5</a:t>
                      </a:r>
                      <a:endParaRPr lang="ru-RU" sz="2400" b="0" i="0" u="none" strike="noStrike" dirty="0">
                        <a:solidFill>
                          <a:schemeClr val="tx1"/>
                        </a:solidFill>
                        <a:effectLst/>
                        <a:latin typeface="+mn-lt"/>
                      </a:endParaRPr>
                    </a:p>
                  </a:txBody>
                  <a:tcPr marL="7620" marR="7620" marT="7620" marB="0" anchor="ctr"/>
                </a:tc>
              </a:tr>
              <a:tr h="936689">
                <a:tc>
                  <a:txBody>
                    <a:bodyPr/>
                    <a:lstStyle/>
                    <a:p>
                      <a:pPr algn="ctr" fontAlgn="b"/>
                      <a:r>
                        <a:rPr lang="ru-RU" sz="2400" u="none" strike="noStrike" dirty="0">
                          <a:effectLst/>
                        </a:rPr>
                        <a:t>расходы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2">
                        <a:lumMod val="20000"/>
                        <a:lumOff val="80000"/>
                      </a:schemeClr>
                    </a:solidFill>
                  </a:tcPr>
                </a:tc>
                <a:tc>
                  <a:txBody>
                    <a:bodyPr/>
                    <a:lstStyle/>
                    <a:p>
                      <a:pPr algn="ctr" fontAlgn="b"/>
                      <a:r>
                        <a:rPr lang="en-US" sz="2400" b="0" i="0" u="none" strike="noStrike" dirty="0" smtClean="0">
                          <a:solidFill>
                            <a:schemeClr val="tx1"/>
                          </a:solidFill>
                          <a:effectLst/>
                          <a:latin typeface="+mn-lt"/>
                        </a:rPr>
                        <a:t>102,1</a:t>
                      </a:r>
                      <a:endParaRPr lang="ru-RU" sz="2400" b="0" i="0" u="none" strike="noStrike" dirty="0">
                        <a:solidFill>
                          <a:schemeClr val="tx1"/>
                        </a:solidFill>
                        <a:effectLst/>
                        <a:latin typeface="+mn-lt"/>
                      </a:endParaRPr>
                    </a:p>
                  </a:txBody>
                  <a:tcPr marL="7620" marR="7620" marT="7620" marB="0" anchor="ctr"/>
                </a:tc>
              </a:tr>
            </a:tbl>
          </a:graphicData>
        </a:graphic>
      </p:graphicFrame>
    </p:spTree>
    <p:extLst>
      <p:ext uri="{BB962C8B-B14F-4D97-AF65-F5344CB8AC3E}">
        <p14:creationId xmlns:p14="http://schemas.microsoft.com/office/powerpoint/2010/main" val="3228342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344487"/>
          </a:xfrm>
        </p:spPr>
        <p:txBody>
          <a:bodyPr>
            <a:normAutofit fontScale="77500" lnSpcReduction="20000"/>
          </a:bodyPr>
          <a:lstStyle/>
          <a:p>
            <a:r>
              <a:rPr lang="ru-RU" dirty="0">
                <a:latin typeface="+mn-lt"/>
              </a:rPr>
              <a:t>Параметры повышения заработной платы</a:t>
            </a:r>
          </a:p>
        </p:txBody>
      </p:sp>
      <p:sp>
        <p:nvSpPr>
          <p:cNvPr id="5" name="Прямоугольник 4"/>
          <p:cNvSpPr/>
          <p:nvPr/>
        </p:nvSpPr>
        <p:spPr>
          <a:xfrm>
            <a:off x="472440" y="5789807"/>
            <a:ext cx="7951694" cy="425758"/>
          </a:xfrm>
          <a:prstGeom prst="rect">
            <a:avLst/>
          </a:prstGeom>
        </p:spPr>
        <p:txBody>
          <a:bodyPr wrap="square">
            <a:spAutoFit/>
          </a:bodyPr>
          <a:lstStyle/>
          <a:p>
            <a:pPr algn="just">
              <a:lnSpc>
                <a:spcPts val="1300"/>
              </a:lnSpc>
              <a:spcAft>
                <a:spcPts val="0"/>
              </a:spcAft>
            </a:pPr>
            <a:r>
              <a:rPr lang="ru-RU" sz="1400" i="1" dirty="0">
                <a:ea typeface="Times New Roman" panose="02020603050405020304" pitchFamily="18" charset="0"/>
              </a:rPr>
              <a:t>* –  к средней заработной плате в сфере общего образования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средней заработной плате учителей в Республике </a:t>
            </a:r>
            <a:r>
              <a:rPr lang="ru-RU" sz="1400" i="1" dirty="0" smtClean="0">
                <a:ea typeface="Times New Roman" panose="02020603050405020304" pitchFamily="18" charset="0"/>
              </a:rPr>
              <a:t>Татарстан</a:t>
            </a:r>
          </a:p>
        </p:txBody>
      </p:sp>
      <p:graphicFrame>
        <p:nvGraphicFramePr>
          <p:cNvPr id="6" name="Таблица 5"/>
          <p:cNvGraphicFramePr>
            <a:graphicFrameLocks noGrp="1"/>
          </p:cNvGraphicFramePr>
          <p:nvPr>
            <p:extLst>
              <p:ext uri="{D42A27DB-BD31-4B8C-83A1-F6EECF244321}">
                <p14:modId xmlns:p14="http://schemas.microsoft.com/office/powerpoint/2010/main" val="1832680614"/>
              </p:ext>
            </p:extLst>
          </p:nvPr>
        </p:nvGraphicFramePr>
        <p:xfrm>
          <a:off x="514350" y="390525"/>
          <a:ext cx="8301990" cy="5035315"/>
        </p:xfrm>
        <a:graphic>
          <a:graphicData uri="http://schemas.openxmlformats.org/drawingml/2006/table">
            <a:tbl>
              <a:tblPr firstRow="1" firstCol="1" bandRow="1">
                <a:tableStyleId>{5940675A-B579-460E-94D1-54222C63F5DA}</a:tableStyleId>
              </a:tblPr>
              <a:tblGrid>
                <a:gridCol w="5429250"/>
                <a:gridCol w="1463040"/>
                <a:gridCol w="1409700"/>
              </a:tblGrid>
              <a:tr h="586212">
                <a:tc rowSpan="2">
                  <a:txBody>
                    <a:bodyPr/>
                    <a:lstStyle/>
                    <a:p>
                      <a:pPr algn="ctr">
                        <a:lnSpc>
                          <a:spcPct val="107000"/>
                        </a:lnSpc>
                        <a:spcAft>
                          <a:spcPts val="800"/>
                        </a:spcAft>
                      </a:pPr>
                      <a:r>
                        <a:rPr lang="ru-RU" sz="1400" b="1" dirty="0">
                          <a:effectLst/>
                        </a:rPr>
                        <a:t>Показатели</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gridSpan="2">
                  <a:txBody>
                    <a:bodyPr/>
                    <a:lstStyle/>
                    <a:p>
                      <a:pPr algn="ctr">
                        <a:lnSpc>
                          <a:spcPct val="107000"/>
                        </a:lnSpc>
                        <a:spcAft>
                          <a:spcPts val="800"/>
                        </a:spcAft>
                      </a:pPr>
                      <a:r>
                        <a:rPr lang="ru-RU" sz="1400" b="1" dirty="0">
                          <a:effectLst/>
                        </a:rPr>
                        <a:t>Достигнутые параметры на </a:t>
                      </a:r>
                      <a:r>
                        <a:rPr lang="ru-RU" sz="1400" b="1" dirty="0" smtClean="0">
                          <a:effectLst/>
                        </a:rPr>
                        <a:t>01.01.2022 </a:t>
                      </a:r>
                      <a:r>
                        <a:rPr lang="ru-RU" sz="1400" b="1" dirty="0">
                          <a:effectLst/>
                        </a:rPr>
                        <a:t>года </a:t>
                      </a:r>
                      <a:r>
                        <a:rPr lang="ru-RU" sz="1200" b="1" dirty="0">
                          <a:effectLst/>
                        </a:rPr>
                        <a:t>(с  учетом федеральных учреждений)</a:t>
                      </a:r>
                      <a:endParaRPr lang="ru-RU" sz="12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tr>
              <a:tr h="388513">
                <a:tc vMerge="1">
                  <a:txBody>
                    <a:bodyPr/>
                    <a:lstStyle/>
                    <a:p>
                      <a:endParaRPr lang="ru-RU"/>
                    </a:p>
                  </a:txBody>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smtClean="0">
                          <a:effectLst/>
                        </a:rPr>
                        <a:t>% к средней 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r>
              <a:tr h="216990">
                <a:tc>
                  <a:txBody>
                    <a:bodyPr/>
                    <a:lstStyle/>
                    <a:p>
                      <a:pPr>
                        <a:lnSpc>
                          <a:spcPct val="107000"/>
                        </a:lnSpc>
                        <a:spcAft>
                          <a:spcPts val="800"/>
                        </a:spcAft>
                      </a:pPr>
                      <a:r>
                        <a:rPr lang="ru-RU" sz="1400" b="1" dirty="0">
                          <a:solidFill>
                            <a:schemeClr val="tx1"/>
                          </a:solidFill>
                          <a:effectLst/>
                        </a:rPr>
                        <a:t>Размер средней заработной платы в РТ</a:t>
                      </a:r>
                      <a:endParaRPr lang="ru-RU" sz="1400" b="1"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ct val="107000"/>
                        </a:lnSpc>
                        <a:spcAft>
                          <a:spcPts val="800"/>
                        </a:spcAft>
                      </a:pPr>
                      <a:r>
                        <a:rPr lang="ru-RU" sz="1600" b="1" dirty="0" smtClean="0">
                          <a:solidFill>
                            <a:schemeClr val="tx1"/>
                          </a:solidFill>
                          <a:effectLst/>
                          <a:latin typeface="+mn-lt"/>
                          <a:ea typeface="Calibri" panose="020F0502020204030204" pitchFamily="34" charset="0"/>
                          <a:cs typeface="Times New Roman" panose="02020603050405020304" pitchFamily="18" charset="0"/>
                        </a:rPr>
                        <a:t>38 240,0</a:t>
                      </a: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r>
              <a:tr h="353824">
                <a:tc>
                  <a:txBody>
                    <a:bodyPr/>
                    <a:lstStyle/>
                    <a:p>
                      <a:pPr algn="just">
                        <a:lnSpc>
                          <a:spcPts val="1400"/>
                        </a:lnSpc>
                        <a:spcAft>
                          <a:spcPts val="800"/>
                        </a:spcAft>
                      </a:pPr>
                      <a:r>
                        <a:rPr lang="ru-RU" sz="1300" dirty="0">
                          <a:solidFill>
                            <a:schemeClr val="tx1"/>
                          </a:solidFill>
                          <a:effectLst/>
                        </a:rPr>
                        <a:t>Педагогические работники образовательных учреждений общего образования</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smtClean="0">
                          <a:solidFill>
                            <a:schemeClr val="tx1"/>
                          </a:solidFill>
                          <a:effectLst/>
                          <a:latin typeface="+mn-lt"/>
                          <a:ea typeface="Calibri" panose="020F0502020204030204" pitchFamily="34" charset="0"/>
                          <a:cs typeface="Times New Roman" panose="02020603050405020304" pitchFamily="18" charset="0"/>
                        </a:rPr>
                        <a:t>39 022,2</a:t>
                      </a:r>
                      <a:endParaRPr lang="ru-RU" sz="1400" kern="12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smtClean="0">
                          <a:solidFill>
                            <a:schemeClr val="tx1"/>
                          </a:solidFill>
                          <a:effectLst/>
                          <a:latin typeface="+mn-lt"/>
                          <a:ea typeface="Calibri" panose="020F0502020204030204" pitchFamily="34" charset="0"/>
                          <a:cs typeface="Times New Roman" panose="02020603050405020304" pitchFamily="18" charset="0"/>
                        </a:rPr>
                        <a:t>102,0</a:t>
                      </a:r>
                      <a:endParaRPr lang="ru-RU" sz="1400" kern="12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77537">
                <a:tc>
                  <a:txBody>
                    <a:bodyPr/>
                    <a:lstStyle/>
                    <a:p>
                      <a:pPr algn="just">
                        <a:lnSpc>
                          <a:spcPts val="1400"/>
                        </a:lnSpc>
                        <a:spcAft>
                          <a:spcPts val="800"/>
                        </a:spcAft>
                      </a:pPr>
                      <a:r>
                        <a:rPr lang="ru-RU" sz="1300" dirty="0">
                          <a:solidFill>
                            <a:schemeClr val="tx1"/>
                          </a:solidFill>
                          <a:effectLst/>
                        </a:rPr>
                        <a:t>Педагогические работники дошкольных учреждений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34 931,0</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102,1</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ct val="107000"/>
                        </a:lnSpc>
                        <a:spcAft>
                          <a:spcPts val="800"/>
                        </a:spcAft>
                      </a:pPr>
                      <a:r>
                        <a:rPr lang="ru-RU" sz="1300" dirty="0">
                          <a:solidFill>
                            <a:schemeClr val="tx1"/>
                          </a:solidFill>
                          <a:effectLst/>
                        </a:rPr>
                        <a:t>Педагогические работники учреждений дополнительного образования детей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39 350,4</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99,7</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461940">
                <a:tc>
                  <a:txBody>
                    <a:bodyPr/>
                    <a:lstStyle/>
                    <a:p>
                      <a:pPr algn="just">
                        <a:lnSpc>
                          <a:spcPts val="1400"/>
                        </a:lnSpc>
                        <a:spcAft>
                          <a:spcPts val="800"/>
                        </a:spcAft>
                      </a:pPr>
                      <a:r>
                        <a:rPr lang="ru-RU" sz="1300" dirty="0">
                          <a:solidFill>
                            <a:schemeClr val="tx1"/>
                          </a:solidFill>
                          <a:effectLst/>
                        </a:rPr>
                        <a:t>Преподаватели и мастера производственного обучения образовательных учреждений НПО и СПО</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40 115,2</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104,9</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Преподаватели образовательных учреждений высшего профессионального образования</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87 118,3</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227,8</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Научные сотрудники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84 866,1</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221,9</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42116">
                <a:tc>
                  <a:txBody>
                    <a:bodyPr/>
                    <a:lstStyle/>
                    <a:p>
                      <a:pPr algn="just">
                        <a:lnSpc>
                          <a:spcPct val="107000"/>
                        </a:lnSpc>
                        <a:spcAft>
                          <a:spcPts val="800"/>
                        </a:spcAft>
                      </a:pPr>
                      <a:r>
                        <a:rPr lang="ru-RU" sz="1300" kern="1200" dirty="0">
                          <a:solidFill>
                            <a:schemeClr val="tx1"/>
                          </a:solidFill>
                          <a:effectLst/>
                          <a:latin typeface="+mn-lt"/>
                          <a:ea typeface="+mn-ea"/>
                          <a:cs typeface="+mn-cs"/>
                        </a:rPr>
                        <a:t>Работники учреждений культуры, искусства и кинематографии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39 212,8</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102,5</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Социальные работники</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38 984,1</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101,9</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Врачи и работники медицинских организаций, имеющие высшее медицинское образование</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77 129,1</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201,7</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54649">
                <a:tc>
                  <a:txBody>
                    <a:bodyPr/>
                    <a:lstStyle/>
                    <a:p>
                      <a:pPr algn="just">
                        <a:lnSpc>
                          <a:spcPts val="1400"/>
                        </a:lnSpc>
                        <a:spcAft>
                          <a:spcPts val="800"/>
                        </a:spcAft>
                      </a:pPr>
                      <a:r>
                        <a:rPr lang="ru-RU" sz="1300" kern="1200" dirty="0">
                          <a:solidFill>
                            <a:schemeClr val="tx1"/>
                          </a:solidFill>
                          <a:effectLst/>
                          <a:latin typeface="+mn-lt"/>
                          <a:ea typeface="+mn-ea"/>
                          <a:cs typeface="+mn-cs"/>
                        </a:rPr>
                        <a:t>Средний медицинский (фармацевтический) персонал</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38 </a:t>
                      </a:r>
                      <a:r>
                        <a:rPr lang="ru-RU" sz="1400" dirty="0" smtClean="0">
                          <a:solidFill>
                            <a:schemeClr val="tx1"/>
                          </a:solidFill>
                          <a:effectLst/>
                          <a:latin typeface="+mn-lt"/>
                          <a:ea typeface="Calibri" panose="020F0502020204030204" pitchFamily="34" charset="0"/>
                          <a:cs typeface="Times New Roman" panose="02020603050405020304" pitchFamily="18" charset="0"/>
                        </a:rPr>
                        <a:t>839,3</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101,6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51460">
                <a:tc>
                  <a:txBody>
                    <a:bodyPr/>
                    <a:lstStyle/>
                    <a:p>
                      <a:pPr algn="just">
                        <a:lnSpc>
                          <a:spcPts val="1400"/>
                        </a:lnSpc>
                        <a:spcAft>
                          <a:spcPts val="800"/>
                        </a:spcAft>
                      </a:pPr>
                      <a:r>
                        <a:rPr lang="ru-RU" sz="1300" kern="1200" dirty="0">
                          <a:solidFill>
                            <a:schemeClr val="tx1"/>
                          </a:solidFill>
                          <a:effectLst/>
                          <a:latin typeface="+mn-lt"/>
                          <a:ea typeface="+mn-ea"/>
                          <a:cs typeface="+mn-cs"/>
                        </a:rPr>
                        <a:t>Младший медицинский (фармацевтический) персонал</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34 911,5</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91,3</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r h="266700">
                <a:tc>
                  <a:txBody>
                    <a:bodyPr/>
                    <a:lstStyle/>
                    <a:p>
                      <a:pPr algn="just">
                        <a:lnSpc>
                          <a:spcPts val="1400"/>
                        </a:lnSpc>
                        <a:spcAft>
                          <a:spcPts val="800"/>
                        </a:spcAft>
                      </a:pPr>
                      <a:r>
                        <a:rPr lang="ru-RU" sz="1300" kern="1200" dirty="0">
                          <a:solidFill>
                            <a:schemeClr val="tx1"/>
                          </a:solidFill>
                          <a:effectLst/>
                          <a:latin typeface="+mn-lt"/>
                          <a:ea typeface="+mn-ea"/>
                          <a:cs typeface="+mn-cs"/>
                        </a:rPr>
                        <a:t>Педагогический  персонал учреждений для детей-сирот</a:t>
                      </a:r>
                    </a:p>
                  </a:txBody>
                  <a:tcPr marL="72000" marR="72000" marT="0"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39 506,6</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c>
                  <a:txBody>
                    <a:bodyPr/>
                    <a:lstStyle/>
                    <a:p>
                      <a:pPr algn="ctr">
                        <a:lnSpc>
                          <a:spcPct val="107000"/>
                        </a:lnSpc>
                        <a:spcAft>
                          <a:spcPts val="800"/>
                        </a:spcAft>
                      </a:pPr>
                      <a:r>
                        <a:rPr lang="ru-RU" sz="1400" dirty="0" smtClean="0">
                          <a:solidFill>
                            <a:schemeClr val="tx1"/>
                          </a:solidFill>
                          <a:effectLst/>
                          <a:latin typeface="+mn-lt"/>
                          <a:ea typeface="Calibri" panose="020F0502020204030204" pitchFamily="34" charset="0"/>
                          <a:cs typeface="Times New Roman" panose="02020603050405020304" pitchFamily="18" charset="0"/>
                        </a:rPr>
                        <a:t>103,3</a:t>
                      </a:r>
                      <a:endParaRPr lang="ru-RU" sz="1400"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bg1"/>
                    </a:solidFill>
                  </a:tcPr>
                </a:tc>
              </a:tr>
            </a:tbl>
          </a:graphicData>
        </a:graphic>
      </p:graphicFrame>
    </p:spTree>
    <p:extLst>
      <p:ext uri="{BB962C8B-B14F-4D97-AF65-F5344CB8AC3E}">
        <p14:creationId xmlns:p14="http://schemas.microsoft.com/office/powerpoint/2010/main" val="31131740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06997"/>
            <a:ext cx="8088112" cy="706438"/>
          </a:xfrm>
        </p:spPr>
        <p:txBody>
          <a:bodyPr>
            <a:normAutofit fontScale="62500" lnSpcReduction="20000"/>
          </a:bodyPr>
          <a:lstStyle/>
          <a:p>
            <a:r>
              <a:rPr lang="ru-RU" dirty="0"/>
              <a:t>Финансовая поддержка муниципальных образований из бюджета Республики Татарстан в 2021 году составила </a:t>
            </a:r>
            <a:br>
              <a:rPr lang="ru-RU" dirty="0"/>
            </a:br>
            <a:r>
              <a:rPr lang="ru-RU" dirty="0"/>
              <a:t>63 340 485,7 тыс. рублей</a:t>
            </a:r>
          </a:p>
        </p:txBody>
      </p:sp>
      <p:sp>
        <p:nvSpPr>
          <p:cNvPr id="4" name="Прямоугольник 3"/>
          <p:cNvSpPr/>
          <p:nvPr/>
        </p:nvSpPr>
        <p:spPr>
          <a:xfrm>
            <a:off x="514350" y="752475"/>
            <a:ext cx="8553450" cy="2292935"/>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300" dirty="0">
                <a:solidFill>
                  <a:schemeClr val="tx1"/>
                </a:solidFill>
              </a:rPr>
              <a:t>Распределение межбюджетных трансфертов между муниципальными образованиями осуществляется в соответствии с Бюджетным кодексом Российской Федерации, Бюджетным кодексом Республики Татарстан, Законом Республики Татарстан от 22.12.2005г № 132-ЗРТ "О 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 сельских поселений за счет средств бюджета Республики Татарстан". 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 Расчет субвенций муниципальным районам и городским округам осуществляется на основании утвержденных методик расчета, учитывающих потребителей бюджетных услуг и нормативы затрат по государственным полномочиям. Субсидии рассчитываются в соответствии с определенными условиями </a:t>
            </a:r>
            <a:r>
              <a:rPr lang="ru-RU" sz="1300" dirty="0" err="1">
                <a:solidFill>
                  <a:schemeClr val="tx1"/>
                </a:solidFill>
              </a:rPr>
              <a:t>софинансирования</a:t>
            </a:r>
            <a:r>
              <a:rPr lang="ru-RU" sz="1300" dirty="0">
                <a:solidFill>
                  <a:schemeClr val="tx1"/>
                </a:solidFill>
              </a:rPr>
              <a:t> расходных обязательств. </a:t>
            </a:r>
          </a:p>
        </p:txBody>
      </p:sp>
      <p:graphicFrame>
        <p:nvGraphicFramePr>
          <p:cNvPr id="5" name="Диаграмма 4"/>
          <p:cNvGraphicFramePr/>
          <p:nvPr>
            <p:extLst>
              <p:ext uri="{D42A27DB-BD31-4B8C-83A1-F6EECF244321}">
                <p14:modId xmlns:p14="http://schemas.microsoft.com/office/powerpoint/2010/main" val="505066725"/>
              </p:ext>
            </p:extLst>
          </p:nvPr>
        </p:nvGraphicFramePr>
        <p:xfrm>
          <a:off x="514350" y="2962275"/>
          <a:ext cx="8220075" cy="396254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800724" y="3186410"/>
            <a:ext cx="326707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a:solidFill>
                  <a:schemeClr val="tx1"/>
                </a:solidFill>
              </a:rPr>
              <a:t>Дотации на выравнивание бюджетной обеспеченности муниципальных районов (городских округов) </a:t>
            </a:r>
            <a:r>
              <a:rPr lang="ru-RU" sz="1400" strike="sngStrike" dirty="0">
                <a:solidFill>
                  <a:schemeClr val="tx1"/>
                </a:solidFill>
              </a:rPr>
              <a:t>–</a:t>
            </a:r>
            <a:r>
              <a:rPr lang="ru-RU" sz="1400" dirty="0">
                <a:solidFill>
                  <a:schemeClr val="tx1"/>
                </a:solidFill>
              </a:rPr>
              <a:t> 1 620 170,4 тыс. рублей. </a:t>
            </a:r>
          </a:p>
        </p:txBody>
      </p:sp>
      <p:sp>
        <p:nvSpPr>
          <p:cNvPr id="8" name="Прямоугольник 7"/>
          <p:cNvSpPr/>
          <p:nvPr/>
        </p:nvSpPr>
        <p:spPr>
          <a:xfrm>
            <a:off x="5800725" y="4140517"/>
            <a:ext cx="3267075"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solidFill>
                  <a:schemeClr val="tx1"/>
                </a:solidFill>
              </a:rPr>
              <a:t>Дотация на премирование победителей Всероссийского конкурса «Лучшая муниципальная практика» – 130 000,0 тыс. рублей (</a:t>
            </a:r>
            <a:r>
              <a:rPr lang="ru-RU" sz="1400" dirty="0" err="1">
                <a:solidFill>
                  <a:schemeClr val="tx1"/>
                </a:solidFill>
              </a:rPr>
              <a:t>пгт.Апастово</a:t>
            </a:r>
            <a:r>
              <a:rPr lang="ru-RU" sz="1400" dirty="0">
                <a:solidFill>
                  <a:schemeClr val="tx1"/>
                </a:solidFill>
              </a:rPr>
              <a:t> </a:t>
            </a:r>
            <a:r>
              <a:rPr lang="ru-RU" sz="1400" dirty="0" err="1">
                <a:solidFill>
                  <a:schemeClr val="tx1"/>
                </a:solidFill>
              </a:rPr>
              <a:t>Апастовского</a:t>
            </a:r>
            <a:r>
              <a:rPr lang="ru-RU" sz="1400" dirty="0">
                <a:solidFill>
                  <a:schemeClr val="tx1"/>
                </a:solidFill>
              </a:rPr>
              <a:t> муниципального района; </a:t>
            </a:r>
            <a:r>
              <a:rPr lang="ru-RU" sz="1400" dirty="0" err="1">
                <a:solidFill>
                  <a:schemeClr val="tx1"/>
                </a:solidFill>
              </a:rPr>
              <a:t>г.Чистополь</a:t>
            </a:r>
            <a:r>
              <a:rPr lang="ru-RU" sz="1400" dirty="0">
                <a:solidFill>
                  <a:schemeClr val="tx1"/>
                </a:solidFill>
              </a:rPr>
              <a:t> </a:t>
            </a:r>
            <a:r>
              <a:rPr lang="ru-RU" sz="1400" dirty="0" err="1">
                <a:solidFill>
                  <a:schemeClr val="tx1"/>
                </a:solidFill>
              </a:rPr>
              <a:t>Чистопольского</a:t>
            </a:r>
            <a:r>
              <a:rPr lang="ru-RU" sz="1400" dirty="0">
                <a:solidFill>
                  <a:schemeClr val="tx1"/>
                </a:solidFill>
              </a:rPr>
              <a:t> муниципального района; </a:t>
            </a:r>
            <a:r>
              <a:rPr lang="ru-RU" sz="1400" dirty="0" err="1">
                <a:solidFill>
                  <a:schemeClr val="tx1"/>
                </a:solidFill>
              </a:rPr>
              <a:t>г.Казань</a:t>
            </a:r>
            <a:r>
              <a:rPr lang="ru-RU" sz="1400" dirty="0">
                <a:solidFill>
                  <a:schemeClr val="tx1"/>
                </a:solidFill>
              </a:rPr>
              <a:t>) </a:t>
            </a:r>
          </a:p>
        </p:txBody>
      </p:sp>
    </p:spTree>
    <p:extLst>
      <p:ext uri="{BB962C8B-B14F-4D97-AF65-F5344CB8AC3E}">
        <p14:creationId xmlns:p14="http://schemas.microsoft.com/office/powerpoint/2010/main" val="31045809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728088" y="51255"/>
            <a:ext cx="8088112" cy="334961"/>
          </a:xfrm>
        </p:spPr>
        <p:txBody>
          <a:bodyPr>
            <a:normAutofit fontScale="77500" lnSpcReduction="20000"/>
          </a:bodyPr>
          <a:lstStyle/>
          <a:p>
            <a:r>
              <a:rPr lang="ru-RU" dirty="0"/>
              <a:t>Субсидии местным </a:t>
            </a:r>
            <a:r>
              <a:rPr lang="ru-RU" dirty="0" smtClean="0"/>
              <a:t>бюджетам</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433627437"/>
              </p:ext>
            </p:extLst>
          </p:nvPr>
        </p:nvGraphicFramePr>
        <p:xfrm>
          <a:off x="500182" y="635498"/>
          <a:ext cx="8330780" cy="6086549"/>
        </p:xfrm>
        <a:graphic>
          <a:graphicData uri="http://schemas.openxmlformats.org/drawingml/2006/table">
            <a:tbl>
              <a:tblPr>
                <a:tableStyleId>{616DA210-FB5B-4158-B5E0-FEB733F419BA}</a:tableStyleId>
              </a:tblPr>
              <a:tblGrid>
                <a:gridCol w="6230132"/>
                <a:gridCol w="1136821"/>
                <a:gridCol w="963827"/>
              </a:tblGrid>
              <a:tr h="298783">
                <a:tc>
                  <a:txBody>
                    <a:bodyPr/>
                    <a:lstStyle/>
                    <a:p>
                      <a:pPr algn="ctr" fontAlgn="ctr"/>
                      <a:r>
                        <a:rPr lang="ru-RU" sz="1100" b="1" u="none" strike="noStrike" dirty="0">
                          <a:effectLst/>
                          <a:latin typeface="+mn-lt"/>
                        </a:rPr>
                        <a:t>Наименование</a:t>
                      </a:r>
                      <a:endParaRPr lang="ru-RU" sz="1100" b="1"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2021 </a:t>
                      </a:r>
                      <a:r>
                        <a:rPr lang="ru-RU" sz="1100" b="1" u="none" strike="noStrike" dirty="0">
                          <a:solidFill>
                            <a:schemeClr val="tx1"/>
                          </a:solidFill>
                          <a:effectLst/>
                          <a:latin typeface="+mn-lt"/>
                        </a:rPr>
                        <a:t>год </a:t>
                      </a:r>
                      <a:r>
                        <a:rPr lang="ru-RU" sz="1100" b="1" u="none" strike="noStrike" dirty="0" smtClean="0">
                          <a:solidFill>
                            <a:schemeClr val="tx1"/>
                          </a:solidFill>
                          <a:effectLst/>
                          <a:latin typeface="+mn-lt"/>
                        </a:rPr>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a:t>
                      </a:r>
                      <a:r>
                        <a:rPr lang="ru-RU" sz="1100" b="1" u="none" strike="noStrike" dirty="0">
                          <a:solidFill>
                            <a:schemeClr val="tx1"/>
                          </a:solidFill>
                          <a:effectLst/>
                          <a:latin typeface="+mn-lt"/>
                        </a:rPr>
                        <a:t>план)</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2021 год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(факт)</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1867">
                <a:tc>
                  <a:txBody>
                    <a:bodyPr/>
                    <a:lstStyle/>
                    <a:p>
                      <a:pPr algn="ctr" fontAlgn="b"/>
                      <a:r>
                        <a:rPr lang="ru-RU" sz="1000" b="1" u="none" strike="noStrike" dirty="0">
                          <a:effectLst/>
                          <a:latin typeface="+mn-lt"/>
                        </a:rPr>
                        <a:t>Всего</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16 890 872,5</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16 849 457,7</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61806">
                <a:tc>
                  <a:txBody>
                    <a:bodyPr/>
                    <a:lstStyle/>
                    <a:p>
                      <a:pPr algn="just" rtl="0" fontAlgn="ctr"/>
                      <a:r>
                        <a:rPr lang="ru-RU" sz="900" b="0" i="0" u="none" strike="noStrike" dirty="0">
                          <a:solidFill>
                            <a:schemeClr val="tx1"/>
                          </a:solidFill>
                          <a:effectLst/>
                          <a:latin typeface="+mn-lt"/>
                        </a:rPr>
                        <a:t>Субсидии местным бюджетам на реализацию государственной программы "Развитие культуры Республики Татарстан на 2014 - </a:t>
                      </a:r>
                      <a:r>
                        <a:rPr lang="ru-RU" sz="900" b="0" i="0" u="none" strike="noStrike" dirty="0" smtClean="0">
                          <a:solidFill>
                            <a:schemeClr val="tx1"/>
                          </a:solidFill>
                          <a:effectLst/>
                          <a:latin typeface="+mn-lt"/>
                        </a:rPr>
                        <a:t>2025 </a:t>
                      </a:r>
                      <a:r>
                        <a:rPr lang="ru-RU" sz="900" b="0" i="0" u="none" strike="noStrike" dirty="0">
                          <a:solidFill>
                            <a:schemeClr val="tx1"/>
                          </a:solidFill>
                          <a:effectLst/>
                          <a:latin typeface="+mn-lt"/>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4 760,0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4 760,0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900" b="0" i="0" u="none" strike="noStrike" kern="1200" dirty="0">
                          <a:solidFill>
                            <a:schemeClr val="tx1"/>
                          </a:solidFill>
                          <a:effectLst/>
                          <a:latin typeface="+mn-lt"/>
                          <a:ea typeface="+mn-ea"/>
                          <a:cs typeface="+mn-cs"/>
                        </a:rPr>
                        <a:t>Субсидии местным бюджетам на реализацию подпрограммы </a:t>
                      </a:r>
                      <a:r>
                        <a:rPr lang="ru-RU" sz="900" b="0" i="0" u="none" strike="noStrike" kern="1200" dirty="0" smtClean="0">
                          <a:solidFill>
                            <a:schemeClr val="tx1"/>
                          </a:solidFill>
                          <a:effectLst/>
                          <a:latin typeface="+mn-lt"/>
                          <a:ea typeface="+mn-ea"/>
                          <a:cs typeface="+mn-cs"/>
                        </a:rPr>
                        <a:t>"Комплексное развитие сельских территорий" Государственной </a:t>
                      </a:r>
                      <a:r>
                        <a:rPr lang="ru-RU" sz="900" b="0" i="0" u="none" strike="noStrike" kern="1200" dirty="0">
                          <a:solidFill>
                            <a:schemeClr val="tx1"/>
                          </a:solidFill>
                          <a:effectLst/>
                          <a:latin typeface="+mn-lt"/>
                          <a:ea typeface="+mn-ea"/>
                          <a:cs typeface="+mn-cs"/>
                        </a:rPr>
                        <a:t>программы "Развитие сельского хозяйства и регулирование рынков сельскохозяйственной продукции, сырья и продовольствия в Республике Татарстан на 2013 - </a:t>
                      </a:r>
                      <a:r>
                        <a:rPr lang="ru-RU" sz="900" b="0" i="0" u="none" strike="noStrike" kern="1200" dirty="0" smtClean="0">
                          <a:solidFill>
                            <a:schemeClr val="tx1"/>
                          </a:solidFill>
                          <a:effectLst/>
                          <a:latin typeface="+mn-lt"/>
                          <a:ea typeface="+mn-ea"/>
                          <a:cs typeface="+mn-cs"/>
                        </a:rPr>
                        <a:t>2025 </a:t>
                      </a:r>
                      <a:r>
                        <a:rPr lang="ru-RU" sz="900" b="0" i="0" u="none" strike="noStrike" kern="1200" dirty="0">
                          <a:solidFill>
                            <a:schemeClr val="tx1"/>
                          </a:solidFill>
                          <a:effectLst/>
                          <a:latin typeface="+mn-lt"/>
                          <a:ea typeface="+mn-ea"/>
                          <a:cs typeface="+mn-cs"/>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680 690,3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680 690,2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бюджетам муниципальных районов Республики Татарстан в целях </a:t>
                      </a:r>
                      <a:r>
                        <a:rPr lang="ru-RU" sz="900" b="0" i="0" u="none" strike="noStrike" kern="1200" dirty="0" err="1" smtClean="0">
                          <a:solidFill>
                            <a:schemeClr val="tx1"/>
                          </a:solidFill>
                          <a:effectLst/>
                          <a:latin typeface="+mn-lt"/>
                          <a:ea typeface="+mn-ea"/>
                          <a:cs typeface="+mn-cs"/>
                        </a:rPr>
                        <a:t>софинансирования</a:t>
                      </a:r>
                      <a:r>
                        <a:rPr lang="ru-RU" sz="90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по выравниванию уровня бюджетной обеспеченности поселений, входящих в состав муниципального района, и предоставлению иных форм межбюджетных трансфертов бюджетам поселений, входящих в состав муниципального района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1 489 796,1</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1 489 796,1</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1955">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Республики Татарстан в целях </a:t>
                      </a:r>
                      <a:r>
                        <a:rPr lang="ru-RU" sz="900" b="0" i="0" u="none" strike="noStrike" kern="1200" dirty="0" err="1" smtClean="0">
                          <a:solidFill>
                            <a:schemeClr val="tx1"/>
                          </a:solidFill>
                          <a:effectLst/>
                          <a:latin typeface="+mn-lt"/>
                          <a:ea typeface="+mn-ea"/>
                          <a:cs typeface="+mn-cs"/>
                        </a:rPr>
                        <a:t>софинансирования</a:t>
                      </a:r>
                      <a:r>
                        <a:rPr lang="ru-RU" sz="90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и городских округов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организации предоставления дополнительного образования детей в муниципальных образовательных организациях, созданию условий для осуществления присмотра и ухода за детьми, содержания детей в муниципальных 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12 032 261,6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12 032 261,6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на </a:t>
                      </a:r>
                      <a:r>
                        <a:rPr lang="ru-RU" sz="900" b="0" i="0" u="none" strike="noStrike" kern="1200" dirty="0" err="1" smtClean="0">
                          <a:solidFill>
                            <a:schemeClr val="tx1"/>
                          </a:solidFill>
                          <a:effectLst/>
                          <a:latin typeface="+mn-lt"/>
                          <a:ea typeface="+mn-ea"/>
                          <a:cs typeface="+mn-cs"/>
                        </a:rPr>
                        <a:t>софинансирование</a:t>
                      </a:r>
                      <a:r>
                        <a:rPr lang="ru-RU" sz="900" b="0" i="0" u="none" strike="noStrike" kern="1200" dirty="0" smtClean="0">
                          <a:solidFill>
                            <a:schemeClr val="tx1"/>
                          </a:solidFill>
                          <a:effectLst/>
                          <a:latin typeface="+mn-lt"/>
                          <a:ea typeface="+mn-ea"/>
                          <a:cs typeface="+mn-cs"/>
                        </a:rPr>
                        <a:t> расходных обязательств, возникающих при выполнении органами местного самоуправления муниципальных образований полномочий по вопросам местного значения в сфере образования в части реализации мероприятий по организации бесплатного горячего питания обучающихся, получающих начальное общее образование в муниципальных общеобразовательных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1 223 561,8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1 223</a:t>
                      </a:r>
                      <a:r>
                        <a:rPr lang="ru-RU" sz="1000" b="0" i="0" u="none" strike="noStrike" baseline="0" dirty="0" smtClean="0">
                          <a:solidFill>
                            <a:srgbClr val="000000"/>
                          </a:solidFill>
                          <a:effectLst/>
                          <a:latin typeface="+mn-lt"/>
                        </a:rPr>
                        <a:t> 549,1</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900" b="0" i="0" u="none" strike="noStrike" kern="1200" dirty="0" err="1" smtClean="0">
                          <a:solidFill>
                            <a:schemeClr val="tx1"/>
                          </a:solidFill>
                          <a:effectLst/>
                          <a:latin typeface="+mn-lt"/>
                          <a:ea typeface="+mn-ea"/>
                          <a:cs typeface="+mn-cs"/>
                        </a:rPr>
                        <a:t>софинансирования</a:t>
                      </a:r>
                      <a:r>
                        <a:rPr lang="ru-RU" sz="90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по обеспечению организации отдыха детей в каникулярное время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735 889,2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723 310,0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местных бюджетам на реализацию государственной программы "Обеспечение качественным жильем и услугами жилищно-коммунального хозяйства населения Республики Татарстан"</a:t>
                      </a:r>
                      <a:endParaRPr lang="ru-RU" sz="9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693 713,5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665</a:t>
                      </a:r>
                      <a:r>
                        <a:rPr lang="ru-RU" sz="1000" b="0" i="0" u="none" strike="noStrike" baseline="0" dirty="0" smtClean="0">
                          <a:solidFill>
                            <a:srgbClr val="000000"/>
                          </a:solidFill>
                          <a:effectLst/>
                          <a:latin typeface="+mn-lt"/>
                        </a:rPr>
                        <a:t> 984,2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90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900" b="0" i="0" u="none" strike="noStrike" kern="1200" dirty="0" err="1" smtClean="0">
                          <a:solidFill>
                            <a:schemeClr val="tx1"/>
                          </a:solidFill>
                          <a:effectLst/>
                          <a:latin typeface="+mn-lt"/>
                          <a:ea typeface="+mn-ea"/>
                          <a:cs typeface="+mn-cs"/>
                        </a:rPr>
                        <a:t>софинансирования</a:t>
                      </a:r>
                      <a:r>
                        <a:rPr lang="ru-RU" sz="900" b="0" i="0" u="none" strike="noStrike" kern="1200" dirty="0" smtClean="0">
                          <a:solidFill>
                            <a:schemeClr val="tx1"/>
                          </a:solidFill>
                          <a:effectLst/>
                          <a:latin typeface="+mn-lt"/>
                          <a:ea typeface="+mn-ea"/>
                          <a:cs typeface="+mn-cs"/>
                        </a:rPr>
                        <a:t> расходных обязательств органов местного самоуправления муниципальных образований, связанных с реализацией мероприятий по уничтожению борщевика Сосновского, произрастающего на земельных участках, находящихся в муниципальной собственности</a:t>
                      </a:r>
                      <a:endParaRPr lang="ru-RU" sz="9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20 000,0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18 906,5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rtl="0" fontAlgn="ctr"/>
                      <a:r>
                        <a:rPr lang="ru-RU" sz="90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900" b="0" i="0" u="none" strike="noStrike" kern="1200" dirty="0" err="1" smtClean="0">
                          <a:solidFill>
                            <a:schemeClr val="tx1"/>
                          </a:solidFill>
                          <a:effectLst/>
                          <a:latin typeface="+mn-lt"/>
                          <a:ea typeface="+mn-ea"/>
                          <a:cs typeface="+mn-cs"/>
                        </a:rPr>
                        <a:t>софинансирования</a:t>
                      </a:r>
                      <a:r>
                        <a:rPr lang="ru-RU" sz="90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в части проведения укрепления материально-технической базы муниципальных образовательных организаций</a:t>
                      </a:r>
                      <a:endParaRPr lang="ru-RU" sz="90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10 200,0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10 200,0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7806209" y="390816"/>
            <a:ext cx="1058303" cy="244682"/>
          </a:xfrm>
          <a:prstGeom prst="rect">
            <a:avLst/>
          </a:prstGeom>
        </p:spPr>
        <p:txBody>
          <a:bodyPr wrap="none">
            <a:spAutoFit/>
          </a:bodyPr>
          <a:lstStyle/>
          <a:p>
            <a:pPr lvl="0" algn="ctr" defTabSz="685800">
              <a:lnSpc>
                <a:spcPct val="90000"/>
              </a:lnSpc>
              <a:spcBef>
                <a:spcPts val="750"/>
              </a:spcBef>
            </a:pPr>
            <a:r>
              <a:rPr lang="ru-RU" sz="1100" dirty="0">
                <a:solidFill>
                  <a:prstClr val="black"/>
                </a:solidFill>
                <a:latin typeface="Arial" panose="020B0604020202020204" pitchFamily="34" charset="0"/>
                <a:cs typeface="Arial" panose="020B0604020202020204" pitchFamily="34" charset="0"/>
              </a:rPr>
              <a:t>(тыс. рублей)</a:t>
            </a:r>
          </a:p>
        </p:txBody>
      </p:sp>
    </p:spTree>
    <p:extLst>
      <p:ext uri="{BB962C8B-B14F-4D97-AF65-F5344CB8AC3E}">
        <p14:creationId xmlns:p14="http://schemas.microsoft.com/office/powerpoint/2010/main" val="42939554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172450" cy="574747"/>
          </a:xfrm>
        </p:spPr>
        <p:txBody>
          <a:bodyPr>
            <a:normAutofit fontScale="92500"/>
          </a:bodyPr>
          <a:lstStyle/>
          <a:p>
            <a:r>
              <a:rPr lang="ru-RU" sz="2200" dirty="0"/>
              <a:t>Государственный долг Республики </a:t>
            </a:r>
            <a:r>
              <a:rPr lang="ru-RU" sz="2200" dirty="0" smtClean="0"/>
              <a:t>Татарстан в 2021 </a:t>
            </a:r>
            <a:r>
              <a:rPr lang="ru-RU" sz="2200" dirty="0"/>
              <a:t>году</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430344173"/>
              </p:ext>
            </p:extLst>
          </p:nvPr>
        </p:nvGraphicFramePr>
        <p:xfrm>
          <a:off x="514350" y="501299"/>
          <a:ext cx="8517889" cy="2964186"/>
        </p:xfrm>
        <a:graphic>
          <a:graphicData uri="http://schemas.openxmlformats.org/drawingml/2006/table">
            <a:tbl>
              <a:tblPr firstRow="1" firstCol="1" lastRow="1" lastCol="1" bandRow="1" bandCol="1">
                <a:tableStyleId>{5940675A-B579-460E-94D1-54222C63F5DA}</a:tableStyleId>
              </a:tblPr>
              <a:tblGrid>
                <a:gridCol w="269578"/>
                <a:gridCol w="1979592"/>
                <a:gridCol w="1259840"/>
                <a:gridCol w="786765"/>
                <a:gridCol w="1194435"/>
                <a:gridCol w="863600"/>
                <a:gridCol w="1101067"/>
                <a:gridCol w="1063012"/>
              </a:tblGrid>
              <a:tr h="132176">
                <a:tc rowSpan="2">
                  <a:txBody>
                    <a:bodyPr/>
                    <a:lstStyle/>
                    <a:p>
                      <a:pPr algn="ctr">
                        <a:lnSpc>
                          <a:spcPct val="115000"/>
                        </a:lnSpc>
                        <a:spcAft>
                          <a:spcPts val="0"/>
                        </a:spcAft>
                      </a:pPr>
                      <a:r>
                        <a:rPr lang="ru-RU" sz="1400" b="0" dirty="0">
                          <a:effectLst/>
                          <a:latin typeface="+mn-lt"/>
                        </a:rPr>
                        <a:t> </a:t>
                      </a:r>
                      <a:endParaRPr lang="ru-RU" sz="14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15000"/>
                        </a:lnSpc>
                        <a:spcAft>
                          <a:spcPts val="0"/>
                        </a:spcAft>
                      </a:pPr>
                      <a:r>
                        <a:rPr lang="ru-RU" sz="1200" b="0" dirty="0">
                          <a:effectLst/>
                          <a:latin typeface="+mn-lt"/>
                        </a:rPr>
                        <a:t>Вид обязательства</a:t>
                      </a:r>
                      <a:endParaRPr lang="ru-RU" sz="12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15000"/>
                        </a:lnSpc>
                        <a:spcAft>
                          <a:spcPts val="0"/>
                        </a:spcAft>
                      </a:pPr>
                      <a:r>
                        <a:rPr lang="ru-RU" sz="1200" b="0" dirty="0">
                          <a:solidFill>
                            <a:schemeClr val="tx1"/>
                          </a:solidFill>
                          <a:effectLst/>
                        </a:rPr>
                        <a:t>на 01.01.2021</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200" b="0" dirty="0">
                          <a:solidFill>
                            <a:schemeClr val="tx1"/>
                          </a:solidFill>
                          <a:effectLst/>
                        </a:rPr>
                        <a:t>на 01.01.2022</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ru-RU" sz="1100" b="0" dirty="0">
                          <a:effectLst/>
                          <a:latin typeface="+mn-lt"/>
                        </a:rPr>
                        <a:t>Отклонение,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15000"/>
                        </a:lnSpc>
                        <a:spcAft>
                          <a:spcPts val="0"/>
                        </a:spcAft>
                      </a:pPr>
                      <a:r>
                        <a:rPr lang="ru-RU" sz="1100" b="0" dirty="0">
                          <a:effectLst/>
                          <a:latin typeface="+mn-lt"/>
                        </a:rPr>
                        <a:t>Темп роста объема обязательств за 2021 год,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31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0" dirty="0">
                          <a:effectLst/>
                          <a:latin typeface="+mn-lt"/>
                        </a:rPr>
                        <a:t>Объем долговых обязательств,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Удельный 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Объем долговых обязательств,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Удельный 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tr>
              <a:tr h="443563">
                <a:tc>
                  <a:txBody>
                    <a:bodyPr/>
                    <a:lstStyle/>
                    <a:p>
                      <a:pPr algn="ctr">
                        <a:lnSpc>
                          <a:spcPct val="115000"/>
                        </a:lnSpc>
                        <a:spcAft>
                          <a:spcPts val="0"/>
                        </a:spcAft>
                      </a:pPr>
                      <a:r>
                        <a:rPr lang="ru-RU" sz="1100" dirty="0">
                          <a:effectLst/>
                          <a:latin typeface="+mn-lt"/>
                        </a:rPr>
                        <a:t>1</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100" dirty="0">
                          <a:effectLst/>
                          <a:latin typeface="+mn-lt"/>
                        </a:rPr>
                        <a:t>Бюджетные кредиты, привлеченные в бюджет Республики Татарстан из федерального бюджета</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86 360,8</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88,0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85 971,1</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89,0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- 389,7</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99,5</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269">
                <a:tc>
                  <a:txBody>
                    <a:bodyPr/>
                    <a:lstStyle/>
                    <a:p>
                      <a:pPr algn="ctr">
                        <a:lnSpc>
                          <a:spcPct val="115000"/>
                        </a:lnSpc>
                        <a:spcAft>
                          <a:spcPts val="0"/>
                        </a:spcAft>
                      </a:pPr>
                      <a:r>
                        <a:rPr lang="ru-RU" sz="1100" dirty="0">
                          <a:effectLst/>
                          <a:latin typeface="+mn-lt"/>
                        </a:rPr>
                        <a:t>2</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100" dirty="0">
                          <a:effectLst/>
                          <a:latin typeface="+mn-lt"/>
                        </a:rPr>
                        <a:t>Государственные гарантии Республики Татарстан</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11 805,4*</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12,0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10 652,5*</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11,0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- 1 152,9</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90,2</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269">
                <a:tc>
                  <a:txBody>
                    <a:bodyPr/>
                    <a:lstStyle/>
                    <a:p>
                      <a:pPr algn="ctr">
                        <a:lnSpc>
                          <a:spcPct val="115000"/>
                        </a:lnSpc>
                        <a:spcAft>
                          <a:spcPts val="0"/>
                        </a:spcAft>
                      </a:pPr>
                      <a:r>
                        <a:rPr lang="ru-RU" sz="1100" b="1" dirty="0">
                          <a:effectLst/>
                          <a:latin typeface="+mn-lt"/>
                        </a:rPr>
                        <a:t> </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15000"/>
                        </a:lnSpc>
                        <a:spcAft>
                          <a:spcPts val="0"/>
                        </a:spcAft>
                      </a:pPr>
                      <a:r>
                        <a:rPr lang="ru-RU" sz="1100" b="1" dirty="0">
                          <a:effectLst/>
                          <a:latin typeface="+mn-lt"/>
                        </a:rPr>
                        <a:t>Итого государственный долг Республики Татарстан</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98 166,2</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100,0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96 623,6</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100,0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- 1 542,6</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98,4</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30269">
                <a:tc gridSpan="8">
                  <a:txBody>
                    <a:bodyPr/>
                    <a:lstStyle/>
                    <a:p>
                      <a:pPr algn="l">
                        <a:lnSpc>
                          <a:spcPct val="115000"/>
                        </a:lnSpc>
                        <a:spcAft>
                          <a:spcPts val="0"/>
                        </a:spcAft>
                      </a:pPr>
                      <a:r>
                        <a:rPr lang="ru-RU" sz="1100" b="0" dirty="0" smtClean="0">
                          <a:effectLst/>
                          <a:latin typeface="+mn-lt"/>
                          <a:ea typeface="Times New Roman" panose="02020603050405020304" pitchFamily="18" charset="0"/>
                        </a:rPr>
                        <a:t>* - 16 513 000,0 тыс. японских иен по курсу Банка России на соответствующую дату</a:t>
                      </a:r>
                      <a:endParaRPr lang="ru-RU" sz="1100" b="0"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5000"/>
                        </a:lnSpc>
                        <a:spcAft>
                          <a:spcPts val="0"/>
                        </a:spcAft>
                      </a:pPr>
                      <a:endParaRPr lang="ru-RU" sz="1100" b="1"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Текст 2"/>
          <p:cNvSpPr txBox="1">
            <a:spLocks/>
          </p:cNvSpPr>
          <p:nvPr/>
        </p:nvSpPr>
        <p:spPr>
          <a:xfrm>
            <a:off x="403102" y="4786367"/>
            <a:ext cx="8517889" cy="20118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431311088"/>
              </p:ext>
            </p:extLst>
          </p:nvPr>
        </p:nvGraphicFramePr>
        <p:xfrm>
          <a:off x="554256" y="5022284"/>
          <a:ext cx="8517889" cy="1005494"/>
        </p:xfrm>
        <a:graphic>
          <a:graphicData uri="http://schemas.openxmlformats.org/drawingml/2006/table">
            <a:tbl>
              <a:tblPr firstRow="1" firstCol="1" bandRow="1">
                <a:tableStyleId>{5940675A-B579-460E-94D1-54222C63F5DA}</a:tableStyleId>
              </a:tblPr>
              <a:tblGrid>
                <a:gridCol w="2858770"/>
                <a:gridCol w="1595120"/>
                <a:gridCol w="1534160"/>
                <a:gridCol w="1300480"/>
                <a:gridCol w="1229359"/>
              </a:tblGrid>
              <a:tr h="636814">
                <a:tc rowSpan="2">
                  <a:txBody>
                    <a:bodyPr/>
                    <a:lstStyle/>
                    <a:p>
                      <a:pPr>
                        <a:spcAft>
                          <a:spcPts val="0"/>
                        </a:spcAft>
                      </a:pPr>
                      <a:r>
                        <a:rPr lang="ru-RU" sz="1200" dirty="0">
                          <a:effectLst/>
                        </a:rPr>
                        <a:t>Расходы на обслуживание государственного долга Республики Татарстан, млн. рублей</a:t>
                      </a:r>
                      <a:endParaRPr lang="ru-RU" sz="8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a:solidFill>
                            <a:schemeClr val="tx1"/>
                          </a:solidFill>
                          <a:effectLst/>
                        </a:rPr>
                        <a:t>2020 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a:solidFill>
                            <a:schemeClr val="tx1"/>
                          </a:solidFill>
                          <a:effectLst/>
                        </a:rPr>
                        <a:t>2021 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Отклонение, млн. рублей</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Темп роста объема обязательств за 2021 год, %</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73974">
                <a:tc vMerge="1">
                  <a:txBody>
                    <a:bodyPr/>
                    <a:lstStyle/>
                    <a:p>
                      <a:endParaRPr lang="ru-RU"/>
                    </a:p>
                  </a:txBody>
                  <a:tcPr/>
                </a:tc>
                <a:tc>
                  <a:txBody>
                    <a:bodyPr/>
                    <a:lstStyle/>
                    <a:p>
                      <a:pPr algn="ctr">
                        <a:spcAft>
                          <a:spcPts val="0"/>
                        </a:spcAft>
                      </a:pPr>
                      <a:r>
                        <a:rPr lang="ru-RU" sz="1400" dirty="0">
                          <a:solidFill>
                            <a:schemeClr val="tx1"/>
                          </a:solidFill>
                          <a:effectLst/>
                        </a:rPr>
                        <a:t>84,3</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400" kern="1200" dirty="0">
                          <a:solidFill>
                            <a:schemeClr val="tx1"/>
                          </a:solidFill>
                          <a:effectLst/>
                          <a:latin typeface="+mn-lt"/>
                          <a:ea typeface="+mn-ea"/>
                          <a:cs typeface="+mn-cs"/>
                        </a:rPr>
                        <a:t>86,4</a:t>
                      </a: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a:solidFill>
                            <a:schemeClr val="tx1"/>
                          </a:solidFill>
                          <a:effectLst/>
                        </a:rPr>
                        <a:t>2,1</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a:solidFill>
                            <a:schemeClr val="tx1"/>
                          </a:solidFill>
                          <a:effectLst/>
                        </a:rPr>
                        <a:t>102,5</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TextBox 1"/>
          <p:cNvSpPr txBox="1"/>
          <p:nvPr/>
        </p:nvSpPr>
        <p:spPr>
          <a:xfrm>
            <a:off x="564959" y="3621585"/>
            <a:ext cx="850718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dirty="0">
                <a:solidFill>
                  <a:schemeClr val="tx1"/>
                </a:solidFill>
              </a:rPr>
              <a:t>Фактический объем государственного долга Республики Татарстан на 01.01.2022 не превысил установленные верхние пределы государственного долга Республики Татарстан на </a:t>
            </a:r>
            <a:r>
              <a:rPr lang="ru-RU" sz="1200" dirty="0" smtClean="0">
                <a:solidFill>
                  <a:schemeClr val="tx1"/>
                </a:solidFill>
              </a:rPr>
              <a:t>01.01.2022</a:t>
            </a:r>
            <a:endParaRPr lang="ru-RU" sz="1200" dirty="0">
              <a:solidFill>
                <a:schemeClr val="tx1"/>
              </a:solidFill>
            </a:endParaRPr>
          </a:p>
        </p:txBody>
      </p:sp>
      <p:sp>
        <p:nvSpPr>
          <p:cNvPr id="7" name="TextBox 6"/>
          <p:cNvSpPr txBox="1"/>
          <p:nvPr/>
        </p:nvSpPr>
        <p:spPr>
          <a:xfrm>
            <a:off x="635209" y="4775234"/>
            <a:ext cx="1376716" cy="369332"/>
          </a:xfrm>
          <a:prstGeom prst="rect">
            <a:avLst/>
          </a:prstGeom>
          <a:noFill/>
        </p:spPr>
        <p:txBody>
          <a:bodyPr wrap="square" rtlCol="0">
            <a:spAutoFit/>
          </a:bodyPr>
          <a:lstStyle/>
          <a:p>
            <a:endParaRPr lang="ru-RU" dirty="0"/>
          </a:p>
        </p:txBody>
      </p:sp>
      <p:sp>
        <p:nvSpPr>
          <p:cNvPr id="8" name="Прямоугольник 7"/>
          <p:cNvSpPr/>
          <p:nvPr/>
        </p:nvSpPr>
        <p:spPr>
          <a:xfrm>
            <a:off x="683246" y="4168602"/>
            <a:ext cx="8436936" cy="738664"/>
          </a:xfrm>
          <a:prstGeom prst="rect">
            <a:avLst/>
          </a:prstGeom>
        </p:spPr>
        <p:txBody>
          <a:bodyPr wrap="square">
            <a:spAutoFit/>
          </a:bodyPr>
          <a:lstStyle/>
          <a:p>
            <a:pPr algn="ctr"/>
            <a:r>
              <a:rPr lang="ru-RU" b="1" dirty="0"/>
              <a:t>Расходы</a:t>
            </a:r>
            <a:r>
              <a:rPr lang="ru-RU" sz="2400" b="1" dirty="0"/>
              <a:t> </a:t>
            </a:r>
            <a:r>
              <a:rPr lang="ru-RU" b="1" dirty="0"/>
              <a:t>на обслуживание государственного долга </a:t>
            </a:r>
            <a:br>
              <a:rPr lang="ru-RU" b="1" dirty="0"/>
            </a:br>
            <a:r>
              <a:rPr lang="ru-RU" b="1" dirty="0"/>
              <a:t>Республики Татарстан</a:t>
            </a:r>
            <a:endParaRPr lang="ru-RU" sz="2400" b="1" dirty="0"/>
          </a:p>
        </p:txBody>
      </p:sp>
    </p:spTree>
    <p:extLst>
      <p:ext uri="{BB962C8B-B14F-4D97-AF65-F5344CB8AC3E}">
        <p14:creationId xmlns:p14="http://schemas.microsoft.com/office/powerpoint/2010/main" val="34093615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1"/>
          <p:cNvSpPr>
            <a:spLocks noGrp="1"/>
          </p:cNvSpPr>
          <p:nvPr/>
        </p:nvSpPr>
        <p:spPr>
          <a:xfrm>
            <a:off x="538480" y="205740"/>
            <a:ext cx="7934960" cy="1076960"/>
          </a:xfrm>
          <a:prstGeom prst="rect">
            <a:avLst/>
          </a:prstGeom>
        </p:spPr>
        <p:txBody>
          <a:bodyPr/>
          <a:lstStyle>
            <a:lvl1pPr marL="342900" indent="-342900" algn="ctr" rtl="0" eaLnBrk="0" fontAlgn="base" hangingPunct="0">
              <a:spcBef>
                <a:spcPct val="20000"/>
              </a:spcBef>
              <a:spcAft>
                <a:spcPct val="0"/>
              </a:spcAft>
              <a:buFont typeface="Arial" charset="0"/>
              <a:buNone/>
              <a:defRPr sz="2400" b="1" i="0" kern="1200">
                <a:solidFill>
                  <a:schemeClr val="tx1">
                    <a:lumMod val="75000"/>
                    <a:lumOff val="25000"/>
                  </a:schemeClr>
                </a:solidFill>
                <a:effectLst/>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smtClean="0">
                <a:solidFill>
                  <a:schemeClr val="tx1"/>
                </a:solidFill>
                <a:latin typeface="+mn-lt"/>
              </a:rPr>
              <a:t>Динамика объема государственного долга Республики Татарстан и уровня долговой нагрузки на бюджет </a:t>
            </a:r>
            <a:br>
              <a:rPr lang="ru-RU" sz="2000" dirty="0" smtClean="0">
                <a:solidFill>
                  <a:schemeClr val="tx1"/>
                </a:solidFill>
                <a:latin typeface="+mn-lt"/>
              </a:rPr>
            </a:br>
            <a:r>
              <a:rPr lang="ru-RU" sz="2000" dirty="0" smtClean="0">
                <a:solidFill>
                  <a:schemeClr val="tx1"/>
                </a:solidFill>
                <a:latin typeface="+mn-lt"/>
              </a:rPr>
              <a:t>в 2016 – 2021 годах</a:t>
            </a:r>
            <a:endParaRPr lang="ru-RU" sz="2000" dirty="0">
              <a:solidFill>
                <a:schemeClr val="tx1"/>
              </a:solidFill>
              <a:latin typeface="+mn-lt"/>
            </a:endParaRPr>
          </a:p>
        </p:txBody>
      </p:sp>
      <p:graphicFrame>
        <p:nvGraphicFramePr>
          <p:cNvPr id="7" name="Диаграмма 6"/>
          <p:cNvGraphicFramePr/>
          <p:nvPr>
            <p:extLst>
              <p:ext uri="{D42A27DB-BD31-4B8C-83A1-F6EECF244321}">
                <p14:modId xmlns:p14="http://schemas.microsoft.com/office/powerpoint/2010/main" val="2222542902"/>
              </p:ext>
            </p:extLst>
          </p:nvPr>
        </p:nvGraphicFramePr>
        <p:xfrm>
          <a:off x="538480" y="995464"/>
          <a:ext cx="8416208" cy="4968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6004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38843" y="70531"/>
            <a:ext cx="8088112" cy="574747"/>
          </a:xfrm>
        </p:spPr>
        <p:txBody>
          <a:bodyPr>
            <a:noAutofit/>
          </a:bodyPr>
          <a:lstStyle/>
          <a:p>
            <a:r>
              <a:rPr lang="ru-RU" sz="1400" dirty="0">
                <a:latin typeface="Arial Narrow" panose="020B0606020202030204" pitchFamily="34" charset="0"/>
              </a:rPr>
              <a:t>Республика Татарстан в сравнении с другими субъектами Российской Федерации по оценке кредитоспособности, проводимой российскими рейтинговыми агентствами</a:t>
            </a:r>
          </a:p>
        </p:txBody>
      </p:sp>
      <p:graphicFrame>
        <p:nvGraphicFramePr>
          <p:cNvPr id="5" name="Объект 3">
            <a:extLst>
              <a:ext uri="{FF2B5EF4-FFF2-40B4-BE49-F238E27FC236}">
                <a16:creationId xmlns="" xmlns:a16="http://schemas.microsoft.com/office/drawing/2014/main" id="{B7A1A6F3-2D37-4DED-A202-33534B4891EB}"/>
              </a:ext>
            </a:extLst>
          </p:cNvPr>
          <p:cNvGraphicFramePr>
            <a:graphicFrameLocks noGrp="1"/>
          </p:cNvGraphicFramePr>
          <p:nvPr>
            <p:ph sz="quarter" idx="13"/>
            <p:extLst>
              <p:ext uri="{D42A27DB-BD31-4B8C-83A1-F6EECF244321}">
                <p14:modId xmlns:p14="http://schemas.microsoft.com/office/powerpoint/2010/main" val="3224044802"/>
              </p:ext>
            </p:extLst>
          </p:nvPr>
        </p:nvGraphicFramePr>
        <p:xfrm>
          <a:off x="790832" y="520441"/>
          <a:ext cx="8017356" cy="5394325"/>
        </p:xfrm>
        <a:graphic>
          <a:graphicData uri="http://schemas.openxmlformats.org/drawingml/2006/table">
            <a:tbl>
              <a:tblPr/>
              <a:tblGrid>
                <a:gridCol w="361269">
                  <a:extLst>
                    <a:ext uri="{9D8B030D-6E8A-4147-A177-3AD203B41FA5}">
                      <a16:colId xmlns="" xmlns:a16="http://schemas.microsoft.com/office/drawing/2014/main" val="3767251175"/>
                    </a:ext>
                  </a:extLst>
                </a:gridCol>
                <a:gridCol w="334148">
                  <a:extLst>
                    <a:ext uri="{9D8B030D-6E8A-4147-A177-3AD203B41FA5}">
                      <a16:colId xmlns="" xmlns:a16="http://schemas.microsoft.com/office/drawing/2014/main" val="2286947035"/>
                    </a:ext>
                  </a:extLst>
                </a:gridCol>
                <a:gridCol w="659615">
                  <a:extLst>
                    <a:ext uri="{9D8B030D-6E8A-4147-A177-3AD203B41FA5}">
                      <a16:colId xmlns="" xmlns:a16="http://schemas.microsoft.com/office/drawing/2014/main" val="573951668"/>
                    </a:ext>
                  </a:extLst>
                </a:gridCol>
                <a:gridCol w="634662">
                  <a:extLst>
                    <a:ext uri="{9D8B030D-6E8A-4147-A177-3AD203B41FA5}">
                      <a16:colId xmlns="" xmlns:a16="http://schemas.microsoft.com/office/drawing/2014/main" val="2719645154"/>
                    </a:ext>
                  </a:extLst>
                </a:gridCol>
                <a:gridCol w="633577">
                  <a:extLst>
                    <a:ext uri="{9D8B030D-6E8A-4147-A177-3AD203B41FA5}">
                      <a16:colId xmlns="" xmlns:a16="http://schemas.microsoft.com/office/drawing/2014/main" val="2204230736"/>
                    </a:ext>
                  </a:extLst>
                </a:gridCol>
                <a:gridCol w="699756">
                  <a:extLst>
                    <a:ext uri="{9D8B030D-6E8A-4147-A177-3AD203B41FA5}">
                      <a16:colId xmlns="" xmlns:a16="http://schemas.microsoft.com/office/drawing/2014/main" val="1685800850"/>
                    </a:ext>
                  </a:extLst>
                </a:gridCol>
                <a:gridCol w="655275">
                  <a:extLst>
                    <a:ext uri="{9D8B030D-6E8A-4147-A177-3AD203B41FA5}">
                      <a16:colId xmlns="" xmlns:a16="http://schemas.microsoft.com/office/drawing/2014/main" val="2308819261"/>
                    </a:ext>
                  </a:extLst>
                </a:gridCol>
                <a:gridCol w="634662">
                  <a:extLst>
                    <a:ext uri="{9D8B030D-6E8A-4147-A177-3AD203B41FA5}">
                      <a16:colId xmlns="" xmlns:a16="http://schemas.microsoft.com/office/drawing/2014/main" val="998006371"/>
                    </a:ext>
                  </a:extLst>
                </a:gridCol>
                <a:gridCol w="655275">
                  <a:extLst>
                    <a:ext uri="{9D8B030D-6E8A-4147-A177-3AD203B41FA5}">
                      <a16:colId xmlns="" xmlns:a16="http://schemas.microsoft.com/office/drawing/2014/main" val="1339399494"/>
                    </a:ext>
                  </a:extLst>
                </a:gridCol>
                <a:gridCol w="582587">
                  <a:extLst>
                    <a:ext uri="{9D8B030D-6E8A-4147-A177-3AD203B41FA5}">
                      <a16:colId xmlns="" xmlns:a16="http://schemas.microsoft.com/office/drawing/2014/main" val="342999487"/>
                    </a:ext>
                  </a:extLst>
                </a:gridCol>
                <a:gridCol w="569568">
                  <a:extLst>
                    <a:ext uri="{9D8B030D-6E8A-4147-A177-3AD203B41FA5}">
                      <a16:colId xmlns="" xmlns:a16="http://schemas.microsoft.com/office/drawing/2014/main" val="846032944"/>
                    </a:ext>
                  </a:extLst>
                </a:gridCol>
                <a:gridCol w="781123">
                  <a:extLst>
                    <a:ext uri="{9D8B030D-6E8A-4147-A177-3AD203B41FA5}">
                      <a16:colId xmlns="" xmlns:a16="http://schemas.microsoft.com/office/drawing/2014/main" val="332830794"/>
                    </a:ext>
                  </a:extLst>
                </a:gridCol>
                <a:gridCol w="815839">
                  <a:extLst>
                    <a:ext uri="{9D8B030D-6E8A-4147-A177-3AD203B41FA5}">
                      <a16:colId xmlns="" xmlns:a16="http://schemas.microsoft.com/office/drawing/2014/main" val="7335149"/>
                    </a:ext>
                  </a:extLst>
                </a:gridCol>
              </a:tblGrid>
              <a:tr h="388531">
                <a:tc gridSpan="13">
                  <a:txBody>
                    <a:bodyPr/>
                    <a:lstStyle/>
                    <a:p>
                      <a:pPr algn="ctr" fontAlgn="ctr"/>
                      <a:endParaRPr lang="ru-RU" sz="1000" b="1" i="0" u="none" strike="noStrike" dirty="0">
                        <a:solidFill>
                          <a:srgbClr val="000000"/>
                        </a:solidFill>
                        <a:effectLst/>
                        <a:latin typeface="Calibri" panose="020F0502020204030204" pitchFamily="34" charset="0"/>
                      </a:endParaRPr>
                    </a:p>
                  </a:txBody>
                  <a:tcPr marL="3677" marR="3677" marT="3677"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963914909"/>
                  </a:ext>
                </a:extLst>
              </a:tr>
              <a:tr h="143378">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extLst>
                  <a:ext uri="{0D108BD9-81ED-4DB2-BD59-A6C34878D82A}">
                    <a16:rowId xmlns="" xmlns:a16="http://schemas.microsoft.com/office/drawing/2014/main" val="3237978579"/>
                  </a:ext>
                </a:extLst>
              </a:tr>
              <a:tr h="158893">
                <a:tc gridSpan="13">
                  <a:txBody>
                    <a:bodyPr/>
                    <a:lstStyle/>
                    <a:p>
                      <a:pPr algn="ctr" fontAlgn="ctr"/>
                      <a:r>
                        <a:rPr lang="ru-RU" sz="900" b="1" i="0" u="none" strike="noStrike">
                          <a:solidFill>
                            <a:srgbClr val="000000"/>
                          </a:solidFill>
                          <a:effectLst/>
                          <a:latin typeface="Calibri" panose="020F0502020204030204" pitchFamily="34" charset="0"/>
                        </a:rPr>
                        <a:t>Кредитные рейтинги субъектов РФ, которые проводят оценку у рейтингового агентства АКРА</a:t>
                      </a:r>
                      <a:r>
                        <a:rPr lang="ru-RU" sz="1000" b="1" i="0" u="none" strike="noStrike">
                          <a:solidFill>
                            <a:srgbClr val="000000"/>
                          </a:solidFill>
                          <a:effectLst/>
                          <a:latin typeface="Calibri" panose="020F0502020204030204" pitchFamily="34" charset="0"/>
                        </a:rPr>
                        <a:t> </a:t>
                      </a:r>
                      <a:endParaRPr lang="ru-RU" sz="900" b="1" i="0" u="none" strike="noStrike">
                        <a:solidFill>
                          <a:srgbClr val="000000"/>
                        </a:solidFill>
                        <a:effectLst/>
                        <a:latin typeface="Calibri" panose="020F0502020204030204" pitchFamily="34" charset="0"/>
                      </a:endParaRPr>
                    </a:p>
                  </a:txBody>
                  <a:tcPr marL="3677" marR="3677" marT="3677" marB="0" anchor="ctr">
                    <a:lnL>
                      <a:noFill/>
                    </a:lnL>
                    <a:lnR>
                      <a:noFill/>
                    </a:lnR>
                    <a:lnT>
                      <a:noFill/>
                    </a:lnT>
                    <a:lnB>
                      <a:noFill/>
                    </a:lnB>
                    <a:solidFill>
                      <a:srgbClr val="D8E4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47169713"/>
                  </a:ext>
                </a:extLst>
              </a:tr>
              <a:tr h="146145">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ААА (</a:t>
                      </a:r>
                      <a:r>
                        <a:rPr lang="en-US" sz="900" b="1" i="0" u="none" strike="noStrike">
                          <a:solidFill>
                            <a:srgbClr val="000000"/>
                          </a:solidFill>
                          <a:effectLst/>
                          <a:latin typeface="Calibri" panose="020F0502020204030204" pitchFamily="34" charset="0"/>
                        </a:rPr>
                        <a:t>RU)</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1755152449"/>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a:t>
                      </a:r>
                      <a:r>
                        <a:rPr lang="en-US" sz="900" b="1" i="0" u="none" strike="noStrike">
                          <a:solidFill>
                            <a:srgbClr val="000000"/>
                          </a:solidFill>
                          <a:effectLst/>
                          <a:latin typeface="Calibri" panose="020F0502020204030204" pitchFamily="34" charset="0"/>
                        </a:rPr>
                        <a:t>RU)</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tc rowSpan="13">
                  <a:txBody>
                    <a:bodyPr/>
                    <a:lstStyle/>
                    <a:p>
                      <a:pPr algn="ctr" fontAlgn="ctr"/>
                      <a:r>
                        <a:rPr lang="ru-RU" sz="700" b="1" i="0" u="none" strike="noStrike">
                          <a:solidFill>
                            <a:srgbClr val="FF0000"/>
                          </a:solidFill>
                          <a:effectLst/>
                          <a:latin typeface="Calibri" panose="020F0502020204030204" pitchFamily="34" charset="0"/>
                        </a:rPr>
                        <a:t>Республика Татарстан</a:t>
                      </a:r>
                      <a:br>
                        <a:rPr lang="ru-RU" sz="7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г.Москва</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г.Санкт-Петербург</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Тюменская область</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Ханты-Мансийский АО - Югра</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Ямало-Ненецкий АО</a:t>
                      </a:r>
                      <a:endParaRPr lang="ru-RU" sz="700" b="1" i="0" u="none" strike="noStrike">
                        <a:solidFill>
                          <a:srgbClr val="FF0000"/>
                        </a:solidFill>
                        <a:effectLst/>
                        <a:latin typeface="Calibri" panose="020F0502020204030204" pitchFamily="34" charset="0"/>
                      </a:endParaRPr>
                    </a:p>
                  </a:txBody>
                  <a:tcPr marL="3677" marR="3677" marT="3677" marB="0" anchor="ctr">
                    <a:lnL>
                      <a:noFill/>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3722604594"/>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a:t>
                      </a:r>
                      <a:r>
                        <a:rPr lang="en-US" sz="9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2">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Московская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Ленинградская область</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extLst>
                  <a:ext uri="{0D108BD9-81ED-4DB2-BD59-A6C34878D82A}">
                    <a16:rowId xmlns="" xmlns:a16="http://schemas.microsoft.com/office/drawing/2014/main" val="3980852771"/>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1">
                  <a:txBody>
                    <a:bodyPr/>
                    <a:lstStyle/>
                    <a:p>
                      <a:pPr algn="ctr" fontAlgn="ctr"/>
                      <a:r>
                        <a:rPr lang="ru-RU" sz="500" b="1" i="0" u="none" strike="noStrike">
                          <a:solidFill>
                            <a:srgbClr val="000000"/>
                          </a:solidFill>
                          <a:effectLst/>
                          <a:latin typeface="Calibri" panose="020F0502020204030204" pitchFamily="34" charset="0"/>
                        </a:rPr>
                        <a:t>Липецкая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Самарская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Челябинская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Новосибирская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Красноярский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669942749"/>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0">
                  <a:txBody>
                    <a:bodyPr/>
                    <a:lstStyle/>
                    <a:p>
                      <a:pPr algn="ctr" fontAlgn="ctr"/>
                      <a:r>
                        <a:rPr lang="ru-RU" sz="500" b="1" i="0" u="none" strike="noStrike">
                          <a:solidFill>
                            <a:srgbClr val="000000"/>
                          </a:solidFill>
                          <a:effectLst/>
                          <a:latin typeface="Calibri" panose="020F0502020204030204" pitchFamily="34" charset="0"/>
                        </a:rPr>
                        <a:t>Белгородская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Краснодарский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686076359"/>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9">
                  <a:txBody>
                    <a:bodyPr/>
                    <a:lstStyle/>
                    <a:p>
                      <a:pPr algn="ctr" fontAlgn="ctr"/>
                      <a:r>
                        <a:rPr lang="ru-RU" sz="500" b="1" i="0" u="none" strike="noStrike">
                          <a:solidFill>
                            <a:srgbClr val="000000"/>
                          </a:solidFill>
                          <a:effectLst/>
                          <a:latin typeface="Calibri" panose="020F0502020204030204" pitchFamily="34" charset="0"/>
                        </a:rPr>
                        <a:t>Алтайский край</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Курская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Оренбургская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Свердловсквя область</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135235321"/>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8">
                  <a:txBody>
                    <a:bodyPr/>
                    <a:lstStyle/>
                    <a:p>
                      <a:pPr algn="ctr" fontAlgn="ctr"/>
                      <a:r>
                        <a:rPr lang="ru-RU" sz="500" b="1" i="0" u="none" strike="noStrike">
                          <a:solidFill>
                            <a:srgbClr val="000000"/>
                          </a:solidFill>
                          <a:effectLst/>
                          <a:latin typeface="Calibri" panose="020F0502020204030204" pitchFamily="34" charset="0"/>
                        </a:rPr>
                        <a:t>Тверская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Мурманская область</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20907156"/>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7">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Кемеровская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Коми</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Рязанская область</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195127368"/>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 (</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6">
                  <a:txBody>
                    <a:bodyPr/>
                    <a:lstStyle/>
                    <a:p>
                      <a:pPr algn="ctr" fontAlgn="ctr"/>
                      <a:r>
                        <a:rPr lang="ru-RU" sz="500" b="1" i="0" u="none" strike="noStrike">
                          <a:solidFill>
                            <a:srgbClr val="000000"/>
                          </a:solidFill>
                          <a:effectLst/>
                          <a:latin typeface="Calibri" panose="020F0502020204030204" pitchFamily="34" charset="0"/>
                        </a:rPr>
                        <a:t>Пензенская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Тамбовская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Кировская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Новгородская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Костромская область</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708629597"/>
                  </a:ext>
                </a:extLst>
              </a:tr>
              <a:tr h="131887">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5">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Томская область</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378226248"/>
                  </a:ext>
                </a:extLst>
              </a:tr>
              <a:tr h="131887">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7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4">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Магаданская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Хабаровский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520395398"/>
                  </a:ext>
                </a:extLst>
              </a:tr>
              <a:tr h="131887">
                <a:tc>
                  <a:txBody>
                    <a:bodyPr/>
                    <a:lstStyle/>
                    <a:p>
                      <a:pPr algn="ctr" fontAlgn="ctr"/>
                      <a:r>
                        <a:rPr lang="ru-RU" sz="6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3">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4044793296"/>
                  </a:ext>
                </a:extLst>
              </a:tr>
              <a:tr h="131887">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2">
                  <a:txBody>
                    <a:bodyPr/>
                    <a:lstStyle/>
                    <a:p>
                      <a:pPr algn="ctr" fontAlgn="ctr"/>
                      <a:r>
                        <a:rPr lang="ru-RU" sz="500" b="1" i="0" u="none" strike="noStrike">
                          <a:solidFill>
                            <a:srgbClr val="000000"/>
                          </a:solidFill>
                          <a:effectLst/>
                          <a:latin typeface="Calibri" panose="020F0502020204030204" pitchFamily="34" charset="0"/>
                        </a:rPr>
                        <a:t>Республика Мордовия</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564335769"/>
                  </a:ext>
                </a:extLst>
              </a:tr>
              <a:tr h="104580">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577578182"/>
                  </a:ext>
                </a:extLst>
              </a:tr>
              <a:tr h="185355">
                <a:tc gridSpan="3">
                  <a:txBody>
                    <a:bodyPr/>
                    <a:lstStyle/>
                    <a:p>
                      <a:pPr algn="ctr" fontAlgn="ctr"/>
                      <a:r>
                        <a:rPr lang="ru-RU" sz="500" b="1" i="0" u="none" strike="noStrike">
                          <a:solidFill>
                            <a:srgbClr val="000000"/>
                          </a:solidFill>
                          <a:effectLst/>
                          <a:latin typeface="Calibri" panose="020F0502020204030204" pitchFamily="34" charset="0"/>
                        </a:rPr>
                        <a:t>умеренно низкий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умеренный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умеренно высокий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высокий уровень кредитоспособности, незначительно ниже, чем максимальный</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a:txBody>
                    <a:bodyPr/>
                    <a:lstStyle/>
                    <a:p>
                      <a:pPr algn="ctr" fontAlgn="ctr"/>
                      <a:r>
                        <a:rPr lang="ru-RU" sz="500" b="1" i="0" u="none" strike="noStrike">
                          <a:solidFill>
                            <a:srgbClr val="000000"/>
                          </a:solidFill>
                          <a:effectLst/>
                          <a:latin typeface="Calibri" panose="020F0502020204030204" pitchFamily="34" charset="0"/>
                        </a:rPr>
                        <a:t>максимальный уровень кредитоспособности </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2237650256"/>
                  </a:ext>
                </a:extLst>
              </a:tr>
              <a:tr h="71290">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402277937"/>
                  </a:ext>
                </a:extLst>
              </a:tr>
              <a:tr h="71290">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extLst>
                  <a:ext uri="{0D108BD9-81ED-4DB2-BD59-A6C34878D82A}">
                    <a16:rowId xmlns="" xmlns:a16="http://schemas.microsoft.com/office/drawing/2014/main" val="853921049"/>
                  </a:ext>
                </a:extLst>
              </a:tr>
              <a:tr h="143378">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extLst>
                  <a:ext uri="{0D108BD9-81ED-4DB2-BD59-A6C34878D82A}">
                    <a16:rowId xmlns="" xmlns:a16="http://schemas.microsoft.com/office/drawing/2014/main" val="1425461019"/>
                  </a:ext>
                </a:extLst>
              </a:tr>
              <a:tr h="158893">
                <a:tc gridSpan="13">
                  <a:txBody>
                    <a:bodyPr/>
                    <a:lstStyle/>
                    <a:p>
                      <a:pPr algn="ctr" fontAlgn="ctr"/>
                      <a:r>
                        <a:rPr lang="ru-RU" sz="900" b="1" i="0" u="none" strike="noStrike">
                          <a:solidFill>
                            <a:srgbClr val="000000"/>
                          </a:solidFill>
                          <a:effectLst/>
                          <a:latin typeface="Calibri" panose="020F0502020204030204" pitchFamily="34" charset="0"/>
                        </a:rPr>
                        <a:t>Кредитные рейтинги субъектов РФ, которые проводят оценку у рейтингового агентства Эксперт РА</a:t>
                      </a:r>
                      <a:r>
                        <a:rPr lang="ru-RU" sz="1000" b="1" i="0" u="none" strike="noStrike">
                          <a:solidFill>
                            <a:srgbClr val="000000"/>
                          </a:solidFill>
                          <a:effectLst/>
                          <a:latin typeface="Calibri" panose="020F0502020204030204" pitchFamily="34" charset="0"/>
                        </a:rPr>
                        <a:t> </a:t>
                      </a:r>
                      <a:endParaRPr lang="ru-RU" sz="900" b="1" i="0" u="none" strike="noStrike">
                        <a:solidFill>
                          <a:srgbClr val="000000"/>
                        </a:solidFill>
                        <a:effectLst/>
                        <a:latin typeface="Calibri" panose="020F0502020204030204" pitchFamily="34" charset="0"/>
                      </a:endParaRPr>
                    </a:p>
                  </a:txBody>
                  <a:tcPr marL="3677" marR="3677" marT="3677" marB="0" anchor="ctr">
                    <a:lnL>
                      <a:noFill/>
                    </a:lnL>
                    <a:lnR>
                      <a:noFill/>
                    </a:lnR>
                    <a:lnT>
                      <a:noFill/>
                    </a:lnT>
                    <a:lnB>
                      <a:noFill/>
                    </a:lnB>
                    <a:solidFill>
                      <a:srgbClr val="D8E4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373053905"/>
                  </a:ext>
                </a:extLst>
              </a:tr>
              <a:tr h="146145">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ААА</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260266561"/>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3">
                  <a:txBody>
                    <a:bodyPr/>
                    <a:lstStyle/>
                    <a:p>
                      <a:pPr algn="ctr" fontAlgn="ctr"/>
                      <a:r>
                        <a:rPr lang="ru-RU" sz="700" b="1" i="0" u="none" strike="noStrike">
                          <a:solidFill>
                            <a:srgbClr val="FF0000"/>
                          </a:solidFill>
                          <a:effectLst/>
                          <a:latin typeface="Calibri" panose="020F0502020204030204" pitchFamily="34" charset="0"/>
                        </a:rPr>
                        <a:t>Республика Татарстан</a:t>
                      </a: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976636142"/>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2">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Башкортостан</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extLst>
                  <a:ext uri="{0D108BD9-81ED-4DB2-BD59-A6C34878D82A}">
                    <a16:rowId xmlns="" xmlns:a16="http://schemas.microsoft.com/office/drawing/2014/main" val="3555528210"/>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1">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027248092"/>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0">
                  <a:txBody>
                    <a:bodyPr/>
                    <a:lstStyle/>
                    <a:p>
                      <a:pPr algn="ctr" fontAlgn="ctr"/>
                      <a:r>
                        <a:rPr lang="ru-RU" sz="500" b="1" i="0" u="none" strike="noStrike">
                          <a:solidFill>
                            <a:srgbClr val="000000"/>
                          </a:solidFill>
                          <a:effectLst/>
                          <a:latin typeface="Calibri" panose="020F0502020204030204" pitchFamily="34" charset="0"/>
                        </a:rPr>
                        <a:t>Краснодарский край</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Свердловская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Саха (Якутия)</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228475414"/>
                  </a:ext>
                </a:extLst>
              </a:tr>
              <a:tr h="14971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9">
                  <a:txBody>
                    <a:bodyPr/>
                    <a:lstStyle/>
                    <a:p>
                      <a:pPr algn="ctr" fontAlgn="ctr"/>
                      <a:r>
                        <a:rPr lang="ru-RU" sz="500" b="1" i="0" u="none" strike="noStrike">
                          <a:solidFill>
                            <a:srgbClr val="000000"/>
                          </a:solidFill>
                          <a:effectLst/>
                          <a:latin typeface="Calibri" panose="020F0502020204030204" pitchFamily="34" charset="0"/>
                        </a:rPr>
                        <a:t>Камчатский край</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Тульская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Ненецкий АО</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728149061"/>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8">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Ставропольский край</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Чувашская Республика</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Нижегородская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Пермский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502979153"/>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7">
                  <a:txBody>
                    <a:bodyPr/>
                    <a:lstStyle/>
                    <a:p>
                      <a:pPr algn="ctr" fontAlgn="ctr"/>
                      <a:r>
                        <a:rPr lang="ru-RU" sz="500" b="1" i="0" u="none" strike="noStrike">
                          <a:solidFill>
                            <a:srgbClr val="000000"/>
                          </a:solidFill>
                          <a:effectLst/>
                          <a:latin typeface="Calibri" panose="020F0502020204030204" pitchFamily="34" charset="0"/>
                        </a:rPr>
                        <a:t>Волгоградская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Саратовская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Калининградская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Ярославская область</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67020620"/>
                  </a:ext>
                </a:extLst>
              </a:tr>
              <a:tr h="142581">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6">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Ульяновская область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Омская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Бурятия</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Марий ЭЛ</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Томская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Магаданская область</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672545331"/>
                  </a:ext>
                </a:extLst>
              </a:tr>
              <a:tr h="131887">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5">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Адыгея</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400980743"/>
                  </a:ext>
                </a:extLst>
              </a:tr>
              <a:tr h="131887">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7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4">
                  <a:txBody>
                    <a:bodyPr/>
                    <a:lstStyle/>
                    <a:p>
                      <a:pPr algn="ctr" fontAlgn="ctr"/>
                      <a:r>
                        <a:rPr lang="ru-RU" sz="500" b="1" i="0" u="none" strike="noStrike">
                          <a:solidFill>
                            <a:srgbClr val="000000"/>
                          </a:solidFill>
                          <a:effectLst/>
                          <a:latin typeface="Calibri" panose="020F0502020204030204" pitchFamily="34" charset="0"/>
                        </a:rPr>
                        <a:t>Удмуртская Республика</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Карелия</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2252273098"/>
                  </a:ext>
                </a:extLst>
              </a:tr>
              <a:tr h="131887">
                <a:tc>
                  <a:txBody>
                    <a:bodyPr/>
                    <a:lstStyle/>
                    <a:p>
                      <a:pPr algn="ctr" fontAlgn="ctr"/>
                      <a:r>
                        <a:rPr lang="ru-RU" sz="6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3">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4218511755"/>
                  </a:ext>
                </a:extLst>
              </a:tr>
              <a:tr h="131887">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2">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78712312"/>
                  </a:ext>
                </a:extLst>
              </a:tr>
              <a:tr h="83410">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3578587670"/>
                  </a:ext>
                </a:extLst>
              </a:tr>
              <a:tr h="185355">
                <a:tc gridSpan="3">
                  <a:txBody>
                    <a:bodyPr/>
                    <a:lstStyle/>
                    <a:p>
                      <a:pPr algn="ctr" fontAlgn="ctr"/>
                      <a:r>
                        <a:rPr lang="ru-RU" sz="500" b="1" i="0" u="none" strike="noStrike">
                          <a:solidFill>
                            <a:srgbClr val="000000"/>
                          </a:solidFill>
                          <a:effectLst/>
                          <a:latin typeface="Calibri" panose="020F0502020204030204" pitchFamily="34" charset="0"/>
                        </a:rPr>
                        <a:t>умеренно низкий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умеренный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умеренно высокий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высокий уровень кредитоспособности, незначительно ниже, чем максимальный</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a:txBody>
                    <a:bodyPr/>
                    <a:lstStyle/>
                    <a:p>
                      <a:pPr algn="ctr" fontAlgn="ctr"/>
                      <a:r>
                        <a:rPr lang="ru-RU" sz="500" b="1" i="0" u="none" strike="noStrike" dirty="0">
                          <a:solidFill>
                            <a:srgbClr val="000000"/>
                          </a:solidFill>
                          <a:effectLst/>
                          <a:latin typeface="Calibri" panose="020F0502020204030204" pitchFamily="34" charset="0"/>
                        </a:rPr>
                        <a:t>максимальный уровень кредитоспособности </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 xmlns:a16="http://schemas.microsoft.com/office/drawing/2014/main" val="3057751681"/>
                  </a:ext>
                </a:extLst>
              </a:tr>
            </a:tbl>
          </a:graphicData>
        </a:graphic>
      </p:graphicFrame>
    </p:spTree>
    <p:extLst>
      <p:ext uri="{BB962C8B-B14F-4D97-AF65-F5344CB8AC3E}">
        <p14:creationId xmlns:p14="http://schemas.microsoft.com/office/powerpoint/2010/main" val="2262324927"/>
      </p:ext>
    </p:extLst>
  </p:cSld>
  <p:clrMapOvr>
    <a:masterClrMapping/>
  </p:clrMapOvr>
  <p:transition spd="med">
    <p:pu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5031939"/>
            <a:ext cx="4572000" cy="2031325"/>
          </a:xfrm>
          <a:prstGeom prst="rect">
            <a:avLst/>
          </a:prstGeom>
        </p:spPr>
        <p:txBody>
          <a:bodyPr>
            <a:spAutoFit/>
          </a:bodyPr>
          <a:lstStyle/>
          <a:p>
            <a:r>
              <a:rPr lang="ru-RU" sz="1400" b="1" dirty="0"/>
              <a:t>Адрес:</a:t>
            </a:r>
            <a:r>
              <a:rPr lang="ru-RU" sz="1400" dirty="0"/>
              <a:t/>
            </a:r>
            <a:br>
              <a:rPr lang="ru-RU" sz="1400" dirty="0"/>
            </a:br>
            <a:r>
              <a:rPr lang="ru-RU" sz="1400" dirty="0"/>
              <a:t>420015, г. Казань, ул. Пушкина, д. 37</a:t>
            </a:r>
          </a:p>
          <a:p>
            <a:r>
              <a:rPr lang="ru-RU" sz="1400" b="1" dirty="0"/>
              <a:t>Телефон:</a:t>
            </a:r>
            <a:r>
              <a:rPr lang="ru-RU" sz="1400" dirty="0"/>
              <a:t/>
            </a:r>
            <a:br>
              <a:rPr lang="ru-RU" sz="1400" dirty="0"/>
            </a:br>
            <a:r>
              <a:rPr lang="ru-RU" sz="1400" dirty="0"/>
              <a:t>+7 (843) 264-79-06, 264-37-45</a:t>
            </a:r>
          </a:p>
          <a:p>
            <a:r>
              <a:rPr lang="ru-RU" sz="1400" b="1" dirty="0"/>
              <a:t>Факс:</a:t>
            </a:r>
            <a:r>
              <a:rPr lang="ru-RU" sz="1400" dirty="0"/>
              <a:t/>
            </a:r>
            <a:br>
              <a:rPr lang="ru-RU" sz="1400" dirty="0"/>
            </a:br>
            <a:r>
              <a:rPr lang="ru-RU" sz="1400" dirty="0"/>
              <a:t>+7 (843) 264-78-01</a:t>
            </a:r>
          </a:p>
          <a:p>
            <a:r>
              <a:rPr lang="ru-RU" sz="1400" b="1" dirty="0"/>
              <a:t>E-</a:t>
            </a:r>
            <a:r>
              <a:rPr lang="ru-RU" sz="1400" b="1" dirty="0" err="1"/>
              <a:t>Mail</a:t>
            </a:r>
            <a:r>
              <a:rPr lang="ru-RU" sz="1400" b="1" dirty="0"/>
              <a:t>:</a:t>
            </a:r>
            <a:r>
              <a:rPr lang="ru-RU" sz="1400" dirty="0"/>
              <a:t/>
            </a:r>
            <a:br>
              <a:rPr lang="ru-RU" sz="1400" dirty="0"/>
            </a:br>
            <a:r>
              <a:rPr lang="ru-RU" sz="1400" dirty="0">
                <a:hlinkClick r:id="rId2"/>
              </a:rPr>
              <a:t>minfin@tatar.ru</a:t>
            </a:r>
            <a:r>
              <a:rPr lang="ru-RU" sz="1400" dirty="0"/>
              <a:t/>
            </a:r>
            <a:br>
              <a:rPr lang="ru-RU" sz="1400" dirty="0"/>
            </a:br>
            <a:endParaRPr lang="ru-RU" sz="1400" dirty="0"/>
          </a:p>
        </p:txBody>
      </p:sp>
      <p:sp>
        <p:nvSpPr>
          <p:cNvPr id="6" name="Прямоугольник 5"/>
          <p:cNvSpPr/>
          <p:nvPr/>
        </p:nvSpPr>
        <p:spPr>
          <a:xfrm>
            <a:off x="5357811" y="5732442"/>
            <a:ext cx="3159968" cy="400110"/>
          </a:xfrm>
          <a:prstGeom prst="rect">
            <a:avLst/>
          </a:prstGeom>
        </p:spPr>
        <p:txBody>
          <a:bodyPr wrap="none" anchor="ctr">
            <a:spAutoFit/>
          </a:bodyPr>
          <a:lstStyle/>
          <a:p>
            <a:r>
              <a:rPr lang="en-US" sz="2000" b="1" dirty="0" smtClean="0">
                <a:solidFill>
                  <a:schemeClr val="accent3"/>
                </a:solidFill>
              </a:rPr>
              <a:t>www.minfin.tatarstan.ru</a:t>
            </a:r>
            <a:endParaRPr lang="ru-RU" sz="2000" b="1" dirty="0">
              <a:solidFill>
                <a:schemeClr val="accent3"/>
              </a:solidFill>
            </a:endParaRPr>
          </a:p>
        </p:txBody>
      </p:sp>
      <p:pic>
        <p:nvPicPr>
          <p:cNvPr id="2" name="Рисунок 1"/>
          <p:cNvPicPr>
            <a:picLocks noChangeAspect="1"/>
          </p:cNvPicPr>
          <p:nvPr/>
        </p:nvPicPr>
        <p:blipFill rotWithShape="1">
          <a:blip r:embed="rId3"/>
          <a:srcRect t="14750"/>
          <a:stretch/>
        </p:blipFill>
        <p:spPr>
          <a:xfrm>
            <a:off x="828674" y="323849"/>
            <a:ext cx="8084637" cy="417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24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Ф РТ 2015">
      <a:dk1>
        <a:sysClr val="windowText" lastClr="000000"/>
      </a:dk1>
      <a:lt1>
        <a:sysClr val="window" lastClr="FFFFFF"/>
      </a:lt1>
      <a:dk2>
        <a:srgbClr val="1F497D"/>
      </a:dk2>
      <a:lt2>
        <a:srgbClr val="EEECE1"/>
      </a:lt2>
      <a:accent1>
        <a:srgbClr val="0081C5"/>
      </a:accent1>
      <a:accent2>
        <a:srgbClr val="DA1B23"/>
      </a:accent2>
      <a:accent3>
        <a:srgbClr val="138815"/>
      </a:accent3>
      <a:accent4>
        <a:srgbClr val="A6A6A6"/>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89280</TotalTime>
  <Words>25357</Words>
  <Application>Microsoft Office PowerPoint</Application>
  <PresentationFormat>Экран (4:3)</PresentationFormat>
  <Paragraphs>4109</Paragraphs>
  <Slides>96</Slides>
  <Notes>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96</vt:i4>
      </vt:variant>
    </vt:vector>
  </HeadingPairs>
  <TitlesOfParts>
    <vt:vector size="104" baseType="lpstr">
      <vt:lpstr>Arial</vt:lpstr>
      <vt:lpstr>Arial Black</vt:lpstr>
      <vt:lpstr>Arial Narrow</vt:lpstr>
      <vt:lpstr>Calibri</vt:lpstr>
      <vt:lpstr>Times New Roman</vt:lpstr>
      <vt:lpstr>Wingdings</vt: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Минфин РТ - Алсу Назиповна Хусаинова</cp:lastModifiedBy>
  <cp:revision>1747</cp:revision>
  <cp:lastPrinted>2022-07-28T10:07:36Z</cp:lastPrinted>
  <dcterms:created xsi:type="dcterms:W3CDTF">2015-08-31T08:00:32Z</dcterms:created>
  <dcterms:modified xsi:type="dcterms:W3CDTF">2022-07-29T12:23:15Z</dcterms:modified>
</cp:coreProperties>
</file>