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0" r:id="rId1"/>
  </p:sldMasterIdLst>
  <p:notesMasterIdLst>
    <p:notesMasterId r:id="rId27"/>
  </p:notesMasterIdLst>
  <p:handoutMasterIdLst>
    <p:handoutMasterId r:id="rId28"/>
  </p:handoutMasterIdLst>
  <p:sldIdLst>
    <p:sldId id="1077" r:id="rId2"/>
    <p:sldId id="1204" r:id="rId3"/>
    <p:sldId id="1205" r:id="rId4"/>
    <p:sldId id="1187" r:id="rId5"/>
    <p:sldId id="1188" r:id="rId6"/>
    <p:sldId id="1189" r:id="rId7"/>
    <p:sldId id="1192" r:id="rId8"/>
    <p:sldId id="1193" r:id="rId9"/>
    <p:sldId id="1191" r:id="rId10"/>
    <p:sldId id="1206" r:id="rId11"/>
    <p:sldId id="1195" r:id="rId12"/>
    <p:sldId id="1203" r:id="rId13"/>
    <p:sldId id="1196" r:id="rId14"/>
    <p:sldId id="1199" r:id="rId15"/>
    <p:sldId id="1200" r:id="rId16"/>
    <p:sldId id="1197" r:id="rId17"/>
    <p:sldId id="1198" r:id="rId18"/>
    <p:sldId id="1115" r:id="rId19"/>
    <p:sldId id="1141" r:id="rId20"/>
    <p:sldId id="1104" r:id="rId21"/>
    <p:sldId id="1202" r:id="rId22"/>
    <p:sldId id="1180" r:id="rId23"/>
    <p:sldId id="1151" r:id="rId24"/>
    <p:sldId id="1105" r:id="rId25"/>
    <p:sldId id="1128" r:id="rId26"/>
  </p:sldIdLst>
  <p:sldSz cx="9144000" cy="6858000" type="screen4x3"/>
  <p:notesSz cx="6669088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F8B48D9-8883-433D-87CD-7371FB987D03}">
          <p14:sldIdLst>
            <p14:sldId id="1077"/>
            <p14:sldId id="1204"/>
            <p14:sldId id="1205"/>
            <p14:sldId id="1187"/>
            <p14:sldId id="1188"/>
            <p14:sldId id="1189"/>
            <p14:sldId id="1192"/>
            <p14:sldId id="1193"/>
            <p14:sldId id="1191"/>
            <p14:sldId id="1206"/>
            <p14:sldId id="1195"/>
            <p14:sldId id="1203"/>
            <p14:sldId id="1196"/>
            <p14:sldId id="1199"/>
            <p14:sldId id="1200"/>
            <p14:sldId id="1197"/>
            <p14:sldId id="1198"/>
            <p14:sldId id="1115"/>
            <p14:sldId id="1141"/>
            <p14:sldId id="1104"/>
            <p14:sldId id="1202"/>
            <p14:sldId id="1180"/>
            <p14:sldId id="1151"/>
            <p14:sldId id="1105"/>
            <p14:sldId id="112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8A8BB8"/>
    <a:srgbClr val="FF0066"/>
    <a:srgbClr val="9FA0C5"/>
    <a:srgbClr val="999AC1"/>
    <a:srgbClr val="8586B5"/>
    <a:srgbClr val="ABACCD"/>
    <a:srgbClr val="9495BE"/>
    <a:srgbClr val="8F90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26" autoAdjust="0"/>
    <p:restoredTop sz="91343" autoAdjust="0"/>
  </p:normalViewPr>
  <p:slideViewPr>
    <p:cSldViewPr snapToGrid="0">
      <p:cViewPr>
        <p:scale>
          <a:sx n="75" d="100"/>
          <a:sy n="75" d="100"/>
        </p:scale>
        <p:origin x="-48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5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 snapToGrid="0">
      <p:cViewPr varScale="1">
        <p:scale>
          <a:sx n="54" d="100"/>
          <a:sy n="54" d="100"/>
        </p:scale>
        <p:origin x="-1866" y="-102"/>
      </p:cViewPr>
      <p:guideLst>
        <p:guide orient="horz" pos="3127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74A48A-982F-47C4-8305-1BCCC44A63EE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F97E135-54EC-43F8-A1DD-5D755C13332A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Внесен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2C7D6CE-ED2D-4B52-AFC4-FF62A5E88F39}" type="parTrans" cxnId="{697491CA-CD67-44FE-B12E-92C22ACEC39B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C2182ED-28AA-4AC3-A2E5-44731675EACB}" type="sibTrans" cxnId="{697491CA-CD67-44FE-B12E-92C22ACEC39B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784A6D5-7953-4E2D-BC3D-7F0D949C3EFC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Стадия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16B3076-3612-4A65-9B08-BDFC2BECF3C4}" type="parTrans" cxnId="{C0E5D2FC-33FB-4B16-8A2F-39D08EF10991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2030507-56B5-4DBC-957F-7B0D3C9F3D87}" type="sibTrans" cxnId="{C0E5D2FC-33FB-4B16-8A2F-39D08EF10991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7FF705B-56C7-427F-9740-76EFAC12C22E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Правительство РФ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9812A21-4C41-4C4D-A9C1-EBF9A5F42786}" type="parTrans" cxnId="{7EAF7705-5588-4384-9B46-7632655689DC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9027A51-B271-4DA4-837F-A2D030FA3D11}" type="sibTrans" cxnId="{7EAF7705-5588-4384-9B46-7632655689DC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F26900E-734B-4CC8-8060-EA7B3C08F721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рассмотрение во 2-м чтении (24.01 принят в первом чтении)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0B008B6-CBE3-4054-B8A5-E4739F696FD2}" type="parTrans" cxnId="{F6129EAD-3524-4179-B7B6-2FAE74C41B99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FBEBD36-CEA7-48C5-B72F-8FE947604448}" type="sibTrans" cxnId="{F6129EAD-3524-4179-B7B6-2FAE74C41B99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7D210D8-CC51-4DE4-B6AE-CB91C2EBF9CA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Изменения, предусмотренные законопроектом с учетом поправок ко 2-му чтению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C9E5605-933A-4EFA-912A-BE726E702281}" type="parTrans" cxnId="{8D9BDE29-46F2-4E1D-AAD9-8347130D8437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A599B72-B6F4-4B9D-9170-4DE1841FEBBD}" type="sibTrans" cxnId="{8D9BDE29-46F2-4E1D-AAD9-8347130D8437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5A1F79F-212A-4B78-80DB-70E3B6989E71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Правовые основы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долгосрочного бюджетного планирования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901B7017-B39A-413B-83D3-FFD27BDCC5F2}" type="parTrans" cxnId="{9F41BD0F-B5F2-4C4F-A176-E4AB49C3A1A7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4B21DA0-A398-419A-9860-48B9BB6CDDAE}" type="sibTrans" cxnId="{9F41BD0F-B5F2-4C4F-A176-E4AB49C3A1A7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546A44A5-D46E-4466-828B-A938E83B570B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Уточнение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состава документов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, на которых основывается составление проекта бюджета</a:t>
          </a:r>
        </a:p>
      </dgm:t>
    </dgm:pt>
    <dgm:pt modelId="{33034B52-A3BB-4028-A0A8-4F37C4B027E3}" type="parTrans" cxnId="{0D56072C-6163-45D3-89FF-CF3D495DB40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C479729-0064-45E4-8F01-3882AB2D2CF9}" type="sibTrans" cxnId="{0D56072C-6163-45D3-89FF-CF3D495DB40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F8DE62B4-EC28-486C-9349-941474CE28EE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Уточнение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сроков приведения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государственных и муниципальных программ в соответствии с бюджетом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35F8CA7-122D-43D1-A082-08EF7E21AF06}" type="parTrans" cxnId="{40E1B72D-DC1E-4D5D-920A-5909E5E9A895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29903F2-DDE2-4731-9505-FF87F6596D7B}" type="sibTrans" cxnId="{40E1B72D-DC1E-4D5D-920A-5909E5E9A895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5EB6489E-CE81-4898-86F4-4ABB863DF507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Переход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региональных бюджетов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на "программный" формат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 2016г.</a:t>
          </a:r>
        </a:p>
      </dgm:t>
    </dgm:pt>
    <dgm:pt modelId="{B8AD0207-C745-4530-A99E-0B12E149EA72}" type="parTrans" cxnId="{6DF0A9F3-D14F-4436-B2A4-DF932735C577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35E225AF-E7AA-4C84-BC64-FA51B611F742}" type="sibTrans" cxnId="{6DF0A9F3-D14F-4436-B2A4-DF932735C577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57C79ED3-5DAC-4E71-B624-87308C0AA884}" type="pres">
      <dgm:prSet presAssocID="{9B74A48A-982F-47C4-8305-1BCCC44A63E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204768-7DF9-4169-BD47-90F2F7F5CC58}" type="pres">
      <dgm:prSet presAssocID="{5F97E135-54EC-43F8-A1DD-5D755C13332A}" presName="parentLin" presStyleCnt="0"/>
      <dgm:spPr/>
    </dgm:pt>
    <dgm:pt modelId="{C5BD9AE0-579D-440F-B483-322DBD76CEF7}" type="pres">
      <dgm:prSet presAssocID="{5F97E135-54EC-43F8-A1DD-5D755C13332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94A6F1F-3396-4CB9-8A1A-F47F03B20131}" type="pres">
      <dgm:prSet presAssocID="{5F97E135-54EC-43F8-A1DD-5D755C13332A}" presName="parentText" presStyleLbl="node1" presStyleIdx="0" presStyleCnt="3" custScaleY="416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F9A85-D0E8-47CA-9C30-1B4BA4C1867E}" type="pres">
      <dgm:prSet presAssocID="{5F97E135-54EC-43F8-A1DD-5D755C13332A}" presName="negativeSpace" presStyleCnt="0"/>
      <dgm:spPr/>
    </dgm:pt>
    <dgm:pt modelId="{02CD0916-357C-4D51-B6C9-FF816350AFAD}" type="pres">
      <dgm:prSet presAssocID="{5F97E135-54EC-43F8-A1DD-5D755C13332A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3975FB-01FE-4595-A21D-42268E992E01}" type="pres">
      <dgm:prSet presAssocID="{0C2182ED-28AA-4AC3-A2E5-44731675EACB}" presName="spaceBetweenRectangles" presStyleCnt="0"/>
      <dgm:spPr/>
    </dgm:pt>
    <dgm:pt modelId="{46C9F0E6-F701-4ED9-8907-B6EE48ACFC2C}" type="pres">
      <dgm:prSet presAssocID="{7784A6D5-7953-4E2D-BC3D-7F0D949C3EFC}" presName="parentLin" presStyleCnt="0"/>
      <dgm:spPr/>
    </dgm:pt>
    <dgm:pt modelId="{3716AC74-BE2B-498A-9F7A-F376B522B394}" type="pres">
      <dgm:prSet presAssocID="{7784A6D5-7953-4E2D-BC3D-7F0D949C3EF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6BC64A8-897F-4BD1-981E-6F1A6B6AC892}" type="pres">
      <dgm:prSet presAssocID="{7784A6D5-7953-4E2D-BC3D-7F0D949C3EFC}" presName="parentText" presStyleLbl="node1" presStyleIdx="1" presStyleCnt="3" custScaleY="442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93BB2-D18A-4BF7-A780-7D3804CE14A0}" type="pres">
      <dgm:prSet presAssocID="{7784A6D5-7953-4E2D-BC3D-7F0D949C3EFC}" presName="negativeSpace" presStyleCnt="0"/>
      <dgm:spPr/>
    </dgm:pt>
    <dgm:pt modelId="{ED3E9245-7DE8-48E0-B678-6C622AE130D1}" type="pres">
      <dgm:prSet presAssocID="{7784A6D5-7953-4E2D-BC3D-7F0D949C3EF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AFBB06-047E-4724-824A-A35B74F46145}" type="pres">
      <dgm:prSet presAssocID="{D2030507-56B5-4DBC-957F-7B0D3C9F3D87}" presName="spaceBetweenRectangles" presStyleCnt="0"/>
      <dgm:spPr/>
    </dgm:pt>
    <dgm:pt modelId="{B50D9BD4-9BCD-4DCD-874A-495A8E694A3F}" type="pres">
      <dgm:prSet presAssocID="{97D210D8-CC51-4DE4-B6AE-CB91C2EBF9CA}" presName="parentLin" presStyleCnt="0"/>
      <dgm:spPr/>
    </dgm:pt>
    <dgm:pt modelId="{1104B844-9D27-4612-BD5B-3F10CAFF18BC}" type="pres">
      <dgm:prSet presAssocID="{97D210D8-CC51-4DE4-B6AE-CB91C2EBF9C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26AC5B5-7A92-44F7-BD67-815C665FD3BC}" type="pres">
      <dgm:prSet presAssocID="{97D210D8-CC51-4DE4-B6AE-CB91C2EBF9CA}" presName="parentText" presStyleLbl="node1" presStyleIdx="2" presStyleCnt="3" custScaleY="787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1BC7E2-FEAC-4C14-949E-3B4D907BBD2F}" type="pres">
      <dgm:prSet presAssocID="{97D210D8-CC51-4DE4-B6AE-CB91C2EBF9CA}" presName="negativeSpace" presStyleCnt="0"/>
      <dgm:spPr/>
    </dgm:pt>
    <dgm:pt modelId="{4B2AA646-2210-4576-B797-90E112D2DEED}" type="pres">
      <dgm:prSet presAssocID="{97D210D8-CC51-4DE4-B6AE-CB91C2EBF9CA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41BD0F-B5F2-4C4F-A176-E4AB49C3A1A7}" srcId="{97D210D8-CC51-4DE4-B6AE-CB91C2EBF9CA}" destId="{95A1F79F-212A-4B78-80DB-70E3B6989E71}" srcOrd="0" destOrd="0" parTransId="{901B7017-B39A-413B-83D3-FFD27BDCC5F2}" sibTransId="{24B21DA0-A398-419A-9860-48B9BB6CDDAE}"/>
    <dgm:cxn modelId="{697491CA-CD67-44FE-B12E-92C22ACEC39B}" srcId="{9B74A48A-982F-47C4-8305-1BCCC44A63EE}" destId="{5F97E135-54EC-43F8-A1DD-5D755C13332A}" srcOrd="0" destOrd="0" parTransId="{72C7D6CE-ED2D-4B52-AFC4-FF62A5E88F39}" sibTransId="{0C2182ED-28AA-4AC3-A2E5-44731675EACB}"/>
    <dgm:cxn modelId="{C781DFC6-50FD-4CDD-8BEE-413F8CADEE83}" type="presOf" srcId="{F8DE62B4-EC28-486C-9349-941474CE28EE}" destId="{4B2AA646-2210-4576-B797-90E112D2DEED}" srcOrd="0" destOrd="2" presId="urn:microsoft.com/office/officeart/2005/8/layout/list1"/>
    <dgm:cxn modelId="{F3D26F03-9B1B-4650-B0CF-F8FEA4AC3103}" type="presOf" srcId="{95A1F79F-212A-4B78-80DB-70E3B6989E71}" destId="{4B2AA646-2210-4576-B797-90E112D2DEED}" srcOrd="0" destOrd="0" presId="urn:microsoft.com/office/officeart/2005/8/layout/list1"/>
    <dgm:cxn modelId="{9EE61A14-FBA7-44B1-A86B-3F943B7DA07E}" type="presOf" srcId="{97D210D8-CC51-4DE4-B6AE-CB91C2EBF9CA}" destId="{1104B844-9D27-4612-BD5B-3F10CAFF18BC}" srcOrd="0" destOrd="0" presId="urn:microsoft.com/office/officeart/2005/8/layout/list1"/>
    <dgm:cxn modelId="{C20E4A6B-1216-410C-AA59-6B78B74B603E}" type="presOf" srcId="{9B74A48A-982F-47C4-8305-1BCCC44A63EE}" destId="{57C79ED3-5DAC-4E71-B624-87308C0AA884}" srcOrd="0" destOrd="0" presId="urn:microsoft.com/office/officeart/2005/8/layout/list1"/>
    <dgm:cxn modelId="{0D56072C-6163-45D3-89FF-CF3D495DB40F}" srcId="{97D210D8-CC51-4DE4-B6AE-CB91C2EBF9CA}" destId="{546A44A5-D46E-4466-828B-A938E83B570B}" srcOrd="1" destOrd="0" parTransId="{33034B52-A3BB-4028-A0A8-4F37C4B027E3}" sibTransId="{8C479729-0064-45E4-8F01-3882AB2D2CF9}"/>
    <dgm:cxn modelId="{008A1512-6F03-4B22-B9DE-36E56BBE5622}" type="presOf" srcId="{E7FF705B-56C7-427F-9740-76EFAC12C22E}" destId="{02CD0916-357C-4D51-B6C9-FF816350AFAD}" srcOrd="0" destOrd="0" presId="urn:microsoft.com/office/officeart/2005/8/layout/list1"/>
    <dgm:cxn modelId="{137FE2F2-6FD5-471C-BF65-77F4506F008D}" type="presOf" srcId="{5EB6489E-CE81-4898-86F4-4ABB863DF507}" destId="{4B2AA646-2210-4576-B797-90E112D2DEED}" srcOrd="0" destOrd="3" presId="urn:microsoft.com/office/officeart/2005/8/layout/list1"/>
    <dgm:cxn modelId="{7EAF7705-5588-4384-9B46-7632655689DC}" srcId="{5F97E135-54EC-43F8-A1DD-5D755C13332A}" destId="{E7FF705B-56C7-427F-9740-76EFAC12C22E}" srcOrd="0" destOrd="0" parTransId="{C9812A21-4C41-4C4D-A9C1-EBF9A5F42786}" sibTransId="{79027A51-B271-4DA4-837F-A2D030FA3D11}"/>
    <dgm:cxn modelId="{4BB9FA79-9098-45B5-A6F1-A66CE4D03573}" type="presOf" srcId="{7784A6D5-7953-4E2D-BC3D-7F0D949C3EFC}" destId="{3716AC74-BE2B-498A-9F7A-F376B522B394}" srcOrd="0" destOrd="0" presId="urn:microsoft.com/office/officeart/2005/8/layout/list1"/>
    <dgm:cxn modelId="{40E1B72D-DC1E-4D5D-920A-5909E5E9A895}" srcId="{97D210D8-CC51-4DE4-B6AE-CB91C2EBF9CA}" destId="{F8DE62B4-EC28-486C-9349-941474CE28EE}" srcOrd="2" destOrd="0" parTransId="{535F8CA7-122D-43D1-A082-08EF7E21AF06}" sibTransId="{229903F2-DDE2-4731-9505-FF87F6596D7B}"/>
    <dgm:cxn modelId="{F6129EAD-3524-4179-B7B6-2FAE74C41B99}" srcId="{7784A6D5-7953-4E2D-BC3D-7F0D949C3EFC}" destId="{EF26900E-734B-4CC8-8060-EA7B3C08F721}" srcOrd="0" destOrd="0" parTransId="{00B008B6-CBE3-4054-B8A5-E4739F696FD2}" sibTransId="{AFBEBD36-CEA7-48C5-B72F-8FE947604448}"/>
    <dgm:cxn modelId="{E899CB56-6CB0-4762-8E8A-80D4BDF0F6B4}" type="presOf" srcId="{5F97E135-54EC-43F8-A1DD-5D755C13332A}" destId="{394A6F1F-3396-4CB9-8A1A-F47F03B20131}" srcOrd="1" destOrd="0" presId="urn:microsoft.com/office/officeart/2005/8/layout/list1"/>
    <dgm:cxn modelId="{C0E5D2FC-33FB-4B16-8A2F-39D08EF10991}" srcId="{9B74A48A-982F-47C4-8305-1BCCC44A63EE}" destId="{7784A6D5-7953-4E2D-BC3D-7F0D949C3EFC}" srcOrd="1" destOrd="0" parTransId="{316B3076-3612-4A65-9B08-BDFC2BECF3C4}" sibTransId="{D2030507-56B5-4DBC-957F-7B0D3C9F3D87}"/>
    <dgm:cxn modelId="{F4D4C46B-129D-44EF-B8FE-EDFF9ABC9B73}" type="presOf" srcId="{7784A6D5-7953-4E2D-BC3D-7F0D949C3EFC}" destId="{66BC64A8-897F-4BD1-981E-6F1A6B6AC892}" srcOrd="1" destOrd="0" presId="urn:microsoft.com/office/officeart/2005/8/layout/list1"/>
    <dgm:cxn modelId="{F5CBDC73-4AE2-43F6-9CEE-6EEC0A3F4C0F}" type="presOf" srcId="{546A44A5-D46E-4466-828B-A938E83B570B}" destId="{4B2AA646-2210-4576-B797-90E112D2DEED}" srcOrd="0" destOrd="1" presId="urn:microsoft.com/office/officeart/2005/8/layout/list1"/>
    <dgm:cxn modelId="{9B7D9CE3-A0E7-482C-9772-A143C19CD6BB}" type="presOf" srcId="{97D210D8-CC51-4DE4-B6AE-CB91C2EBF9CA}" destId="{A26AC5B5-7A92-44F7-BD67-815C665FD3BC}" srcOrd="1" destOrd="0" presId="urn:microsoft.com/office/officeart/2005/8/layout/list1"/>
    <dgm:cxn modelId="{8D9BDE29-46F2-4E1D-AAD9-8347130D8437}" srcId="{9B74A48A-982F-47C4-8305-1BCCC44A63EE}" destId="{97D210D8-CC51-4DE4-B6AE-CB91C2EBF9CA}" srcOrd="2" destOrd="0" parTransId="{3C9E5605-933A-4EFA-912A-BE726E702281}" sibTransId="{2A599B72-B6F4-4B9D-9170-4DE1841FEBBD}"/>
    <dgm:cxn modelId="{6DF0A9F3-D14F-4436-B2A4-DF932735C577}" srcId="{97D210D8-CC51-4DE4-B6AE-CB91C2EBF9CA}" destId="{5EB6489E-CE81-4898-86F4-4ABB863DF507}" srcOrd="3" destOrd="0" parTransId="{B8AD0207-C745-4530-A99E-0B12E149EA72}" sibTransId="{35E225AF-E7AA-4C84-BC64-FA51B611F742}"/>
    <dgm:cxn modelId="{FB6B9AA2-7DEF-4B9A-AA03-D8CA24B5ADEE}" type="presOf" srcId="{EF26900E-734B-4CC8-8060-EA7B3C08F721}" destId="{ED3E9245-7DE8-48E0-B678-6C622AE130D1}" srcOrd="0" destOrd="0" presId="urn:microsoft.com/office/officeart/2005/8/layout/list1"/>
    <dgm:cxn modelId="{A54DF527-1F9D-4C3E-8CF6-8D07766105A9}" type="presOf" srcId="{5F97E135-54EC-43F8-A1DD-5D755C13332A}" destId="{C5BD9AE0-579D-440F-B483-322DBD76CEF7}" srcOrd="0" destOrd="0" presId="urn:microsoft.com/office/officeart/2005/8/layout/list1"/>
    <dgm:cxn modelId="{94B01335-9E83-45DB-B58E-6BD701F1FED9}" type="presParOf" srcId="{57C79ED3-5DAC-4E71-B624-87308C0AA884}" destId="{9C204768-7DF9-4169-BD47-90F2F7F5CC58}" srcOrd="0" destOrd="0" presId="urn:microsoft.com/office/officeart/2005/8/layout/list1"/>
    <dgm:cxn modelId="{843F8B44-38B1-4518-808D-93D02D536EA8}" type="presParOf" srcId="{9C204768-7DF9-4169-BD47-90F2F7F5CC58}" destId="{C5BD9AE0-579D-440F-B483-322DBD76CEF7}" srcOrd="0" destOrd="0" presId="urn:microsoft.com/office/officeart/2005/8/layout/list1"/>
    <dgm:cxn modelId="{A0ADEFB0-22CF-498E-9711-F30F6F192159}" type="presParOf" srcId="{9C204768-7DF9-4169-BD47-90F2F7F5CC58}" destId="{394A6F1F-3396-4CB9-8A1A-F47F03B20131}" srcOrd="1" destOrd="0" presId="urn:microsoft.com/office/officeart/2005/8/layout/list1"/>
    <dgm:cxn modelId="{AF427E3B-F494-4F4A-AD91-033B25E15B03}" type="presParOf" srcId="{57C79ED3-5DAC-4E71-B624-87308C0AA884}" destId="{EBBF9A85-D0E8-47CA-9C30-1B4BA4C1867E}" srcOrd="1" destOrd="0" presId="urn:microsoft.com/office/officeart/2005/8/layout/list1"/>
    <dgm:cxn modelId="{D3BE0123-E97F-4588-866F-0F1C4DF97D2B}" type="presParOf" srcId="{57C79ED3-5DAC-4E71-B624-87308C0AA884}" destId="{02CD0916-357C-4D51-B6C9-FF816350AFAD}" srcOrd="2" destOrd="0" presId="urn:microsoft.com/office/officeart/2005/8/layout/list1"/>
    <dgm:cxn modelId="{519015FF-9440-40A8-B6B5-F6DFAE6DC761}" type="presParOf" srcId="{57C79ED3-5DAC-4E71-B624-87308C0AA884}" destId="{9C3975FB-01FE-4595-A21D-42268E992E01}" srcOrd="3" destOrd="0" presId="urn:microsoft.com/office/officeart/2005/8/layout/list1"/>
    <dgm:cxn modelId="{22BA98DE-07A0-4263-A29C-881AA1D087F9}" type="presParOf" srcId="{57C79ED3-5DAC-4E71-B624-87308C0AA884}" destId="{46C9F0E6-F701-4ED9-8907-B6EE48ACFC2C}" srcOrd="4" destOrd="0" presId="urn:microsoft.com/office/officeart/2005/8/layout/list1"/>
    <dgm:cxn modelId="{7DC3204B-7BFD-4F3F-AE49-6D68E9CF9902}" type="presParOf" srcId="{46C9F0E6-F701-4ED9-8907-B6EE48ACFC2C}" destId="{3716AC74-BE2B-498A-9F7A-F376B522B394}" srcOrd="0" destOrd="0" presId="urn:microsoft.com/office/officeart/2005/8/layout/list1"/>
    <dgm:cxn modelId="{12B8E646-8F17-48E0-9287-E307A944D997}" type="presParOf" srcId="{46C9F0E6-F701-4ED9-8907-B6EE48ACFC2C}" destId="{66BC64A8-897F-4BD1-981E-6F1A6B6AC892}" srcOrd="1" destOrd="0" presId="urn:microsoft.com/office/officeart/2005/8/layout/list1"/>
    <dgm:cxn modelId="{292AA1A2-EAB1-44D3-A3DD-47117708E68A}" type="presParOf" srcId="{57C79ED3-5DAC-4E71-B624-87308C0AA884}" destId="{88393BB2-D18A-4BF7-A780-7D3804CE14A0}" srcOrd="5" destOrd="0" presId="urn:microsoft.com/office/officeart/2005/8/layout/list1"/>
    <dgm:cxn modelId="{850F8761-5380-4546-B323-FEEF456F7445}" type="presParOf" srcId="{57C79ED3-5DAC-4E71-B624-87308C0AA884}" destId="{ED3E9245-7DE8-48E0-B678-6C622AE130D1}" srcOrd="6" destOrd="0" presId="urn:microsoft.com/office/officeart/2005/8/layout/list1"/>
    <dgm:cxn modelId="{7CAE3457-A70A-430E-B9CF-7EA8091B8268}" type="presParOf" srcId="{57C79ED3-5DAC-4E71-B624-87308C0AA884}" destId="{BFAFBB06-047E-4724-824A-A35B74F46145}" srcOrd="7" destOrd="0" presId="urn:microsoft.com/office/officeart/2005/8/layout/list1"/>
    <dgm:cxn modelId="{38F15BAF-A940-4231-8ADB-FA56324ADA58}" type="presParOf" srcId="{57C79ED3-5DAC-4E71-B624-87308C0AA884}" destId="{B50D9BD4-9BCD-4DCD-874A-495A8E694A3F}" srcOrd="8" destOrd="0" presId="urn:microsoft.com/office/officeart/2005/8/layout/list1"/>
    <dgm:cxn modelId="{A17E4596-6CBC-44E5-8F05-64DFF8C4F314}" type="presParOf" srcId="{B50D9BD4-9BCD-4DCD-874A-495A8E694A3F}" destId="{1104B844-9D27-4612-BD5B-3F10CAFF18BC}" srcOrd="0" destOrd="0" presId="urn:microsoft.com/office/officeart/2005/8/layout/list1"/>
    <dgm:cxn modelId="{A36AB2BF-B2BC-424E-BF66-399B5727BCB4}" type="presParOf" srcId="{B50D9BD4-9BCD-4DCD-874A-495A8E694A3F}" destId="{A26AC5B5-7A92-44F7-BD67-815C665FD3BC}" srcOrd="1" destOrd="0" presId="urn:microsoft.com/office/officeart/2005/8/layout/list1"/>
    <dgm:cxn modelId="{AF063CD9-8346-467F-9440-7CFBDF9BFD24}" type="presParOf" srcId="{57C79ED3-5DAC-4E71-B624-87308C0AA884}" destId="{901BC7E2-FEAC-4C14-949E-3B4D907BBD2F}" srcOrd="9" destOrd="0" presId="urn:microsoft.com/office/officeart/2005/8/layout/list1"/>
    <dgm:cxn modelId="{B10C6963-6E0F-4904-8CB5-654FA67F9100}" type="presParOf" srcId="{57C79ED3-5DAC-4E71-B624-87308C0AA884}" destId="{4B2AA646-2210-4576-B797-90E112D2DEE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599427-D251-414D-8712-4FD812935EB7}" type="doc">
      <dgm:prSet loTypeId="urn:microsoft.com/office/officeart/2005/8/layout/lProcess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4C66E6-0831-41EA-ACEC-919FCF66BF5D}">
      <dgm:prSet custT="1"/>
      <dgm:spPr/>
      <dgm:t>
        <a:bodyPr/>
        <a:lstStyle/>
        <a:p>
          <a:pPr rtl="0"/>
          <a:r>
            <a:rPr lang="ru-RU" sz="1800" b="1" dirty="0" smtClean="0"/>
            <a:t>Российская Федерация </a:t>
          </a:r>
        </a:p>
        <a:p>
          <a:pPr rtl="0"/>
          <a:r>
            <a:rPr lang="ru-RU" sz="1800" b="1" dirty="0" smtClean="0"/>
            <a:t>и субъекты РФ</a:t>
          </a:r>
          <a:endParaRPr lang="ru-RU" sz="1800" b="1" dirty="0"/>
        </a:p>
      </dgm:t>
    </dgm:pt>
    <dgm:pt modelId="{D1CB32C6-5D2A-4E20-B50F-685C65F04EB8}" type="parTrans" cxnId="{629F3B5C-1266-49DF-BD80-0813AB7A5B81}">
      <dgm:prSet/>
      <dgm:spPr/>
      <dgm:t>
        <a:bodyPr/>
        <a:lstStyle/>
        <a:p>
          <a:endParaRPr lang="ru-RU"/>
        </a:p>
      </dgm:t>
    </dgm:pt>
    <dgm:pt modelId="{1A1282EA-17B5-41E0-8A8E-B5DDA11A639B}" type="sibTrans" cxnId="{629F3B5C-1266-49DF-BD80-0813AB7A5B81}">
      <dgm:prSet/>
      <dgm:spPr/>
      <dgm:t>
        <a:bodyPr/>
        <a:lstStyle/>
        <a:p>
          <a:endParaRPr lang="ru-RU"/>
        </a:p>
      </dgm:t>
    </dgm:pt>
    <dgm:pt modelId="{9EF19C9C-B593-412C-BAE1-470710458B15}">
      <dgm:prSet/>
      <dgm:spPr/>
      <dgm:t>
        <a:bodyPr/>
        <a:lstStyle/>
        <a:p>
          <a:pPr rtl="0"/>
          <a:r>
            <a:rPr lang="ru-RU" dirty="0" smtClean="0"/>
            <a:t>Разрабатывается каждые 6 лет на 12 и более лет на основе долгосрочного ПСЭР</a:t>
          </a:r>
          <a:endParaRPr lang="ru-RU" dirty="0"/>
        </a:p>
      </dgm:t>
    </dgm:pt>
    <dgm:pt modelId="{72542B56-8B66-40EF-9755-CEB1DD0CA43A}" type="parTrans" cxnId="{8EDEDB5E-AA65-495C-9D63-05CEBF0779CF}">
      <dgm:prSet/>
      <dgm:spPr/>
      <dgm:t>
        <a:bodyPr/>
        <a:lstStyle/>
        <a:p>
          <a:endParaRPr lang="ru-RU"/>
        </a:p>
      </dgm:t>
    </dgm:pt>
    <dgm:pt modelId="{72E45AA6-EE5D-45C2-BE20-819D59A7C30E}" type="sibTrans" cxnId="{8EDEDB5E-AA65-495C-9D63-05CEBF0779CF}">
      <dgm:prSet/>
      <dgm:spPr/>
      <dgm:t>
        <a:bodyPr/>
        <a:lstStyle/>
        <a:p>
          <a:endParaRPr lang="ru-RU"/>
        </a:p>
      </dgm:t>
    </dgm:pt>
    <dgm:pt modelId="{C9699554-2D2C-4696-9777-DBDE4260B47E}">
      <dgm:prSet custT="1"/>
      <dgm:spPr/>
      <dgm:t>
        <a:bodyPr/>
        <a:lstStyle/>
        <a:p>
          <a:pPr rtl="0"/>
          <a:r>
            <a:rPr lang="ru-RU" sz="1800" b="1" dirty="0" smtClean="0"/>
            <a:t>Муниципалитет</a:t>
          </a:r>
          <a:endParaRPr lang="ru-RU" sz="1800" dirty="0"/>
        </a:p>
      </dgm:t>
    </dgm:pt>
    <dgm:pt modelId="{86E83800-D26C-4434-9067-031AE765FAF2}" type="parTrans" cxnId="{8F8B2C12-5481-46B6-97C8-4293980A096D}">
      <dgm:prSet/>
      <dgm:spPr/>
      <dgm:t>
        <a:bodyPr/>
        <a:lstStyle/>
        <a:p>
          <a:endParaRPr lang="ru-RU"/>
        </a:p>
      </dgm:t>
    </dgm:pt>
    <dgm:pt modelId="{4957B78D-4C76-4CF3-9EB1-5F64FFF13917}" type="sibTrans" cxnId="{8F8B2C12-5481-46B6-97C8-4293980A096D}">
      <dgm:prSet/>
      <dgm:spPr/>
      <dgm:t>
        <a:bodyPr/>
        <a:lstStyle/>
        <a:p>
          <a:endParaRPr lang="ru-RU"/>
        </a:p>
      </dgm:t>
    </dgm:pt>
    <dgm:pt modelId="{F0D8FF96-344A-43E1-A125-76BF46F6A1EB}">
      <dgm:prSet/>
      <dgm:spPr/>
      <dgm:t>
        <a:bodyPr/>
        <a:lstStyle/>
        <a:p>
          <a:pPr rtl="0"/>
          <a:r>
            <a:rPr lang="ru-RU" b="1" dirty="0" smtClean="0"/>
            <a:t>Если представительный орган решит</a:t>
          </a:r>
          <a:r>
            <a:rPr lang="ru-RU" dirty="0" smtClean="0"/>
            <a:t>, разрабатывается каждые 3 лет на 6 и более лет на основе долгосрочного ПСЭР</a:t>
          </a:r>
          <a:endParaRPr lang="ru-RU" dirty="0"/>
        </a:p>
      </dgm:t>
    </dgm:pt>
    <dgm:pt modelId="{AFB15C80-6433-444E-8629-E8877046EB31}" type="parTrans" cxnId="{F9A5598F-9144-488C-B053-B358F67D4AD5}">
      <dgm:prSet/>
      <dgm:spPr/>
      <dgm:t>
        <a:bodyPr/>
        <a:lstStyle/>
        <a:p>
          <a:endParaRPr lang="ru-RU"/>
        </a:p>
      </dgm:t>
    </dgm:pt>
    <dgm:pt modelId="{2C22E603-B368-4DA7-B716-672E35F07612}" type="sibTrans" cxnId="{F9A5598F-9144-488C-B053-B358F67D4AD5}">
      <dgm:prSet/>
      <dgm:spPr/>
      <dgm:t>
        <a:bodyPr/>
        <a:lstStyle/>
        <a:p>
          <a:endParaRPr lang="ru-RU"/>
        </a:p>
      </dgm:t>
    </dgm:pt>
    <dgm:pt modelId="{7D8B8487-E11C-476A-B847-D96414636B9D}" type="pres">
      <dgm:prSet presAssocID="{74599427-D251-414D-8712-4FD812935EB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01B3B0-BA55-42D3-B553-63D23C031276}" type="pres">
      <dgm:prSet presAssocID="{534C66E6-0831-41EA-ACEC-919FCF66BF5D}" presName="compNode" presStyleCnt="0"/>
      <dgm:spPr/>
    </dgm:pt>
    <dgm:pt modelId="{8388B6C4-DEF4-43FD-A912-6D4ABAC6A73F}" type="pres">
      <dgm:prSet presAssocID="{534C66E6-0831-41EA-ACEC-919FCF66BF5D}" presName="aNode" presStyleLbl="bgShp" presStyleIdx="0" presStyleCnt="2"/>
      <dgm:spPr/>
      <dgm:t>
        <a:bodyPr/>
        <a:lstStyle/>
        <a:p>
          <a:endParaRPr lang="ru-RU"/>
        </a:p>
      </dgm:t>
    </dgm:pt>
    <dgm:pt modelId="{4CC4C2E3-EE99-4CF3-8107-91C23497CD25}" type="pres">
      <dgm:prSet presAssocID="{534C66E6-0831-41EA-ACEC-919FCF66BF5D}" presName="textNode" presStyleLbl="bgShp" presStyleIdx="0" presStyleCnt="2"/>
      <dgm:spPr/>
      <dgm:t>
        <a:bodyPr/>
        <a:lstStyle/>
        <a:p>
          <a:endParaRPr lang="ru-RU"/>
        </a:p>
      </dgm:t>
    </dgm:pt>
    <dgm:pt modelId="{6B8A40F0-AB28-405B-8DBF-68787586FC57}" type="pres">
      <dgm:prSet presAssocID="{534C66E6-0831-41EA-ACEC-919FCF66BF5D}" presName="compChildNode" presStyleCnt="0"/>
      <dgm:spPr/>
    </dgm:pt>
    <dgm:pt modelId="{C5C585B3-1B3C-4A59-B132-F2A22B4A7447}" type="pres">
      <dgm:prSet presAssocID="{534C66E6-0831-41EA-ACEC-919FCF66BF5D}" presName="theInnerList" presStyleCnt="0"/>
      <dgm:spPr/>
    </dgm:pt>
    <dgm:pt modelId="{79D4D815-754B-4C53-913A-CC5BAF981708}" type="pres">
      <dgm:prSet presAssocID="{9EF19C9C-B593-412C-BAE1-470710458B15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D9AEE-7851-41F5-A16B-47844E4CD224}" type="pres">
      <dgm:prSet presAssocID="{534C66E6-0831-41EA-ACEC-919FCF66BF5D}" presName="aSpace" presStyleCnt="0"/>
      <dgm:spPr/>
    </dgm:pt>
    <dgm:pt modelId="{B44AF563-F95E-4410-98B8-3B8BB4B9380E}" type="pres">
      <dgm:prSet presAssocID="{C9699554-2D2C-4696-9777-DBDE4260B47E}" presName="compNode" presStyleCnt="0"/>
      <dgm:spPr/>
    </dgm:pt>
    <dgm:pt modelId="{06031C72-68C6-47CC-B32D-ED40EAF5AC3E}" type="pres">
      <dgm:prSet presAssocID="{C9699554-2D2C-4696-9777-DBDE4260B47E}" presName="aNode" presStyleLbl="bgShp" presStyleIdx="1" presStyleCnt="2"/>
      <dgm:spPr/>
      <dgm:t>
        <a:bodyPr/>
        <a:lstStyle/>
        <a:p>
          <a:endParaRPr lang="ru-RU"/>
        </a:p>
      </dgm:t>
    </dgm:pt>
    <dgm:pt modelId="{6C8E8016-B4FC-4467-A33A-48E9181D6A23}" type="pres">
      <dgm:prSet presAssocID="{C9699554-2D2C-4696-9777-DBDE4260B47E}" presName="textNode" presStyleLbl="bgShp" presStyleIdx="1" presStyleCnt="2"/>
      <dgm:spPr/>
      <dgm:t>
        <a:bodyPr/>
        <a:lstStyle/>
        <a:p>
          <a:endParaRPr lang="ru-RU"/>
        </a:p>
      </dgm:t>
    </dgm:pt>
    <dgm:pt modelId="{A5670E8E-E5C3-4A26-BFF1-E51C381DB91D}" type="pres">
      <dgm:prSet presAssocID="{C9699554-2D2C-4696-9777-DBDE4260B47E}" presName="compChildNode" presStyleCnt="0"/>
      <dgm:spPr/>
    </dgm:pt>
    <dgm:pt modelId="{89F6D1CB-DCF2-463E-BC94-842A5A500CEB}" type="pres">
      <dgm:prSet presAssocID="{C9699554-2D2C-4696-9777-DBDE4260B47E}" presName="theInnerList" presStyleCnt="0"/>
      <dgm:spPr/>
    </dgm:pt>
    <dgm:pt modelId="{FB0302F7-59F2-4B2F-92C1-43DE5CB1F571}" type="pres">
      <dgm:prSet presAssocID="{F0D8FF96-344A-43E1-A125-76BF46F6A1EB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5748F9-6A90-48BD-B22E-4D07C3DAAB71}" type="presOf" srcId="{9EF19C9C-B593-412C-BAE1-470710458B15}" destId="{79D4D815-754B-4C53-913A-CC5BAF981708}" srcOrd="0" destOrd="0" presId="urn:microsoft.com/office/officeart/2005/8/layout/lProcess2"/>
    <dgm:cxn modelId="{6561772E-6AC4-48DA-8B07-D7B79C0AFAAC}" type="presOf" srcId="{534C66E6-0831-41EA-ACEC-919FCF66BF5D}" destId="{4CC4C2E3-EE99-4CF3-8107-91C23497CD25}" srcOrd="1" destOrd="0" presId="urn:microsoft.com/office/officeart/2005/8/layout/lProcess2"/>
    <dgm:cxn modelId="{8F8B2C12-5481-46B6-97C8-4293980A096D}" srcId="{74599427-D251-414D-8712-4FD812935EB7}" destId="{C9699554-2D2C-4696-9777-DBDE4260B47E}" srcOrd="1" destOrd="0" parTransId="{86E83800-D26C-4434-9067-031AE765FAF2}" sibTransId="{4957B78D-4C76-4CF3-9EB1-5F64FFF13917}"/>
    <dgm:cxn modelId="{F0FF2BBE-1838-4C53-829A-E7E554599270}" type="presOf" srcId="{F0D8FF96-344A-43E1-A125-76BF46F6A1EB}" destId="{FB0302F7-59F2-4B2F-92C1-43DE5CB1F571}" srcOrd="0" destOrd="0" presId="urn:microsoft.com/office/officeart/2005/8/layout/lProcess2"/>
    <dgm:cxn modelId="{0FB04E71-B02F-4138-875E-873F1764396C}" type="presOf" srcId="{534C66E6-0831-41EA-ACEC-919FCF66BF5D}" destId="{8388B6C4-DEF4-43FD-A912-6D4ABAC6A73F}" srcOrd="0" destOrd="0" presId="urn:microsoft.com/office/officeart/2005/8/layout/lProcess2"/>
    <dgm:cxn modelId="{F9A5598F-9144-488C-B053-B358F67D4AD5}" srcId="{C9699554-2D2C-4696-9777-DBDE4260B47E}" destId="{F0D8FF96-344A-43E1-A125-76BF46F6A1EB}" srcOrd="0" destOrd="0" parTransId="{AFB15C80-6433-444E-8629-E8877046EB31}" sibTransId="{2C22E603-B368-4DA7-B716-672E35F07612}"/>
    <dgm:cxn modelId="{E5C743C1-B23F-433D-B9D8-C83A62E37E67}" type="presOf" srcId="{C9699554-2D2C-4696-9777-DBDE4260B47E}" destId="{6C8E8016-B4FC-4467-A33A-48E9181D6A23}" srcOrd="1" destOrd="0" presId="urn:microsoft.com/office/officeart/2005/8/layout/lProcess2"/>
    <dgm:cxn modelId="{34901E18-BA59-4E9B-8C08-B5DD6D639F3F}" type="presOf" srcId="{C9699554-2D2C-4696-9777-DBDE4260B47E}" destId="{06031C72-68C6-47CC-B32D-ED40EAF5AC3E}" srcOrd="0" destOrd="0" presId="urn:microsoft.com/office/officeart/2005/8/layout/lProcess2"/>
    <dgm:cxn modelId="{629F3B5C-1266-49DF-BD80-0813AB7A5B81}" srcId="{74599427-D251-414D-8712-4FD812935EB7}" destId="{534C66E6-0831-41EA-ACEC-919FCF66BF5D}" srcOrd="0" destOrd="0" parTransId="{D1CB32C6-5D2A-4E20-B50F-685C65F04EB8}" sibTransId="{1A1282EA-17B5-41E0-8A8E-B5DDA11A639B}"/>
    <dgm:cxn modelId="{8EDEDB5E-AA65-495C-9D63-05CEBF0779CF}" srcId="{534C66E6-0831-41EA-ACEC-919FCF66BF5D}" destId="{9EF19C9C-B593-412C-BAE1-470710458B15}" srcOrd="0" destOrd="0" parTransId="{72542B56-8B66-40EF-9755-CEB1DD0CA43A}" sibTransId="{72E45AA6-EE5D-45C2-BE20-819D59A7C30E}"/>
    <dgm:cxn modelId="{678AF2BD-8B70-4BA3-8B21-32760B57D76E}" type="presOf" srcId="{74599427-D251-414D-8712-4FD812935EB7}" destId="{7D8B8487-E11C-476A-B847-D96414636B9D}" srcOrd="0" destOrd="0" presId="urn:microsoft.com/office/officeart/2005/8/layout/lProcess2"/>
    <dgm:cxn modelId="{C72A8E97-63E3-43A5-A648-6837BFE38049}" type="presParOf" srcId="{7D8B8487-E11C-476A-B847-D96414636B9D}" destId="{1E01B3B0-BA55-42D3-B553-63D23C031276}" srcOrd="0" destOrd="0" presId="urn:microsoft.com/office/officeart/2005/8/layout/lProcess2"/>
    <dgm:cxn modelId="{0F477F2D-DE40-4EE3-9AE2-6A6E28B7C7CE}" type="presParOf" srcId="{1E01B3B0-BA55-42D3-B553-63D23C031276}" destId="{8388B6C4-DEF4-43FD-A912-6D4ABAC6A73F}" srcOrd="0" destOrd="0" presId="urn:microsoft.com/office/officeart/2005/8/layout/lProcess2"/>
    <dgm:cxn modelId="{7FD34869-9C48-49C3-B025-4A676AFA0045}" type="presParOf" srcId="{1E01B3B0-BA55-42D3-B553-63D23C031276}" destId="{4CC4C2E3-EE99-4CF3-8107-91C23497CD25}" srcOrd="1" destOrd="0" presId="urn:microsoft.com/office/officeart/2005/8/layout/lProcess2"/>
    <dgm:cxn modelId="{82F9DA9B-AED6-4983-936D-33DC5D7854BC}" type="presParOf" srcId="{1E01B3B0-BA55-42D3-B553-63D23C031276}" destId="{6B8A40F0-AB28-405B-8DBF-68787586FC57}" srcOrd="2" destOrd="0" presId="urn:microsoft.com/office/officeart/2005/8/layout/lProcess2"/>
    <dgm:cxn modelId="{E845B622-FA51-42AB-8F0D-99C66E352F7D}" type="presParOf" srcId="{6B8A40F0-AB28-405B-8DBF-68787586FC57}" destId="{C5C585B3-1B3C-4A59-B132-F2A22B4A7447}" srcOrd="0" destOrd="0" presId="urn:microsoft.com/office/officeart/2005/8/layout/lProcess2"/>
    <dgm:cxn modelId="{64F7DFA9-97F1-4527-9464-00119987CE3A}" type="presParOf" srcId="{C5C585B3-1B3C-4A59-B132-F2A22B4A7447}" destId="{79D4D815-754B-4C53-913A-CC5BAF981708}" srcOrd="0" destOrd="0" presId="urn:microsoft.com/office/officeart/2005/8/layout/lProcess2"/>
    <dgm:cxn modelId="{C6FDC597-6337-4D96-ACE9-1262D13C6A2F}" type="presParOf" srcId="{7D8B8487-E11C-476A-B847-D96414636B9D}" destId="{51DD9AEE-7851-41F5-A16B-47844E4CD224}" srcOrd="1" destOrd="0" presId="urn:microsoft.com/office/officeart/2005/8/layout/lProcess2"/>
    <dgm:cxn modelId="{E7D0DEF4-038F-44C9-8EE3-331B3900362E}" type="presParOf" srcId="{7D8B8487-E11C-476A-B847-D96414636B9D}" destId="{B44AF563-F95E-4410-98B8-3B8BB4B9380E}" srcOrd="2" destOrd="0" presId="urn:microsoft.com/office/officeart/2005/8/layout/lProcess2"/>
    <dgm:cxn modelId="{937A153A-9E20-431F-A7CB-9378325E3B2D}" type="presParOf" srcId="{B44AF563-F95E-4410-98B8-3B8BB4B9380E}" destId="{06031C72-68C6-47CC-B32D-ED40EAF5AC3E}" srcOrd="0" destOrd="0" presId="urn:microsoft.com/office/officeart/2005/8/layout/lProcess2"/>
    <dgm:cxn modelId="{00561632-71AA-46B2-B636-AAF47D46A083}" type="presParOf" srcId="{B44AF563-F95E-4410-98B8-3B8BB4B9380E}" destId="{6C8E8016-B4FC-4467-A33A-48E9181D6A23}" srcOrd="1" destOrd="0" presId="urn:microsoft.com/office/officeart/2005/8/layout/lProcess2"/>
    <dgm:cxn modelId="{EEAFF136-C9B1-45C9-8996-EF76DF4A6BF3}" type="presParOf" srcId="{B44AF563-F95E-4410-98B8-3B8BB4B9380E}" destId="{A5670E8E-E5C3-4A26-BFF1-E51C381DB91D}" srcOrd="2" destOrd="0" presId="urn:microsoft.com/office/officeart/2005/8/layout/lProcess2"/>
    <dgm:cxn modelId="{7D212722-1B86-4FF8-BD22-9168D23A3D00}" type="presParOf" srcId="{A5670E8E-E5C3-4A26-BFF1-E51C381DB91D}" destId="{89F6D1CB-DCF2-463E-BC94-842A5A500CEB}" srcOrd="0" destOrd="0" presId="urn:microsoft.com/office/officeart/2005/8/layout/lProcess2"/>
    <dgm:cxn modelId="{EEAE654E-90A5-4C11-989C-9F5A33D5B157}" type="presParOf" srcId="{89F6D1CB-DCF2-463E-BC94-842A5A500CEB}" destId="{FB0302F7-59F2-4B2F-92C1-43DE5CB1F571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F31EEF-BE70-4D2F-A73D-80304E3F0884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F34FCE-F2F7-494F-98DA-8F3281F0CD0D}">
      <dgm:prSet phldrT="[Текст]"/>
      <dgm:spPr/>
      <dgm:t>
        <a:bodyPr/>
        <a:lstStyle/>
        <a:p>
          <a:r>
            <a:rPr lang="ru-RU" dirty="0" smtClean="0"/>
            <a:t>Долгосрочный бюджетный прогноз – это документ, содержащий:</a:t>
          </a:r>
          <a:endParaRPr lang="ru-RU" dirty="0"/>
        </a:p>
      </dgm:t>
    </dgm:pt>
    <dgm:pt modelId="{EDD30051-0AB4-4513-AE7A-89BD0482DB23}" type="parTrans" cxnId="{3AA6D3EC-9B03-4512-BB27-9A0BD8436ED1}">
      <dgm:prSet/>
      <dgm:spPr/>
      <dgm:t>
        <a:bodyPr/>
        <a:lstStyle/>
        <a:p>
          <a:endParaRPr lang="ru-RU"/>
        </a:p>
      </dgm:t>
    </dgm:pt>
    <dgm:pt modelId="{1AA53B58-0EB0-4574-AC34-885156DE7A3C}" type="sibTrans" cxnId="{3AA6D3EC-9B03-4512-BB27-9A0BD8436ED1}">
      <dgm:prSet/>
      <dgm:spPr/>
      <dgm:t>
        <a:bodyPr/>
        <a:lstStyle/>
        <a:p>
          <a:endParaRPr lang="ru-RU"/>
        </a:p>
      </dgm:t>
    </dgm:pt>
    <dgm:pt modelId="{8193CB3F-6DAB-4623-98F8-C7AF048A7C1A}">
      <dgm:prSet phldrT="[Текст]"/>
      <dgm:spPr/>
      <dgm:t>
        <a:bodyPr/>
        <a:lstStyle/>
        <a:p>
          <a:r>
            <a:rPr lang="ru-RU" dirty="0" smtClean="0"/>
            <a:t>прогноз основных характеристик</a:t>
          </a:r>
          <a:endParaRPr lang="ru-RU" dirty="0"/>
        </a:p>
      </dgm:t>
    </dgm:pt>
    <dgm:pt modelId="{C73292C9-8BCB-47B5-814C-6E72432831C9}" type="parTrans" cxnId="{DBD2D419-1733-4B91-95E2-19BB1664AA9D}">
      <dgm:prSet/>
      <dgm:spPr/>
      <dgm:t>
        <a:bodyPr/>
        <a:lstStyle/>
        <a:p>
          <a:endParaRPr lang="ru-RU"/>
        </a:p>
      </dgm:t>
    </dgm:pt>
    <dgm:pt modelId="{403F66FB-B7E0-4BBD-845B-16F19D1A2189}" type="sibTrans" cxnId="{DBD2D419-1733-4B91-95E2-19BB1664AA9D}">
      <dgm:prSet/>
      <dgm:spPr/>
      <dgm:t>
        <a:bodyPr/>
        <a:lstStyle/>
        <a:p>
          <a:endParaRPr lang="ru-RU"/>
        </a:p>
      </dgm:t>
    </dgm:pt>
    <dgm:pt modelId="{CB545817-FA47-493E-9F43-C3A416AC9FB2}">
      <dgm:prSet phldrT="[Текст]"/>
      <dgm:spPr/>
      <dgm:t>
        <a:bodyPr/>
        <a:lstStyle/>
        <a:p>
          <a:r>
            <a:rPr lang="ru-RU" dirty="0" smtClean="0"/>
            <a:t>показатели финансового обеспечения государственных (муниципальных) программ на период их действия</a:t>
          </a:r>
          <a:endParaRPr lang="ru-RU" dirty="0"/>
        </a:p>
      </dgm:t>
    </dgm:pt>
    <dgm:pt modelId="{F0DCA551-6941-49F2-86F8-6E6F2B93B3BD}" type="parTrans" cxnId="{76D0434C-8D9D-4092-86DA-68F4D23510B9}">
      <dgm:prSet/>
      <dgm:spPr/>
      <dgm:t>
        <a:bodyPr/>
        <a:lstStyle/>
        <a:p>
          <a:endParaRPr lang="ru-RU"/>
        </a:p>
      </dgm:t>
    </dgm:pt>
    <dgm:pt modelId="{88195423-D440-49B4-A466-669310A67454}" type="sibTrans" cxnId="{76D0434C-8D9D-4092-86DA-68F4D23510B9}">
      <dgm:prSet/>
      <dgm:spPr/>
      <dgm:t>
        <a:bodyPr/>
        <a:lstStyle/>
        <a:p>
          <a:endParaRPr lang="ru-RU"/>
        </a:p>
      </dgm:t>
    </dgm:pt>
    <dgm:pt modelId="{63186D1C-57A5-47DB-92BA-CB35833958E1}">
      <dgm:prSet phldrT="[Текст]"/>
      <dgm:spPr/>
      <dgm:t>
        <a:bodyPr/>
        <a:lstStyle/>
        <a:p>
          <a:r>
            <a:rPr lang="ru-RU" dirty="0" smtClean="0"/>
            <a:t>иные показатели, характеризующие бюджет</a:t>
          </a:r>
          <a:endParaRPr lang="ru-RU" dirty="0"/>
        </a:p>
      </dgm:t>
    </dgm:pt>
    <dgm:pt modelId="{02C74B61-CADC-49C3-80B8-5BA3AC84AAA8}" type="parTrans" cxnId="{9D886554-C571-430F-B09A-95A75B18A4C5}">
      <dgm:prSet/>
      <dgm:spPr/>
      <dgm:t>
        <a:bodyPr/>
        <a:lstStyle/>
        <a:p>
          <a:endParaRPr lang="ru-RU"/>
        </a:p>
      </dgm:t>
    </dgm:pt>
    <dgm:pt modelId="{ACCE18F6-7327-4831-8548-30C8F1F6B862}" type="sibTrans" cxnId="{9D886554-C571-430F-B09A-95A75B18A4C5}">
      <dgm:prSet/>
      <dgm:spPr/>
      <dgm:t>
        <a:bodyPr/>
        <a:lstStyle/>
        <a:p>
          <a:endParaRPr lang="ru-RU"/>
        </a:p>
      </dgm:t>
    </dgm:pt>
    <dgm:pt modelId="{469146EC-15A3-4297-94FA-163EF977CBAF}">
      <dgm:prSet phldrT="[Текст]"/>
      <dgm:spPr/>
      <dgm:t>
        <a:bodyPr/>
        <a:lstStyle/>
        <a:p>
          <a:r>
            <a:rPr lang="ru-RU" dirty="0" smtClean="0"/>
            <a:t>основные подходы к формированию бюджетной политики в долгосрочном периоде</a:t>
          </a:r>
          <a:endParaRPr lang="ru-RU" dirty="0"/>
        </a:p>
      </dgm:t>
    </dgm:pt>
    <dgm:pt modelId="{A7692C58-3316-4F41-B505-0CB726420776}" type="parTrans" cxnId="{8428F5A0-3D5F-4675-BCC0-D7B3F16BEB12}">
      <dgm:prSet/>
      <dgm:spPr/>
      <dgm:t>
        <a:bodyPr/>
        <a:lstStyle/>
        <a:p>
          <a:endParaRPr lang="ru-RU"/>
        </a:p>
      </dgm:t>
    </dgm:pt>
    <dgm:pt modelId="{19960C73-013B-4920-AD28-A253DFC64FAC}" type="sibTrans" cxnId="{8428F5A0-3D5F-4675-BCC0-D7B3F16BEB12}">
      <dgm:prSet/>
      <dgm:spPr/>
      <dgm:t>
        <a:bodyPr/>
        <a:lstStyle/>
        <a:p>
          <a:endParaRPr lang="ru-RU"/>
        </a:p>
      </dgm:t>
    </dgm:pt>
    <dgm:pt modelId="{E6D427A8-34CD-4A04-980C-F3FDF169E1CA}" type="pres">
      <dgm:prSet presAssocID="{E5F31EEF-BE70-4D2F-A73D-80304E3F08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09C82B-DC95-4C8C-8A8F-EDDDE5C90938}" type="pres">
      <dgm:prSet presAssocID="{49F34FCE-F2F7-494F-98DA-8F3281F0CD0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9F9ED3-B06C-4B2E-9B3E-5624A3BCD76C}" type="pres">
      <dgm:prSet presAssocID="{49F34FCE-F2F7-494F-98DA-8F3281F0CD0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886554-C571-430F-B09A-95A75B18A4C5}" srcId="{49F34FCE-F2F7-494F-98DA-8F3281F0CD0D}" destId="{63186D1C-57A5-47DB-92BA-CB35833958E1}" srcOrd="2" destOrd="0" parTransId="{02C74B61-CADC-49C3-80B8-5BA3AC84AAA8}" sibTransId="{ACCE18F6-7327-4831-8548-30C8F1F6B862}"/>
    <dgm:cxn modelId="{1CFC31EB-C1C7-4A82-A4F0-AC63D3EB200C}" type="presOf" srcId="{CB545817-FA47-493E-9F43-C3A416AC9FB2}" destId="{F69F9ED3-B06C-4B2E-9B3E-5624A3BCD76C}" srcOrd="0" destOrd="1" presId="urn:microsoft.com/office/officeart/2005/8/layout/vList2"/>
    <dgm:cxn modelId="{0BC0CE87-F53E-4196-9884-958B81B9D0A3}" type="presOf" srcId="{E5F31EEF-BE70-4D2F-A73D-80304E3F0884}" destId="{E6D427A8-34CD-4A04-980C-F3FDF169E1CA}" srcOrd="0" destOrd="0" presId="urn:microsoft.com/office/officeart/2005/8/layout/vList2"/>
    <dgm:cxn modelId="{D4C104BA-AE7F-4BAF-A63C-4870063BCC4D}" type="presOf" srcId="{63186D1C-57A5-47DB-92BA-CB35833958E1}" destId="{F69F9ED3-B06C-4B2E-9B3E-5624A3BCD76C}" srcOrd="0" destOrd="2" presId="urn:microsoft.com/office/officeart/2005/8/layout/vList2"/>
    <dgm:cxn modelId="{DBD2D419-1733-4B91-95E2-19BB1664AA9D}" srcId="{49F34FCE-F2F7-494F-98DA-8F3281F0CD0D}" destId="{8193CB3F-6DAB-4623-98F8-C7AF048A7C1A}" srcOrd="0" destOrd="0" parTransId="{C73292C9-8BCB-47B5-814C-6E72432831C9}" sibTransId="{403F66FB-B7E0-4BBD-845B-16F19D1A2189}"/>
    <dgm:cxn modelId="{432462EB-1775-4B6D-B088-CBA055F7161A}" type="presOf" srcId="{469146EC-15A3-4297-94FA-163EF977CBAF}" destId="{F69F9ED3-B06C-4B2E-9B3E-5624A3BCD76C}" srcOrd="0" destOrd="3" presId="urn:microsoft.com/office/officeart/2005/8/layout/vList2"/>
    <dgm:cxn modelId="{85271D78-BA9E-4DDB-B233-07618538ABC6}" type="presOf" srcId="{8193CB3F-6DAB-4623-98F8-C7AF048A7C1A}" destId="{F69F9ED3-B06C-4B2E-9B3E-5624A3BCD76C}" srcOrd="0" destOrd="0" presId="urn:microsoft.com/office/officeart/2005/8/layout/vList2"/>
    <dgm:cxn modelId="{9AB6FA4E-7D1B-489B-A5A6-C1B5EEAAEFA2}" type="presOf" srcId="{49F34FCE-F2F7-494F-98DA-8F3281F0CD0D}" destId="{F609C82B-DC95-4C8C-8A8F-EDDDE5C90938}" srcOrd="0" destOrd="0" presId="urn:microsoft.com/office/officeart/2005/8/layout/vList2"/>
    <dgm:cxn modelId="{76D0434C-8D9D-4092-86DA-68F4D23510B9}" srcId="{49F34FCE-F2F7-494F-98DA-8F3281F0CD0D}" destId="{CB545817-FA47-493E-9F43-C3A416AC9FB2}" srcOrd="1" destOrd="0" parTransId="{F0DCA551-6941-49F2-86F8-6E6F2B93B3BD}" sibTransId="{88195423-D440-49B4-A466-669310A67454}"/>
    <dgm:cxn modelId="{8428F5A0-3D5F-4675-BCC0-D7B3F16BEB12}" srcId="{49F34FCE-F2F7-494F-98DA-8F3281F0CD0D}" destId="{469146EC-15A3-4297-94FA-163EF977CBAF}" srcOrd="3" destOrd="0" parTransId="{A7692C58-3316-4F41-B505-0CB726420776}" sibTransId="{19960C73-013B-4920-AD28-A253DFC64FAC}"/>
    <dgm:cxn modelId="{3AA6D3EC-9B03-4512-BB27-9A0BD8436ED1}" srcId="{E5F31EEF-BE70-4D2F-A73D-80304E3F0884}" destId="{49F34FCE-F2F7-494F-98DA-8F3281F0CD0D}" srcOrd="0" destOrd="0" parTransId="{EDD30051-0AB4-4513-AE7A-89BD0482DB23}" sibTransId="{1AA53B58-0EB0-4574-AC34-885156DE7A3C}"/>
    <dgm:cxn modelId="{9D60C06D-30EE-448C-8FC5-E9F6EAE0FE62}" type="presParOf" srcId="{E6D427A8-34CD-4A04-980C-F3FDF169E1CA}" destId="{F609C82B-DC95-4C8C-8A8F-EDDDE5C90938}" srcOrd="0" destOrd="0" presId="urn:microsoft.com/office/officeart/2005/8/layout/vList2"/>
    <dgm:cxn modelId="{E07AF7A5-F024-414A-AE85-697375863D05}" type="presParOf" srcId="{E6D427A8-34CD-4A04-980C-F3FDF169E1CA}" destId="{F69F9ED3-B06C-4B2E-9B3E-5624A3BCD76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C10C34-1EB0-495F-B5FC-29D7DEBCCAAF}" type="doc">
      <dgm:prSet loTypeId="urn:microsoft.com/office/officeart/2005/8/layout/list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EDDAC47-F264-4C68-A007-C481CB6EB668}">
      <dgm:prSet phldrT="[Текст]" custT="1"/>
      <dgm:spPr/>
      <dgm:t>
        <a:bodyPr/>
        <a:lstStyle/>
        <a:p>
          <a:r>
            <a:rPr lang="ru-RU" sz="1600" dirty="0" smtClean="0"/>
            <a:t>Порядок разработки и утверждения, период действия, а также требования к составу и содержанию</a:t>
          </a:r>
          <a:endParaRPr lang="ru-RU" sz="1600" dirty="0"/>
        </a:p>
      </dgm:t>
    </dgm:pt>
    <dgm:pt modelId="{086C6707-BC1C-4DB2-A0B2-252D9E4240E8}" type="parTrans" cxnId="{1445017F-FB0F-455C-9800-75A685530143}">
      <dgm:prSet/>
      <dgm:spPr/>
      <dgm:t>
        <a:bodyPr/>
        <a:lstStyle/>
        <a:p>
          <a:endParaRPr lang="ru-RU" sz="1600"/>
        </a:p>
      </dgm:t>
    </dgm:pt>
    <dgm:pt modelId="{7792A94A-923B-4BB0-BF71-9AA925700542}" type="sibTrans" cxnId="{1445017F-FB0F-455C-9800-75A685530143}">
      <dgm:prSet/>
      <dgm:spPr/>
      <dgm:t>
        <a:bodyPr/>
        <a:lstStyle/>
        <a:p>
          <a:endParaRPr lang="ru-RU" sz="1600"/>
        </a:p>
      </dgm:t>
    </dgm:pt>
    <dgm:pt modelId="{76C9B431-CCFD-4643-A691-4E16D3868A3F}">
      <dgm:prSet phldrT="[Текст]" custT="1"/>
      <dgm:spPr/>
      <dgm:t>
        <a:bodyPr/>
        <a:lstStyle/>
        <a:p>
          <a:r>
            <a:rPr lang="ru-RU" sz="1600" dirty="0" smtClean="0"/>
            <a:t>РФ – Правительство РФ</a:t>
          </a:r>
          <a:endParaRPr lang="ru-RU" sz="1600" dirty="0"/>
        </a:p>
      </dgm:t>
    </dgm:pt>
    <dgm:pt modelId="{9274EEB8-C45D-45FB-9539-5E7F9AD7201B}" type="parTrans" cxnId="{140AF0A2-9982-4B97-8709-990976D7C79D}">
      <dgm:prSet/>
      <dgm:spPr/>
      <dgm:t>
        <a:bodyPr/>
        <a:lstStyle/>
        <a:p>
          <a:endParaRPr lang="ru-RU" sz="1600"/>
        </a:p>
      </dgm:t>
    </dgm:pt>
    <dgm:pt modelId="{EE9B5BB7-D148-426F-BE41-74D70E965891}" type="sibTrans" cxnId="{140AF0A2-9982-4B97-8709-990976D7C79D}">
      <dgm:prSet/>
      <dgm:spPr/>
      <dgm:t>
        <a:bodyPr/>
        <a:lstStyle/>
        <a:p>
          <a:endParaRPr lang="ru-RU" sz="1600"/>
        </a:p>
      </dgm:t>
    </dgm:pt>
    <dgm:pt modelId="{8A61B1AE-B15D-4EEE-B099-13CA08039E66}">
      <dgm:prSet phldrT="[Текст]" custT="1"/>
      <dgm:spPr/>
      <dgm:t>
        <a:bodyPr/>
        <a:lstStyle/>
        <a:p>
          <a:r>
            <a:rPr lang="ru-RU" sz="1600" dirty="0" smtClean="0"/>
            <a:t>Субъект РФ – высший исполнительный орган государственной власти</a:t>
          </a:r>
          <a:endParaRPr lang="ru-RU" sz="1600" dirty="0"/>
        </a:p>
      </dgm:t>
    </dgm:pt>
    <dgm:pt modelId="{E12090B3-AF66-45F6-9DB9-D96F1894F69C}" type="parTrans" cxnId="{1ABAA12A-DD5D-453A-877F-1AEEA0A8EBA7}">
      <dgm:prSet/>
      <dgm:spPr/>
      <dgm:t>
        <a:bodyPr/>
        <a:lstStyle/>
        <a:p>
          <a:endParaRPr lang="ru-RU" sz="1600"/>
        </a:p>
      </dgm:t>
    </dgm:pt>
    <dgm:pt modelId="{8AD3E03C-9279-4B7B-A3C5-E416D99C3043}" type="sibTrans" cxnId="{1ABAA12A-DD5D-453A-877F-1AEEA0A8EBA7}">
      <dgm:prSet/>
      <dgm:spPr/>
      <dgm:t>
        <a:bodyPr/>
        <a:lstStyle/>
        <a:p>
          <a:endParaRPr lang="ru-RU" sz="1600"/>
        </a:p>
      </dgm:t>
    </dgm:pt>
    <dgm:pt modelId="{B26C04A7-EF91-4BA0-B1FA-142EE1B26A30}">
      <dgm:prSet phldrT="[Текст]" custT="1"/>
      <dgm:spPr/>
      <dgm:t>
        <a:bodyPr/>
        <a:lstStyle/>
        <a:p>
          <a:r>
            <a:rPr lang="ru-RU" sz="1600" dirty="0" smtClean="0"/>
            <a:t>Проект долгосрочного бюджетного прогноза (проект изменений), </a:t>
          </a:r>
          <a:r>
            <a:rPr lang="ru-RU" sz="1600" dirty="0" smtClean="0">
              <a:solidFill>
                <a:srgbClr val="FF0000"/>
              </a:solidFill>
            </a:rPr>
            <a:t>кроме показателей финобеспечения гос(мун) программ</a:t>
          </a:r>
          <a:endParaRPr lang="ru-RU" sz="1600" dirty="0">
            <a:solidFill>
              <a:srgbClr val="FF0000"/>
            </a:solidFill>
          </a:endParaRPr>
        </a:p>
      </dgm:t>
    </dgm:pt>
    <dgm:pt modelId="{529BC1CA-7BE7-4571-8049-D9BE60BB1004}" type="parTrans" cxnId="{E6563563-C2AC-4E57-B32A-666CB39DEBF6}">
      <dgm:prSet/>
      <dgm:spPr/>
      <dgm:t>
        <a:bodyPr/>
        <a:lstStyle/>
        <a:p>
          <a:endParaRPr lang="ru-RU" sz="1600"/>
        </a:p>
      </dgm:t>
    </dgm:pt>
    <dgm:pt modelId="{13E24952-12BA-4560-A764-F40961BCA2E3}" type="sibTrans" cxnId="{E6563563-C2AC-4E57-B32A-666CB39DEBF6}">
      <dgm:prSet/>
      <dgm:spPr/>
      <dgm:t>
        <a:bodyPr/>
        <a:lstStyle/>
        <a:p>
          <a:endParaRPr lang="ru-RU" sz="1600"/>
        </a:p>
      </dgm:t>
    </dgm:pt>
    <dgm:pt modelId="{2E8B74F7-148F-4F71-B651-637EA37DCEC4}">
      <dgm:prSet phldrT="[Текст]" custT="1"/>
      <dgm:spPr/>
      <dgm:t>
        <a:bodyPr/>
        <a:lstStyle/>
        <a:p>
          <a:r>
            <a:rPr lang="ru-RU" sz="1600" dirty="0" smtClean="0"/>
            <a:t>представляется в законодательный (представительный) орган власти одновременно с проектом закона (решения) о бюджете</a:t>
          </a:r>
          <a:endParaRPr lang="ru-RU" sz="1600" dirty="0"/>
        </a:p>
      </dgm:t>
    </dgm:pt>
    <dgm:pt modelId="{4B0B452D-7820-48FE-985F-80CC131CE421}" type="parTrans" cxnId="{E47451E1-37AF-4B6E-8CCC-490A8BD19AE6}">
      <dgm:prSet/>
      <dgm:spPr/>
      <dgm:t>
        <a:bodyPr/>
        <a:lstStyle/>
        <a:p>
          <a:endParaRPr lang="ru-RU" sz="1600"/>
        </a:p>
      </dgm:t>
    </dgm:pt>
    <dgm:pt modelId="{923166EA-0EFC-404F-97ED-25B9B328D1BE}" type="sibTrans" cxnId="{E47451E1-37AF-4B6E-8CCC-490A8BD19AE6}">
      <dgm:prSet/>
      <dgm:spPr/>
      <dgm:t>
        <a:bodyPr/>
        <a:lstStyle/>
        <a:p>
          <a:endParaRPr lang="ru-RU" sz="1600"/>
        </a:p>
      </dgm:t>
    </dgm:pt>
    <dgm:pt modelId="{FA0C18B3-CCC3-4B47-9C90-E62220948CDE}">
      <dgm:prSet phldrT="[Текст]" custT="1"/>
      <dgm:spPr/>
      <dgm:t>
        <a:bodyPr/>
        <a:lstStyle/>
        <a:p>
          <a:r>
            <a:rPr lang="ru-RU" sz="1600" dirty="0" smtClean="0"/>
            <a:t>Муниципалитет – местная администрация</a:t>
          </a:r>
          <a:endParaRPr lang="ru-RU" sz="1600" dirty="0"/>
        </a:p>
      </dgm:t>
    </dgm:pt>
    <dgm:pt modelId="{DF8E8F8C-B4FA-46B3-ABCD-86C3767128B3}" type="parTrans" cxnId="{8F478EBB-95DF-4CA0-9411-20EBC09EAFAF}">
      <dgm:prSet/>
      <dgm:spPr/>
      <dgm:t>
        <a:bodyPr/>
        <a:lstStyle/>
        <a:p>
          <a:endParaRPr lang="ru-RU" sz="1600"/>
        </a:p>
      </dgm:t>
    </dgm:pt>
    <dgm:pt modelId="{EAB292CF-0217-42CA-A539-85BA46DEC92E}" type="sibTrans" cxnId="{8F478EBB-95DF-4CA0-9411-20EBC09EAFAF}">
      <dgm:prSet/>
      <dgm:spPr/>
      <dgm:t>
        <a:bodyPr/>
        <a:lstStyle/>
        <a:p>
          <a:endParaRPr lang="ru-RU" sz="1600"/>
        </a:p>
      </dgm:t>
    </dgm:pt>
    <dgm:pt modelId="{EFC753FA-285C-473D-83EE-15D38F48675E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Долгосрочный бюджетный прогноз (изменения в прогноз) утверждается </a:t>
          </a:r>
          <a:r>
            <a:rPr lang="ru-RU" sz="1600" b="1" u="sng" dirty="0" smtClean="0">
              <a:solidFill>
                <a:schemeClr val="accent2">
                  <a:lumMod val="50000"/>
                </a:schemeClr>
              </a:solidFill>
            </a:rPr>
            <a:t>в срок до 2-х месяцев </a:t>
          </a:r>
          <a:r>
            <a:rPr lang="ru-RU" sz="1600" dirty="0" smtClean="0">
              <a:solidFill>
                <a:schemeClr val="tx1"/>
              </a:solidFill>
            </a:rPr>
            <a:t>после опубликования закона (решения) о бюджете</a:t>
          </a:r>
          <a:endParaRPr lang="ru-RU" sz="1600" dirty="0"/>
        </a:p>
      </dgm:t>
    </dgm:pt>
    <dgm:pt modelId="{E252DE7A-FE99-492D-B6A8-E9EDE383C48A}" type="parTrans" cxnId="{C863DD1C-D464-4DDC-BFC4-BBD2A3FDA226}">
      <dgm:prSet/>
      <dgm:spPr/>
      <dgm:t>
        <a:bodyPr/>
        <a:lstStyle/>
        <a:p>
          <a:endParaRPr lang="ru-RU" sz="1600"/>
        </a:p>
      </dgm:t>
    </dgm:pt>
    <dgm:pt modelId="{E4098DF4-95D8-4C73-9CD2-2DA65FA8E03C}" type="sibTrans" cxnId="{C863DD1C-D464-4DDC-BFC4-BBD2A3FDA226}">
      <dgm:prSet/>
      <dgm:spPr/>
      <dgm:t>
        <a:bodyPr/>
        <a:lstStyle/>
        <a:p>
          <a:endParaRPr lang="ru-RU" sz="1600"/>
        </a:p>
      </dgm:t>
    </dgm:pt>
    <dgm:pt modelId="{291D6D57-FC3E-4F96-99C0-E2B5EF4F83BD}">
      <dgm:prSet phldrT="[Текст]" custT="1"/>
      <dgm:spPr/>
      <dgm:t>
        <a:bodyPr/>
        <a:lstStyle/>
        <a:p>
          <a:r>
            <a:rPr lang="ru-RU" sz="1600" dirty="0" smtClean="0"/>
            <a:t>РФ – Правительство РФ</a:t>
          </a:r>
          <a:endParaRPr lang="ru-RU" sz="1600" dirty="0">
            <a:solidFill>
              <a:srgbClr val="FF0000"/>
            </a:solidFill>
          </a:endParaRPr>
        </a:p>
      </dgm:t>
    </dgm:pt>
    <dgm:pt modelId="{AD972ED6-099E-4589-A0C9-EE33EA756FE0}" type="parTrans" cxnId="{B3BD8891-C8C9-48D9-BD86-A4FAB17B263A}">
      <dgm:prSet/>
      <dgm:spPr/>
      <dgm:t>
        <a:bodyPr/>
        <a:lstStyle/>
        <a:p>
          <a:endParaRPr lang="ru-RU" sz="1600"/>
        </a:p>
      </dgm:t>
    </dgm:pt>
    <dgm:pt modelId="{B4F9CF84-6732-4757-89E1-FC70F98E3E88}" type="sibTrans" cxnId="{B3BD8891-C8C9-48D9-BD86-A4FAB17B263A}">
      <dgm:prSet/>
      <dgm:spPr/>
      <dgm:t>
        <a:bodyPr/>
        <a:lstStyle/>
        <a:p>
          <a:endParaRPr lang="ru-RU" sz="1600"/>
        </a:p>
      </dgm:t>
    </dgm:pt>
    <dgm:pt modelId="{600CD18E-0B1E-4F22-990D-ED33135E890F}">
      <dgm:prSet custT="1"/>
      <dgm:spPr/>
      <dgm:t>
        <a:bodyPr/>
        <a:lstStyle/>
        <a:p>
          <a:r>
            <a:rPr lang="ru-RU" sz="1600" dirty="0" smtClean="0"/>
            <a:t>Субъект РФ – высший исполнительный орган государственной власти</a:t>
          </a:r>
          <a:endParaRPr lang="ru-RU" sz="1600" dirty="0"/>
        </a:p>
      </dgm:t>
    </dgm:pt>
    <dgm:pt modelId="{5132F837-E0C8-4FAA-8675-A5FCA88ADAD2}" type="parTrans" cxnId="{AFDB0A0B-3EC8-4033-9B8F-82B4291C7E9D}">
      <dgm:prSet/>
      <dgm:spPr/>
      <dgm:t>
        <a:bodyPr/>
        <a:lstStyle/>
        <a:p>
          <a:endParaRPr lang="ru-RU" sz="1600"/>
        </a:p>
      </dgm:t>
    </dgm:pt>
    <dgm:pt modelId="{A12A4DD1-7E54-4715-8AA6-80495B9E2ADB}" type="sibTrans" cxnId="{AFDB0A0B-3EC8-4033-9B8F-82B4291C7E9D}">
      <dgm:prSet/>
      <dgm:spPr/>
      <dgm:t>
        <a:bodyPr/>
        <a:lstStyle/>
        <a:p>
          <a:endParaRPr lang="ru-RU" sz="1600"/>
        </a:p>
      </dgm:t>
    </dgm:pt>
    <dgm:pt modelId="{697C6C72-41E0-48F4-918F-5E0C654D779F}">
      <dgm:prSet custT="1"/>
      <dgm:spPr/>
      <dgm:t>
        <a:bodyPr/>
        <a:lstStyle/>
        <a:p>
          <a:r>
            <a:rPr lang="ru-RU" sz="1600" dirty="0" smtClean="0"/>
            <a:t>Муниципалитет – местная администрация</a:t>
          </a:r>
          <a:endParaRPr lang="ru-RU" sz="1600" dirty="0"/>
        </a:p>
      </dgm:t>
    </dgm:pt>
    <dgm:pt modelId="{E9167D46-3E81-4F4F-B61D-EFE488FBC48F}" type="parTrans" cxnId="{5A534146-C4F3-4CD4-9AC4-DC0422C7D2BD}">
      <dgm:prSet/>
      <dgm:spPr/>
      <dgm:t>
        <a:bodyPr/>
        <a:lstStyle/>
        <a:p>
          <a:endParaRPr lang="ru-RU" sz="1600"/>
        </a:p>
      </dgm:t>
    </dgm:pt>
    <dgm:pt modelId="{14CBDCFB-D00A-485C-A1C9-7BAB07C088A3}" type="sibTrans" cxnId="{5A534146-C4F3-4CD4-9AC4-DC0422C7D2BD}">
      <dgm:prSet/>
      <dgm:spPr/>
      <dgm:t>
        <a:bodyPr/>
        <a:lstStyle/>
        <a:p>
          <a:endParaRPr lang="ru-RU" sz="1600"/>
        </a:p>
      </dgm:t>
    </dgm:pt>
    <dgm:pt modelId="{1281B119-EACA-454A-A5A5-03A2803A7E1E}" type="pres">
      <dgm:prSet presAssocID="{1FC10C34-1EB0-495F-B5FC-29D7DEBCCAA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6028B5-23A5-46A1-9927-D48D95722EE4}" type="pres">
      <dgm:prSet presAssocID="{7EDDAC47-F264-4C68-A007-C481CB6EB668}" presName="parentLin" presStyleCnt="0"/>
      <dgm:spPr/>
    </dgm:pt>
    <dgm:pt modelId="{635CEA7C-BD84-4DE1-9C50-FFD8B2865DF5}" type="pres">
      <dgm:prSet presAssocID="{7EDDAC47-F264-4C68-A007-C481CB6EB66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352AFAF-644B-454C-A83D-EA142E3A3E30}" type="pres">
      <dgm:prSet presAssocID="{7EDDAC47-F264-4C68-A007-C481CB6EB66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89CD3E-415E-45CC-AAED-9459CB58797D}" type="pres">
      <dgm:prSet presAssocID="{7EDDAC47-F264-4C68-A007-C481CB6EB668}" presName="negativeSpace" presStyleCnt="0"/>
      <dgm:spPr/>
    </dgm:pt>
    <dgm:pt modelId="{1A22D406-B4EA-4739-9094-BDC8C27D7A75}" type="pres">
      <dgm:prSet presAssocID="{7EDDAC47-F264-4C68-A007-C481CB6EB668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0FE58D-004F-4D9C-ABAA-AB32FB81F82A}" type="pres">
      <dgm:prSet presAssocID="{7792A94A-923B-4BB0-BF71-9AA925700542}" presName="spaceBetweenRectangles" presStyleCnt="0"/>
      <dgm:spPr/>
    </dgm:pt>
    <dgm:pt modelId="{ED2F221E-646C-41FD-B85F-EB2B1EE99475}" type="pres">
      <dgm:prSet presAssocID="{B26C04A7-EF91-4BA0-B1FA-142EE1B26A30}" presName="parentLin" presStyleCnt="0"/>
      <dgm:spPr/>
    </dgm:pt>
    <dgm:pt modelId="{338577D1-048B-411D-BD28-9255C1157383}" type="pres">
      <dgm:prSet presAssocID="{B26C04A7-EF91-4BA0-B1FA-142EE1B26A3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FFF7A12-CEC6-41DC-BF70-4FC7AC8F108D}" type="pres">
      <dgm:prSet presAssocID="{B26C04A7-EF91-4BA0-B1FA-142EE1B26A3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198D37-47DD-458A-9579-DE0B11D1AB20}" type="pres">
      <dgm:prSet presAssocID="{B26C04A7-EF91-4BA0-B1FA-142EE1B26A30}" presName="negativeSpace" presStyleCnt="0"/>
      <dgm:spPr/>
    </dgm:pt>
    <dgm:pt modelId="{628CE95A-A3DA-4F01-BA21-2DAAC4672E74}" type="pres">
      <dgm:prSet presAssocID="{B26C04A7-EF91-4BA0-B1FA-142EE1B26A30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8B99CB-9723-424A-8C44-CA12C8A28473}" type="pres">
      <dgm:prSet presAssocID="{13E24952-12BA-4560-A764-F40961BCA2E3}" presName="spaceBetweenRectangles" presStyleCnt="0"/>
      <dgm:spPr/>
    </dgm:pt>
    <dgm:pt modelId="{4D533D02-8F9F-40DB-BEE2-00A571B6E578}" type="pres">
      <dgm:prSet presAssocID="{EFC753FA-285C-473D-83EE-15D38F48675E}" presName="parentLin" presStyleCnt="0"/>
      <dgm:spPr/>
    </dgm:pt>
    <dgm:pt modelId="{6A903016-0D6B-4DA0-A3FE-742964DFFE0E}" type="pres">
      <dgm:prSet presAssocID="{EFC753FA-285C-473D-83EE-15D38F48675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0D3D7C4-AA59-4067-8E7E-9CA9EB2CE582}" type="pres">
      <dgm:prSet presAssocID="{EFC753FA-285C-473D-83EE-15D38F48675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84DF5-A506-45C6-A450-22B52FB2F690}" type="pres">
      <dgm:prSet presAssocID="{EFC753FA-285C-473D-83EE-15D38F48675E}" presName="negativeSpace" presStyleCnt="0"/>
      <dgm:spPr/>
    </dgm:pt>
    <dgm:pt modelId="{496B5896-5275-41D6-93CD-DFD1CF61A256}" type="pres">
      <dgm:prSet presAssocID="{EFC753FA-285C-473D-83EE-15D38F48675E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563563-C2AC-4E57-B32A-666CB39DEBF6}" srcId="{1FC10C34-1EB0-495F-B5FC-29D7DEBCCAAF}" destId="{B26C04A7-EF91-4BA0-B1FA-142EE1B26A30}" srcOrd="1" destOrd="0" parTransId="{529BC1CA-7BE7-4571-8049-D9BE60BB1004}" sibTransId="{13E24952-12BA-4560-A764-F40961BCA2E3}"/>
    <dgm:cxn modelId="{B9644973-938E-4C56-8946-9D1567BDE616}" type="presOf" srcId="{2E8B74F7-148F-4F71-B651-637EA37DCEC4}" destId="{628CE95A-A3DA-4F01-BA21-2DAAC4672E74}" srcOrd="0" destOrd="0" presId="urn:microsoft.com/office/officeart/2005/8/layout/list1"/>
    <dgm:cxn modelId="{6CB50D82-3500-4198-89FF-02CA6485BD60}" type="presOf" srcId="{EFC753FA-285C-473D-83EE-15D38F48675E}" destId="{6A903016-0D6B-4DA0-A3FE-742964DFFE0E}" srcOrd="0" destOrd="0" presId="urn:microsoft.com/office/officeart/2005/8/layout/list1"/>
    <dgm:cxn modelId="{41F5C7D0-7BD5-4FDF-BC88-B98C015ECEA7}" type="presOf" srcId="{697C6C72-41E0-48F4-918F-5E0C654D779F}" destId="{496B5896-5275-41D6-93CD-DFD1CF61A256}" srcOrd="0" destOrd="2" presId="urn:microsoft.com/office/officeart/2005/8/layout/list1"/>
    <dgm:cxn modelId="{B3BD8891-C8C9-48D9-BD86-A4FAB17B263A}" srcId="{EFC753FA-285C-473D-83EE-15D38F48675E}" destId="{291D6D57-FC3E-4F96-99C0-E2B5EF4F83BD}" srcOrd="0" destOrd="0" parTransId="{AD972ED6-099E-4589-A0C9-EE33EA756FE0}" sibTransId="{B4F9CF84-6732-4757-89E1-FC70F98E3E88}"/>
    <dgm:cxn modelId="{C863DD1C-D464-4DDC-BFC4-BBD2A3FDA226}" srcId="{1FC10C34-1EB0-495F-B5FC-29D7DEBCCAAF}" destId="{EFC753FA-285C-473D-83EE-15D38F48675E}" srcOrd="2" destOrd="0" parTransId="{E252DE7A-FE99-492D-B6A8-E9EDE383C48A}" sibTransId="{E4098DF4-95D8-4C73-9CD2-2DA65FA8E03C}"/>
    <dgm:cxn modelId="{5A534146-C4F3-4CD4-9AC4-DC0422C7D2BD}" srcId="{EFC753FA-285C-473D-83EE-15D38F48675E}" destId="{697C6C72-41E0-48F4-918F-5E0C654D779F}" srcOrd="2" destOrd="0" parTransId="{E9167D46-3E81-4F4F-B61D-EFE488FBC48F}" sibTransId="{14CBDCFB-D00A-485C-A1C9-7BAB07C088A3}"/>
    <dgm:cxn modelId="{AFDB0A0B-3EC8-4033-9B8F-82B4291C7E9D}" srcId="{EFC753FA-285C-473D-83EE-15D38F48675E}" destId="{600CD18E-0B1E-4F22-990D-ED33135E890F}" srcOrd="1" destOrd="0" parTransId="{5132F837-E0C8-4FAA-8675-A5FCA88ADAD2}" sibTransId="{A12A4DD1-7E54-4715-8AA6-80495B9E2ADB}"/>
    <dgm:cxn modelId="{1445017F-FB0F-455C-9800-75A685530143}" srcId="{1FC10C34-1EB0-495F-B5FC-29D7DEBCCAAF}" destId="{7EDDAC47-F264-4C68-A007-C481CB6EB668}" srcOrd="0" destOrd="0" parTransId="{086C6707-BC1C-4DB2-A0B2-252D9E4240E8}" sibTransId="{7792A94A-923B-4BB0-BF71-9AA925700542}"/>
    <dgm:cxn modelId="{9E18358C-83B4-4C58-886D-677F8997035F}" type="presOf" srcId="{600CD18E-0B1E-4F22-990D-ED33135E890F}" destId="{496B5896-5275-41D6-93CD-DFD1CF61A256}" srcOrd="0" destOrd="1" presId="urn:microsoft.com/office/officeart/2005/8/layout/list1"/>
    <dgm:cxn modelId="{D65BC282-1489-413E-AEB1-A3AB23E7BA1C}" type="presOf" srcId="{B26C04A7-EF91-4BA0-B1FA-142EE1B26A30}" destId="{6FFF7A12-CEC6-41DC-BF70-4FC7AC8F108D}" srcOrd="1" destOrd="0" presId="urn:microsoft.com/office/officeart/2005/8/layout/list1"/>
    <dgm:cxn modelId="{42DEBA29-A231-4527-A71B-D8EC6677F14C}" type="presOf" srcId="{291D6D57-FC3E-4F96-99C0-E2B5EF4F83BD}" destId="{496B5896-5275-41D6-93CD-DFD1CF61A256}" srcOrd="0" destOrd="0" presId="urn:microsoft.com/office/officeart/2005/8/layout/list1"/>
    <dgm:cxn modelId="{3DB32CBF-8791-4FAE-8761-F19F6D501942}" type="presOf" srcId="{FA0C18B3-CCC3-4B47-9C90-E62220948CDE}" destId="{1A22D406-B4EA-4739-9094-BDC8C27D7A75}" srcOrd="0" destOrd="2" presId="urn:microsoft.com/office/officeart/2005/8/layout/list1"/>
    <dgm:cxn modelId="{8F478EBB-95DF-4CA0-9411-20EBC09EAFAF}" srcId="{7EDDAC47-F264-4C68-A007-C481CB6EB668}" destId="{FA0C18B3-CCC3-4B47-9C90-E62220948CDE}" srcOrd="2" destOrd="0" parTransId="{DF8E8F8C-B4FA-46B3-ABCD-86C3767128B3}" sibTransId="{EAB292CF-0217-42CA-A539-85BA46DEC92E}"/>
    <dgm:cxn modelId="{DD49542B-2A5B-49EE-9E67-0EE352B4179B}" type="presOf" srcId="{1FC10C34-1EB0-495F-B5FC-29D7DEBCCAAF}" destId="{1281B119-EACA-454A-A5A5-03A2803A7E1E}" srcOrd="0" destOrd="0" presId="urn:microsoft.com/office/officeart/2005/8/layout/list1"/>
    <dgm:cxn modelId="{E7995493-09EC-4B28-B013-8A96F9B34A22}" type="presOf" srcId="{B26C04A7-EF91-4BA0-B1FA-142EE1B26A30}" destId="{338577D1-048B-411D-BD28-9255C1157383}" srcOrd="0" destOrd="0" presId="urn:microsoft.com/office/officeart/2005/8/layout/list1"/>
    <dgm:cxn modelId="{5378AD2F-6A58-4CA6-8C82-E0B6580D1A1D}" type="presOf" srcId="{8A61B1AE-B15D-4EEE-B099-13CA08039E66}" destId="{1A22D406-B4EA-4739-9094-BDC8C27D7A75}" srcOrd="0" destOrd="1" presId="urn:microsoft.com/office/officeart/2005/8/layout/list1"/>
    <dgm:cxn modelId="{01027FCA-EB63-45D4-B196-BC156A1E9148}" type="presOf" srcId="{7EDDAC47-F264-4C68-A007-C481CB6EB668}" destId="{635CEA7C-BD84-4DE1-9C50-FFD8B2865DF5}" srcOrd="0" destOrd="0" presId="urn:microsoft.com/office/officeart/2005/8/layout/list1"/>
    <dgm:cxn modelId="{140AF0A2-9982-4B97-8709-990976D7C79D}" srcId="{7EDDAC47-F264-4C68-A007-C481CB6EB668}" destId="{76C9B431-CCFD-4643-A691-4E16D3868A3F}" srcOrd="0" destOrd="0" parTransId="{9274EEB8-C45D-45FB-9539-5E7F9AD7201B}" sibTransId="{EE9B5BB7-D148-426F-BE41-74D70E965891}"/>
    <dgm:cxn modelId="{C0403DBF-36A4-4074-987E-21E35753BD6C}" type="presOf" srcId="{76C9B431-CCFD-4643-A691-4E16D3868A3F}" destId="{1A22D406-B4EA-4739-9094-BDC8C27D7A75}" srcOrd="0" destOrd="0" presId="urn:microsoft.com/office/officeart/2005/8/layout/list1"/>
    <dgm:cxn modelId="{E47451E1-37AF-4B6E-8CCC-490A8BD19AE6}" srcId="{B26C04A7-EF91-4BA0-B1FA-142EE1B26A30}" destId="{2E8B74F7-148F-4F71-B651-637EA37DCEC4}" srcOrd="0" destOrd="0" parTransId="{4B0B452D-7820-48FE-985F-80CC131CE421}" sibTransId="{923166EA-0EFC-404F-97ED-25B9B328D1BE}"/>
    <dgm:cxn modelId="{9F72F081-64EB-409B-8BF2-3D38B6B7B0BB}" type="presOf" srcId="{EFC753FA-285C-473D-83EE-15D38F48675E}" destId="{00D3D7C4-AA59-4067-8E7E-9CA9EB2CE582}" srcOrd="1" destOrd="0" presId="urn:microsoft.com/office/officeart/2005/8/layout/list1"/>
    <dgm:cxn modelId="{AA091C2C-0D1D-4332-9256-4C64D887A2C5}" type="presOf" srcId="{7EDDAC47-F264-4C68-A007-C481CB6EB668}" destId="{3352AFAF-644B-454C-A83D-EA142E3A3E30}" srcOrd="1" destOrd="0" presId="urn:microsoft.com/office/officeart/2005/8/layout/list1"/>
    <dgm:cxn modelId="{1ABAA12A-DD5D-453A-877F-1AEEA0A8EBA7}" srcId="{7EDDAC47-F264-4C68-A007-C481CB6EB668}" destId="{8A61B1AE-B15D-4EEE-B099-13CA08039E66}" srcOrd="1" destOrd="0" parTransId="{E12090B3-AF66-45F6-9DB9-D96F1894F69C}" sibTransId="{8AD3E03C-9279-4B7B-A3C5-E416D99C3043}"/>
    <dgm:cxn modelId="{64C678E8-1A0A-4F9E-A716-F05B8491FFDA}" type="presParOf" srcId="{1281B119-EACA-454A-A5A5-03A2803A7E1E}" destId="{B56028B5-23A5-46A1-9927-D48D95722EE4}" srcOrd="0" destOrd="0" presId="urn:microsoft.com/office/officeart/2005/8/layout/list1"/>
    <dgm:cxn modelId="{C7CFF098-1829-46F2-BCCF-C1197B9EF517}" type="presParOf" srcId="{B56028B5-23A5-46A1-9927-D48D95722EE4}" destId="{635CEA7C-BD84-4DE1-9C50-FFD8B2865DF5}" srcOrd="0" destOrd="0" presId="urn:microsoft.com/office/officeart/2005/8/layout/list1"/>
    <dgm:cxn modelId="{69D09C80-6C95-4FE6-960F-9ED099075C1A}" type="presParOf" srcId="{B56028B5-23A5-46A1-9927-D48D95722EE4}" destId="{3352AFAF-644B-454C-A83D-EA142E3A3E30}" srcOrd="1" destOrd="0" presId="urn:microsoft.com/office/officeart/2005/8/layout/list1"/>
    <dgm:cxn modelId="{2D1A3A41-F1C6-4B3C-B7F8-E6461628DD0F}" type="presParOf" srcId="{1281B119-EACA-454A-A5A5-03A2803A7E1E}" destId="{9189CD3E-415E-45CC-AAED-9459CB58797D}" srcOrd="1" destOrd="0" presId="urn:microsoft.com/office/officeart/2005/8/layout/list1"/>
    <dgm:cxn modelId="{FD62FDB4-6A56-44AE-A2A8-0E1323193406}" type="presParOf" srcId="{1281B119-EACA-454A-A5A5-03A2803A7E1E}" destId="{1A22D406-B4EA-4739-9094-BDC8C27D7A75}" srcOrd="2" destOrd="0" presId="urn:microsoft.com/office/officeart/2005/8/layout/list1"/>
    <dgm:cxn modelId="{7D6832B2-317E-4502-A9EB-A2502DBCCC7C}" type="presParOf" srcId="{1281B119-EACA-454A-A5A5-03A2803A7E1E}" destId="{FF0FE58D-004F-4D9C-ABAA-AB32FB81F82A}" srcOrd="3" destOrd="0" presId="urn:microsoft.com/office/officeart/2005/8/layout/list1"/>
    <dgm:cxn modelId="{0FF37C6B-111C-4054-B888-530180767EBB}" type="presParOf" srcId="{1281B119-EACA-454A-A5A5-03A2803A7E1E}" destId="{ED2F221E-646C-41FD-B85F-EB2B1EE99475}" srcOrd="4" destOrd="0" presId="urn:microsoft.com/office/officeart/2005/8/layout/list1"/>
    <dgm:cxn modelId="{4DE5B2AF-411C-40C7-BE35-20F9B188E23C}" type="presParOf" srcId="{ED2F221E-646C-41FD-B85F-EB2B1EE99475}" destId="{338577D1-048B-411D-BD28-9255C1157383}" srcOrd="0" destOrd="0" presId="urn:microsoft.com/office/officeart/2005/8/layout/list1"/>
    <dgm:cxn modelId="{9D6D81F1-E728-4B9C-B325-CEB7DDD34491}" type="presParOf" srcId="{ED2F221E-646C-41FD-B85F-EB2B1EE99475}" destId="{6FFF7A12-CEC6-41DC-BF70-4FC7AC8F108D}" srcOrd="1" destOrd="0" presId="urn:microsoft.com/office/officeart/2005/8/layout/list1"/>
    <dgm:cxn modelId="{284DE56D-EA24-41FA-8C48-CE61FF25AA91}" type="presParOf" srcId="{1281B119-EACA-454A-A5A5-03A2803A7E1E}" destId="{8A198D37-47DD-458A-9579-DE0B11D1AB20}" srcOrd="5" destOrd="0" presId="urn:microsoft.com/office/officeart/2005/8/layout/list1"/>
    <dgm:cxn modelId="{27A3E06B-64DF-4616-B2CE-3E8C28426B74}" type="presParOf" srcId="{1281B119-EACA-454A-A5A5-03A2803A7E1E}" destId="{628CE95A-A3DA-4F01-BA21-2DAAC4672E74}" srcOrd="6" destOrd="0" presId="urn:microsoft.com/office/officeart/2005/8/layout/list1"/>
    <dgm:cxn modelId="{B9448D77-4C17-46A9-9D1A-AF472912F9EB}" type="presParOf" srcId="{1281B119-EACA-454A-A5A5-03A2803A7E1E}" destId="{7E8B99CB-9723-424A-8C44-CA12C8A28473}" srcOrd="7" destOrd="0" presId="urn:microsoft.com/office/officeart/2005/8/layout/list1"/>
    <dgm:cxn modelId="{0D89E56D-CDCA-4F05-A735-B62AF928C1F8}" type="presParOf" srcId="{1281B119-EACA-454A-A5A5-03A2803A7E1E}" destId="{4D533D02-8F9F-40DB-BEE2-00A571B6E578}" srcOrd="8" destOrd="0" presId="urn:microsoft.com/office/officeart/2005/8/layout/list1"/>
    <dgm:cxn modelId="{B6F2E9B5-C67D-40D9-9598-B98CC3C5526F}" type="presParOf" srcId="{4D533D02-8F9F-40DB-BEE2-00A571B6E578}" destId="{6A903016-0D6B-4DA0-A3FE-742964DFFE0E}" srcOrd="0" destOrd="0" presId="urn:microsoft.com/office/officeart/2005/8/layout/list1"/>
    <dgm:cxn modelId="{0FAF1933-A457-4F2E-88A9-6FE2A7195045}" type="presParOf" srcId="{4D533D02-8F9F-40DB-BEE2-00A571B6E578}" destId="{00D3D7C4-AA59-4067-8E7E-9CA9EB2CE582}" srcOrd="1" destOrd="0" presId="urn:microsoft.com/office/officeart/2005/8/layout/list1"/>
    <dgm:cxn modelId="{8703067A-C00C-4176-BA0A-E72EE8C830C3}" type="presParOf" srcId="{1281B119-EACA-454A-A5A5-03A2803A7E1E}" destId="{D5084DF5-A506-45C6-A450-22B52FB2F690}" srcOrd="9" destOrd="0" presId="urn:microsoft.com/office/officeart/2005/8/layout/list1"/>
    <dgm:cxn modelId="{0A0B42CD-87F1-401B-A540-C102ED66F275}" type="presParOf" srcId="{1281B119-EACA-454A-A5A5-03A2803A7E1E}" destId="{496B5896-5275-41D6-93CD-DFD1CF61A25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B7A88A-0E9A-4E57-8140-73783F967F0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28A121C-8DA9-4F2F-93A1-2D98247CF7AA}">
      <dgm:prSet/>
      <dgm:spPr/>
      <dgm:t>
        <a:bodyPr/>
        <a:lstStyle/>
        <a:p>
          <a:pPr rtl="0"/>
          <a:r>
            <a:rPr lang="ru-RU" b="1" dirty="0" smtClean="0"/>
            <a:t>Перенос</a:t>
          </a:r>
          <a:r>
            <a:rPr lang="ru-RU" dirty="0" smtClean="0"/>
            <a:t> норм постоянного характера </a:t>
          </a:r>
          <a:r>
            <a:rPr lang="ru-RU" b="1" dirty="0" smtClean="0"/>
            <a:t>текстовых статей </a:t>
          </a:r>
          <a:r>
            <a:rPr lang="ru-RU" dirty="0" smtClean="0"/>
            <a:t>федерального закона о федеральном бюджете в Бюджетный кодекс</a:t>
          </a:r>
          <a:endParaRPr lang="ru-RU" dirty="0"/>
        </a:p>
      </dgm:t>
    </dgm:pt>
    <dgm:pt modelId="{EB2E9AA3-9144-4592-AC77-1D57288BDEE4}" type="parTrans" cxnId="{CA61DF9F-B37F-4BA0-AC55-A96E4AE2EEAA}">
      <dgm:prSet/>
      <dgm:spPr/>
      <dgm:t>
        <a:bodyPr/>
        <a:lstStyle/>
        <a:p>
          <a:endParaRPr lang="ru-RU"/>
        </a:p>
      </dgm:t>
    </dgm:pt>
    <dgm:pt modelId="{21115307-F2EC-41F4-AB9A-31E03156EE2F}" type="sibTrans" cxnId="{CA61DF9F-B37F-4BA0-AC55-A96E4AE2EEAA}">
      <dgm:prSet/>
      <dgm:spPr/>
      <dgm:t>
        <a:bodyPr/>
        <a:lstStyle/>
        <a:p>
          <a:endParaRPr lang="ru-RU"/>
        </a:p>
      </dgm:t>
    </dgm:pt>
    <dgm:pt modelId="{33D66B44-529B-4560-87A3-F7A3959D12DC}">
      <dgm:prSet/>
      <dgm:spPr/>
      <dgm:t>
        <a:bodyPr/>
        <a:lstStyle/>
        <a:p>
          <a:pPr rtl="0"/>
          <a:r>
            <a:rPr lang="ru-RU" b="1" dirty="0" smtClean="0"/>
            <a:t>Приостановление</a:t>
          </a:r>
          <a:r>
            <a:rPr lang="ru-RU" b="0" dirty="0" smtClean="0"/>
            <a:t> требования об </a:t>
          </a:r>
          <a:r>
            <a:rPr lang="ru-RU" b="1" dirty="0" smtClean="0"/>
            <a:t>уточнении параметров </a:t>
          </a:r>
          <a:r>
            <a:rPr lang="ru-RU" b="0" dirty="0" smtClean="0"/>
            <a:t>разрабатываемых проектов бюджетов </a:t>
          </a:r>
          <a:endParaRPr lang="ru-RU" b="0" dirty="0"/>
        </a:p>
      </dgm:t>
    </dgm:pt>
    <dgm:pt modelId="{ABE564CC-D15F-45D7-9995-D3428FEEAE51}" type="parTrans" cxnId="{3035EA90-BC00-45CC-9BFF-028AF3145CD7}">
      <dgm:prSet/>
      <dgm:spPr/>
      <dgm:t>
        <a:bodyPr/>
        <a:lstStyle/>
        <a:p>
          <a:endParaRPr lang="ru-RU"/>
        </a:p>
      </dgm:t>
    </dgm:pt>
    <dgm:pt modelId="{AE622806-6BD4-42B8-B6F1-1B0825C21199}" type="sibTrans" cxnId="{3035EA90-BC00-45CC-9BFF-028AF3145CD7}">
      <dgm:prSet/>
      <dgm:spPr/>
      <dgm:t>
        <a:bodyPr/>
        <a:lstStyle/>
        <a:p>
          <a:endParaRPr lang="ru-RU"/>
        </a:p>
      </dgm:t>
    </dgm:pt>
    <dgm:pt modelId="{E1FE061E-6B06-4F47-BCD5-CBA26F5AE9A5}">
      <dgm:prSet/>
      <dgm:spPr/>
      <dgm:t>
        <a:bodyPr/>
        <a:lstStyle/>
        <a:p>
          <a:pPr rtl="0"/>
          <a:r>
            <a:rPr lang="ru-RU" b="1" dirty="0" smtClean="0"/>
            <a:t>Оптимизация количества оснований </a:t>
          </a:r>
          <a:r>
            <a:rPr lang="ru-RU" dirty="0" smtClean="0"/>
            <a:t>для внесения изменений в сводную бюджетную роспись</a:t>
          </a:r>
          <a:endParaRPr lang="ru-RU" dirty="0"/>
        </a:p>
      </dgm:t>
    </dgm:pt>
    <dgm:pt modelId="{7F17F876-65A9-4E08-B216-3A8FC0C8C34B}" type="parTrans" cxnId="{3C3D40F8-CDCD-4D0A-BC77-6174C33D7298}">
      <dgm:prSet/>
      <dgm:spPr/>
      <dgm:t>
        <a:bodyPr/>
        <a:lstStyle/>
        <a:p>
          <a:endParaRPr lang="ru-RU"/>
        </a:p>
      </dgm:t>
    </dgm:pt>
    <dgm:pt modelId="{3CF3E635-8917-45C1-9378-E08E7F58A96A}" type="sibTrans" cxnId="{3C3D40F8-CDCD-4D0A-BC77-6174C33D7298}">
      <dgm:prSet/>
      <dgm:spPr/>
      <dgm:t>
        <a:bodyPr/>
        <a:lstStyle/>
        <a:p>
          <a:endParaRPr lang="ru-RU"/>
        </a:p>
      </dgm:t>
    </dgm:pt>
    <dgm:pt modelId="{0C01666F-C8A3-4169-8C0E-6B238DD2BB5E}">
      <dgm:prSet/>
      <dgm:spPr/>
      <dgm:t>
        <a:bodyPr/>
        <a:lstStyle/>
        <a:p>
          <a:pPr rtl="0"/>
          <a:r>
            <a:rPr lang="ru-RU" dirty="0" smtClean="0"/>
            <a:t>Возврат межбюджетных субсидий – в течение 1 месяца</a:t>
          </a:r>
          <a:endParaRPr lang="ru-RU" dirty="0"/>
        </a:p>
      </dgm:t>
    </dgm:pt>
    <dgm:pt modelId="{F3D98DDD-645A-43BD-8643-67CF4DC22CBB}" type="parTrans" cxnId="{61EEBC3D-5952-464B-B824-46A01D784B9A}">
      <dgm:prSet/>
      <dgm:spPr/>
      <dgm:t>
        <a:bodyPr/>
        <a:lstStyle/>
        <a:p>
          <a:endParaRPr lang="ru-RU"/>
        </a:p>
      </dgm:t>
    </dgm:pt>
    <dgm:pt modelId="{E45F1A2B-D02E-4A9C-B020-27FCBB1F9B66}" type="sibTrans" cxnId="{61EEBC3D-5952-464B-B824-46A01D784B9A}">
      <dgm:prSet/>
      <dgm:spPr/>
      <dgm:t>
        <a:bodyPr/>
        <a:lstStyle/>
        <a:p>
          <a:endParaRPr lang="ru-RU"/>
        </a:p>
      </dgm:t>
    </dgm:pt>
    <dgm:pt modelId="{D0ADDE55-82EF-425C-B93D-FD739487809A}" type="pres">
      <dgm:prSet presAssocID="{59B7A88A-0E9A-4E57-8140-73783F967F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AB98BD-C7C2-4D40-B469-E38620AE26E1}" type="pres">
      <dgm:prSet presAssocID="{E1FE061E-6B06-4F47-BCD5-CBA26F5AE9A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6DC2E-8182-4193-A98A-FA92CD9D769C}" type="pres">
      <dgm:prSet presAssocID="{E1FE061E-6B06-4F47-BCD5-CBA26F5AE9A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35EA90-BC00-45CC-9BFF-028AF3145CD7}" srcId="{E1FE061E-6B06-4F47-BCD5-CBA26F5AE9A5}" destId="{33D66B44-529B-4560-87A3-F7A3959D12DC}" srcOrd="2" destOrd="0" parTransId="{ABE564CC-D15F-45D7-9995-D3428FEEAE51}" sibTransId="{AE622806-6BD4-42B8-B6F1-1B0825C21199}"/>
    <dgm:cxn modelId="{3C3D40F8-CDCD-4D0A-BC77-6174C33D7298}" srcId="{59B7A88A-0E9A-4E57-8140-73783F967F0A}" destId="{E1FE061E-6B06-4F47-BCD5-CBA26F5AE9A5}" srcOrd="0" destOrd="0" parTransId="{7F17F876-65A9-4E08-B216-3A8FC0C8C34B}" sibTransId="{3CF3E635-8917-45C1-9378-E08E7F58A96A}"/>
    <dgm:cxn modelId="{61EEBC3D-5952-464B-B824-46A01D784B9A}" srcId="{E1FE061E-6B06-4F47-BCD5-CBA26F5AE9A5}" destId="{0C01666F-C8A3-4169-8C0E-6B238DD2BB5E}" srcOrd="0" destOrd="0" parTransId="{F3D98DDD-645A-43BD-8643-67CF4DC22CBB}" sibTransId="{E45F1A2B-D02E-4A9C-B020-27FCBB1F9B66}"/>
    <dgm:cxn modelId="{CA61DF9F-B37F-4BA0-AC55-A96E4AE2EEAA}" srcId="{E1FE061E-6B06-4F47-BCD5-CBA26F5AE9A5}" destId="{E28A121C-8DA9-4F2F-93A1-2D98247CF7AA}" srcOrd="1" destOrd="0" parTransId="{EB2E9AA3-9144-4592-AC77-1D57288BDEE4}" sibTransId="{21115307-F2EC-41F4-AB9A-31E03156EE2F}"/>
    <dgm:cxn modelId="{B4BB37BD-6FBB-4E4F-A8AA-A678F9933859}" type="presOf" srcId="{E1FE061E-6B06-4F47-BCD5-CBA26F5AE9A5}" destId="{F0AB98BD-C7C2-4D40-B469-E38620AE26E1}" srcOrd="0" destOrd="0" presId="urn:microsoft.com/office/officeart/2005/8/layout/vList2"/>
    <dgm:cxn modelId="{DDDA6782-8A79-4AB9-85B4-29E5699E78A3}" type="presOf" srcId="{0C01666F-C8A3-4169-8C0E-6B238DD2BB5E}" destId="{4F96DC2E-8182-4193-A98A-FA92CD9D769C}" srcOrd="0" destOrd="0" presId="urn:microsoft.com/office/officeart/2005/8/layout/vList2"/>
    <dgm:cxn modelId="{3525F838-BAF5-43F0-8BBC-BC3C82DD92BC}" type="presOf" srcId="{E28A121C-8DA9-4F2F-93A1-2D98247CF7AA}" destId="{4F96DC2E-8182-4193-A98A-FA92CD9D769C}" srcOrd="0" destOrd="1" presId="urn:microsoft.com/office/officeart/2005/8/layout/vList2"/>
    <dgm:cxn modelId="{7837BA82-79D6-43C9-98A2-32E2123D2487}" type="presOf" srcId="{59B7A88A-0E9A-4E57-8140-73783F967F0A}" destId="{D0ADDE55-82EF-425C-B93D-FD739487809A}" srcOrd="0" destOrd="0" presId="urn:microsoft.com/office/officeart/2005/8/layout/vList2"/>
    <dgm:cxn modelId="{E8534B73-9323-4F2E-B8C0-9C964CB59C5B}" type="presOf" srcId="{33D66B44-529B-4560-87A3-F7A3959D12DC}" destId="{4F96DC2E-8182-4193-A98A-FA92CD9D769C}" srcOrd="0" destOrd="2" presId="urn:microsoft.com/office/officeart/2005/8/layout/vList2"/>
    <dgm:cxn modelId="{7F90DF65-3FA6-462B-887C-95DD904FDF6C}" type="presParOf" srcId="{D0ADDE55-82EF-425C-B93D-FD739487809A}" destId="{F0AB98BD-C7C2-4D40-B469-E38620AE26E1}" srcOrd="0" destOrd="0" presId="urn:microsoft.com/office/officeart/2005/8/layout/vList2"/>
    <dgm:cxn modelId="{DC332F3B-F61F-44BF-A5A1-06530463B023}" type="presParOf" srcId="{D0ADDE55-82EF-425C-B93D-FD739487809A}" destId="{4F96DC2E-8182-4193-A98A-FA92CD9D769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7F62FFE-6AC0-410B-8507-A72AFE3F754D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7A19822-C42A-495E-A058-A69EBD7C768F}">
      <dgm:prSet/>
      <dgm:spPr/>
      <dgm:t>
        <a:bodyPr/>
        <a:lstStyle/>
        <a:p>
          <a:pPr rtl="0"/>
          <a:r>
            <a:rPr lang="ru-RU" dirty="0" smtClean="0"/>
            <a:t>Концептуальные</a:t>
          </a:r>
          <a:endParaRPr lang="ru-RU" dirty="0"/>
        </a:p>
      </dgm:t>
    </dgm:pt>
    <dgm:pt modelId="{78AB2D75-77F7-4EAB-B155-3E36E59679F7}" type="parTrans" cxnId="{23C48BC3-5274-4A82-A56A-6A28492262E4}">
      <dgm:prSet/>
      <dgm:spPr/>
      <dgm:t>
        <a:bodyPr/>
        <a:lstStyle/>
        <a:p>
          <a:endParaRPr lang="ru-RU"/>
        </a:p>
      </dgm:t>
    </dgm:pt>
    <dgm:pt modelId="{B5DA8FF9-8913-4FAA-8A21-00C9BD768D00}" type="sibTrans" cxnId="{23C48BC3-5274-4A82-A56A-6A28492262E4}">
      <dgm:prSet/>
      <dgm:spPr/>
      <dgm:t>
        <a:bodyPr/>
        <a:lstStyle/>
        <a:p>
          <a:endParaRPr lang="ru-RU"/>
        </a:p>
      </dgm:t>
    </dgm:pt>
    <dgm:pt modelId="{92838E73-5E74-4255-A14F-EC0B53BD907D}">
      <dgm:prSet/>
      <dgm:spPr/>
      <dgm:t>
        <a:bodyPr/>
        <a:lstStyle/>
        <a:p>
          <a:pPr rtl="0"/>
          <a:r>
            <a:rPr lang="ru-RU" dirty="0" smtClean="0"/>
            <a:t>сформированные поправки, отложенные до новой редакции</a:t>
          </a:r>
          <a:endParaRPr lang="ru-RU" dirty="0"/>
        </a:p>
      </dgm:t>
    </dgm:pt>
    <dgm:pt modelId="{016D0745-3233-494F-87D8-770AD3E720EC}" type="parTrans" cxnId="{5B8CD0E0-0553-4E3D-A0E6-BF62CB537181}">
      <dgm:prSet/>
      <dgm:spPr/>
      <dgm:t>
        <a:bodyPr/>
        <a:lstStyle/>
        <a:p>
          <a:endParaRPr lang="ru-RU"/>
        </a:p>
      </dgm:t>
    </dgm:pt>
    <dgm:pt modelId="{451FCE95-782E-45D7-A5A7-7184894B0885}" type="sibTrans" cxnId="{5B8CD0E0-0553-4E3D-A0E6-BF62CB537181}">
      <dgm:prSet/>
      <dgm:spPr/>
      <dgm:t>
        <a:bodyPr/>
        <a:lstStyle/>
        <a:p>
          <a:endParaRPr lang="ru-RU"/>
        </a:p>
      </dgm:t>
    </dgm:pt>
    <dgm:pt modelId="{D21BCCD3-2A0A-4551-9D77-FC40F8E02D50}">
      <dgm:prSet/>
      <dgm:spPr/>
      <dgm:t>
        <a:bodyPr/>
        <a:lstStyle/>
        <a:p>
          <a:pPr rtl="0"/>
          <a:r>
            <a:rPr lang="ru-RU" dirty="0" smtClean="0"/>
            <a:t>новации, разрабатываемые в связи с программными документами в рамках работы над новой редакцией</a:t>
          </a:r>
          <a:endParaRPr lang="ru-RU" dirty="0"/>
        </a:p>
      </dgm:t>
    </dgm:pt>
    <dgm:pt modelId="{9B1C14AE-54A9-4E5D-BBD2-311843AC8DDB}" type="parTrans" cxnId="{9D446F60-A809-4B1A-A7AD-5B80632EDA46}">
      <dgm:prSet/>
      <dgm:spPr/>
      <dgm:t>
        <a:bodyPr/>
        <a:lstStyle/>
        <a:p>
          <a:endParaRPr lang="ru-RU"/>
        </a:p>
      </dgm:t>
    </dgm:pt>
    <dgm:pt modelId="{D6C8F053-875A-47BA-A97E-4C880C66EB00}" type="sibTrans" cxnId="{9D446F60-A809-4B1A-A7AD-5B80632EDA46}">
      <dgm:prSet/>
      <dgm:spPr/>
      <dgm:t>
        <a:bodyPr/>
        <a:lstStyle/>
        <a:p>
          <a:endParaRPr lang="ru-RU"/>
        </a:p>
      </dgm:t>
    </dgm:pt>
    <dgm:pt modelId="{C1D175A7-554B-4EEF-8B71-529E389E8FA7}">
      <dgm:prSet/>
      <dgm:spPr/>
      <dgm:t>
        <a:bodyPr/>
        <a:lstStyle/>
        <a:p>
          <a:pPr rtl="0"/>
          <a:r>
            <a:rPr lang="ru-RU" dirty="0" smtClean="0"/>
            <a:t>Правовые</a:t>
          </a:r>
          <a:endParaRPr lang="ru-RU" dirty="0"/>
        </a:p>
      </dgm:t>
    </dgm:pt>
    <dgm:pt modelId="{D8578C05-20A4-4CC8-88DA-4F5447ED5BA7}" type="parTrans" cxnId="{5537DCD7-A7C6-4F6A-886D-09DFD81BC968}">
      <dgm:prSet/>
      <dgm:spPr/>
      <dgm:t>
        <a:bodyPr/>
        <a:lstStyle/>
        <a:p>
          <a:endParaRPr lang="ru-RU"/>
        </a:p>
      </dgm:t>
    </dgm:pt>
    <dgm:pt modelId="{295E1619-57B2-4EE5-9836-593DD2A865F8}" type="sibTrans" cxnId="{5537DCD7-A7C6-4F6A-886D-09DFD81BC968}">
      <dgm:prSet/>
      <dgm:spPr/>
      <dgm:t>
        <a:bodyPr/>
        <a:lstStyle/>
        <a:p>
          <a:endParaRPr lang="ru-RU"/>
        </a:p>
      </dgm:t>
    </dgm:pt>
    <dgm:pt modelId="{967A58D4-3CC1-43AD-A390-ED59F50F83AC}">
      <dgm:prSet/>
      <dgm:spPr/>
      <dgm:t>
        <a:bodyPr/>
        <a:lstStyle/>
        <a:p>
          <a:pPr rtl="0"/>
          <a:r>
            <a:rPr lang="ru-RU" dirty="0" smtClean="0"/>
            <a:t>Новые нормы не создаются, а уточняется правовой смысл уже действующих</a:t>
          </a:r>
          <a:endParaRPr lang="ru-RU" dirty="0"/>
        </a:p>
      </dgm:t>
    </dgm:pt>
    <dgm:pt modelId="{3FDA9AB0-54CB-4697-AA11-9EB12C410D5A}" type="parTrans" cxnId="{D517E7C9-CC2A-44F8-B9F0-6BC8FB89B1A1}">
      <dgm:prSet/>
      <dgm:spPr/>
      <dgm:t>
        <a:bodyPr/>
        <a:lstStyle/>
        <a:p>
          <a:endParaRPr lang="ru-RU"/>
        </a:p>
      </dgm:t>
    </dgm:pt>
    <dgm:pt modelId="{EB51404E-D63F-4D04-A122-6DE414BD19A9}" type="sibTrans" cxnId="{D517E7C9-CC2A-44F8-B9F0-6BC8FB89B1A1}">
      <dgm:prSet/>
      <dgm:spPr/>
      <dgm:t>
        <a:bodyPr/>
        <a:lstStyle/>
        <a:p>
          <a:endParaRPr lang="ru-RU"/>
        </a:p>
      </dgm:t>
    </dgm:pt>
    <dgm:pt modelId="{725BAC16-3B1F-498B-A548-8B0C127394E6}">
      <dgm:prSet/>
      <dgm:spPr/>
      <dgm:t>
        <a:bodyPr/>
        <a:lstStyle/>
        <a:p>
          <a:pPr rtl="0"/>
          <a:r>
            <a:rPr lang="ru-RU" dirty="0" smtClean="0"/>
            <a:t>Юридико-технические</a:t>
          </a:r>
          <a:endParaRPr lang="ru-RU" dirty="0"/>
        </a:p>
      </dgm:t>
    </dgm:pt>
    <dgm:pt modelId="{669F9FE4-2B1B-488F-8CED-D5D8832B3A18}" type="parTrans" cxnId="{B142BCDE-AB10-4460-8B80-A47D0E4F9FC5}">
      <dgm:prSet/>
      <dgm:spPr/>
      <dgm:t>
        <a:bodyPr/>
        <a:lstStyle/>
        <a:p>
          <a:endParaRPr lang="ru-RU"/>
        </a:p>
      </dgm:t>
    </dgm:pt>
    <dgm:pt modelId="{1B79E5CE-5A6A-4191-A8F8-B88C84DBE357}" type="sibTrans" cxnId="{B142BCDE-AB10-4460-8B80-A47D0E4F9FC5}">
      <dgm:prSet/>
      <dgm:spPr/>
      <dgm:t>
        <a:bodyPr/>
        <a:lstStyle/>
        <a:p>
          <a:endParaRPr lang="ru-RU"/>
        </a:p>
      </dgm:t>
    </dgm:pt>
    <dgm:pt modelId="{1119A36E-9BAA-489A-906C-FAB9ADE3BBC4}">
      <dgm:prSet/>
      <dgm:spPr/>
      <dgm:t>
        <a:bodyPr/>
        <a:lstStyle/>
        <a:p>
          <a:pPr rtl="0"/>
          <a:r>
            <a:rPr lang="ru-RU" dirty="0" smtClean="0"/>
            <a:t>не влияют на суть и последствия применения правовой нормы</a:t>
          </a:r>
          <a:endParaRPr lang="ru-RU" dirty="0"/>
        </a:p>
      </dgm:t>
    </dgm:pt>
    <dgm:pt modelId="{A577CB17-199F-4702-BF05-DB051A14E973}" type="parTrans" cxnId="{A7ED8554-19B8-4495-AA3F-D0CF3FDA3D20}">
      <dgm:prSet/>
      <dgm:spPr/>
      <dgm:t>
        <a:bodyPr/>
        <a:lstStyle/>
        <a:p>
          <a:endParaRPr lang="ru-RU"/>
        </a:p>
      </dgm:t>
    </dgm:pt>
    <dgm:pt modelId="{5BDC0626-3304-4128-A5CF-080F07E0FC47}" type="sibTrans" cxnId="{A7ED8554-19B8-4495-AA3F-D0CF3FDA3D20}">
      <dgm:prSet/>
      <dgm:spPr/>
      <dgm:t>
        <a:bodyPr/>
        <a:lstStyle/>
        <a:p>
          <a:endParaRPr lang="ru-RU"/>
        </a:p>
      </dgm:t>
    </dgm:pt>
    <dgm:pt modelId="{15D26B0C-E536-4739-965A-E284AB60FB26}" type="pres">
      <dgm:prSet presAssocID="{97F62FFE-6AC0-410B-8507-A72AFE3F75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BEAB9F-174A-4F37-B843-5BC2173111C1}" type="pres">
      <dgm:prSet presAssocID="{37A19822-C42A-495E-A058-A69EBD7C768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2CEAE-7933-4FCC-BBE2-D427185AFFE0}" type="pres">
      <dgm:prSet presAssocID="{37A19822-C42A-495E-A058-A69EBD7C768F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75D74-67D0-490F-8283-3B9B7F9797EC}" type="pres">
      <dgm:prSet presAssocID="{C1D175A7-554B-4EEF-8B71-529E389E8FA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5B1CDF-0807-4A4B-8FED-4A73D9A41718}" type="pres">
      <dgm:prSet presAssocID="{C1D175A7-554B-4EEF-8B71-529E389E8FA7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749A27-BFBE-4C80-98CA-F2849A122D64}" type="pres">
      <dgm:prSet presAssocID="{725BAC16-3B1F-498B-A548-8B0C127394E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427B40-1BE0-4EA1-9A57-1CD1EEFED650}" type="pres">
      <dgm:prSet presAssocID="{725BAC16-3B1F-498B-A548-8B0C127394E6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FD9A8E-4914-4B96-9B16-BC63C3082A8F}" type="presOf" srcId="{1119A36E-9BAA-489A-906C-FAB9ADE3BBC4}" destId="{2B427B40-1BE0-4EA1-9A57-1CD1EEFED650}" srcOrd="0" destOrd="0" presId="urn:microsoft.com/office/officeart/2005/8/layout/vList2"/>
    <dgm:cxn modelId="{5537DCD7-A7C6-4F6A-886D-09DFD81BC968}" srcId="{97F62FFE-6AC0-410B-8507-A72AFE3F754D}" destId="{C1D175A7-554B-4EEF-8B71-529E389E8FA7}" srcOrd="1" destOrd="0" parTransId="{D8578C05-20A4-4CC8-88DA-4F5447ED5BA7}" sibTransId="{295E1619-57B2-4EE5-9836-593DD2A865F8}"/>
    <dgm:cxn modelId="{9D446F60-A809-4B1A-A7AD-5B80632EDA46}" srcId="{37A19822-C42A-495E-A058-A69EBD7C768F}" destId="{D21BCCD3-2A0A-4551-9D77-FC40F8E02D50}" srcOrd="1" destOrd="0" parTransId="{9B1C14AE-54A9-4E5D-BBD2-311843AC8DDB}" sibTransId="{D6C8F053-875A-47BA-A97E-4C880C66EB00}"/>
    <dgm:cxn modelId="{AF57D4C3-533A-40A8-93A6-A32F478C7A71}" type="presOf" srcId="{D21BCCD3-2A0A-4551-9D77-FC40F8E02D50}" destId="{D542CEAE-7933-4FCC-BBE2-D427185AFFE0}" srcOrd="0" destOrd="1" presId="urn:microsoft.com/office/officeart/2005/8/layout/vList2"/>
    <dgm:cxn modelId="{D517E7C9-CC2A-44F8-B9F0-6BC8FB89B1A1}" srcId="{C1D175A7-554B-4EEF-8B71-529E389E8FA7}" destId="{967A58D4-3CC1-43AD-A390-ED59F50F83AC}" srcOrd="0" destOrd="0" parTransId="{3FDA9AB0-54CB-4697-AA11-9EB12C410D5A}" sibTransId="{EB51404E-D63F-4D04-A122-6DE414BD19A9}"/>
    <dgm:cxn modelId="{6D4D806F-4A67-41CF-9FC3-CDA33F0A3A05}" type="presOf" srcId="{725BAC16-3B1F-498B-A548-8B0C127394E6}" destId="{01749A27-BFBE-4C80-98CA-F2849A122D64}" srcOrd="0" destOrd="0" presId="urn:microsoft.com/office/officeart/2005/8/layout/vList2"/>
    <dgm:cxn modelId="{B142BCDE-AB10-4460-8B80-A47D0E4F9FC5}" srcId="{97F62FFE-6AC0-410B-8507-A72AFE3F754D}" destId="{725BAC16-3B1F-498B-A548-8B0C127394E6}" srcOrd="2" destOrd="0" parTransId="{669F9FE4-2B1B-488F-8CED-D5D8832B3A18}" sibTransId="{1B79E5CE-5A6A-4191-A8F8-B88C84DBE357}"/>
    <dgm:cxn modelId="{5B8CD0E0-0553-4E3D-A0E6-BF62CB537181}" srcId="{37A19822-C42A-495E-A058-A69EBD7C768F}" destId="{92838E73-5E74-4255-A14F-EC0B53BD907D}" srcOrd="0" destOrd="0" parTransId="{016D0745-3233-494F-87D8-770AD3E720EC}" sibTransId="{451FCE95-782E-45D7-A5A7-7184894B0885}"/>
    <dgm:cxn modelId="{A7ED8554-19B8-4495-AA3F-D0CF3FDA3D20}" srcId="{725BAC16-3B1F-498B-A548-8B0C127394E6}" destId="{1119A36E-9BAA-489A-906C-FAB9ADE3BBC4}" srcOrd="0" destOrd="0" parTransId="{A577CB17-199F-4702-BF05-DB051A14E973}" sibTransId="{5BDC0626-3304-4128-A5CF-080F07E0FC47}"/>
    <dgm:cxn modelId="{F3034ADE-E02F-40C4-B282-E4CF7823B89F}" type="presOf" srcId="{37A19822-C42A-495E-A058-A69EBD7C768F}" destId="{A4BEAB9F-174A-4F37-B843-5BC2173111C1}" srcOrd="0" destOrd="0" presId="urn:microsoft.com/office/officeart/2005/8/layout/vList2"/>
    <dgm:cxn modelId="{23C48BC3-5274-4A82-A56A-6A28492262E4}" srcId="{97F62FFE-6AC0-410B-8507-A72AFE3F754D}" destId="{37A19822-C42A-495E-A058-A69EBD7C768F}" srcOrd="0" destOrd="0" parTransId="{78AB2D75-77F7-4EAB-B155-3E36E59679F7}" sibTransId="{B5DA8FF9-8913-4FAA-8A21-00C9BD768D00}"/>
    <dgm:cxn modelId="{72FCA1AE-4B15-4226-B399-03E2AE00113F}" type="presOf" srcId="{92838E73-5E74-4255-A14F-EC0B53BD907D}" destId="{D542CEAE-7933-4FCC-BBE2-D427185AFFE0}" srcOrd="0" destOrd="0" presId="urn:microsoft.com/office/officeart/2005/8/layout/vList2"/>
    <dgm:cxn modelId="{D59B2E5D-7ED1-4E36-8256-B176A8B24173}" type="presOf" srcId="{97F62FFE-6AC0-410B-8507-A72AFE3F754D}" destId="{15D26B0C-E536-4739-965A-E284AB60FB26}" srcOrd="0" destOrd="0" presId="urn:microsoft.com/office/officeart/2005/8/layout/vList2"/>
    <dgm:cxn modelId="{3A20A668-E109-45EA-A3E1-40235B3EC6B8}" type="presOf" srcId="{967A58D4-3CC1-43AD-A390-ED59F50F83AC}" destId="{6D5B1CDF-0807-4A4B-8FED-4A73D9A41718}" srcOrd="0" destOrd="0" presId="urn:microsoft.com/office/officeart/2005/8/layout/vList2"/>
    <dgm:cxn modelId="{0FDD1E6E-4067-43AA-8E17-29916526CEEF}" type="presOf" srcId="{C1D175A7-554B-4EEF-8B71-529E389E8FA7}" destId="{F2C75D74-67D0-490F-8283-3B9B7F9797EC}" srcOrd="0" destOrd="0" presId="urn:microsoft.com/office/officeart/2005/8/layout/vList2"/>
    <dgm:cxn modelId="{01AB7D63-13AA-4C13-9AD3-F616A34C83AF}" type="presParOf" srcId="{15D26B0C-E536-4739-965A-E284AB60FB26}" destId="{A4BEAB9F-174A-4F37-B843-5BC2173111C1}" srcOrd="0" destOrd="0" presId="urn:microsoft.com/office/officeart/2005/8/layout/vList2"/>
    <dgm:cxn modelId="{985C6376-CBC4-4303-8334-B82B1983BD0B}" type="presParOf" srcId="{15D26B0C-E536-4739-965A-E284AB60FB26}" destId="{D542CEAE-7933-4FCC-BBE2-D427185AFFE0}" srcOrd="1" destOrd="0" presId="urn:microsoft.com/office/officeart/2005/8/layout/vList2"/>
    <dgm:cxn modelId="{7F185CD6-3372-4B8E-9BBF-6D7B74096399}" type="presParOf" srcId="{15D26B0C-E536-4739-965A-E284AB60FB26}" destId="{F2C75D74-67D0-490F-8283-3B9B7F9797EC}" srcOrd="2" destOrd="0" presId="urn:microsoft.com/office/officeart/2005/8/layout/vList2"/>
    <dgm:cxn modelId="{18BB8BDC-F687-44D4-8E2F-D31CF5277509}" type="presParOf" srcId="{15D26B0C-E536-4739-965A-E284AB60FB26}" destId="{6D5B1CDF-0807-4A4B-8FED-4A73D9A41718}" srcOrd="3" destOrd="0" presId="urn:microsoft.com/office/officeart/2005/8/layout/vList2"/>
    <dgm:cxn modelId="{D9B458E8-927F-4503-8A13-DE7CA64CFC8E}" type="presParOf" srcId="{15D26B0C-E536-4739-965A-E284AB60FB26}" destId="{01749A27-BFBE-4C80-98CA-F2849A122D64}" srcOrd="4" destOrd="0" presId="urn:microsoft.com/office/officeart/2005/8/layout/vList2"/>
    <dgm:cxn modelId="{810746A4-94B5-4132-8C3C-E7908DC581C3}" type="presParOf" srcId="{15D26B0C-E536-4739-965A-E284AB60FB26}" destId="{2B427B40-1BE0-4EA1-9A57-1CD1EEFED65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AE5B17-B15F-4019-BA82-95F9CB77D6C1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105052A-9F56-42D5-B4B7-1D279C7D1BF3}">
      <dgm:prSet/>
      <dgm:spPr/>
      <dgm:t>
        <a:bodyPr/>
        <a:lstStyle/>
        <a:p>
          <a:pPr rtl="0"/>
          <a:r>
            <a:rPr lang="ru-RU" dirty="0" smtClean="0"/>
            <a:t>распространить нормы "делегированного права" – изъять из Кодекса нормы подзаконного характера, определяющие компетенцию подведомственных Правительству РФ органов исполнительной власти, оставив их основные функции (например, полномочия Минфина России и Казначейства России)</a:t>
          </a:r>
          <a:endParaRPr lang="ru-RU" dirty="0"/>
        </a:p>
      </dgm:t>
    </dgm:pt>
    <dgm:pt modelId="{B5A4B873-DE9C-4A75-A1D9-7BEFC76B97B9}" type="parTrans" cxnId="{A71EFA8E-2122-43DF-B9D0-67E73E25C56F}">
      <dgm:prSet/>
      <dgm:spPr/>
      <dgm:t>
        <a:bodyPr/>
        <a:lstStyle/>
        <a:p>
          <a:endParaRPr lang="ru-RU"/>
        </a:p>
      </dgm:t>
    </dgm:pt>
    <dgm:pt modelId="{2FEED84A-A24D-4A4F-A758-882AD7769A05}" type="sibTrans" cxnId="{A71EFA8E-2122-43DF-B9D0-67E73E25C56F}">
      <dgm:prSet/>
      <dgm:spPr/>
      <dgm:t>
        <a:bodyPr/>
        <a:lstStyle/>
        <a:p>
          <a:endParaRPr lang="ru-RU"/>
        </a:p>
      </dgm:t>
    </dgm:pt>
    <dgm:pt modelId="{F7B61163-21A8-4A43-823C-148027CBA822}">
      <dgm:prSet/>
      <dgm:spPr/>
      <dgm:t>
        <a:bodyPr/>
        <a:lstStyle/>
        <a:p>
          <a:pPr rtl="0"/>
          <a:r>
            <a:rPr lang="ru-RU" dirty="0" smtClean="0"/>
            <a:t>Позитивные эффекты:</a:t>
          </a:r>
          <a:endParaRPr lang="ru-RU" dirty="0"/>
        </a:p>
      </dgm:t>
    </dgm:pt>
    <dgm:pt modelId="{F0D712DE-2BFC-4D4A-9C84-E1183595CB3F}" type="parTrans" cxnId="{A9276EE8-7F25-4771-AAA0-11D80F8A0DF7}">
      <dgm:prSet/>
      <dgm:spPr/>
      <dgm:t>
        <a:bodyPr/>
        <a:lstStyle/>
        <a:p>
          <a:endParaRPr lang="ru-RU"/>
        </a:p>
      </dgm:t>
    </dgm:pt>
    <dgm:pt modelId="{F88F5F48-41A9-4C28-8815-11ED536550D6}" type="sibTrans" cxnId="{A9276EE8-7F25-4771-AAA0-11D80F8A0DF7}">
      <dgm:prSet/>
      <dgm:spPr/>
      <dgm:t>
        <a:bodyPr/>
        <a:lstStyle/>
        <a:p>
          <a:endParaRPr lang="ru-RU"/>
        </a:p>
      </dgm:t>
    </dgm:pt>
    <dgm:pt modelId="{21F12061-F353-48DF-9BDE-38CECDF4D3C6}">
      <dgm:prSet/>
      <dgm:spPr/>
      <dgm:t>
        <a:bodyPr/>
        <a:lstStyle/>
        <a:p>
          <a:pPr rtl="0"/>
          <a:r>
            <a:rPr lang="ru-RU" dirty="0" smtClean="0"/>
            <a:t>Инструменты (механизмы)</a:t>
          </a:r>
          <a:endParaRPr lang="ru-RU" dirty="0"/>
        </a:p>
      </dgm:t>
    </dgm:pt>
    <dgm:pt modelId="{191C23F1-7E79-461B-970A-ABC7D207A8DE}" type="parTrans" cxnId="{572F1B17-6914-427D-9438-9C330BFF2436}">
      <dgm:prSet/>
      <dgm:spPr/>
      <dgm:t>
        <a:bodyPr/>
        <a:lstStyle/>
        <a:p>
          <a:endParaRPr lang="ru-RU"/>
        </a:p>
      </dgm:t>
    </dgm:pt>
    <dgm:pt modelId="{9E223109-2C83-438E-AB3C-9975C1524693}" type="sibTrans" cxnId="{572F1B17-6914-427D-9438-9C330BFF2436}">
      <dgm:prSet/>
      <dgm:spPr/>
      <dgm:t>
        <a:bodyPr/>
        <a:lstStyle/>
        <a:p>
          <a:endParaRPr lang="ru-RU"/>
        </a:p>
      </dgm:t>
    </dgm:pt>
    <dgm:pt modelId="{045FEDC3-1F51-4556-BEF4-F0D858FCBE9C}">
      <dgm:prSet/>
      <dgm:spPr/>
      <dgm:t>
        <a:bodyPr/>
        <a:lstStyle/>
        <a:p>
          <a:pPr rtl="0"/>
          <a:r>
            <a:rPr lang="ru-RU" dirty="0" smtClean="0"/>
            <a:t>агрегированнее норм, регулирующих источники доходов бюджетов</a:t>
          </a:r>
          <a:endParaRPr lang="ru-RU" dirty="0"/>
        </a:p>
      </dgm:t>
    </dgm:pt>
    <dgm:pt modelId="{B7CAEECD-3535-4970-92C0-0181DD069768}" type="parTrans" cxnId="{3A3996F7-6F21-45C5-9EC4-9EE256058EFD}">
      <dgm:prSet/>
      <dgm:spPr/>
      <dgm:t>
        <a:bodyPr/>
        <a:lstStyle/>
        <a:p>
          <a:endParaRPr lang="ru-RU"/>
        </a:p>
      </dgm:t>
    </dgm:pt>
    <dgm:pt modelId="{599695B2-8EF8-430A-90D4-4088AAF995A0}" type="sibTrans" cxnId="{3A3996F7-6F21-45C5-9EC4-9EE256058EFD}">
      <dgm:prSet/>
      <dgm:spPr/>
      <dgm:t>
        <a:bodyPr/>
        <a:lstStyle/>
        <a:p>
          <a:endParaRPr lang="ru-RU"/>
        </a:p>
      </dgm:t>
    </dgm:pt>
    <dgm:pt modelId="{2C526BBB-F59A-4827-9BF4-AB745BA010FD}">
      <dgm:prSet/>
      <dgm:spPr/>
      <dgm:t>
        <a:bodyPr/>
        <a:lstStyle/>
        <a:p>
          <a:pPr rtl="0"/>
          <a:r>
            <a:rPr lang="ru-RU" dirty="0" smtClean="0"/>
            <a:t>экономия административных и финансовых ресурсов исполнительной и занимательных ветвей власти</a:t>
          </a:r>
          <a:endParaRPr lang="ru-RU" dirty="0"/>
        </a:p>
      </dgm:t>
    </dgm:pt>
    <dgm:pt modelId="{B330EA07-5E3D-4E62-B869-FA7AC3F1D1EE}" type="parTrans" cxnId="{0ECDDBAE-D8B4-4E32-BB61-D7624366D1A0}">
      <dgm:prSet/>
      <dgm:spPr/>
      <dgm:t>
        <a:bodyPr/>
        <a:lstStyle/>
        <a:p>
          <a:endParaRPr lang="ru-RU"/>
        </a:p>
      </dgm:t>
    </dgm:pt>
    <dgm:pt modelId="{00A10958-77B1-4E82-AF88-682581342D9A}" type="sibTrans" cxnId="{0ECDDBAE-D8B4-4E32-BB61-D7624366D1A0}">
      <dgm:prSet/>
      <dgm:spPr/>
      <dgm:t>
        <a:bodyPr/>
        <a:lstStyle/>
        <a:p>
          <a:endParaRPr lang="ru-RU"/>
        </a:p>
      </dgm:t>
    </dgm:pt>
    <dgm:pt modelId="{FE0995B7-DA70-4AAC-9F25-5788F13BEF80}">
      <dgm:prSet/>
      <dgm:spPr/>
      <dgm:t>
        <a:bodyPr/>
        <a:lstStyle/>
        <a:p>
          <a:pPr rtl="0"/>
          <a:r>
            <a:rPr lang="ru-RU" dirty="0" smtClean="0"/>
            <a:t>повышение предсказуемости и прозрачности бюджетной системы</a:t>
          </a:r>
          <a:endParaRPr lang="ru-RU" dirty="0"/>
        </a:p>
      </dgm:t>
    </dgm:pt>
    <dgm:pt modelId="{6962C541-BB6B-4FEA-8C6B-4C2D72EC9980}" type="parTrans" cxnId="{5E26CDB2-C73E-40D0-849C-2120D9326768}">
      <dgm:prSet/>
      <dgm:spPr/>
      <dgm:t>
        <a:bodyPr/>
        <a:lstStyle/>
        <a:p>
          <a:endParaRPr lang="ru-RU"/>
        </a:p>
      </dgm:t>
    </dgm:pt>
    <dgm:pt modelId="{1CFE1C16-DC83-4956-B476-DCCDB71DAD05}" type="sibTrans" cxnId="{5E26CDB2-C73E-40D0-849C-2120D9326768}">
      <dgm:prSet/>
      <dgm:spPr/>
      <dgm:t>
        <a:bodyPr/>
        <a:lstStyle/>
        <a:p>
          <a:endParaRPr lang="ru-RU"/>
        </a:p>
      </dgm:t>
    </dgm:pt>
    <dgm:pt modelId="{C905281F-55A6-4436-A943-0FB15D204DC5}">
      <dgm:prSet/>
      <dgm:spPr/>
      <dgm:t>
        <a:bodyPr/>
        <a:lstStyle/>
        <a:p>
          <a:pPr rtl="0"/>
          <a:r>
            <a:rPr lang="ru-RU" dirty="0" smtClean="0"/>
            <a:t>повышение обоснованности проектируемых изменений</a:t>
          </a:r>
          <a:endParaRPr lang="ru-RU" dirty="0"/>
        </a:p>
      </dgm:t>
    </dgm:pt>
    <dgm:pt modelId="{34E3B5D4-D1EB-4C51-A4A4-E06639296ADB}" type="parTrans" cxnId="{F837F6C9-0A16-4754-961F-5FA332463007}">
      <dgm:prSet/>
      <dgm:spPr/>
      <dgm:t>
        <a:bodyPr/>
        <a:lstStyle/>
        <a:p>
          <a:endParaRPr lang="ru-RU"/>
        </a:p>
      </dgm:t>
    </dgm:pt>
    <dgm:pt modelId="{3276622B-015E-4290-9FCB-23A9A30C7759}" type="sibTrans" cxnId="{F837F6C9-0A16-4754-961F-5FA332463007}">
      <dgm:prSet/>
      <dgm:spPr/>
      <dgm:t>
        <a:bodyPr/>
        <a:lstStyle/>
        <a:p>
          <a:endParaRPr lang="ru-RU"/>
        </a:p>
      </dgm:t>
    </dgm:pt>
    <dgm:pt modelId="{F1F1ABD2-E4C1-46B4-8D3B-ED747FDB64A9}" type="pres">
      <dgm:prSet presAssocID="{E4AE5B17-B15F-4019-BA82-95F9CB77D6C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B1C5F6-B9A7-46C8-B9C5-60A7FB18FDAC}" type="pres">
      <dgm:prSet presAssocID="{21F12061-F353-48DF-9BDE-38CECDF4D3C6}" presName="parentLin" presStyleCnt="0"/>
      <dgm:spPr/>
      <dgm:t>
        <a:bodyPr/>
        <a:lstStyle/>
        <a:p>
          <a:endParaRPr lang="ru-RU"/>
        </a:p>
      </dgm:t>
    </dgm:pt>
    <dgm:pt modelId="{8893ED78-2766-4021-A1F0-4B323499E57D}" type="pres">
      <dgm:prSet presAssocID="{21F12061-F353-48DF-9BDE-38CECDF4D3C6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7C2FBB6F-CB68-4BF0-BF5D-FF0B1CB77B71}" type="pres">
      <dgm:prSet presAssocID="{21F12061-F353-48DF-9BDE-38CECDF4D3C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398CC0-223C-48A5-A59C-CFD21284D755}" type="pres">
      <dgm:prSet presAssocID="{21F12061-F353-48DF-9BDE-38CECDF4D3C6}" presName="negativeSpace" presStyleCnt="0"/>
      <dgm:spPr/>
      <dgm:t>
        <a:bodyPr/>
        <a:lstStyle/>
        <a:p>
          <a:endParaRPr lang="ru-RU"/>
        </a:p>
      </dgm:t>
    </dgm:pt>
    <dgm:pt modelId="{2A31FC5E-DC10-4436-B0D9-9C855F7172BD}" type="pres">
      <dgm:prSet presAssocID="{21F12061-F353-48DF-9BDE-38CECDF4D3C6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18585-46A4-466A-B136-4D8E3C04CD95}" type="pres">
      <dgm:prSet presAssocID="{9E223109-2C83-438E-AB3C-9975C1524693}" presName="spaceBetweenRectangles" presStyleCnt="0"/>
      <dgm:spPr/>
      <dgm:t>
        <a:bodyPr/>
        <a:lstStyle/>
        <a:p>
          <a:endParaRPr lang="ru-RU"/>
        </a:p>
      </dgm:t>
    </dgm:pt>
    <dgm:pt modelId="{C8614FF5-E713-4D2B-BF46-D02FC7C80F1D}" type="pres">
      <dgm:prSet presAssocID="{F7B61163-21A8-4A43-823C-148027CBA822}" presName="parentLin" presStyleCnt="0"/>
      <dgm:spPr/>
      <dgm:t>
        <a:bodyPr/>
        <a:lstStyle/>
        <a:p>
          <a:endParaRPr lang="ru-RU"/>
        </a:p>
      </dgm:t>
    </dgm:pt>
    <dgm:pt modelId="{FE6CAEFF-FC36-4A86-97E7-8367130B219D}" type="pres">
      <dgm:prSet presAssocID="{F7B61163-21A8-4A43-823C-148027CBA822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5B8124D4-3416-4D5C-B9FF-E19ACF20B0D6}" type="pres">
      <dgm:prSet presAssocID="{F7B61163-21A8-4A43-823C-148027CBA82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5E6C47-DC13-4CB1-9A4C-940BB8A4799C}" type="pres">
      <dgm:prSet presAssocID="{F7B61163-21A8-4A43-823C-148027CBA822}" presName="negativeSpace" presStyleCnt="0"/>
      <dgm:spPr/>
      <dgm:t>
        <a:bodyPr/>
        <a:lstStyle/>
        <a:p>
          <a:endParaRPr lang="ru-RU"/>
        </a:p>
      </dgm:t>
    </dgm:pt>
    <dgm:pt modelId="{F9898614-3AAF-47A7-8237-5A68B939A5C3}" type="pres">
      <dgm:prSet presAssocID="{F7B61163-21A8-4A43-823C-148027CBA822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CD5BF5-8CEA-4EF5-A5D2-54D58FDEA665}" type="presOf" srcId="{C905281F-55A6-4436-A943-0FB15D204DC5}" destId="{F9898614-3AAF-47A7-8237-5A68B939A5C3}" srcOrd="0" destOrd="1" presId="urn:microsoft.com/office/officeart/2005/8/layout/list1"/>
    <dgm:cxn modelId="{BF56D79B-C9D0-47D7-85EE-4BA88D0BADD0}" type="presOf" srcId="{045FEDC3-1F51-4556-BEF4-F0D858FCBE9C}" destId="{2A31FC5E-DC10-4436-B0D9-9C855F7172BD}" srcOrd="0" destOrd="1" presId="urn:microsoft.com/office/officeart/2005/8/layout/list1"/>
    <dgm:cxn modelId="{94989717-87B5-4BD6-97BD-C16C7D0836F2}" type="presOf" srcId="{E4AE5B17-B15F-4019-BA82-95F9CB77D6C1}" destId="{F1F1ABD2-E4C1-46B4-8D3B-ED747FDB64A9}" srcOrd="0" destOrd="0" presId="urn:microsoft.com/office/officeart/2005/8/layout/list1"/>
    <dgm:cxn modelId="{4FF2515B-1FD1-43C6-83EC-98421568055B}" type="presOf" srcId="{FE0995B7-DA70-4AAC-9F25-5788F13BEF80}" destId="{F9898614-3AAF-47A7-8237-5A68B939A5C3}" srcOrd="0" destOrd="0" presId="urn:microsoft.com/office/officeart/2005/8/layout/list1"/>
    <dgm:cxn modelId="{F837F6C9-0A16-4754-961F-5FA332463007}" srcId="{F7B61163-21A8-4A43-823C-148027CBA822}" destId="{C905281F-55A6-4436-A943-0FB15D204DC5}" srcOrd="1" destOrd="0" parTransId="{34E3B5D4-D1EB-4C51-A4A4-E06639296ADB}" sibTransId="{3276622B-015E-4290-9FCB-23A9A30C7759}"/>
    <dgm:cxn modelId="{4AE98AF9-4907-4838-9295-EB636A7C00FC}" type="presOf" srcId="{21F12061-F353-48DF-9BDE-38CECDF4D3C6}" destId="{8893ED78-2766-4021-A1F0-4B323499E57D}" srcOrd="0" destOrd="0" presId="urn:microsoft.com/office/officeart/2005/8/layout/list1"/>
    <dgm:cxn modelId="{3A3996F7-6F21-45C5-9EC4-9EE256058EFD}" srcId="{21F12061-F353-48DF-9BDE-38CECDF4D3C6}" destId="{045FEDC3-1F51-4556-BEF4-F0D858FCBE9C}" srcOrd="1" destOrd="0" parTransId="{B7CAEECD-3535-4970-92C0-0181DD069768}" sibTransId="{599695B2-8EF8-430A-90D4-4088AAF995A0}"/>
    <dgm:cxn modelId="{0ECDDBAE-D8B4-4E32-BB61-D7624366D1A0}" srcId="{F7B61163-21A8-4A43-823C-148027CBA822}" destId="{2C526BBB-F59A-4827-9BF4-AB745BA010FD}" srcOrd="2" destOrd="0" parTransId="{B330EA07-5E3D-4E62-B869-FA7AC3F1D1EE}" sibTransId="{00A10958-77B1-4E82-AF88-682581342D9A}"/>
    <dgm:cxn modelId="{A71EFA8E-2122-43DF-B9D0-67E73E25C56F}" srcId="{21F12061-F353-48DF-9BDE-38CECDF4D3C6}" destId="{0105052A-9F56-42D5-B4B7-1D279C7D1BF3}" srcOrd="0" destOrd="0" parTransId="{B5A4B873-DE9C-4A75-A1D9-7BEFC76B97B9}" sibTransId="{2FEED84A-A24D-4A4F-A758-882AD7769A05}"/>
    <dgm:cxn modelId="{A9276EE8-7F25-4771-AAA0-11D80F8A0DF7}" srcId="{E4AE5B17-B15F-4019-BA82-95F9CB77D6C1}" destId="{F7B61163-21A8-4A43-823C-148027CBA822}" srcOrd="1" destOrd="0" parTransId="{F0D712DE-2BFC-4D4A-9C84-E1183595CB3F}" sibTransId="{F88F5F48-41A9-4C28-8815-11ED536550D6}"/>
    <dgm:cxn modelId="{572F1B17-6914-427D-9438-9C330BFF2436}" srcId="{E4AE5B17-B15F-4019-BA82-95F9CB77D6C1}" destId="{21F12061-F353-48DF-9BDE-38CECDF4D3C6}" srcOrd="0" destOrd="0" parTransId="{191C23F1-7E79-461B-970A-ABC7D207A8DE}" sibTransId="{9E223109-2C83-438E-AB3C-9975C1524693}"/>
    <dgm:cxn modelId="{F75A048C-CD37-4B1A-8783-3F6B42470E3B}" type="presOf" srcId="{2C526BBB-F59A-4827-9BF4-AB745BA010FD}" destId="{F9898614-3AAF-47A7-8237-5A68B939A5C3}" srcOrd="0" destOrd="2" presId="urn:microsoft.com/office/officeart/2005/8/layout/list1"/>
    <dgm:cxn modelId="{F4B7FDF3-C193-4A76-8731-F3F080537FF8}" type="presOf" srcId="{F7B61163-21A8-4A43-823C-148027CBA822}" destId="{5B8124D4-3416-4D5C-B9FF-E19ACF20B0D6}" srcOrd="1" destOrd="0" presId="urn:microsoft.com/office/officeart/2005/8/layout/list1"/>
    <dgm:cxn modelId="{7760B739-98FB-4A0D-8DD6-5DACF3B11086}" type="presOf" srcId="{0105052A-9F56-42D5-B4B7-1D279C7D1BF3}" destId="{2A31FC5E-DC10-4436-B0D9-9C855F7172BD}" srcOrd="0" destOrd="0" presId="urn:microsoft.com/office/officeart/2005/8/layout/list1"/>
    <dgm:cxn modelId="{5E26CDB2-C73E-40D0-849C-2120D9326768}" srcId="{F7B61163-21A8-4A43-823C-148027CBA822}" destId="{FE0995B7-DA70-4AAC-9F25-5788F13BEF80}" srcOrd="0" destOrd="0" parTransId="{6962C541-BB6B-4FEA-8C6B-4C2D72EC9980}" sibTransId="{1CFE1C16-DC83-4956-B476-DCCDB71DAD05}"/>
    <dgm:cxn modelId="{5FF3CD63-7EE0-44E9-B06D-FE230CFED770}" type="presOf" srcId="{F7B61163-21A8-4A43-823C-148027CBA822}" destId="{FE6CAEFF-FC36-4A86-97E7-8367130B219D}" srcOrd="0" destOrd="0" presId="urn:microsoft.com/office/officeart/2005/8/layout/list1"/>
    <dgm:cxn modelId="{EE979ADB-99D1-4458-8AEB-F2E928626EFF}" type="presOf" srcId="{21F12061-F353-48DF-9BDE-38CECDF4D3C6}" destId="{7C2FBB6F-CB68-4BF0-BF5D-FF0B1CB77B71}" srcOrd="1" destOrd="0" presId="urn:microsoft.com/office/officeart/2005/8/layout/list1"/>
    <dgm:cxn modelId="{7659108A-4EDC-4089-B167-745841258371}" type="presParOf" srcId="{F1F1ABD2-E4C1-46B4-8D3B-ED747FDB64A9}" destId="{1EB1C5F6-B9A7-46C8-B9C5-60A7FB18FDAC}" srcOrd="0" destOrd="0" presId="urn:microsoft.com/office/officeart/2005/8/layout/list1"/>
    <dgm:cxn modelId="{9463C6AE-E00F-494D-83A2-5A2A9F85DD9E}" type="presParOf" srcId="{1EB1C5F6-B9A7-46C8-B9C5-60A7FB18FDAC}" destId="{8893ED78-2766-4021-A1F0-4B323499E57D}" srcOrd="0" destOrd="0" presId="urn:microsoft.com/office/officeart/2005/8/layout/list1"/>
    <dgm:cxn modelId="{C4301363-D7E5-4610-A1F7-DF0CEBF68B8B}" type="presParOf" srcId="{1EB1C5F6-B9A7-46C8-B9C5-60A7FB18FDAC}" destId="{7C2FBB6F-CB68-4BF0-BF5D-FF0B1CB77B71}" srcOrd="1" destOrd="0" presId="urn:microsoft.com/office/officeart/2005/8/layout/list1"/>
    <dgm:cxn modelId="{78DB1158-9C18-48CC-B335-36D463B5A49E}" type="presParOf" srcId="{F1F1ABD2-E4C1-46B4-8D3B-ED747FDB64A9}" destId="{1C398CC0-223C-48A5-A59C-CFD21284D755}" srcOrd="1" destOrd="0" presId="urn:microsoft.com/office/officeart/2005/8/layout/list1"/>
    <dgm:cxn modelId="{664AF05E-84BB-4C1C-9307-A163C706C5CE}" type="presParOf" srcId="{F1F1ABD2-E4C1-46B4-8D3B-ED747FDB64A9}" destId="{2A31FC5E-DC10-4436-B0D9-9C855F7172BD}" srcOrd="2" destOrd="0" presId="urn:microsoft.com/office/officeart/2005/8/layout/list1"/>
    <dgm:cxn modelId="{8166F734-018E-405B-976C-463632AA6DE3}" type="presParOf" srcId="{F1F1ABD2-E4C1-46B4-8D3B-ED747FDB64A9}" destId="{A2F18585-46A4-466A-B136-4D8E3C04CD95}" srcOrd="3" destOrd="0" presId="urn:microsoft.com/office/officeart/2005/8/layout/list1"/>
    <dgm:cxn modelId="{949F9971-3EB1-4F28-837A-6F5013039BA4}" type="presParOf" srcId="{F1F1ABD2-E4C1-46B4-8D3B-ED747FDB64A9}" destId="{C8614FF5-E713-4D2B-BF46-D02FC7C80F1D}" srcOrd="4" destOrd="0" presId="urn:microsoft.com/office/officeart/2005/8/layout/list1"/>
    <dgm:cxn modelId="{B260B424-F7D8-4BE4-8A98-62FEE7F6B75A}" type="presParOf" srcId="{C8614FF5-E713-4D2B-BF46-D02FC7C80F1D}" destId="{FE6CAEFF-FC36-4A86-97E7-8367130B219D}" srcOrd="0" destOrd="0" presId="urn:microsoft.com/office/officeart/2005/8/layout/list1"/>
    <dgm:cxn modelId="{50BD17E5-93DE-4471-BB10-EBCFC1B53386}" type="presParOf" srcId="{C8614FF5-E713-4D2B-BF46-D02FC7C80F1D}" destId="{5B8124D4-3416-4D5C-B9FF-E19ACF20B0D6}" srcOrd="1" destOrd="0" presId="urn:microsoft.com/office/officeart/2005/8/layout/list1"/>
    <dgm:cxn modelId="{E68AD6C4-676B-4BF7-9EE6-646E4A9A85FD}" type="presParOf" srcId="{F1F1ABD2-E4C1-46B4-8D3B-ED747FDB64A9}" destId="{195E6C47-DC13-4CB1-9A4C-940BB8A4799C}" srcOrd="5" destOrd="0" presId="urn:microsoft.com/office/officeart/2005/8/layout/list1"/>
    <dgm:cxn modelId="{A41F39E3-25DF-4FB6-B5F4-074DFAF29D27}" type="presParOf" srcId="{F1F1ABD2-E4C1-46B4-8D3B-ED747FDB64A9}" destId="{F9898614-3AAF-47A7-8237-5A68B939A5C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CD0916-357C-4D51-B6C9-FF816350AFAD}">
      <dsp:nvSpPr>
        <dsp:cNvPr id="0" name=""/>
        <dsp:cNvSpPr/>
      </dsp:nvSpPr>
      <dsp:spPr>
        <a:xfrm>
          <a:off x="0" y="2025"/>
          <a:ext cx="8623300" cy="968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9264" tIns="624840" rIns="66926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Правительство РФ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025"/>
        <a:ext cx="8623300" cy="968625"/>
      </dsp:txXfrm>
    </dsp:sp>
    <dsp:sp modelId="{394A6F1F-3396-4CB9-8A1A-F47F03B20131}">
      <dsp:nvSpPr>
        <dsp:cNvPr id="0" name=""/>
        <dsp:cNvSpPr/>
      </dsp:nvSpPr>
      <dsp:spPr>
        <a:xfrm>
          <a:off x="431165" y="76079"/>
          <a:ext cx="6036310" cy="36874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158" tIns="0" rIns="22815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Внесен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9166" y="94080"/>
        <a:ext cx="6000308" cy="332744"/>
      </dsp:txXfrm>
    </dsp:sp>
    <dsp:sp modelId="{ED3E9245-7DE8-48E0-B678-6C622AE130D1}">
      <dsp:nvSpPr>
        <dsp:cNvPr id="0" name=""/>
        <dsp:cNvSpPr/>
      </dsp:nvSpPr>
      <dsp:spPr>
        <a:xfrm>
          <a:off x="0" y="1082011"/>
          <a:ext cx="8623300" cy="968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5369458"/>
              <a:satOff val="-722"/>
              <a:lumOff val="7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9264" tIns="624840" rIns="66926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рассмотрение во 2-м чтении (24.01 принят в первом чтении)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082011"/>
        <a:ext cx="8623300" cy="968625"/>
      </dsp:txXfrm>
    </dsp:sp>
    <dsp:sp modelId="{66BC64A8-897F-4BD1-981E-6F1A6B6AC892}">
      <dsp:nvSpPr>
        <dsp:cNvPr id="0" name=""/>
        <dsp:cNvSpPr/>
      </dsp:nvSpPr>
      <dsp:spPr>
        <a:xfrm>
          <a:off x="431165" y="1132650"/>
          <a:ext cx="6036310" cy="392161"/>
        </a:xfrm>
        <a:prstGeom prst="roundRect">
          <a:avLst/>
        </a:prstGeom>
        <a:gradFill rotWithShape="0">
          <a:gsLst>
            <a:gs pos="0">
              <a:schemeClr val="accent5">
                <a:hueOff val="5369458"/>
                <a:satOff val="-722"/>
                <a:lumOff val="7157"/>
                <a:alphaOff val="0"/>
                <a:tint val="1000"/>
                <a:satMod val="255000"/>
              </a:schemeClr>
            </a:gs>
            <a:gs pos="55000">
              <a:schemeClr val="accent5">
                <a:hueOff val="5369458"/>
                <a:satOff val="-722"/>
                <a:lumOff val="7157"/>
                <a:alphaOff val="0"/>
                <a:tint val="12000"/>
                <a:satMod val="255000"/>
              </a:schemeClr>
            </a:gs>
            <a:gs pos="100000">
              <a:schemeClr val="accent5">
                <a:hueOff val="5369458"/>
                <a:satOff val="-722"/>
                <a:lumOff val="7157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158" tIns="0" rIns="22815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Стадия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0309" y="1151794"/>
        <a:ext cx="5998022" cy="353873"/>
      </dsp:txXfrm>
    </dsp:sp>
    <dsp:sp modelId="{4B2AA646-2210-4576-B797-90E112D2DEED}">
      <dsp:nvSpPr>
        <dsp:cNvPr id="0" name=""/>
        <dsp:cNvSpPr/>
      </dsp:nvSpPr>
      <dsp:spPr>
        <a:xfrm>
          <a:off x="0" y="2467450"/>
          <a:ext cx="8623300" cy="2315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0738916"/>
              <a:satOff val="-1444"/>
              <a:lumOff val="1431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9264" tIns="624840" rIns="66926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Правовые основы 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долгосрочного бюджетного планирования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Уточнение 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состава документов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на которых основывается составление проекта бюджета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Уточнение 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сроков приведения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государственных и муниципальных программ в соответствии с бюджетом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Переход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региональных бюджетов 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на "программный" формат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с 2016г.</a:t>
          </a:r>
        </a:p>
      </dsp:txBody>
      <dsp:txXfrm>
        <a:off x="0" y="2467450"/>
        <a:ext cx="8623300" cy="2315250"/>
      </dsp:txXfrm>
    </dsp:sp>
    <dsp:sp modelId="{A26AC5B5-7A92-44F7-BD67-815C665FD3BC}">
      <dsp:nvSpPr>
        <dsp:cNvPr id="0" name=""/>
        <dsp:cNvSpPr/>
      </dsp:nvSpPr>
      <dsp:spPr>
        <a:xfrm>
          <a:off x="431165" y="2212636"/>
          <a:ext cx="6036310" cy="697613"/>
        </a:xfrm>
        <a:prstGeom prst="roundRect">
          <a:avLst/>
        </a:prstGeom>
        <a:gradFill rotWithShape="0">
          <a:gsLst>
            <a:gs pos="0">
              <a:schemeClr val="accent5">
                <a:hueOff val="10738916"/>
                <a:satOff val="-1444"/>
                <a:lumOff val="14313"/>
                <a:alphaOff val="0"/>
                <a:tint val="1000"/>
                <a:satMod val="255000"/>
              </a:schemeClr>
            </a:gs>
            <a:gs pos="55000">
              <a:schemeClr val="accent5">
                <a:hueOff val="10738916"/>
                <a:satOff val="-1444"/>
                <a:lumOff val="14313"/>
                <a:alphaOff val="0"/>
                <a:tint val="12000"/>
                <a:satMod val="255000"/>
              </a:schemeClr>
            </a:gs>
            <a:gs pos="100000">
              <a:schemeClr val="accent5">
                <a:hueOff val="10738916"/>
                <a:satOff val="-1444"/>
                <a:lumOff val="14313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158" tIns="0" rIns="22815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Изменения, предусмотренные законопроектом с учетом поправок ко 2-му чтению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5220" y="2246691"/>
        <a:ext cx="5968200" cy="6295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8B6C4-DEF4-43FD-A912-6D4ABAC6A73F}">
      <dsp:nvSpPr>
        <dsp:cNvPr id="0" name=""/>
        <dsp:cNvSpPr/>
      </dsp:nvSpPr>
      <dsp:spPr>
        <a:xfrm>
          <a:off x="4214" y="0"/>
          <a:ext cx="4053817" cy="21463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Российская Федерация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 субъекты РФ</a:t>
          </a:r>
          <a:endParaRPr lang="ru-RU" sz="1800" b="1" kern="1200" dirty="0"/>
        </a:p>
      </dsp:txBody>
      <dsp:txXfrm>
        <a:off x="4214" y="0"/>
        <a:ext cx="4053817" cy="643890"/>
      </dsp:txXfrm>
    </dsp:sp>
    <dsp:sp modelId="{79D4D815-754B-4C53-913A-CC5BAF981708}">
      <dsp:nvSpPr>
        <dsp:cNvPr id="0" name=""/>
        <dsp:cNvSpPr/>
      </dsp:nvSpPr>
      <dsp:spPr>
        <a:xfrm>
          <a:off x="409595" y="643890"/>
          <a:ext cx="3243054" cy="1395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Разрабатывается каждые 6 лет на 12 и более лет на основе долгосрочного ПСЭР</a:t>
          </a:r>
          <a:endParaRPr lang="ru-RU" sz="1800" kern="1200" dirty="0"/>
        </a:p>
      </dsp:txBody>
      <dsp:txXfrm>
        <a:off x="450456" y="684751"/>
        <a:ext cx="3161332" cy="1313373"/>
      </dsp:txXfrm>
    </dsp:sp>
    <dsp:sp modelId="{06031C72-68C6-47CC-B32D-ED40EAF5AC3E}">
      <dsp:nvSpPr>
        <dsp:cNvPr id="0" name=""/>
        <dsp:cNvSpPr/>
      </dsp:nvSpPr>
      <dsp:spPr>
        <a:xfrm>
          <a:off x="4362068" y="0"/>
          <a:ext cx="4053817" cy="21463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Муниципалитет</a:t>
          </a:r>
          <a:endParaRPr lang="ru-RU" sz="1800" kern="1200" dirty="0"/>
        </a:p>
      </dsp:txBody>
      <dsp:txXfrm>
        <a:off x="4362068" y="0"/>
        <a:ext cx="4053817" cy="643890"/>
      </dsp:txXfrm>
    </dsp:sp>
    <dsp:sp modelId="{FB0302F7-59F2-4B2F-92C1-43DE5CB1F571}">
      <dsp:nvSpPr>
        <dsp:cNvPr id="0" name=""/>
        <dsp:cNvSpPr/>
      </dsp:nvSpPr>
      <dsp:spPr>
        <a:xfrm>
          <a:off x="4767449" y="643890"/>
          <a:ext cx="3243054" cy="1395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Если представительный орган решит</a:t>
          </a:r>
          <a:r>
            <a:rPr lang="ru-RU" sz="1800" kern="1200" dirty="0" smtClean="0"/>
            <a:t>, разрабатывается каждые 3 лет на 6 и более лет на основе долгосрочного ПСЭР</a:t>
          </a:r>
          <a:endParaRPr lang="ru-RU" sz="1800" kern="1200" dirty="0"/>
        </a:p>
      </dsp:txBody>
      <dsp:txXfrm>
        <a:off x="4808310" y="684751"/>
        <a:ext cx="3161332" cy="13133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09C82B-DC95-4C8C-8A8F-EDDDE5C90938}">
      <dsp:nvSpPr>
        <dsp:cNvPr id="0" name=""/>
        <dsp:cNvSpPr/>
      </dsp:nvSpPr>
      <dsp:spPr>
        <a:xfrm>
          <a:off x="0" y="145609"/>
          <a:ext cx="8369300" cy="4913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Долгосрочный бюджетный прогноз – это документ, содержащий:</a:t>
          </a:r>
          <a:endParaRPr lang="ru-RU" sz="2100" kern="1200" dirty="0"/>
        </a:p>
      </dsp:txBody>
      <dsp:txXfrm>
        <a:off x="23988" y="169597"/>
        <a:ext cx="8321324" cy="443423"/>
      </dsp:txXfrm>
    </dsp:sp>
    <dsp:sp modelId="{F69F9ED3-B06C-4B2E-9B3E-5624A3BCD76C}">
      <dsp:nvSpPr>
        <dsp:cNvPr id="0" name=""/>
        <dsp:cNvSpPr/>
      </dsp:nvSpPr>
      <dsp:spPr>
        <a:xfrm>
          <a:off x="0" y="637009"/>
          <a:ext cx="8369300" cy="1477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725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прогноз основных характеристик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показатели финансового обеспечения государственных (муниципальных) программ на период их действия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иные показатели, характеризующие бюджет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основные подходы к формированию бюджетной политики в долгосрочном периоде</a:t>
          </a:r>
          <a:endParaRPr lang="ru-RU" sz="1600" kern="1200" dirty="0"/>
        </a:p>
      </dsp:txBody>
      <dsp:txXfrm>
        <a:off x="0" y="637009"/>
        <a:ext cx="8369300" cy="14779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22D406-B4EA-4739-9094-BDC8C27D7A75}">
      <dsp:nvSpPr>
        <dsp:cNvPr id="0" name=""/>
        <dsp:cNvSpPr/>
      </dsp:nvSpPr>
      <dsp:spPr>
        <a:xfrm>
          <a:off x="0" y="425232"/>
          <a:ext cx="8483600" cy="1392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8422" tIns="541528" rIns="65842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РФ – Правительство РФ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Субъект РФ – высший исполнительный орган государственной власти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Муниципалитет – местная администрация</a:t>
          </a:r>
          <a:endParaRPr lang="ru-RU" sz="1600" kern="1200" dirty="0"/>
        </a:p>
      </dsp:txBody>
      <dsp:txXfrm>
        <a:off x="0" y="425232"/>
        <a:ext cx="8483600" cy="1392300"/>
      </dsp:txXfrm>
    </dsp:sp>
    <dsp:sp modelId="{3352AFAF-644B-454C-A83D-EA142E3A3E30}">
      <dsp:nvSpPr>
        <dsp:cNvPr id="0" name=""/>
        <dsp:cNvSpPr/>
      </dsp:nvSpPr>
      <dsp:spPr>
        <a:xfrm>
          <a:off x="424180" y="41472"/>
          <a:ext cx="5938520" cy="7675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462" tIns="0" rIns="22446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Порядок разработки и утверждения, период действия, а также требования к составу и содержанию</a:t>
          </a:r>
          <a:endParaRPr lang="ru-RU" sz="1600" kern="1200" dirty="0"/>
        </a:p>
      </dsp:txBody>
      <dsp:txXfrm>
        <a:off x="461647" y="78939"/>
        <a:ext cx="5863586" cy="692586"/>
      </dsp:txXfrm>
    </dsp:sp>
    <dsp:sp modelId="{628CE95A-A3DA-4F01-BA21-2DAAC4672E74}">
      <dsp:nvSpPr>
        <dsp:cNvPr id="0" name=""/>
        <dsp:cNvSpPr/>
      </dsp:nvSpPr>
      <dsp:spPr>
        <a:xfrm>
          <a:off x="0" y="2341692"/>
          <a:ext cx="8483600" cy="10851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375995"/>
              <a:satOff val="1250"/>
              <a:lumOff val="382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8422" tIns="541528" rIns="65842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представляется в законодательный (представительный) орган власти одновременно с проектом закона (решения) о бюджете</a:t>
          </a:r>
          <a:endParaRPr lang="ru-RU" sz="1600" kern="1200" dirty="0"/>
        </a:p>
      </dsp:txBody>
      <dsp:txXfrm>
        <a:off x="0" y="2341692"/>
        <a:ext cx="8483600" cy="1085175"/>
      </dsp:txXfrm>
    </dsp:sp>
    <dsp:sp modelId="{6FFF7A12-CEC6-41DC-BF70-4FC7AC8F108D}">
      <dsp:nvSpPr>
        <dsp:cNvPr id="0" name=""/>
        <dsp:cNvSpPr/>
      </dsp:nvSpPr>
      <dsp:spPr>
        <a:xfrm>
          <a:off x="424180" y="1957932"/>
          <a:ext cx="5938520" cy="767520"/>
        </a:xfrm>
        <a:prstGeom prst="roundRect">
          <a:avLst/>
        </a:prstGeom>
        <a:gradFill rotWithShape="0">
          <a:gsLst>
            <a:gs pos="0">
              <a:schemeClr val="accent2">
                <a:hueOff val="3375995"/>
                <a:satOff val="1250"/>
                <a:lumOff val="3823"/>
                <a:alphaOff val="0"/>
                <a:tint val="1000"/>
                <a:satMod val="255000"/>
              </a:schemeClr>
            </a:gs>
            <a:gs pos="55000">
              <a:schemeClr val="accent2">
                <a:hueOff val="3375995"/>
                <a:satOff val="1250"/>
                <a:lumOff val="3823"/>
                <a:alphaOff val="0"/>
                <a:tint val="12000"/>
                <a:satMod val="255000"/>
              </a:schemeClr>
            </a:gs>
            <a:gs pos="100000">
              <a:schemeClr val="accent2">
                <a:hueOff val="3375995"/>
                <a:satOff val="1250"/>
                <a:lumOff val="3823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462" tIns="0" rIns="22446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Проект долгосрочного бюджетного прогноза (проект изменений), </a:t>
          </a:r>
          <a:r>
            <a:rPr lang="ru-RU" sz="1600" kern="1200" dirty="0" smtClean="0">
              <a:solidFill>
                <a:srgbClr val="FF0000"/>
              </a:solidFill>
            </a:rPr>
            <a:t>кроме показателей финобеспечения гос(мун) программ</a:t>
          </a:r>
          <a:endParaRPr lang="ru-RU" sz="1600" kern="1200" dirty="0">
            <a:solidFill>
              <a:srgbClr val="FF0000"/>
            </a:solidFill>
          </a:endParaRPr>
        </a:p>
      </dsp:txBody>
      <dsp:txXfrm>
        <a:off x="461647" y="1995399"/>
        <a:ext cx="5863586" cy="692586"/>
      </dsp:txXfrm>
    </dsp:sp>
    <dsp:sp modelId="{496B5896-5275-41D6-93CD-DFD1CF61A256}">
      <dsp:nvSpPr>
        <dsp:cNvPr id="0" name=""/>
        <dsp:cNvSpPr/>
      </dsp:nvSpPr>
      <dsp:spPr>
        <a:xfrm>
          <a:off x="0" y="3951027"/>
          <a:ext cx="8483600" cy="1392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6751989"/>
              <a:satOff val="2501"/>
              <a:lumOff val="76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8422" tIns="541528" rIns="65842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РФ – Правительство РФ</a:t>
          </a:r>
          <a:endParaRPr lang="ru-RU" sz="1600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Субъект РФ – высший исполнительный орган государственной власти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Муниципалитет – местная администрация</a:t>
          </a:r>
          <a:endParaRPr lang="ru-RU" sz="1600" kern="1200" dirty="0"/>
        </a:p>
      </dsp:txBody>
      <dsp:txXfrm>
        <a:off x="0" y="3951027"/>
        <a:ext cx="8483600" cy="1392300"/>
      </dsp:txXfrm>
    </dsp:sp>
    <dsp:sp modelId="{00D3D7C4-AA59-4067-8E7E-9CA9EB2CE582}">
      <dsp:nvSpPr>
        <dsp:cNvPr id="0" name=""/>
        <dsp:cNvSpPr/>
      </dsp:nvSpPr>
      <dsp:spPr>
        <a:xfrm>
          <a:off x="424180" y="3567267"/>
          <a:ext cx="5938520" cy="767520"/>
        </a:xfrm>
        <a:prstGeom prst="roundRect">
          <a:avLst/>
        </a:prstGeom>
        <a:gradFill rotWithShape="0">
          <a:gsLst>
            <a:gs pos="0">
              <a:schemeClr val="accent2">
                <a:hueOff val="6751989"/>
                <a:satOff val="2501"/>
                <a:lumOff val="7646"/>
                <a:alphaOff val="0"/>
                <a:tint val="1000"/>
                <a:satMod val="255000"/>
              </a:schemeClr>
            </a:gs>
            <a:gs pos="55000">
              <a:schemeClr val="accent2">
                <a:hueOff val="6751989"/>
                <a:satOff val="2501"/>
                <a:lumOff val="7646"/>
                <a:alphaOff val="0"/>
                <a:tint val="12000"/>
                <a:satMod val="255000"/>
              </a:schemeClr>
            </a:gs>
            <a:gs pos="100000">
              <a:schemeClr val="accent2">
                <a:hueOff val="6751989"/>
                <a:satOff val="2501"/>
                <a:lumOff val="7646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462" tIns="0" rIns="22446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Долгосрочный бюджетный прогноз (изменения в прогноз) утверждается </a:t>
          </a:r>
          <a:r>
            <a:rPr lang="ru-RU" sz="1600" b="1" u="sng" kern="1200" dirty="0" smtClean="0">
              <a:solidFill>
                <a:schemeClr val="accent2">
                  <a:lumMod val="50000"/>
                </a:schemeClr>
              </a:solidFill>
            </a:rPr>
            <a:t>в срок до 2-х месяцев </a:t>
          </a:r>
          <a:r>
            <a:rPr lang="ru-RU" sz="1600" kern="1200" dirty="0" smtClean="0">
              <a:solidFill>
                <a:schemeClr val="tx1"/>
              </a:solidFill>
            </a:rPr>
            <a:t>после опубликования закона (решения) о бюджете</a:t>
          </a:r>
          <a:endParaRPr lang="ru-RU" sz="1600" kern="1200" dirty="0"/>
        </a:p>
      </dsp:txBody>
      <dsp:txXfrm>
        <a:off x="461647" y="3604734"/>
        <a:ext cx="5863586" cy="6925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AB98BD-C7C2-4D40-B469-E38620AE26E1}">
      <dsp:nvSpPr>
        <dsp:cNvPr id="0" name=""/>
        <dsp:cNvSpPr/>
      </dsp:nvSpPr>
      <dsp:spPr>
        <a:xfrm>
          <a:off x="0" y="98069"/>
          <a:ext cx="8623300" cy="1895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Оптимизация количества оснований </a:t>
          </a:r>
          <a:r>
            <a:rPr lang="ru-RU" sz="3600" kern="1200" dirty="0" smtClean="0"/>
            <a:t>для внесения изменений в сводную бюджетную роспись</a:t>
          </a:r>
          <a:endParaRPr lang="ru-RU" sz="3600" kern="1200" dirty="0"/>
        </a:p>
      </dsp:txBody>
      <dsp:txXfrm>
        <a:off x="92526" y="190595"/>
        <a:ext cx="8438248" cy="1710347"/>
      </dsp:txXfrm>
    </dsp:sp>
    <dsp:sp modelId="{4F96DC2E-8182-4193-A98A-FA92CD9D769C}">
      <dsp:nvSpPr>
        <dsp:cNvPr id="0" name=""/>
        <dsp:cNvSpPr/>
      </dsp:nvSpPr>
      <dsp:spPr>
        <a:xfrm>
          <a:off x="0" y="1993469"/>
          <a:ext cx="8623300" cy="3204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790" tIns="45720" rIns="256032" bIns="4572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dirty="0" smtClean="0"/>
            <a:t>Возврат межбюджетных субсидий – в течение 1 месяца</a:t>
          </a:r>
          <a:endParaRPr lang="ru-RU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b="1" kern="1200" dirty="0" smtClean="0"/>
            <a:t>Перенос</a:t>
          </a:r>
          <a:r>
            <a:rPr lang="ru-RU" sz="2800" kern="1200" dirty="0" smtClean="0"/>
            <a:t> норм постоянного характера </a:t>
          </a:r>
          <a:r>
            <a:rPr lang="ru-RU" sz="2800" b="1" kern="1200" dirty="0" smtClean="0"/>
            <a:t>текстовых статей </a:t>
          </a:r>
          <a:r>
            <a:rPr lang="ru-RU" sz="2800" kern="1200" dirty="0" smtClean="0"/>
            <a:t>федерального закона о федеральном бюджете в Бюджетный кодекс</a:t>
          </a:r>
          <a:endParaRPr lang="ru-RU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b="1" kern="1200" dirty="0" smtClean="0"/>
            <a:t>Приостановление</a:t>
          </a:r>
          <a:r>
            <a:rPr lang="ru-RU" sz="2800" b="0" kern="1200" dirty="0" smtClean="0"/>
            <a:t> требования об </a:t>
          </a:r>
          <a:r>
            <a:rPr lang="ru-RU" sz="2800" b="1" kern="1200" dirty="0" smtClean="0"/>
            <a:t>уточнении параметров </a:t>
          </a:r>
          <a:r>
            <a:rPr lang="ru-RU" sz="2800" b="0" kern="1200" dirty="0" smtClean="0"/>
            <a:t>разрабатываемых проектов бюджетов </a:t>
          </a:r>
          <a:endParaRPr lang="ru-RU" sz="2800" b="0" kern="1200" dirty="0"/>
        </a:p>
      </dsp:txBody>
      <dsp:txXfrm>
        <a:off x="0" y="1993469"/>
        <a:ext cx="8623300" cy="32043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EAB9F-174A-4F37-B843-5BC2173111C1}">
      <dsp:nvSpPr>
        <dsp:cNvPr id="0" name=""/>
        <dsp:cNvSpPr/>
      </dsp:nvSpPr>
      <dsp:spPr>
        <a:xfrm>
          <a:off x="0" y="232718"/>
          <a:ext cx="8229600" cy="7020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Концептуальные</a:t>
          </a:r>
          <a:endParaRPr lang="ru-RU" sz="3000" kern="1200" dirty="0"/>
        </a:p>
      </dsp:txBody>
      <dsp:txXfrm>
        <a:off x="34269" y="266987"/>
        <a:ext cx="8161062" cy="633462"/>
      </dsp:txXfrm>
    </dsp:sp>
    <dsp:sp modelId="{D542CEAE-7933-4FCC-BBE2-D427185AFFE0}">
      <dsp:nvSpPr>
        <dsp:cNvPr id="0" name=""/>
        <dsp:cNvSpPr/>
      </dsp:nvSpPr>
      <dsp:spPr>
        <a:xfrm>
          <a:off x="0" y="934718"/>
          <a:ext cx="8229600" cy="136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300" kern="1200" dirty="0" smtClean="0"/>
            <a:t>сформированные поправки, отложенные до новой редакции</a:t>
          </a:r>
          <a:endParaRPr lang="ru-RU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300" kern="1200" dirty="0" smtClean="0"/>
            <a:t>новации, разрабатываемые в связи с программными документами в рамках работы над новой редакцией</a:t>
          </a:r>
          <a:endParaRPr lang="ru-RU" sz="2300" kern="1200" dirty="0"/>
        </a:p>
      </dsp:txBody>
      <dsp:txXfrm>
        <a:off x="0" y="934718"/>
        <a:ext cx="8229600" cy="1366200"/>
      </dsp:txXfrm>
    </dsp:sp>
    <dsp:sp modelId="{F2C75D74-67D0-490F-8283-3B9B7F9797EC}">
      <dsp:nvSpPr>
        <dsp:cNvPr id="0" name=""/>
        <dsp:cNvSpPr/>
      </dsp:nvSpPr>
      <dsp:spPr>
        <a:xfrm>
          <a:off x="0" y="2300918"/>
          <a:ext cx="8229600" cy="702000"/>
        </a:xfrm>
        <a:prstGeom prst="roundRect">
          <a:avLst/>
        </a:prstGeom>
        <a:gradFill rotWithShape="0">
          <a:gsLst>
            <a:gs pos="0">
              <a:schemeClr val="accent3">
                <a:hueOff val="-8269636"/>
                <a:satOff val="13411"/>
                <a:lumOff val="98"/>
                <a:alphaOff val="0"/>
                <a:tint val="1000"/>
                <a:satMod val="255000"/>
              </a:schemeClr>
            </a:gs>
            <a:gs pos="55000">
              <a:schemeClr val="accent3">
                <a:hueOff val="-8269636"/>
                <a:satOff val="13411"/>
                <a:lumOff val="98"/>
                <a:alphaOff val="0"/>
                <a:tint val="12000"/>
                <a:satMod val="255000"/>
              </a:schemeClr>
            </a:gs>
            <a:gs pos="100000">
              <a:schemeClr val="accent3">
                <a:hueOff val="-8269636"/>
                <a:satOff val="13411"/>
                <a:lumOff val="98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Правовые</a:t>
          </a:r>
          <a:endParaRPr lang="ru-RU" sz="3000" kern="1200" dirty="0"/>
        </a:p>
      </dsp:txBody>
      <dsp:txXfrm>
        <a:off x="34269" y="2335187"/>
        <a:ext cx="8161062" cy="633462"/>
      </dsp:txXfrm>
    </dsp:sp>
    <dsp:sp modelId="{6D5B1CDF-0807-4A4B-8FED-4A73D9A41718}">
      <dsp:nvSpPr>
        <dsp:cNvPr id="0" name=""/>
        <dsp:cNvSpPr/>
      </dsp:nvSpPr>
      <dsp:spPr>
        <a:xfrm>
          <a:off x="0" y="3002919"/>
          <a:ext cx="8229600" cy="683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300" kern="1200" dirty="0" smtClean="0"/>
            <a:t>Новые нормы не создаются, а уточняется правовой смысл уже действующих</a:t>
          </a:r>
          <a:endParaRPr lang="ru-RU" sz="2300" kern="1200" dirty="0"/>
        </a:p>
      </dsp:txBody>
      <dsp:txXfrm>
        <a:off x="0" y="3002919"/>
        <a:ext cx="8229600" cy="683100"/>
      </dsp:txXfrm>
    </dsp:sp>
    <dsp:sp modelId="{01749A27-BFBE-4C80-98CA-F2849A122D64}">
      <dsp:nvSpPr>
        <dsp:cNvPr id="0" name=""/>
        <dsp:cNvSpPr/>
      </dsp:nvSpPr>
      <dsp:spPr>
        <a:xfrm>
          <a:off x="0" y="3686019"/>
          <a:ext cx="8229600" cy="702000"/>
        </a:xfrm>
        <a:prstGeom prst="roundRect">
          <a:avLst/>
        </a:prstGeom>
        <a:gradFill rotWithShape="0">
          <a:gsLst>
            <a:gs pos="0">
              <a:schemeClr val="accent3">
                <a:hueOff val="-16539272"/>
                <a:satOff val="26822"/>
                <a:lumOff val="197"/>
                <a:alphaOff val="0"/>
                <a:tint val="1000"/>
                <a:satMod val="255000"/>
              </a:schemeClr>
            </a:gs>
            <a:gs pos="55000">
              <a:schemeClr val="accent3">
                <a:hueOff val="-16539272"/>
                <a:satOff val="26822"/>
                <a:lumOff val="197"/>
                <a:alphaOff val="0"/>
                <a:tint val="12000"/>
                <a:satMod val="255000"/>
              </a:schemeClr>
            </a:gs>
            <a:gs pos="100000">
              <a:schemeClr val="accent3">
                <a:hueOff val="-16539272"/>
                <a:satOff val="26822"/>
                <a:lumOff val="197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Юридико-технические</a:t>
          </a:r>
          <a:endParaRPr lang="ru-RU" sz="3000" kern="1200" dirty="0"/>
        </a:p>
      </dsp:txBody>
      <dsp:txXfrm>
        <a:off x="34269" y="3720288"/>
        <a:ext cx="8161062" cy="633462"/>
      </dsp:txXfrm>
    </dsp:sp>
    <dsp:sp modelId="{2B427B40-1BE0-4EA1-9A57-1CD1EEFED650}">
      <dsp:nvSpPr>
        <dsp:cNvPr id="0" name=""/>
        <dsp:cNvSpPr/>
      </dsp:nvSpPr>
      <dsp:spPr>
        <a:xfrm>
          <a:off x="0" y="4388019"/>
          <a:ext cx="8229600" cy="683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300" kern="1200" dirty="0" smtClean="0"/>
            <a:t>не влияют на суть и последствия применения правовой нормы</a:t>
          </a:r>
          <a:endParaRPr lang="ru-RU" sz="2300" kern="1200" dirty="0"/>
        </a:p>
      </dsp:txBody>
      <dsp:txXfrm>
        <a:off x="0" y="4388019"/>
        <a:ext cx="8229600" cy="6831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31FC5E-DC10-4436-B0D9-9C855F7172BD}">
      <dsp:nvSpPr>
        <dsp:cNvPr id="0" name=""/>
        <dsp:cNvSpPr/>
      </dsp:nvSpPr>
      <dsp:spPr>
        <a:xfrm>
          <a:off x="0" y="439218"/>
          <a:ext cx="6604000" cy="216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2544" tIns="333248" rIns="512544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распространить нормы "делегированного права" – изъять из Кодекса нормы подзаконного характера, определяющие компетенцию подведомственных Правительству РФ органов исполнительной власти, оставив их основные функции (например, полномочия Минфина России и Казначейства России)</a:t>
          </a:r>
          <a:endParaRPr lang="ru-RU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агрегированнее норм, регулирующих источники доходов бюджетов</a:t>
          </a:r>
          <a:endParaRPr lang="ru-RU" sz="1600" kern="1200" dirty="0"/>
        </a:p>
      </dsp:txBody>
      <dsp:txXfrm>
        <a:off x="0" y="439218"/>
        <a:ext cx="6604000" cy="2167200"/>
      </dsp:txXfrm>
    </dsp:sp>
    <dsp:sp modelId="{7C2FBB6F-CB68-4BF0-BF5D-FF0B1CB77B71}">
      <dsp:nvSpPr>
        <dsp:cNvPr id="0" name=""/>
        <dsp:cNvSpPr/>
      </dsp:nvSpPr>
      <dsp:spPr>
        <a:xfrm>
          <a:off x="330200" y="203058"/>
          <a:ext cx="4622800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4731" tIns="0" rIns="174731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Инструменты (механизмы)</a:t>
          </a:r>
          <a:endParaRPr lang="ru-RU" sz="1600" kern="1200" dirty="0"/>
        </a:p>
      </dsp:txBody>
      <dsp:txXfrm>
        <a:off x="353257" y="226115"/>
        <a:ext cx="4576686" cy="426206"/>
      </dsp:txXfrm>
    </dsp:sp>
    <dsp:sp modelId="{F9898614-3AAF-47A7-8237-5A68B939A5C3}">
      <dsp:nvSpPr>
        <dsp:cNvPr id="0" name=""/>
        <dsp:cNvSpPr/>
      </dsp:nvSpPr>
      <dsp:spPr>
        <a:xfrm>
          <a:off x="0" y="2928979"/>
          <a:ext cx="6604000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2544" tIns="333248" rIns="512544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повышение предсказуемости и прозрачности бюджетной системы</a:t>
          </a:r>
          <a:endParaRPr lang="ru-RU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повышение обоснованности проектируемых изменений</a:t>
          </a:r>
          <a:endParaRPr lang="ru-RU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экономия административных и финансовых ресурсов исполнительной и занимательных ветвей власти</a:t>
          </a:r>
          <a:endParaRPr lang="ru-RU" sz="1600" kern="1200" dirty="0"/>
        </a:p>
      </dsp:txBody>
      <dsp:txXfrm>
        <a:off x="0" y="2928979"/>
        <a:ext cx="6604000" cy="1587600"/>
      </dsp:txXfrm>
    </dsp:sp>
    <dsp:sp modelId="{5B8124D4-3416-4D5C-B9FF-E19ACF20B0D6}">
      <dsp:nvSpPr>
        <dsp:cNvPr id="0" name=""/>
        <dsp:cNvSpPr/>
      </dsp:nvSpPr>
      <dsp:spPr>
        <a:xfrm>
          <a:off x="330200" y="2692819"/>
          <a:ext cx="4622800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4731" tIns="0" rIns="174731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Позитивные эффекты:</a:t>
          </a:r>
          <a:endParaRPr lang="ru-RU" sz="1600" kern="1200" dirty="0"/>
        </a:p>
      </dsp:txBody>
      <dsp:txXfrm>
        <a:off x="353257" y="2715876"/>
        <a:ext cx="4576686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890989" cy="49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18" tIns="44660" rIns="89318" bIns="44660" numCol="1" anchor="t" anchorCtr="0" compatLnSpc="1">
            <a:prstTxWarp prst="textNoShape">
              <a:avLst/>
            </a:prstTxWarp>
          </a:bodyPr>
          <a:lstStyle>
            <a:lvl1pPr defTabSz="890588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Слайд 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776598" y="1"/>
            <a:ext cx="2890989" cy="49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18" tIns="44660" rIns="89318" bIns="44660" numCol="1" anchor="t" anchorCtr="0" compatLnSpc="1">
            <a:prstTxWarp prst="textNoShape">
              <a:avLst/>
            </a:prstTxWarp>
          </a:bodyPr>
          <a:lstStyle>
            <a:lvl1pPr algn="r" defTabSz="890588">
              <a:defRPr sz="1200">
                <a:latin typeface="Arial" charset="0"/>
              </a:defRPr>
            </a:lvl1pPr>
          </a:lstStyle>
          <a:p>
            <a:pPr>
              <a:defRPr/>
            </a:pPr>
            <a:fld id="{D8C61892-2B14-40AF-BC75-1E1A03EE8E06}" type="datetime1">
              <a:rPr lang="ru-RU"/>
              <a:pPr>
                <a:defRPr/>
              </a:pPr>
              <a:t>17.04.2014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1" y="9429625"/>
            <a:ext cx="2890989" cy="49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18" tIns="44660" rIns="89318" bIns="44660" numCol="1" anchor="b" anchorCtr="0" compatLnSpc="1">
            <a:prstTxWarp prst="textNoShape">
              <a:avLst/>
            </a:prstTxWarp>
          </a:bodyPr>
          <a:lstStyle>
            <a:lvl1pPr defTabSz="8905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776598" y="9429625"/>
            <a:ext cx="2890989" cy="49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18" tIns="44660" rIns="89318" bIns="44660" numCol="1" anchor="b" anchorCtr="0" compatLnSpc="1">
            <a:prstTxWarp prst="textNoShape">
              <a:avLst/>
            </a:prstTxWarp>
          </a:bodyPr>
          <a:lstStyle>
            <a:lvl1pPr algn="r" defTabSz="890588">
              <a:defRPr sz="1200">
                <a:latin typeface="Arial" charset="0"/>
              </a:defRPr>
            </a:lvl1pPr>
          </a:lstStyle>
          <a:p>
            <a:pPr>
              <a:defRPr/>
            </a:pPr>
            <a:fld id="{90C08EFF-A4A4-419C-BF38-53E376FF1A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57552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890989" cy="49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52" tIns="44727" rIns="89452" bIns="44727" numCol="1" anchor="t" anchorCtr="0" compatLnSpc="1">
            <a:prstTxWarp prst="textNoShape">
              <a:avLst/>
            </a:prstTxWarp>
          </a:bodyPr>
          <a:lstStyle>
            <a:lvl1pPr defTabSz="89058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dirty="0"/>
              <a:t>Слайд 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776598" y="1"/>
            <a:ext cx="2890989" cy="49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52" tIns="44727" rIns="89452" bIns="44727" numCol="1" anchor="t" anchorCtr="0" compatLnSpc="1">
            <a:prstTxWarp prst="textNoShape">
              <a:avLst/>
            </a:prstTxWarp>
          </a:bodyPr>
          <a:lstStyle>
            <a:lvl1pPr algn="r" defTabSz="89058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EE31E11-DF99-42BD-B3BA-9546C357095D}" type="datetime1">
              <a:rPr lang="ru-RU"/>
              <a:pPr>
                <a:defRPr/>
              </a:pPr>
              <a:t>17.04.2014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8838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846" tIns="49924" rIns="99846" bIns="49924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67960" y="4714814"/>
            <a:ext cx="5333168" cy="4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52" tIns="44727" rIns="89452" bIns="447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1" y="9429625"/>
            <a:ext cx="2890989" cy="49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52" tIns="44727" rIns="89452" bIns="44727" numCol="1" anchor="b" anchorCtr="0" compatLnSpc="1">
            <a:prstTxWarp prst="textNoShape">
              <a:avLst/>
            </a:prstTxWarp>
          </a:bodyPr>
          <a:lstStyle>
            <a:lvl1pPr defTabSz="89058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776598" y="9429625"/>
            <a:ext cx="2890989" cy="49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52" tIns="44727" rIns="89452" bIns="44727" numCol="1" anchor="b" anchorCtr="0" compatLnSpc="1">
            <a:prstTxWarp prst="textNoShape">
              <a:avLst/>
            </a:prstTxWarp>
          </a:bodyPr>
          <a:lstStyle>
            <a:lvl1pPr algn="r" defTabSz="89058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42A71F3-84B0-4915-9628-AB10C4428D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2443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7250" y="746125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613" y="4716498"/>
            <a:ext cx="4891865" cy="4465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0188" indent="-230188" eaLnBrk="1" hangingPunct="1">
              <a:lnSpc>
                <a:spcPct val="90000"/>
              </a:lnSpc>
            </a:pPr>
            <a:r>
              <a:rPr lang="ru-RU" dirty="0" smtClean="0"/>
              <a:t>Титул</a:t>
            </a:r>
          </a:p>
          <a:p>
            <a:pPr marL="230188" indent="-230188" eaLnBrk="1" hangingPunct="1">
              <a:lnSpc>
                <a:spcPct val="90000"/>
              </a:lnSpc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FBC7C5-6E48-4278-BC86-3F78F6437B0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911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FBC7C5-6E48-4278-BC86-3F78F6437B0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911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FBC7C5-6E48-4278-BC86-3F78F6437B0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911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7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5151438"/>
            <a:ext cx="654050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Line 4"/>
          <p:cNvSpPr>
            <a:spLocks noChangeShapeType="1"/>
          </p:cNvSpPr>
          <p:nvPr userDrawn="1"/>
        </p:nvSpPr>
        <p:spPr bwMode="auto">
          <a:xfrm>
            <a:off x="6615113" y="5075238"/>
            <a:ext cx="155257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9" name="Line 5"/>
          <p:cNvSpPr>
            <a:spLocks noChangeShapeType="1"/>
          </p:cNvSpPr>
          <p:nvPr userDrawn="1"/>
        </p:nvSpPr>
        <p:spPr bwMode="auto">
          <a:xfrm>
            <a:off x="6615113" y="6034088"/>
            <a:ext cx="155257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0" name="Rectangle 6"/>
          <p:cNvSpPr>
            <a:spLocks noChangeArrowheads="1"/>
          </p:cNvSpPr>
          <p:nvPr userDrawn="1"/>
        </p:nvSpPr>
        <p:spPr bwMode="auto">
          <a:xfrm>
            <a:off x="7024688" y="6042025"/>
            <a:ext cx="731837" cy="63500"/>
          </a:xfrm>
          <a:prstGeom prst="rect">
            <a:avLst/>
          </a:prstGeom>
          <a:solidFill>
            <a:srgbClr val="C0C0C0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Georgia" pitchFamily="18" charset="0"/>
            </a:endParaRPr>
          </a:p>
        </p:txBody>
      </p: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7024688" y="5008563"/>
            <a:ext cx="731837" cy="63500"/>
          </a:xfrm>
          <a:prstGeom prst="rect">
            <a:avLst/>
          </a:prstGeom>
          <a:solidFill>
            <a:srgbClr val="C0C0C0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Georgia" pitchFamily="18" charset="0"/>
            </a:endParaRPr>
          </a:p>
        </p:txBody>
      </p:sp>
      <p:sp>
        <p:nvSpPr>
          <p:cNvPr id="22" name="Rectangle 23"/>
          <p:cNvSpPr>
            <a:spLocks noChangeArrowheads="1"/>
          </p:cNvSpPr>
          <p:nvPr userDrawn="1"/>
        </p:nvSpPr>
        <p:spPr bwMode="auto">
          <a:xfrm>
            <a:off x="6400800" y="4532313"/>
            <a:ext cx="1931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</a:pPr>
            <a:r>
              <a:rPr lang="ru-RU" dirty="0">
                <a:latin typeface="Georgia" pitchFamily="18" charset="0"/>
              </a:rPr>
              <a:t>Минфин России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3" name="Дата 27"/>
          <p:cNvSpPr>
            <a:spLocks noGrp="1"/>
          </p:cNvSpPr>
          <p:nvPr>
            <p:ph type="dt" sz="half" idx="10"/>
          </p:nvPr>
        </p:nvSpPr>
        <p:spPr>
          <a:xfrm>
            <a:off x="1782763" y="6080125"/>
            <a:ext cx="960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72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 userDrawn="1"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 userDrawn="1"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Прямоугольник 7"/>
          <p:cNvSpPr/>
          <p:nvPr userDrawn="1"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Прямоугольник 9"/>
          <p:cNvSpPr/>
          <p:nvPr userDrawn="1"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1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cs typeface="Times New Roman" pitchFamily="18" charset="0"/>
              </a:rPr>
              <a:t>М</a:t>
            </a:r>
            <a:endParaRPr lang="ru-RU" dirty="0">
              <a:latin typeface="Arial" charset="0"/>
            </a:endParaRPr>
          </a:p>
        </p:txBody>
      </p:sp>
      <p:sp>
        <p:nvSpPr>
          <p:cNvPr id="13" name="Прямоугольник 14"/>
          <p:cNvSpPr>
            <a:spLocks noChangeArrowheads="1"/>
          </p:cNvSpPr>
          <p:nvPr userDrawn="1"/>
        </p:nvSpPr>
        <p:spPr bwMode="auto">
          <a:xfrm>
            <a:off x="963613" y="-20638"/>
            <a:ext cx="2524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774700" y="-61913"/>
            <a:ext cx="3841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schemeClr val="bg1"/>
                </a:solidFill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1639"/>
            <a:ext cx="8229600" cy="47618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4"/>
          </p:nvPr>
        </p:nvSpPr>
        <p:spPr>
          <a:xfrm>
            <a:off x="7990904" y="14289"/>
            <a:ext cx="726376" cy="303212"/>
          </a:xfrm>
          <a:prstGeom prst="rect">
            <a:avLst/>
          </a:prstGeom>
        </p:spPr>
        <p:txBody>
          <a:bodyPr vert="horz" anchor="b"/>
          <a:lstStyle>
            <a:lvl1pPr algn="r">
              <a:defRPr sz="18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3361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7"/>
          <p:cNvSpPr>
            <a:spLocks noGrp="1"/>
          </p:cNvSpPr>
          <p:nvPr>
            <p:ph type="dt" sz="half" idx="10"/>
          </p:nvPr>
        </p:nvSpPr>
        <p:spPr>
          <a:xfrm>
            <a:off x="1782763" y="6080125"/>
            <a:ext cx="960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2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8F278-AD0F-4390-9A75-D5FFC3BC68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4478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352675"/>
            <a:ext cx="3991708" cy="4286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41984" y="2352675"/>
            <a:ext cx="3993174" cy="4286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32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cs typeface="Times New Roman" pitchFamily="18" charset="0"/>
              </a:rPr>
              <a:t>М</a:t>
            </a:r>
            <a:endParaRPr lang="ru-RU" dirty="0">
              <a:latin typeface="Arial" charset="0"/>
            </a:endParaRPr>
          </a:p>
        </p:txBody>
      </p:sp>
      <p:sp>
        <p:nvSpPr>
          <p:cNvPr id="8" name="Прямоугольник 6"/>
          <p:cNvSpPr>
            <a:spLocks noChangeArrowheads="1"/>
          </p:cNvSpPr>
          <p:nvPr userDrawn="1"/>
        </p:nvSpPr>
        <p:spPr bwMode="auto">
          <a:xfrm>
            <a:off x="963613" y="-20638"/>
            <a:ext cx="2524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0" y="-61913"/>
            <a:ext cx="3841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schemeClr val="bg1"/>
                </a:solidFill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cs typeface="Times New Roman" pitchFamily="18" charset="0"/>
              </a:rPr>
              <a:t>М</a:t>
            </a:r>
            <a:endParaRPr lang="ru-RU" dirty="0">
              <a:latin typeface="Arial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 userDrawn="1"/>
        </p:nvSpPr>
        <p:spPr bwMode="auto">
          <a:xfrm>
            <a:off x="963613" y="-20638"/>
            <a:ext cx="2524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0" y="-61913"/>
            <a:ext cx="3841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schemeClr val="bg1"/>
                </a:solidFill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35081" y="271690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1" name="Дата 25"/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ижний колонтитул 27"/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pic>
        <p:nvPicPr>
          <p:cNvPr id="23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419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ru-RU" dirty="0" smtClean="0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ru-RU" dirty="0" smtClean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ru-RU" dirty="0" smtClean="0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ru-RU" dirty="0" smtClean="0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ru-RU" dirty="0" smtClean="0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ru-RU" dirty="0" smtClean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ru-RU" dirty="0" smtClean="0">
              <a:solidFill>
                <a:srgbClr val="FFFFFF"/>
              </a:solidFill>
            </a:endParaRPr>
          </a:p>
        </p:txBody>
      </p:sp>
      <p:pic>
        <p:nvPicPr>
          <p:cNvPr id="9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>
            <a:spLocks noChangeArrowheads="1"/>
          </p:cNvSpPr>
          <p:nvPr userDrawn="1"/>
        </p:nvSpPr>
        <p:spPr bwMode="auto">
          <a:xfrm>
            <a:off x="541338" y="0"/>
            <a:ext cx="4635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5" rIns="91431" bIns="45715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>
              <a:defRPr/>
            </a:pPr>
            <a:r>
              <a:rPr lang="ru-RU" altLang="ru-RU" sz="2000" dirty="0" smtClean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altLang="ru-RU" dirty="0" smtClean="0">
              <a:latin typeface="Arial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 userDrawn="1"/>
        </p:nvSpPr>
        <p:spPr bwMode="auto">
          <a:xfrm>
            <a:off x="963613" y="-20638"/>
            <a:ext cx="2524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5" rIns="91431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>
              <a:defRPr/>
            </a:pPr>
            <a:r>
              <a:rPr lang="ru-RU" altLang="ru-RU" sz="1600" dirty="0" smtClean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altLang="ru-RU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 userDrawn="1"/>
        </p:nvSpPr>
        <p:spPr bwMode="auto">
          <a:xfrm>
            <a:off x="774700" y="-61913"/>
            <a:ext cx="3841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5" rIns="91431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>
              <a:defRPr/>
            </a:pPr>
            <a:r>
              <a:rPr lang="ru-RU" altLang="ru-RU" sz="2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alt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4"/>
          </p:nvPr>
        </p:nvSpPr>
        <p:spPr>
          <a:xfrm>
            <a:off x="7990904" y="14289"/>
            <a:ext cx="726376" cy="303212"/>
          </a:xfrm>
          <a:prstGeom prst="rect">
            <a:avLst/>
          </a:prstGeom>
        </p:spPr>
        <p:txBody>
          <a:bodyPr vert="horz" anchor="b"/>
          <a:lstStyle>
            <a:lvl1pPr algn="r">
              <a:defRPr sz="18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460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401638"/>
            <a:ext cx="8229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016125"/>
            <a:ext cx="8229600" cy="455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1" name="Номер слайда 28"/>
          <p:cNvSpPr>
            <a:spLocks noGrp="1"/>
          </p:cNvSpPr>
          <p:nvPr>
            <p:ph type="sldNum" sz="quarter" idx="4"/>
          </p:nvPr>
        </p:nvSpPr>
        <p:spPr>
          <a:xfrm>
            <a:off x="8320088" y="1588"/>
            <a:ext cx="747712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8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9" r:id="rId1"/>
    <p:sldLayoutId id="2147484577" r:id="rId2"/>
    <p:sldLayoutId id="2147484576" r:id="rId3"/>
    <p:sldLayoutId id="2147484578" r:id="rId4"/>
    <p:sldLayoutId id="2147484580" r:id="rId5"/>
    <p:sldLayoutId id="2147484581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Times New Roman" pitchFamily="18" charset="0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Times New Roman" pitchFamily="18" charset="0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Times New Roman" pitchFamily="18" charset="0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Times New Roman" pitchFamily="18" charset="0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ABD7B86F4FDF812337D15D4C65E5E5304FCDCB43BFC8A3C54E6D6DCF22209B399B55867C3682B684n9H5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7"/>
          <p:cNvSpPr>
            <a:spLocks noGrp="1"/>
          </p:cNvSpPr>
          <p:nvPr>
            <p:ph type="ctrTitle" idx="4294967295"/>
          </p:nvPr>
        </p:nvSpPr>
        <p:spPr>
          <a:xfrm>
            <a:off x="360218" y="479425"/>
            <a:ext cx="8506691" cy="2773363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Разработка и внедрение новаций бюджетного законодательства в 2014 году 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4694732"/>
            <a:ext cx="3862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Заместитель </a:t>
            </a:r>
            <a:r>
              <a:rPr lang="ru-RU" dirty="0" smtClean="0"/>
              <a:t>министра </a:t>
            </a:r>
            <a:endParaRPr lang="ru-RU" dirty="0" smtClean="0"/>
          </a:p>
          <a:p>
            <a:pPr algn="ctr"/>
            <a:r>
              <a:rPr lang="ru-RU" dirty="0" err="1" smtClean="0"/>
              <a:t>А.М.Лавров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4"/>
          <p:cNvSpPr>
            <a:spLocks noGrp="1"/>
          </p:cNvSpPr>
          <p:nvPr>
            <p:ph type="title"/>
          </p:nvPr>
        </p:nvSpPr>
        <p:spPr>
          <a:xfrm>
            <a:off x="1" y="330263"/>
            <a:ext cx="9001496" cy="118681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chemeClr val="tx2"/>
                </a:solidFill>
                <a:latin typeface="Arial" charset="0"/>
              </a:rPr>
              <a:t>Как правильно перейти к программным бюджетам </a:t>
            </a:r>
            <a:endParaRPr lang="ru-RU" sz="2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219" name="Содержимое 5"/>
          <p:cNvSpPr>
            <a:spLocks noGrp="1"/>
          </p:cNvSpPr>
          <p:nvPr>
            <p:ph idx="1"/>
          </p:nvPr>
        </p:nvSpPr>
        <p:spPr>
          <a:xfrm>
            <a:off x="407988" y="1663700"/>
            <a:ext cx="8416203" cy="5849940"/>
          </a:xfrm>
        </p:spPr>
        <p:txBody>
          <a:bodyPr>
            <a:noAutofit/>
          </a:bodyPr>
          <a:lstStyle/>
          <a:p>
            <a:pPr marL="566737" indent="-457200" algn="just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Необходима система стратегических целей (индикаторов)</a:t>
            </a:r>
          </a:p>
          <a:p>
            <a:pPr marL="109537" indent="0" algn="just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Прогноз социально-экономического развития на 3 года должен быть частью долгосрочного прогноза</a:t>
            </a:r>
          </a:p>
          <a:p>
            <a:pPr marL="566737" indent="-457200" algn="just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AutoNum type="arabicParenR" startAt="3"/>
            </a:pPr>
            <a:r>
              <a:rPr lang="ru-RU" sz="2400" dirty="0" smtClean="0">
                <a:cs typeface="Times New Roman" pitchFamily="18" charset="0"/>
              </a:rPr>
              <a:t>Планирование «сверху» – в долгосрочной бюджетной стратегии  должны быть предварительные потолки расходов, после утверждения госпрограмм утверждается стратегия с окончательными потолками</a:t>
            </a:r>
          </a:p>
          <a:p>
            <a:pPr marL="566737" indent="-457200" algn="just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AutoNum type="arabicParenR" startAt="3"/>
            </a:pPr>
            <a:r>
              <a:rPr lang="ru-RU" sz="2400" dirty="0" smtClean="0">
                <a:cs typeface="Times New Roman" pitchFamily="18" charset="0"/>
              </a:rPr>
              <a:t>Нельзя допускать вариантность </a:t>
            </a:r>
            <a:r>
              <a:rPr lang="ru-RU" sz="2400" dirty="0" err="1" smtClean="0">
                <a:cs typeface="Times New Roman" pitchFamily="18" charset="0"/>
              </a:rPr>
              <a:t>финобеспечения</a:t>
            </a:r>
            <a:r>
              <a:rPr lang="ru-RU" sz="2400" dirty="0" smtClean="0">
                <a:cs typeface="Times New Roman" pitchFamily="18" charset="0"/>
              </a:rPr>
              <a:t> программ</a:t>
            </a:r>
          </a:p>
          <a:p>
            <a:pPr marL="566737" indent="-457200" algn="just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AutoNum type="arabicParenR" startAt="3"/>
            </a:pPr>
            <a:r>
              <a:rPr lang="ru-RU" sz="2400" dirty="0" smtClean="0">
                <a:cs typeface="Times New Roman" pitchFamily="18" charset="0"/>
              </a:rPr>
              <a:t>Работать с ответственным исполнителями, не допускать обособления «текущих» и «инвестиционных» расходов</a:t>
            </a:r>
          </a:p>
          <a:p>
            <a:pPr marL="566737" indent="-457200" algn="just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AutoNum type="arabicParenR" startAt="3"/>
            </a:pPr>
            <a:r>
              <a:rPr lang="ru-RU" sz="2400" dirty="0" smtClean="0">
                <a:cs typeface="Times New Roman" pitchFamily="18" charset="0"/>
              </a:rPr>
              <a:t>Программный бюджет – только форма, нужны качественные госпрограммы</a:t>
            </a:r>
          </a:p>
          <a:p>
            <a:pPr marL="109537" indent="0" algn="just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None/>
            </a:pPr>
            <a:endParaRPr lang="ru-RU" sz="24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0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+mj-lt"/>
              </a:rPr>
              <a:t>Законопроект </a:t>
            </a:r>
            <a:endParaRPr lang="ru-RU" sz="2400" dirty="0">
              <a:latin typeface="+mj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143" y="914401"/>
            <a:ext cx="8229600" cy="558799"/>
          </a:xfrm>
        </p:spPr>
        <p:txBody>
          <a:bodyPr/>
          <a:lstStyle/>
          <a:p>
            <a:pPr marL="109537" indent="0" algn="ctr">
              <a:buNone/>
            </a:pPr>
            <a:r>
              <a:rPr lang="ru-RU" sz="2000" dirty="0" smtClean="0"/>
              <a:t>"О внесении изменений в Бюджетный кодекс </a:t>
            </a:r>
            <a:r>
              <a:rPr lang="ru-RU" sz="2000" dirty="0" smtClean="0"/>
              <a:t>РФ"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429189389"/>
              </p:ext>
            </p:extLst>
          </p:nvPr>
        </p:nvGraphicFramePr>
        <p:xfrm>
          <a:off x="279400" y="1460500"/>
          <a:ext cx="8623300" cy="5295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350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500" y="338139"/>
            <a:ext cx="8229600" cy="72866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000" dirty="0" smtClean="0">
                <a:latin typeface="+mj-lt"/>
              </a:rPr>
              <a:t>Общая схема внесения изменений в сводную бюджетную роспись</a:t>
            </a:r>
            <a:endParaRPr lang="ru-RU" sz="2000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368960"/>
              </p:ext>
            </p:extLst>
          </p:nvPr>
        </p:nvGraphicFramePr>
        <p:xfrm>
          <a:off x="228600" y="1320800"/>
          <a:ext cx="8686800" cy="43891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343400"/>
                <a:gridCol w="43434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До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 01.01.2015</a:t>
                      </a:r>
                      <a:endParaRPr lang="ru-RU" sz="1800" dirty="0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/>
                      <a:endParaRPr lang="ru-RU" sz="1800" b="1" dirty="0" smtClean="0"/>
                    </a:p>
                    <a:p>
                      <a:pPr algn="ctr"/>
                      <a:r>
                        <a:rPr lang="ru-RU" sz="1800" b="1" dirty="0" smtClean="0"/>
                        <a:t>Общие</a:t>
                      </a:r>
                      <a:r>
                        <a:rPr lang="ru-RU" sz="1800" b="1" baseline="0" dirty="0" smtClean="0"/>
                        <a:t> </a:t>
                      </a:r>
                      <a:r>
                        <a:rPr lang="ru-RU" sz="1800" b="1" baseline="0" dirty="0" smtClean="0"/>
                        <a:t>основания (пункт 3 статьи 217 БК РФ</a:t>
                      </a:r>
                      <a:r>
                        <a:rPr lang="ru-RU" sz="1800" b="1" baseline="0" dirty="0" smtClean="0"/>
                        <a:t>)</a:t>
                      </a:r>
                    </a:p>
                    <a:p>
                      <a:pPr algn="ctr"/>
                      <a:endParaRPr lang="ru-RU" sz="1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ru-RU" sz="1800" b="0" dirty="0" smtClean="0"/>
                    </a:p>
                    <a:p>
                      <a:pPr algn="ctr"/>
                      <a:endParaRPr lang="ru-RU" sz="1800" b="0" dirty="0" smtClean="0"/>
                    </a:p>
                    <a:p>
                      <a:pPr algn="ctr"/>
                      <a:endParaRPr lang="ru-RU" sz="1800" b="0" dirty="0" smtClean="0"/>
                    </a:p>
                    <a:p>
                      <a:pPr algn="ctr"/>
                      <a:r>
                        <a:rPr lang="ru-RU" sz="1800" b="0" dirty="0" smtClean="0"/>
                        <a:t>Любые дополнительные основная  - законом (решением) о бюджете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Дополнительные </a:t>
                      </a:r>
                      <a:r>
                        <a:rPr lang="ru-RU" sz="1800" b="1" dirty="0" err="1" smtClean="0"/>
                        <a:t>основаяния</a:t>
                      </a:r>
                      <a:endParaRPr lang="ru-RU" sz="1800" b="1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/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1800" b="1" dirty="0" smtClean="0"/>
                        <a:t>для каждого бюджета – своим законом (аналогом БК)</a:t>
                      </a: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endParaRPr lang="ru-RU" sz="1800" b="1" dirty="0" smtClean="0"/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1800" b="1" dirty="0" smtClean="0"/>
                        <a:t>кроме того , в законе (решении) о бюджете – только в отношении зарезервированных средств с указанием объема и направлений использования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634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500" y="325439"/>
            <a:ext cx="8229600" cy="7667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000" dirty="0">
                <a:latin typeface="+mj-lt"/>
              </a:rPr>
              <a:t>Оптимизация количества оснований для внесения изменений в сводную бюджетную </a:t>
            </a:r>
            <a:r>
              <a:rPr lang="ru-RU" sz="2000" dirty="0" smtClean="0">
                <a:latin typeface="+mj-lt"/>
              </a:rPr>
              <a:t>роспись (1)</a:t>
            </a:r>
            <a:endParaRPr lang="ru-RU" sz="2000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142935"/>
              </p:ext>
            </p:extLst>
          </p:nvPr>
        </p:nvGraphicFramePr>
        <p:xfrm>
          <a:off x="203200" y="1066803"/>
          <a:ext cx="8686800" cy="553719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343400"/>
                <a:gridCol w="4343400"/>
              </a:tblGrid>
              <a:tr h="31641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 01.01.2015</a:t>
                      </a:r>
                      <a:endParaRPr lang="ru-RU" sz="1400" dirty="0"/>
                    </a:p>
                  </a:txBody>
                  <a:tcPr/>
                </a:tc>
              </a:tr>
              <a:tr h="31641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Общие</a:t>
                      </a:r>
                      <a:r>
                        <a:rPr lang="ru-RU" sz="1400" baseline="0" dirty="0" smtClean="0"/>
                        <a:t> основания (пункт 3 статьи 217 БК РФ)</a:t>
                      </a:r>
                      <a:r>
                        <a:rPr lang="ru-RU" sz="1400" dirty="0" smtClean="0"/>
                        <a:t> :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1641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</a:rPr>
                        <a:t>в случае недостаточности БА для </a:t>
                      </a:r>
                      <a:r>
                        <a:rPr lang="ru-RU" sz="1400" b="1" kern="1200" dirty="0" smtClean="0">
                          <a:effectLst/>
                        </a:rPr>
                        <a:t>исполнения ПНО </a:t>
                      </a:r>
                      <a:r>
                        <a:rPr lang="ru-RU" sz="1400" kern="1200" dirty="0" smtClean="0">
                          <a:effectLst/>
                        </a:rPr>
                        <a:t>с</a:t>
                      </a:r>
                      <a:r>
                        <a:rPr lang="ru-RU" sz="1400" kern="1200" baseline="0" dirty="0" smtClean="0">
                          <a:effectLst/>
                        </a:rPr>
                        <a:t> превышение общего их объема </a:t>
                      </a:r>
                      <a:r>
                        <a:rPr lang="ru-RU" sz="1400" b="1" kern="1200" baseline="0" dirty="0" smtClean="0">
                          <a:effectLst/>
                        </a:rPr>
                        <a:t>на 5%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23851"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effectLst/>
                        </a:rPr>
                        <a:t>в случае изменения состава или полномочий (функций) ГРБС </a:t>
                      </a:r>
                      <a:r>
                        <a:rPr lang="ru-RU" sz="1400" b="1" kern="1200" dirty="0" smtClean="0">
                          <a:effectLst/>
                        </a:rPr>
                        <a:t>(подведомственных им казенных учреждений)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effectLst/>
                        </a:rPr>
                        <a:t>в случае изменения состава или полномочий (функций) главных распорядителей </a:t>
                      </a:r>
                      <a:r>
                        <a:rPr lang="ru-RU" sz="1400" b="1" kern="1200" dirty="0" smtClean="0">
                          <a:effectLst/>
                        </a:rPr>
                        <a:t>(распорядителей) и получателей </a:t>
                      </a:r>
                      <a:r>
                        <a:rPr lang="ru-RU" sz="1400" kern="1200" dirty="0" smtClean="0">
                          <a:effectLst/>
                        </a:rPr>
                        <a:t>бюджетных средств</a:t>
                      </a:r>
                      <a:r>
                        <a:rPr lang="ru-RU" sz="1400" b="1" kern="1200" dirty="0" smtClean="0">
                          <a:effectLst/>
                        </a:rPr>
                        <a:t>, в том числе в связи с передачей государственного (муниципального) имущества</a:t>
                      </a:r>
                      <a:endParaRPr lang="ru-RU" sz="1400" b="1" dirty="0"/>
                    </a:p>
                  </a:txBody>
                  <a:tcPr/>
                </a:tc>
              </a:tr>
              <a:tr h="1202363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/>
                        <a:t>вступления в силу законов, предусматривающих осуществление полномочий органов государственной власти субъектов РФ (ОМС) за счет субвенций из других бюджетов бюджетной системы РФ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Исключено , т.к.</a:t>
                      </a:r>
                      <a:r>
                        <a:rPr lang="ru-RU" sz="1400" baseline="0" dirty="0" smtClean="0"/>
                        <a:t> есть основание про фактическое поступление</a:t>
                      </a:r>
                      <a:endParaRPr lang="ru-RU" sz="1400" dirty="0"/>
                    </a:p>
                  </a:txBody>
                  <a:tcPr/>
                </a:tc>
              </a:tr>
              <a:tr h="53789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 случае исполнения </a:t>
                      </a:r>
                      <a:r>
                        <a:rPr lang="ru-RU" sz="1400" b="1" dirty="0" smtClean="0"/>
                        <a:t>судебных актов</a:t>
                      </a:r>
                      <a:r>
                        <a:rPr lang="ru-RU" sz="1400" dirty="0" smtClean="0"/>
                        <a:t>, предусматривающих обращение взыскания на средства бюджетов бюджетной системы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1423851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использования средств резервных фондов и иным образом зарезервированных в составе утвержденных бюджетных ассигнований …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случае использования (перераспределения) средств резервных фондов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а также средств, иным образом зарезервированных в составе утвержденных бюджетных ассигнований, </a:t>
                      </a:r>
                      <a:r>
                        <a:rPr lang="ru-RU" sz="1400" b="1" u="sng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указанием в законе (решении) о бюджете объема и направлений их использования</a:t>
                      </a:r>
                      <a:endParaRPr lang="ru-RU" sz="1100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609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500" y="338139"/>
            <a:ext cx="8229600" cy="72866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000" dirty="0">
                <a:latin typeface="+mj-lt"/>
              </a:rPr>
              <a:t>Оптимизация количества оснований для внесения изменений в сводную бюджетную </a:t>
            </a:r>
            <a:r>
              <a:rPr lang="ru-RU" sz="2000" dirty="0" smtClean="0">
                <a:latin typeface="+mj-lt"/>
              </a:rPr>
              <a:t>роспись (2)</a:t>
            </a:r>
            <a:endParaRPr lang="ru-RU" sz="2000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478460"/>
              </p:ext>
            </p:extLst>
          </p:nvPr>
        </p:nvGraphicFramePr>
        <p:xfrm>
          <a:off x="203200" y="1117600"/>
          <a:ext cx="8686800" cy="53340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343400"/>
                <a:gridCol w="43434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 01.01.2015</a:t>
                      </a:r>
                      <a:endParaRPr lang="ru-RU" sz="1400" dirty="0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Общие</a:t>
                      </a:r>
                      <a:r>
                        <a:rPr lang="ru-RU" sz="1400" baseline="0" dirty="0" smtClean="0"/>
                        <a:t> основания (пункт 3 статьи 217 БК РФ)</a:t>
                      </a:r>
                      <a:r>
                        <a:rPr lang="ru-RU" sz="1400" dirty="0" smtClean="0"/>
                        <a:t> :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случае перераспределения бюджетных ассигнований, предоставляемых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конкурсной основе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Не было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случае перераспределения БА в связи с предоставлением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грантов и  стипендий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соответствии с решениями Президента РФ, Правительства РФ,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высшего должностного лица субъекта РФ, высшего исполнительного органа власти субъекта РФ, местной администрации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случае перераспределения БА между текущим финансовым годом и плановым периодом … на оказание государственных (муниципальных) услуг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 по соответствующим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Рз, Пр,ЦСР, ВР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случае перераспределения БА между текущим финансовым годом и плановым периодом … на оказание гос. (мун) услуг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соответствующий финансовый 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случае увеличения БА … … за счет экономии по использованию в текущем финансовом году бюджетных ассигнований на оказание государственных (муниципальных) услуг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Исключено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случае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получения субсидий, субвенций, иных межбюджетных трансфертов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…., сверх объемов, утвержденных законом (решением) о бюджете  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МОГУТ ПРЕВЫШАТЬ ОБЩИЙ ОБЪЕМ РАСХОДОВ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855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500" y="338139"/>
            <a:ext cx="8229600" cy="72866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000" dirty="0">
                <a:latin typeface="+mj-lt"/>
              </a:rPr>
              <a:t>Оптимизация количества оснований для внесения изменений в сводную бюджетную </a:t>
            </a:r>
            <a:r>
              <a:rPr lang="ru-RU" sz="2000" dirty="0" smtClean="0">
                <a:latin typeface="+mj-lt"/>
              </a:rPr>
              <a:t>роспись (3)</a:t>
            </a:r>
            <a:endParaRPr lang="ru-RU" sz="2000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888359"/>
              </p:ext>
            </p:extLst>
          </p:nvPr>
        </p:nvGraphicFramePr>
        <p:xfrm>
          <a:off x="203200" y="1117600"/>
          <a:ext cx="8686800" cy="55168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343400"/>
                <a:gridCol w="43434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 01.01.2015</a:t>
                      </a:r>
                      <a:endParaRPr lang="ru-RU" sz="1400" dirty="0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Общие</a:t>
                      </a:r>
                      <a:r>
                        <a:rPr lang="ru-RU" sz="1400" baseline="0" dirty="0" smtClean="0"/>
                        <a:t> основания (пункт 3 статьи 217 БК РФ)</a:t>
                      </a:r>
                      <a:r>
                        <a:rPr lang="ru-RU" sz="1400" dirty="0" smtClean="0"/>
                        <a:t> :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в случае проведения реструктуризации государственного (муниципального) долга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Исключено</a:t>
                      </a:r>
                      <a:endParaRPr lang="ru-RU" sz="1400" dirty="0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случае перераспределения бюджетных ассигнований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между видами источников финансирования дефицита бюджета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(решение не приято)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в случае изменения типа государственных (муниципальных) учреждений </a:t>
                      </a:r>
                      <a:endParaRPr lang="ru-RU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в случае перераспределения БА на обслуживание государственного и муниципального долга …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Исключено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в случае увеличения бюджетных ассигнований текущего финансового года </a:t>
                      </a:r>
                      <a:r>
                        <a:rPr lang="ru-RU" sz="1400" b="1" dirty="0" smtClean="0"/>
                        <a:t>на оплату заключенных государственных (муниципальных) контрактов </a:t>
                      </a:r>
                      <a:r>
                        <a:rPr lang="ru-RU" sz="1400" b="0" dirty="0" smtClean="0"/>
                        <a:t>на поставку товаров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МОГУТ ПРЕВЫШАТЬ ОБЩИЙ ОБЪЕМ РАСХОДОВ</a:t>
                      </a:r>
                      <a:endParaRPr lang="ru-RU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Не было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 случае перераспределения БА, предусмотренных </a:t>
                      </a:r>
                      <a:r>
                        <a:rPr lang="ru-RU" sz="1400" b="1" dirty="0" smtClean="0"/>
                        <a:t>на исполнение государственных (муниципальных) гарантий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Не было</a:t>
                      </a:r>
                    </a:p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 случае перераспределения БА  на осуществление </a:t>
                      </a:r>
                      <a:r>
                        <a:rPr lang="ru-RU" sz="1400" b="1" dirty="0" smtClean="0"/>
                        <a:t>бюджетных инвестиций </a:t>
                      </a:r>
                      <a:r>
                        <a:rPr lang="ru-RU" sz="1400" dirty="0" smtClean="0"/>
                        <a:t>и предоставление </a:t>
                      </a:r>
                      <a:r>
                        <a:rPr lang="ru-RU" sz="1400" b="1" dirty="0" smtClean="0"/>
                        <a:t>субсидий на осуществление капитальных вложений </a:t>
                      </a:r>
                      <a:r>
                        <a:rPr lang="ru-RU" sz="1400" dirty="0" smtClean="0"/>
                        <a:t>(кроме БА дорожных фондов) </a:t>
                      </a:r>
                      <a:r>
                        <a:rPr lang="ru-RU" sz="1400" b="1" dirty="0" smtClean="0"/>
                        <a:t>при изменении способа финансового обеспечения</a:t>
                      </a:r>
                      <a:r>
                        <a:rPr lang="ru-RU" sz="1400" dirty="0" smtClean="0"/>
                        <a:t> реализации капитальных вложений 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0339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1638"/>
            <a:ext cx="8229600" cy="6143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dirty="0">
                <a:latin typeface="+mj-lt"/>
              </a:rPr>
              <a:t>Перенос норм постоянного характера текстовых статей федерального закона о федеральном бюджете в </a:t>
            </a:r>
            <a:r>
              <a:rPr lang="ru-RU" sz="2400" dirty="0" smtClean="0">
                <a:latin typeface="+mj-lt"/>
              </a:rPr>
              <a:t>БК</a:t>
            </a:r>
            <a:endParaRPr lang="ru-RU" sz="2400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5100" y="1219200"/>
            <a:ext cx="8661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ru-RU" sz="1600" dirty="0" smtClean="0"/>
              <a:t>в части </a:t>
            </a:r>
            <a:r>
              <a:rPr lang="ru-RU" sz="1600" b="1" dirty="0" smtClean="0"/>
              <a:t>налоговых доходов </a:t>
            </a:r>
            <a:r>
              <a:rPr lang="ru-RU" sz="1600" dirty="0" smtClean="0"/>
              <a:t>бюджетов субъектов РФ (ст</a:t>
            </a:r>
            <a:r>
              <a:rPr lang="ru-RU" sz="1600" dirty="0"/>
              <a:t>. </a:t>
            </a:r>
            <a:r>
              <a:rPr lang="ru-RU" sz="1600" dirty="0" smtClean="0"/>
              <a:t>56 БК РФ): </a:t>
            </a: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ru-RU" sz="1600" dirty="0" smtClean="0"/>
              <a:t>акцизы на топливо печное бытовой подлежат зачислению в бюджет региона по нормативу 100%;</a:t>
            </a: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ru-RU" sz="1600" dirty="0" smtClean="0"/>
              <a:t>закрепляется механизм перечисления не реже 1 раза в 10 дней доходов от акцизов на бензин и ГСМ с учетом нормативов, которые устанавливаются ФЗоФБ;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1600" dirty="0"/>
              <a:t>в части </a:t>
            </a:r>
            <a:r>
              <a:rPr lang="ru-RU" sz="1600" b="1" dirty="0" smtClean="0"/>
              <a:t>неналоговых доходов </a:t>
            </a:r>
            <a:r>
              <a:rPr lang="ru-RU" sz="1600" dirty="0"/>
              <a:t>бюджетов субъектов РФ (ст. </a:t>
            </a:r>
            <a:r>
              <a:rPr lang="ru-RU" sz="1600" dirty="0" smtClean="0"/>
              <a:t>57 </a:t>
            </a:r>
            <a:r>
              <a:rPr lang="ru-RU" sz="1600" dirty="0"/>
              <a:t>БК РФ): </a:t>
            </a:r>
            <a:endParaRPr lang="ru-RU" sz="1600" dirty="0" smtClean="0"/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ru-RU" sz="1600" dirty="0" smtClean="0"/>
              <a:t>регулярных </a:t>
            </a:r>
            <a:r>
              <a:rPr lang="ru-RU" sz="1600" dirty="0"/>
              <a:t>платежей за пользование недрами </a:t>
            </a:r>
            <a:r>
              <a:rPr lang="ru-RU" sz="1600" dirty="0" smtClean="0"/>
              <a:t> – </a:t>
            </a:r>
            <a:r>
              <a:rPr lang="ru-RU" sz="1600" dirty="0"/>
              <a:t>по нормативу </a:t>
            </a:r>
            <a:r>
              <a:rPr lang="ru-RU" sz="1600" dirty="0" smtClean="0"/>
              <a:t>60%</a:t>
            </a:r>
            <a:endParaRPr lang="ru-RU" sz="1600" dirty="0"/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ru-RU" sz="1600" dirty="0"/>
              <a:t>разовых платежей за пользование недрами  </a:t>
            </a:r>
            <a:r>
              <a:rPr lang="ru-RU" sz="1600" dirty="0" smtClean="0"/>
              <a:t>…– </a:t>
            </a:r>
            <a:r>
              <a:rPr lang="ru-RU" sz="1600" dirty="0"/>
              <a:t>по нормативу </a:t>
            </a:r>
            <a:r>
              <a:rPr lang="ru-RU" sz="1600" dirty="0" smtClean="0"/>
              <a:t>100%</a:t>
            </a:r>
            <a:endParaRPr lang="ru-RU" sz="1600" dirty="0"/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ru-RU" sz="1600" dirty="0"/>
              <a:t>платы от продажи на аукционе права на заключение договора пользования водными биологическими </a:t>
            </a:r>
            <a:r>
              <a:rPr lang="ru-RU" sz="1600" dirty="0" smtClean="0"/>
              <a:t>ресурсами… - </a:t>
            </a:r>
            <a:r>
              <a:rPr lang="ru-RU" sz="1600" dirty="0"/>
              <a:t>по нормативу </a:t>
            </a:r>
            <a:r>
              <a:rPr lang="ru-RU" sz="1600" dirty="0" smtClean="0"/>
              <a:t>100%</a:t>
            </a:r>
            <a:endParaRPr lang="ru-RU" sz="1600" dirty="0"/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ru-RU" sz="1600" dirty="0"/>
              <a:t>платы, полученной по результатам аукциона на право заключения договора о предоставлении рыбопромыслового </a:t>
            </a:r>
            <a:r>
              <a:rPr lang="ru-RU" sz="1600" dirty="0" smtClean="0"/>
              <a:t>участка …- </a:t>
            </a:r>
            <a:r>
              <a:rPr lang="ru-RU" sz="1600" dirty="0"/>
              <a:t>по нормативу </a:t>
            </a:r>
            <a:r>
              <a:rPr lang="ru-RU" sz="1600" dirty="0" smtClean="0"/>
              <a:t>100%</a:t>
            </a:r>
            <a:endParaRPr lang="ru-RU" sz="1600" dirty="0"/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ru-RU" sz="1600" dirty="0"/>
              <a:t>платы за предоставление государственными </a:t>
            </a:r>
            <a:r>
              <a:rPr lang="ru-RU" sz="1600" dirty="0" smtClean="0"/>
              <a:t>органами, </a:t>
            </a:r>
            <a:r>
              <a:rPr lang="ru-RU" sz="1600" dirty="0"/>
              <a:t>казенными учреждениями </a:t>
            </a:r>
            <a:r>
              <a:rPr lang="ru-RU" sz="1600" dirty="0" smtClean="0"/>
              <a:t>сведений</a:t>
            </a:r>
            <a:r>
              <a:rPr lang="ru-RU" sz="1600" dirty="0"/>
              <a:t>, документов, содержащихся в государственных реестрах (регистрах), </a:t>
            </a:r>
            <a:r>
              <a:rPr lang="ru-RU" sz="1600" dirty="0" smtClean="0"/>
              <a:t>- </a:t>
            </a:r>
            <a:r>
              <a:rPr lang="ru-RU" sz="1600" dirty="0"/>
              <a:t>по нормативу </a:t>
            </a:r>
            <a:r>
              <a:rPr lang="ru-RU" sz="1600" dirty="0" smtClean="0"/>
              <a:t>100%</a:t>
            </a:r>
            <a:endParaRPr lang="ru-RU" sz="1600" dirty="0"/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ru-RU" sz="1600" dirty="0"/>
              <a:t>сборов за участие в конкурсе (аукционе) на право пользования участками недр местного значения – по нормативу </a:t>
            </a:r>
            <a:r>
              <a:rPr lang="ru-RU" sz="1600" dirty="0" smtClean="0"/>
              <a:t>100%</a:t>
            </a:r>
          </a:p>
          <a:p>
            <a:pPr marL="342900" lvl="1" indent="-342900" algn="just">
              <a:buFont typeface="Wingdings" pitchFamily="2" charset="2"/>
              <a:buChar char="q"/>
            </a:pPr>
            <a:r>
              <a:rPr lang="ru-RU" sz="1600" dirty="0"/>
              <a:t>в части установления целей, порядка предоставления, использования и возврата субъекта РФ </a:t>
            </a:r>
            <a:r>
              <a:rPr lang="ru-RU" sz="1600" b="1" dirty="0"/>
              <a:t>бюджетного </a:t>
            </a:r>
            <a:r>
              <a:rPr lang="ru-RU" sz="1600" b="1" dirty="0" smtClean="0"/>
              <a:t>кредита</a:t>
            </a:r>
            <a:r>
              <a:rPr lang="ru-RU" sz="1600" b="1" dirty="0"/>
              <a:t> </a:t>
            </a:r>
            <a:r>
              <a:rPr lang="ru-RU" sz="1600" dirty="0" smtClean="0"/>
              <a:t>(ст. 93.3 БК РФ)</a:t>
            </a:r>
            <a:endParaRPr lang="ru-RU" sz="1600" dirty="0"/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1600" dirty="0" smtClean="0"/>
              <a:t>в части установления </a:t>
            </a:r>
            <a:r>
              <a:rPr lang="ru-RU" sz="1600" b="1" dirty="0" smtClean="0"/>
              <a:t>порядков предоставления межбюджетных трансфертов </a:t>
            </a:r>
            <a:r>
              <a:rPr lang="ru-RU" sz="1600" dirty="0" smtClean="0"/>
              <a:t>из федерального бюджета бюджетам субъектов РФ (ст. 130 БК РФ)</a:t>
            </a:r>
          </a:p>
        </p:txBody>
      </p:sp>
    </p:spTree>
    <p:extLst>
      <p:ext uri="{BB962C8B-B14F-4D97-AF65-F5344CB8AC3E}">
        <p14:creationId xmlns:p14="http://schemas.microsoft.com/office/powerpoint/2010/main" val="3176164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175" y="5715000"/>
            <a:ext cx="857250" cy="1143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1638"/>
            <a:ext cx="8229600" cy="85566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dirty="0">
                <a:latin typeface="+mj-lt"/>
              </a:rPr>
              <a:t>Приостановление требования об уточнении параметров разрабатываемых проектов бюджетов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3100" y="1342847"/>
            <a:ext cx="7708900" cy="427809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indent="355600" algn="just"/>
            <a:r>
              <a:rPr lang="ru-RU" sz="1600" dirty="0"/>
              <a:t>Статья 184.1. Общие положения</a:t>
            </a:r>
          </a:p>
          <a:p>
            <a:pPr indent="355600" algn="just"/>
            <a:r>
              <a:rPr lang="ru-RU" sz="1600" dirty="0" smtClean="0"/>
              <a:t>4</a:t>
            </a:r>
            <a:r>
              <a:rPr lang="ru-RU" sz="1600" dirty="0"/>
              <a:t>. В случае утверждения бюджета на очередной финансовый год и плановый период проект закона (решения) о бюджете </a:t>
            </a:r>
            <a:r>
              <a:rPr lang="ru-RU" sz="1600" b="1" u="sng" dirty="0"/>
              <a:t>утверждается путем изменения параметров планового периода </a:t>
            </a:r>
            <a:r>
              <a:rPr lang="ru-RU" sz="1600" dirty="0"/>
              <a:t>утвержденного бюджета и добавления к ним параметров второго года планового периода проекта бюджета.</a:t>
            </a:r>
          </a:p>
          <a:p>
            <a:pPr indent="355600" algn="just"/>
            <a:r>
              <a:rPr lang="ru-RU" sz="1600" dirty="0" smtClean="0"/>
              <a:t>…</a:t>
            </a:r>
            <a:endParaRPr lang="ru-RU" sz="1600" dirty="0"/>
          </a:p>
          <a:p>
            <a:pPr indent="355600" algn="just"/>
            <a:r>
              <a:rPr lang="ru-RU" sz="1600" dirty="0"/>
              <a:t>Изменение параметров планового периода бюджета субъекта </a:t>
            </a:r>
            <a:r>
              <a:rPr lang="ru-RU" sz="1600" dirty="0" smtClean="0"/>
              <a:t>РФ </a:t>
            </a:r>
            <a:r>
              <a:rPr lang="ru-RU" sz="1600" dirty="0"/>
              <a:t>и бюджета территориального государственного внебюджетного фонда осуществляется в соответствии с законом субъекта </a:t>
            </a:r>
            <a:r>
              <a:rPr lang="ru-RU" sz="1600" dirty="0" smtClean="0"/>
              <a:t>РФ, </a:t>
            </a:r>
            <a:r>
              <a:rPr lang="ru-RU" sz="1600" dirty="0"/>
              <a:t>изменение параметров планового периода местного бюджета осуществляется в соответствии с муниципальным правовым актом представительного органа муниципального образования.</a:t>
            </a:r>
          </a:p>
          <a:p>
            <a:pPr indent="355600" algn="just"/>
            <a:r>
              <a:rPr lang="ru-RU" sz="1600" b="1" dirty="0"/>
              <a:t>Изменение показателей ведомственной структуры расходов </a:t>
            </a:r>
            <a:r>
              <a:rPr lang="ru-RU" sz="1600" dirty="0"/>
              <a:t>бюджета субъекта </a:t>
            </a:r>
            <a:r>
              <a:rPr lang="ru-RU" sz="1600" dirty="0" smtClean="0"/>
              <a:t>РФ, </a:t>
            </a:r>
            <a:r>
              <a:rPr lang="ru-RU" sz="1600" dirty="0"/>
              <a:t>бюджета территориального государственного внебюджетного фонда, местного бюджета осуществляется путем </a:t>
            </a:r>
            <a:r>
              <a:rPr lang="ru-RU" sz="1600" b="1" u="sng" dirty="0"/>
              <a:t>увеличения или сокращения </a:t>
            </a:r>
            <a:r>
              <a:rPr lang="ru-RU" sz="1600" dirty="0"/>
              <a:t>утвержденных бюджетных </a:t>
            </a:r>
            <a:r>
              <a:rPr lang="ru-RU" sz="1600" b="1" u="sng" dirty="0"/>
              <a:t>ассигнований</a:t>
            </a:r>
            <a:r>
              <a:rPr lang="ru-RU" sz="1600" dirty="0"/>
              <a:t> либо </a:t>
            </a:r>
            <a:r>
              <a:rPr lang="ru-RU" sz="1600" b="1" u="sng" dirty="0"/>
              <a:t>включения</a:t>
            </a:r>
            <a:r>
              <a:rPr lang="ru-RU" sz="1600" dirty="0"/>
              <a:t> в ведомственную структуру расходов бюджетных </a:t>
            </a:r>
            <a:r>
              <a:rPr lang="ru-RU" sz="1600" b="1" u="sng" dirty="0"/>
              <a:t>ассигнований по дополнительным </a:t>
            </a:r>
            <a:r>
              <a:rPr lang="ru-RU" sz="1600" dirty="0"/>
              <a:t>целевым статьям и (или) видам расходов соответствующего бюджета.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1800" y="4076700"/>
            <a:ext cx="8128000" cy="15375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72217" y="5835134"/>
            <a:ext cx="6218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Абзац предлагается приостановить до </a:t>
            </a:r>
            <a:r>
              <a:rPr lang="ru-RU" b="1" dirty="0">
                <a:solidFill>
                  <a:srgbClr val="FF0000"/>
                </a:solidFill>
              </a:rPr>
              <a:t>1 января 2015 года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79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ctr"/>
          <a:lstStyle/>
          <a:p>
            <a:r>
              <a:rPr lang="ru-RU" sz="2200" dirty="0" smtClean="0">
                <a:latin typeface="+mj-lt"/>
                <a:ea typeface="+mn-ea"/>
                <a:cs typeface="Times New Roman" pitchFamily="18" charset="0"/>
              </a:rPr>
              <a:t>Новая редакция </a:t>
            </a:r>
            <a:r>
              <a:rPr lang="ru-RU" sz="2200" dirty="0" smtClean="0">
                <a:latin typeface="+mj-lt"/>
                <a:ea typeface="+mn-ea"/>
                <a:cs typeface="Times New Roman" pitchFamily="18" charset="0"/>
              </a:rPr>
              <a:t>Бюджетного кодекса : н</a:t>
            </a:r>
            <a:r>
              <a:rPr lang="ru-RU" sz="2200" dirty="0" smtClean="0">
                <a:latin typeface="+mj-lt"/>
                <a:ea typeface="+mn-ea"/>
                <a:cs typeface="Times New Roman" pitchFamily="18" charset="0"/>
              </a:rPr>
              <a:t>аправления </a:t>
            </a:r>
            <a:r>
              <a:rPr lang="ru-RU" sz="2200" dirty="0">
                <a:latin typeface="+mj-lt"/>
                <a:ea typeface="+mn-ea"/>
                <a:cs typeface="Times New Roman" pitchFamily="18" charset="0"/>
              </a:rPr>
              <a:t>изменений</a:t>
            </a: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5749925"/>
              </p:ext>
            </p:extLst>
          </p:nvPr>
        </p:nvGraphicFramePr>
        <p:xfrm>
          <a:off x="476117" y="984251"/>
          <a:ext cx="8229600" cy="5303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5403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75072"/>
            <a:ext cx="8788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2200">
                <a:latin typeface="+mj-lt"/>
                <a:cs typeface="Times New Roman" pitchFamily="18" charset="0"/>
              </a:defRPr>
            </a:lvl1pPr>
            <a:lvl2pPr algn="ctr" eaLnBrk="0" hangingPunct="0">
              <a:defRPr sz="3200"/>
            </a:lvl2pPr>
            <a:lvl3pPr algn="ctr" eaLnBrk="0" hangingPunct="0">
              <a:defRPr sz="3200"/>
            </a:lvl3pPr>
            <a:lvl4pPr algn="ctr" eaLnBrk="0" hangingPunct="0">
              <a:defRPr sz="3200"/>
            </a:lvl4pPr>
            <a:lvl5pPr algn="ctr" eaLnBrk="0" hangingPunct="0">
              <a:defRPr sz="3200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ru-RU" dirty="0"/>
              <a:t>Сформированные </a:t>
            </a:r>
            <a:r>
              <a:rPr lang="ru-RU" dirty="0" smtClean="0"/>
              <a:t>поправки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599340955"/>
              </p:ext>
            </p:extLst>
          </p:nvPr>
        </p:nvGraphicFramePr>
        <p:xfrm>
          <a:off x="155825" y="805959"/>
          <a:ext cx="8784975" cy="59131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609475"/>
                <a:gridCol w="7175500"/>
              </a:tblGrid>
              <a:tr h="2446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Тематика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/>
                        <a:t>                  Изменения</a:t>
                      </a:r>
                      <a:endParaRPr lang="ru-RU" sz="1600" b="1" dirty="0"/>
                    </a:p>
                  </a:txBody>
                  <a:tcPr/>
                </a:tc>
              </a:tr>
              <a:tr h="10009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Доходы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устранение юридических коллизий в части установления </a:t>
                      </a:r>
                      <a:r>
                        <a:rPr lang="ru-RU" sz="1400" b="1" dirty="0" smtClean="0"/>
                        <a:t>нормативов распределения доходов </a:t>
                      </a:r>
                      <a:r>
                        <a:rPr lang="ru-RU" sz="1400" dirty="0" smtClean="0"/>
                        <a:t>между бюджетами</a:t>
                      </a: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установление</a:t>
                      </a:r>
                      <a:r>
                        <a:rPr lang="ru-RU" sz="1400" baseline="0" dirty="0" smtClean="0"/>
                        <a:t> порядка зачисления </a:t>
                      </a:r>
                      <a:r>
                        <a:rPr lang="ru-RU" sz="1400" b="1" baseline="0" dirty="0" smtClean="0"/>
                        <a:t>штрафов за нарушения </a:t>
                      </a:r>
                      <a:r>
                        <a:rPr lang="ru-RU" sz="1400" b="1" dirty="0" smtClean="0"/>
                        <a:t>на территории </a:t>
                      </a:r>
                      <a:r>
                        <a:rPr lang="ru-RU" sz="1400" dirty="0" smtClean="0"/>
                        <a:t>государственной границы в ФБ</a:t>
                      </a: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зачисление сумм от </a:t>
                      </a:r>
                      <a:r>
                        <a:rPr lang="ru-RU" sz="1400" b="1" dirty="0" smtClean="0"/>
                        <a:t>реализации конфискованных </a:t>
                      </a:r>
                      <a:r>
                        <a:rPr lang="ru-RU" sz="1400" dirty="0" smtClean="0"/>
                        <a:t>орудий охоты, рыболовства и продукции незаконного природопользования</a:t>
                      </a:r>
                    </a:p>
                  </a:txBody>
                  <a:tcPr/>
                </a:tc>
              </a:tr>
              <a:tr h="146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Полномочия участников бюджетного процесса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распространение </a:t>
                      </a:r>
                      <a:r>
                        <a:rPr lang="ru-RU" sz="1400" b="1" dirty="0" smtClean="0"/>
                        <a:t>на органы управления государственными внебюджетными </a:t>
                      </a:r>
                      <a:r>
                        <a:rPr lang="ru-RU" sz="1400" dirty="0" smtClean="0"/>
                        <a:t>фондами обязанности по ведению реестра расходных обязательств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наделение ГАД полномочиями по установлению </a:t>
                      </a:r>
                      <a:r>
                        <a:rPr lang="ru-RU" sz="1400" b="1" dirty="0" smtClean="0"/>
                        <a:t>методики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dirty="0" smtClean="0"/>
                        <a:t> прогнозирования доходов </a:t>
                      </a:r>
                      <a:r>
                        <a:rPr lang="ru-RU" sz="1400" dirty="0" smtClean="0"/>
                        <a:t>в бюджет, принятию решений о признании безнадежной к взысканию, списанию и восстановлению в учете задолженности по уплате платежей в бюджет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ГАР (ГРБС) вправе принять решение </a:t>
                      </a:r>
                      <a:r>
                        <a:rPr lang="ru-RU" sz="1400" b="1" dirty="0" smtClean="0"/>
                        <a:t>о передаче полномочий получателя бюджетных средств по исполнению отдельных бюджетных обязательств</a:t>
                      </a:r>
                      <a:r>
                        <a:rPr lang="ru-RU" sz="1400" dirty="0" smtClean="0"/>
                        <a:t> находящимся в его ведении получателям бюджетных средств</a:t>
                      </a:r>
                    </a:p>
                  </a:txBody>
                  <a:tcPr/>
                </a:tc>
              </a:tr>
              <a:tr h="5338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Внебюджетные фонды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материалы представляемые одновременно с проектами бюджетов </a:t>
                      </a:r>
                      <a:r>
                        <a:rPr lang="ru-RU" sz="1400" b="1" dirty="0" smtClean="0"/>
                        <a:t>государственных внебюджетных фондов </a:t>
                      </a:r>
                      <a:r>
                        <a:rPr lang="ru-RU" sz="1400" dirty="0" smtClean="0"/>
                        <a:t>РФ привести в соответствие с аналогичными для закона о бюджете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38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Бюджетная классификация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исключить подраздел "Модернизация Вооруженных Сил Российской Федерации и воинских формирований" из перечня разделов и подразделов классификации расходов бюджетов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949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Ликвидация инвестиционных фондов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исключение положений об </a:t>
                      </a:r>
                      <a:r>
                        <a:rPr lang="ru-RU" sz="1400" b="1" dirty="0" smtClean="0"/>
                        <a:t>инвестиционных фондах </a:t>
                      </a:r>
                      <a:r>
                        <a:rPr lang="ru-RU" sz="1400" dirty="0" smtClean="0"/>
                        <a:t>и корреспондирующих норм  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925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4"/>
          <p:cNvSpPr>
            <a:spLocks noGrp="1"/>
          </p:cNvSpPr>
          <p:nvPr>
            <p:ph type="title"/>
          </p:nvPr>
        </p:nvSpPr>
        <p:spPr>
          <a:xfrm>
            <a:off x="1" y="330263"/>
            <a:ext cx="9001496" cy="118681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chemeClr val="tx2"/>
                </a:solidFill>
                <a:latin typeface="Arial" charset="0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latin typeface="Arial" charset="0"/>
              </a:rPr>
            </a:br>
            <a:r>
              <a:rPr lang="ru-RU" sz="24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ru-RU" sz="2400" b="1" dirty="0">
                <a:solidFill>
                  <a:schemeClr val="tx2"/>
                </a:solidFill>
                <a:latin typeface="Arial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Arial" charset="0"/>
              </a:rPr>
              <a:t>Программа повышения эффективности управления общественными (государственными и муниципальными) финансами на период до 2018 </a:t>
            </a:r>
            <a:r>
              <a:rPr lang="ru-RU" sz="2400" b="1" dirty="0" smtClean="0">
                <a:solidFill>
                  <a:schemeClr val="tx2"/>
                </a:solidFill>
                <a:latin typeface="Arial" charset="0"/>
              </a:rPr>
              <a:t>года</a:t>
            </a:r>
            <a:endParaRPr lang="ru-RU" sz="2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219" name="Содержимое 5"/>
          <p:cNvSpPr>
            <a:spLocks noGrp="1"/>
          </p:cNvSpPr>
          <p:nvPr>
            <p:ph idx="1"/>
          </p:nvPr>
        </p:nvSpPr>
        <p:spPr>
          <a:xfrm>
            <a:off x="407988" y="1892300"/>
            <a:ext cx="8416203" cy="5621340"/>
          </a:xfrm>
        </p:spPr>
        <p:txBody>
          <a:bodyPr>
            <a:noAutofit/>
          </a:bodyPr>
          <a:lstStyle/>
          <a:p>
            <a:pPr marL="109537" indent="0" algn="just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Интеграция стратегического и бюджетного планирования</a:t>
            </a:r>
          </a:p>
          <a:p>
            <a:pPr marL="109537" indent="0" algn="just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Удлинение горизонта бюджетного планирования (долгосрочные бюджетные стратегии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прогнозы) </a:t>
            </a:r>
          </a:p>
          <a:p>
            <a:pPr marL="109537" indent="0" algn="just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ru-RU" sz="2400" dirty="0" smtClean="0">
                <a:cs typeface="Times New Roman" pitchFamily="18" charset="0"/>
              </a:rPr>
              <a:t>3) Программные бюджеты</a:t>
            </a:r>
          </a:p>
          <a:p>
            <a:pPr marL="109537" indent="0" algn="just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4) Завершение перехода к государственным заданиям и нормативам их финансового обеспечения</a:t>
            </a:r>
          </a:p>
          <a:p>
            <a:pPr marL="109537" indent="0" algn="just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ru-RU" sz="2400" dirty="0" smtClean="0">
                <a:cs typeface="Times New Roman" pitchFamily="18" charset="0"/>
              </a:rPr>
              <a:t>5) Комплексная контрактная система</a:t>
            </a:r>
          </a:p>
          <a:p>
            <a:pPr marL="109537" indent="0" algn="just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________________________________________________</a:t>
            </a:r>
          </a:p>
          <a:p>
            <a:pPr marL="109537" indent="0" algn="ctr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ru-RU" sz="2400" dirty="0" smtClean="0">
                <a:cs typeface="Times New Roman" pitchFamily="18" charset="0"/>
              </a:rPr>
              <a:t>Новая редакция Бюджетного кодекса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91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/>
          </p:cNvSpPr>
          <p:nvPr/>
        </p:nvSpPr>
        <p:spPr bwMode="auto">
          <a:xfrm>
            <a:off x="279400" y="414529"/>
            <a:ext cx="857673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2200">
                <a:latin typeface="+mj-lt"/>
                <a:cs typeface="Times New Roman" pitchFamily="18" charset="0"/>
              </a:defRPr>
            </a:lvl1pPr>
            <a:lvl2pPr algn="ctr" eaLnBrk="0" hangingPunct="0">
              <a:defRPr sz="3200"/>
            </a:lvl2pPr>
            <a:lvl3pPr algn="ctr" eaLnBrk="0" hangingPunct="0">
              <a:defRPr sz="3200"/>
            </a:lvl3pPr>
            <a:lvl4pPr algn="ctr" eaLnBrk="0" hangingPunct="0">
              <a:defRPr sz="3200"/>
            </a:lvl4pPr>
            <a:lvl5pPr algn="ctr" eaLnBrk="0" hangingPunct="0">
              <a:defRPr sz="3200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ru-RU" altLang="ru-RU" dirty="0"/>
              <a:t>Новые направления изменений в </a:t>
            </a:r>
            <a:r>
              <a:rPr lang="ru-RU" altLang="ru-RU" dirty="0" smtClean="0"/>
              <a:t>Кодексе</a:t>
            </a:r>
            <a:endParaRPr lang="ru-RU" altLang="ru-RU" dirty="0"/>
          </a:p>
        </p:txBody>
      </p:sp>
      <p:sp>
        <p:nvSpPr>
          <p:cNvPr id="5" name="Объект 4"/>
          <p:cNvSpPr txBox="1">
            <a:spLocks/>
          </p:cNvSpPr>
          <p:nvPr/>
        </p:nvSpPr>
        <p:spPr>
          <a:xfrm>
            <a:off x="304800" y="1066801"/>
            <a:ext cx="8534400" cy="5507038"/>
          </a:xfrm>
          <a:prstGeom prst="rect">
            <a:avLst/>
          </a:prstGeom>
        </p:spPr>
        <p:txBody>
          <a:bodyPr/>
          <a:lstStyle>
            <a:lvl1pPr marL="365125" indent="-2555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•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Char char="▫"/>
              <a:defRPr sz="2600" kern="1200">
                <a:solidFill>
                  <a:schemeClr val="accent2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2400" kern="1200">
                <a:solidFill>
                  <a:schemeClr val="accent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2200" kern="1200">
                <a:solidFill>
                  <a:schemeClr val="accent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 kern="1200">
                <a:solidFill>
                  <a:srgbClr val="A04DA3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ru-RU" sz="1600" dirty="0" smtClean="0"/>
              <a:t>необходимо </a:t>
            </a:r>
            <a:r>
              <a:rPr lang="ru-RU" sz="1600" dirty="0"/>
              <a:t>продолжить развитие </a:t>
            </a:r>
            <a:r>
              <a:rPr lang="ru-RU" sz="1600" b="1" dirty="0"/>
              <a:t>методологии</a:t>
            </a:r>
            <a:r>
              <a:rPr lang="ru-RU" sz="1600" dirty="0"/>
              <a:t> формирования и использования </a:t>
            </a:r>
            <a:r>
              <a:rPr lang="ru-RU" sz="1600" b="1" dirty="0"/>
              <a:t>расходных обязательств </a:t>
            </a:r>
            <a:r>
              <a:rPr lang="ru-RU" sz="1600" dirty="0"/>
              <a:t>как основы для планирования расходов публично-правовых </a:t>
            </a:r>
            <a:r>
              <a:rPr lang="ru-RU" sz="1600" dirty="0" smtClean="0"/>
              <a:t>образований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600" dirty="0"/>
              <a:t>н</a:t>
            </a:r>
            <a:r>
              <a:rPr lang="ru-RU" sz="1600" dirty="0" smtClean="0"/>
              <a:t>еобходима «инвентаризация»  </a:t>
            </a:r>
            <a:r>
              <a:rPr lang="ru-RU" sz="1600" dirty="0"/>
              <a:t>положений, определяющих распределение доходов от денежных взысканий (</a:t>
            </a:r>
            <a:r>
              <a:rPr lang="ru-RU" sz="1600" b="1" dirty="0"/>
              <a:t>штрафов</a:t>
            </a:r>
            <a:r>
              <a:rPr lang="ru-RU" sz="1600" dirty="0"/>
              <a:t>) установленных за </a:t>
            </a:r>
            <a:r>
              <a:rPr lang="ru-RU" sz="1600" dirty="0" smtClean="0"/>
              <a:t>правонарушения </a:t>
            </a:r>
            <a:r>
              <a:rPr lang="ru-RU" sz="1600" dirty="0"/>
              <a:t>и </a:t>
            </a:r>
            <a:r>
              <a:rPr lang="ru-RU" sz="1600" dirty="0" smtClean="0"/>
              <a:t>преступления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600" dirty="0" smtClean="0"/>
              <a:t>введении </a:t>
            </a:r>
            <a:r>
              <a:rPr lang="ru-RU" sz="1600" dirty="0"/>
              <a:t>норм, устанавливающих </a:t>
            </a:r>
            <a:r>
              <a:rPr lang="ru-RU" sz="1600" b="1" i="1" dirty="0"/>
              <a:t>возможность перераспределения </a:t>
            </a:r>
            <a:r>
              <a:rPr lang="ru-RU" sz="1600" dirty="0"/>
              <a:t>субъектами </a:t>
            </a:r>
            <a:r>
              <a:rPr lang="ru-RU" sz="1600" dirty="0" smtClean="0"/>
              <a:t>РФ в </a:t>
            </a:r>
            <a:r>
              <a:rPr lang="ru-RU" sz="1600" dirty="0"/>
              <a:t>пользу местных бюджетов </a:t>
            </a:r>
            <a:r>
              <a:rPr lang="ru-RU" sz="1600" b="1" i="1" dirty="0"/>
              <a:t>отдельных неналоговых доходов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600" dirty="0" smtClean="0"/>
              <a:t>вопросы </a:t>
            </a:r>
            <a:r>
              <a:rPr lang="ru-RU" sz="1600" b="1" dirty="0" smtClean="0"/>
              <a:t>новых форм межбюджетных трансфертов </a:t>
            </a:r>
            <a:r>
              <a:rPr lang="ru-RU" sz="1600" dirty="0" smtClean="0"/>
              <a:t>(дотации на сбалансированность), переход на предоставление консолидированных субсидий и субвенций, возможность предоставления «горизонтальных межбюджетных трансфертов» (регион – регион, район-район)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600" dirty="0"/>
              <a:t>системно закрепить требования к </a:t>
            </a:r>
            <a:r>
              <a:rPr lang="ru-RU" sz="1600" b="1" dirty="0"/>
              <a:t>планированию доходов бюджетов</a:t>
            </a:r>
            <a:r>
              <a:rPr lang="ru-RU" sz="1600" dirty="0"/>
              <a:t>, поскольку в настоящее время методическая база их планирования несовершенна и зачастую не </a:t>
            </a:r>
            <a:r>
              <a:rPr lang="ru-RU" sz="1600" dirty="0" smtClean="0"/>
              <a:t>формализована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600" dirty="0" smtClean="0"/>
              <a:t>скорректировать </a:t>
            </a:r>
            <a:r>
              <a:rPr lang="ru-RU" sz="1600" b="1" dirty="0"/>
              <a:t>формат уточнения показателей бюджета </a:t>
            </a:r>
            <a:r>
              <a:rPr lang="ru-RU" sz="1600" dirty="0"/>
              <a:t>при реализация принципа «скользящей трехлетки»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600" dirty="0"/>
              <a:t>уточнить отдельные требования Бюджетного кодекса </a:t>
            </a:r>
            <a:r>
              <a:rPr lang="ru-RU" sz="1600" b="1" dirty="0"/>
              <a:t>к составу </a:t>
            </a:r>
            <a:r>
              <a:rPr lang="ru-RU" sz="1600" dirty="0"/>
              <a:t>представляемой одновременно с проектом бюджета </a:t>
            </a:r>
            <a:r>
              <a:rPr lang="ru-RU" sz="1600" b="1" dirty="0"/>
              <a:t>информации,</a:t>
            </a:r>
            <a:r>
              <a:rPr lang="ru-RU" sz="1600" dirty="0"/>
              <a:t> т.к. все больше документов носит признаки постоянно обновляемых информационных </a:t>
            </a:r>
            <a:r>
              <a:rPr lang="ru-RU" sz="1600" dirty="0" smtClean="0"/>
              <a:t>баз</a:t>
            </a:r>
            <a:endParaRPr lang="ru-RU" sz="1600" b="1" dirty="0" smtClean="0"/>
          </a:p>
          <a:p>
            <a:pPr algn="just">
              <a:buFont typeface="Wingdings" panose="05000000000000000000" pitchFamily="2" charset="2"/>
              <a:buChar char="q"/>
            </a:pPr>
            <a:endParaRPr lang="ru-RU" sz="1600" b="1" dirty="0"/>
          </a:p>
          <a:p>
            <a:pPr algn="just">
              <a:buFont typeface="Wingdings" panose="05000000000000000000" pitchFamily="2" charset="2"/>
              <a:buChar char="q"/>
            </a:pPr>
            <a:endParaRPr lang="ru-RU" sz="1600" b="1" u="sng" dirty="0" smtClean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6580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/>
          </p:cNvSpPr>
          <p:nvPr/>
        </p:nvSpPr>
        <p:spPr bwMode="auto">
          <a:xfrm>
            <a:off x="279400" y="414529"/>
            <a:ext cx="857673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2200">
                <a:latin typeface="+mj-lt"/>
                <a:cs typeface="Times New Roman" pitchFamily="18" charset="0"/>
              </a:defRPr>
            </a:lvl1pPr>
            <a:lvl2pPr algn="ctr" eaLnBrk="0" hangingPunct="0">
              <a:defRPr sz="3200"/>
            </a:lvl2pPr>
            <a:lvl3pPr algn="ctr" eaLnBrk="0" hangingPunct="0">
              <a:defRPr sz="3200"/>
            </a:lvl3pPr>
            <a:lvl4pPr algn="ctr" eaLnBrk="0" hangingPunct="0">
              <a:defRPr sz="3200"/>
            </a:lvl4pPr>
            <a:lvl5pPr algn="ctr" eaLnBrk="0" hangingPunct="0">
              <a:defRPr sz="3200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ru-RU" altLang="ru-RU" dirty="0"/>
              <a:t>Новые направления изменений в </a:t>
            </a:r>
            <a:r>
              <a:rPr lang="ru-RU" altLang="ru-RU" dirty="0" smtClean="0"/>
              <a:t>Кодексе</a:t>
            </a:r>
            <a:endParaRPr lang="ru-RU" altLang="ru-RU" dirty="0"/>
          </a:p>
        </p:txBody>
      </p:sp>
      <p:sp>
        <p:nvSpPr>
          <p:cNvPr id="5" name="Объект 4"/>
          <p:cNvSpPr txBox="1">
            <a:spLocks/>
          </p:cNvSpPr>
          <p:nvPr/>
        </p:nvSpPr>
        <p:spPr>
          <a:xfrm>
            <a:off x="304800" y="1066801"/>
            <a:ext cx="8534400" cy="5507038"/>
          </a:xfrm>
          <a:prstGeom prst="rect">
            <a:avLst/>
          </a:prstGeom>
        </p:spPr>
        <p:txBody>
          <a:bodyPr/>
          <a:lstStyle>
            <a:lvl1pPr marL="365125" indent="-2555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•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Char char="▫"/>
              <a:defRPr sz="2600" kern="1200">
                <a:solidFill>
                  <a:schemeClr val="accent2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2400" kern="1200">
                <a:solidFill>
                  <a:schemeClr val="accent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2200" kern="1200">
                <a:solidFill>
                  <a:schemeClr val="accent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 kern="1200">
                <a:solidFill>
                  <a:srgbClr val="A04DA3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ru-RU" sz="1600" dirty="0" smtClean="0"/>
              <a:t>уточнить положения, регламентирующие внесение поправок в проект федерального закона о федеральном бюджете в части представления субъектами законодательной инициативы </a:t>
            </a:r>
            <a:r>
              <a:rPr lang="ru-RU" sz="1600" b="1" dirty="0" smtClean="0"/>
              <a:t>обоснований вносимых поправок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600" dirty="0" smtClean="0"/>
              <a:t>системно </a:t>
            </a:r>
            <a:r>
              <a:rPr lang="ru-RU" sz="1600" dirty="0"/>
              <a:t>закрепить требования к </a:t>
            </a:r>
            <a:r>
              <a:rPr lang="ru-RU" sz="1600" b="1" dirty="0"/>
              <a:t>планированию доходов бюджетов</a:t>
            </a:r>
            <a:r>
              <a:rPr lang="ru-RU" sz="1600" dirty="0"/>
              <a:t>, поскольку в настоящее время методическая база их планирования несовершенна и зачастую не формализована, из-за чего Счетная палата систематически предъявляет замечания к проекту федерального бюджета 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600" dirty="0"/>
              <a:t>скорректировать </a:t>
            </a:r>
            <a:r>
              <a:rPr lang="ru-RU" sz="1600" b="1" dirty="0"/>
              <a:t>формат уточнения показателей бюджета </a:t>
            </a:r>
            <a:r>
              <a:rPr lang="ru-RU" sz="1600" dirty="0"/>
              <a:t>при реализация принципа «скользящей трехлетки»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600" dirty="0"/>
              <a:t>уточнить отдельные требования Бюджетного кодекса </a:t>
            </a:r>
            <a:r>
              <a:rPr lang="ru-RU" sz="1600" b="1" dirty="0"/>
              <a:t>к составу </a:t>
            </a:r>
            <a:r>
              <a:rPr lang="ru-RU" sz="1600" dirty="0"/>
              <a:t>представляемой одновременно с проектом бюджета </a:t>
            </a:r>
            <a:r>
              <a:rPr lang="ru-RU" sz="1600" b="1" dirty="0"/>
              <a:t>информации,</a:t>
            </a:r>
            <a:r>
              <a:rPr lang="ru-RU" sz="1600" dirty="0"/>
              <a:t> т.к. все больше документов носит признаки постоянно обновляемых информационных баз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600" dirty="0"/>
              <a:t>уточнить положения, регламентирующие внесение поправок в проект федерального закона о федеральном бюджете в части представления субъектами законодательной инициативы </a:t>
            </a:r>
            <a:r>
              <a:rPr lang="ru-RU" sz="1600" b="1" dirty="0"/>
              <a:t>обоснований вносимых </a:t>
            </a:r>
            <a:r>
              <a:rPr lang="ru-RU" sz="1600" b="1" dirty="0" smtClean="0"/>
              <a:t>поправок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600" dirty="0"/>
              <a:t>уточнить полномочия участников бюджетного процесса в области бюджетного планирования с разведением </a:t>
            </a:r>
            <a:r>
              <a:rPr lang="ru-RU" sz="1600" b="1" dirty="0"/>
              <a:t>понятия «планирования» и «прогнозирования»</a:t>
            </a:r>
            <a:r>
              <a:rPr lang="ru-RU" sz="1600" dirty="0"/>
              <a:t>, так как это разные этапы управления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600" dirty="0"/>
              <a:t>установления требований о публикации в открытых источниках в </a:t>
            </a:r>
            <a:r>
              <a:rPr lang="ru-RU" sz="1600" b="1" dirty="0"/>
              <a:t>доступной для граждан </a:t>
            </a:r>
            <a:r>
              <a:rPr lang="ru-RU" sz="1600" dirty="0"/>
              <a:t>форме информации о формировании и исполнении всех бюджетов </a:t>
            </a:r>
            <a:endParaRPr lang="ru-RU" sz="1600" b="1" dirty="0"/>
          </a:p>
          <a:p>
            <a:pPr algn="just">
              <a:buFont typeface="Wingdings" panose="05000000000000000000" pitchFamily="2" charset="2"/>
              <a:buChar char="q"/>
            </a:pPr>
            <a:endParaRPr lang="ru-RU" sz="1600" b="1" u="sng" dirty="0" smtClean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4182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35052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/>
          <a:p>
            <a:pPr indent="18034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Расходные обязательства - обусловленные законом, иным нормативным правовым актом </a:t>
            </a:r>
            <a:r>
              <a:rPr lang="ru-RU" sz="1800" b="1" dirty="0">
                <a:latin typeface="Times New Roman"/>
                <a:ea typeface="Calibri"/>
                <a:cs typeface="Times New Roman"/>
              </a:rPr>
              <a:t>(за исключением государственных (муниципальных) программ, ведомственных целевых программ)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, договором или соглашением обязанности публично-правового образования 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(РФ,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субъекта 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РФ, МО)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или действующего от его имени казенного учреждения предоставить физическому или юридическому лицу, иному публично-правовому образованию, субъекту международного права средства из соответствующего бюджета.</a:t>
            </a:r>
            <a:endParaRPr lang="ru-RU" sz="1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 bwMode="auto">
          <a:xfrm>
            <a:off x="457200" y="401639"/>
            <a:ext cx="8229600" cy="47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ru-RU" sz="2200" dirty="0" smtClean="0">
                <a:latin typeface="+mj-lt"/>
                <a:ea typeface="+mn-ea"/>
                <a:cs typeface="Times New Roman" pitchFamily="18" charset="0"/>
              </a:rPr>
              <a:t>Новации. Блок: методология расходных обязательств</a:t>
            </a:r>
            <a:endParaRPr lang="ru-RU" sz="2200" dirty="0"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6298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475089"/>
            <a:ext cx="9144000" cy="43088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/>
          <a:p>
            <a:r>
              <a:rPr lang="ru-RU" sz="2200" dirty="0">
                <a:latin typeface="+mj-lt"/>
                <a:ea typeface="+mn-ea"/>
                <a:cs typeface="Times New Roman" pitchFamily="18" charset="0"/>
              </a:rPr>
              <a:t>Предложения по стабилизации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6435451"/>
              </p:ext>
            </p:extLst>
          </p:nvPr>
        </p:nvGraphicFramePr>
        <p:xfrm>
          <a:off x="457200" y="1854201"/>
          <a:ext cx="6604000" cy="471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124700" y="2476499"/>
            <a:ext cx="18662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+mn-lt"/>
              </a:rPr>
              <a:t>Полномочия Президента РФ, законодательных (представительных) органов сохраняются полностью в Бюджетном кодексе</a:t>
            </a:r>
            <a:endParaRPr lang="ru-RU" sz="11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24700" y="4063998"/>
            <a:ext cx="1866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+mn-lt"/>
              </a:rPr>
              <a:t>Установленные нормативы </a:t>
            </a:r>
          </a:p>
          <a:p>
            <a:pPr algn="ctr"/>
            <a:r>
              <a:rPr lang="ru-RU" sz="1200" dirty="0" smtClean="0">
                <a:latin typeface="+mn-lt"/>
              </a:rPr>
              <a:t>не изменяются</a:t>
            </a:r>
            <a:endParaRPr lang="ru-RU" sz="12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400" y="10922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n-lt"/>
              </a:rPr>
              <a:t>Идея: Правительству РФ нужно стремиться вносить изменения в Кодекс  не чаще 1 раза в 3 года или в связи с новым политическим циклом</a:t>
            </a:r>
            <a:endParaRPr lang="ru-RU" dirty="0"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8019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24288"/>
            <a:ext cx="8229600" cy="43088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ctr"/>
          <a:lstStyle/>
          <a:p>
            <a:r>
              <a:rPr lang="ru-RU" sz="2200" dirty="0">
                <a:latin typeface="+mj-lt"/>
                <a:ea typeface="+mn-ea"/>
                <a:cs typeface="Times New Roman" pitchFamily="18" charset="0"/>
              </a:rPr>
              <a:t>Юридико-технические </a:t>
            </a:r>
            <a:r>
              <a:rPr lang="ru-RU" sz="2200" dirty="0" smtClean="0">
                <a:latin typeface="+mj-lt"/>
                <a:ea typeface="+mn-ea"/>
                <a:cs typeface="Times New Roman" pitchFamily="18" charset="0"/>
              </a:rPr>
              <a:t>БК РФ</a:t>
            </a:r>
            <a:endParaRPr lang="ru-RU" sz="2200" dirty="0"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30200" y="1066801"/>
            <a:ext cx="8420100" cy="5507038"/>
          </a:xfrm>
        </p:spPr>
        <p:txBody>
          <a:bodyPr/>
          <a:lstStyle/>
          <a:p>
            <a:pPr lvl="0" algn="just"/>
            <a:r>
              <a:rPr lang="ru-RU" altLang="ru-RU" sz="1600" b="1" dirty="0">
                <a:cs typeface="Times New Roman" pitchFamily="18" charset="0"/>
              </a:rPr>
              <a:t>системное применение норм крайне затруднено</a:t>
            </a:r>
            <a:r>
              <a:rPr lang="ru-RU" altLang="ru-RU" sz="1600" dirty="0">
                <a:cs typeface="Times New Roman" pitchFamily="18" charset="0"/>
              </a:rPr>
              <a:t>, т.к. структура Кодекса: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ru-RU" altLang="ru-RU" sz="1600" dirty="0">
                <a:solidFill>
                  <a:schemeClr val="tx1"/>
                </a:solidFill>
                <a:cs typeface="Times New Roman" pitchFamily="18" charset="0"/>
              </a:rPr>
              <a:t>чрезмерно сложна (части – разделы – главы – статьи - пункты)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ru-RU" altLang="ru-RU" sz="1600" dirty="0">
                <a:solidFill>
                  <a:schemeClr val="tx1"/>
                </a:solidFill>
                <a:cs typeface="Times New Roman" pitchFamily="18" charset="0"/>
              </a:rPr>
              <a:t>в некоторых случаях алогична (вопросы государственных внебюджетных фондов рассматриваются в составе сбалансированности, а  бюджетная классификация является составной частью положений о бюджетном устройстве)</a:t>
            </a:r>
          </a:p>
          <a:p>
            <a:pPr algn="just">
              <a:spcBef>
                <a:spcPts val="600"/>
              </a:spcBef>
            </a:pPr>
            <a:r>
              <a:rPr lang="ru-RU" sz="1600" dirty="0" smtClean="0"/>
              <a:t>в </a:t>
            </a:r>
            <a:r>
              <a:rPr lang="ru-RU" sz="1600" dirty="0"/>
              <a:t>ряде федеральных законов содержатся нормы, регулирующие вопросы, которые являются предметом Кодекса (статья 5 Федерального закона № 63-ФЗ, особые положения Федерального закона № 83-ФЗ)</a:t>
            </a:r>
          </a:p>
          <a:p>
            <a:pPr algn="just">
              <a:spcBef>
                <a:spcPts val="600"/>
              </a:spcBef>
            </a:pPr>
            <a:r>
              <a:rPr lang="ru-RU" sz="1600" b="1" dirty="0" smtClean="0"/>
              <a:t>кодекс не соответствует Методическим рекомендациям </a:t>
            </a:r>
            <a:r>
              <a:rPr lang="ru-RU" sz="1600" dirty="0" smtClean="0"/>
              <a:t>по юридико-техническому оформлению законопроектов (применяются с 2003 года)</a:t>
            </a:r>
          </a:p>
          <a:p>
            <a:pPr algn="just">
              <a:spcBef>
                <a:spcPts val="600"/>
              </a:spcBef>
            </a:pPr>
            <a:r>
              <a:rPr lang="ru-RU" sz="1600" dirty="0" smtClean="0"/>
              <a:t>в правоприменении </a:t>
            </a:r>
            <a:r>
              <a:rPr lang="ru-RU" sz="1600" b="1" dirty="0" smtClean="0"/>
              <a:t>сложно ссылаться </a:t>
            </a:r>
            <a:r>
              <a:rPr lang="ru-RU" sz="1600" dirty="0" smtClean="0"/>
              <a:t>на структурные единицы Кодекса, так как пункты как правило не содержат нумерованных подпунктов</a:t>
            </a:r>
          </a:p>
          <a:p>
            <a:pPr algn="just">
              <a:spcBef>
                <a:spcPts val="600"/>
              </a:spcBef>
            </a:pPr>
            <a:r>
              <a:rPr lang="ru-RU" sz="1600" dirty="0" smtClean="0"/>
              <a:t>Кодекс </a:t>
            </a:r>
            <a:r>
              <a:rPr lang="ru-RU" sz="1600" b="1" dirty="0" smtClean="0"/>
              <a:t>содержит большое количество отмененных </a:t>
            </a:r>
            <a:r>
              <a:rPr lang="ru-RU" sz="1600" dirty="0" smtClean="0"/>
              <a:t>норм, затрудняющих его применение и цитирование</a:t>
            </a:r>
          </a:p>
          <a:p>
            <a:pPr algn="just"/>
            <a:r>
              <a:rPr lang="ru-RU" sz="1600" dirty="0"/>
              <a:t>некоторые </a:t>
            </a:r>
            <a:r>
              <a:rPr lang="ru-RU" sz="1600" b="1" dirty="0"/>
              <a:t>статьи очень громоздкие </a:t>
            </a:r>
            <a:r>
              <a:rPr lang="ru-RU" sz="1600" dirty="0"/>
              <a:t>(статья 165 содержит 47 абзацев) другие неоправданно лаконичные (статья 11 содержит один абзац)</a:t>
            </a:r>
          </a:p>
          <a:p>
            <a:pPr algn="just"/>
            <a:r>
              <a:rPr lang="ru-RU" sz="1600" dirty="0" smtClean="0"/>
              <a:t>часто применяемые </a:t>
            </a:r>
            <a:r>
              <a:rPr lang="ru-RU" sz="1600" b="1" dirty="0" smtClean="0"/>
              <a:t>термины </a:t>
            </a:r>
            <a:r>
              <a:rPr lang="ru-RU" sz="1600" b="1" dirty="0"/>
              <a:t>не унифицированы </a:t>
            </a:r>
            <a:r>
              <a:rPr lang="ru-RU" sz="1600" dirty="0"/>
              <a:t>(в ряде норм используется термин «местная администрация муниципального образования», в других «местная администрация</a:t>
            </a:r>
            <a:r>
              <a:rPr lang="ru-RU" sz="1600" dirty="0" smtClean="0"/>
              <a:t>»)</a:t>
            </a:r>
            <a:endParaRPr lang="ru-RU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8632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991138726"/>
              </p:ext>
            </p:extLst>
          </p:nvPr>
        </p:nvGraphicFramePr>
        <p:xfrm>
          <a:off x="363255" y="1002041"/>
          <a:ext cx="8417490" cy="540908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83498"/>
                <a:gridCol w="6733992"/>
              </a:tblGrid>
              <a:tr h="3995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Месяц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Мероприятие</a:t>
                      </a:r>
                      <a:endParaRPr lang="ru-RU" sz="1600" b="1" dirty="0"/>
                    </a:p>
                  </a:txBody>
                  <a:tcPr/>
                </a:tc>
              </a:tr>
              <a:tr h="3995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март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Подготовка изменений</a:t>
                      </a:r>
                      <a:r>
                        <a:rPr lang="ru-RU" sz="1600" b="0" baseline="0" dirty="0" smtClean="0"/>
                        <a:t> по НРБК</a:t>
                      </a:r>
                      <a:endParaRPr lang="ru-RU" sz="1600" b="0" dirty="0"/>
                    </a:p>
                  </a:txBody>
                  <a:tcPr/>
                </a:tc>
              </a:tr>
              <a:tr h="69005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апрель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Обсуждение</a:t>
                      </a:r>
                      <a:r>
                        <a:rPr lang="ru-RU" sz="1600" b="0" baseline="0" dirty="0" smtClean="0"/>
                        <a:t> предложений в Министерстве с участием Федерального казначейства, научных и экспертных организаций</a:t>
                      </a:r>
                      <a:endParaRPr lang="ru-RU" sz="1600" dirty="0"/>
                    </a:p>
                  </a:txBody>
                  <a:tcPr/>
                </a:tc>
              </a:tr>
              <a:tr h="39950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апрель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Подготовка текста</a:t>
                      </a:r>
                      <a:r>
                        <a:rPr lang="ru-RU" sz="1600" baseline="0" dirty="0" smtClean="0"/>
                        <a:t> проекта федерального закона</a:t>
                      </a:r>
                      <a:endParaRPr lang="ru-RU" sz="1600" dirty="0"/>
                    </a:p>
                  </a:txBody>
                  <a:tcPr/>
                </a:tc>
              </a:tr>
              <a:tr h="39950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май</a:t>
                      </a:r>
                      <a:endParaRPr lang="ru-RU" sz="1600" dirty="0"/>
                    </a:p>
                  </a:txBody>
                  <a:tcP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Согласование законопроекта с ФОИВ</a:t>
                      </a:r>
                      <a:endParaRPr lang="ru-RU" sz="1600" dirty="0"/>
                    </a:p>
                  </a:txBody>
                  <a:tcP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170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июнь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Обсуждение: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baseline="0" dirty="0" smtClean="0"/>
                        <a:t>с профильными комитетами в ГД и СФ, Счетной палатой</a:t>
                      </a:r>
                      <a:endParaRPr lang="en-US" sz="1600" baseline="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baseline="0" dirty="0" smtClean="0"/>
                        <a:t>с регионами и муниципалитетами</a:t>
                      </a:r>
                      <a:endParaRPr lang="ru-RU" sz="160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dirty="0" smtClean="0"/>
                        <a:t>на Общественном совете Минфина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dirty="0" smtClean="0"/>
                        <a:t>обсуждение</a:t>
                      </a:r>
                      <a:r>
                        <a:rPr lang="ru-RU" sz="1600" baseline="0" dirty="0" smtClean="0"/>
                        <a:t> на сайте </a:t>
                      </a:r>
                      <a:r>
                        <a:rPr lang="en-US" sz="1600" baseline="0" dirty="0" smtClean="0"/>
                        <a:t>regulation.gov.ru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950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май-июнь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Доработка законопроекта</a:t>
                      </a:r>
                      <a:r>
                        <a:rPr lang="ru-RU" sz="1600" baseline="0" dirty="0" smtClean="0"/>
                        <a:t> с учетом принятых решений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9950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июнь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Согласование</a:t>
                      </a:r>
                      <a:r>
                        <a:rPr lang="ru-RU" sz="1600" baseline="0" dirty="0" smtClean="0"/>
                        <a:t> с ФОИВ окончательной редакции</a:t>
                      </a:r>
                      <a:endParaRPr lang="ru-RU" sz="1600" dirty="0"/>
                    </a:p>
                  </a:txBody>
                  <a:tcPr/>
                </a:tc>
              </a:tr>
              <a:tr h="39950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июль</a:t>
                      </a:r>
                      <a:endParaRPr lang="ru-RU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Внесение в Правительство РФ</a:t>
                      </a:r>
                      <a:endParaRPr lang="ru-RU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6077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октябрь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Внесение в</a:t>
                      </a:r>
                      <a:r>
                        <a:rPr lang="ru-RU" sz="1600" baseline="0" dirty="0" smtClean="0"/>
                        <a:t> Государственную Думу</a:t>
                      </a:r>
                      <a:endParaRPr lang="ru-RU" sz="16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396875"/>
            <a:ext cx="914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ctr"/>
          <a:lstStyle>
            <a:defPPr>
              <a:defRPr lang="ru-RU"/>
            </a:defPPr>
            <a:lvl1pPr algn="ctr" eaLnBrk="0" hangingPunct="0">
              <a:defRPr sz="2200" b="0">
                <a:latin typeface="+mj-lt"/>
                <a:cs typeface="Times New Roman" pitchFamily="18" charset="0"/>
              </a:defRPr>
            </a:lvl1pPr>
            <a:lvl2pPr>
              <a:defRPr sz="2600">
                <a:solidFill>
                  <a:schemeClr val="accent2"/>
                </a:solidFill>
                <a:latin typeface="Arial" charset="0"/>
              </a:defRPr>
            </a:lvl2pPr>
            <a:lvl3pPr>
              <a:defRPr sz="2400">
                <a:solidFill>
                  <a:schemeClr val="accent1"/>
                </a:solidFill>
                <a:latin typeface="Arial" charset="0"/>
              </a:defRPr>
            </a:lvl3pPr>
            <a:lvl4pPr>
              <a:defRPr sz="2200">
                <a:solidFill>
                  <a:schemeClr val="accent1"/>
                </a:solidFill>
                <a:latin typeface="Arial" charset="0"/>
              </a:defRPr>
            </a:lvl4pPr>
            <a:lvl5pPr>
              <a:defRPr sz="2000">
                <a:solidFill>
                  <a:srgbClr val="A04DA3"/>
                </a:solidFill>
                <a:latin typeface="Arial" charset="0"/>
              </a:defRPr>
            </a:lvl5pPr>
            <a:lvl6pPr marL="1846263" indent="-182563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Arial" charset="0"/>
              </a:defRPr>
            </a:lvl6pPr>
            <a:lvl7pPr marL="2303463" indent="-182563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Arial" charset="0"/>
              </a:defRPr>
            </a:lvl7pPr>
            <a:lvl8pPr marL="2760663" indent="-182563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8pPr>
            <a:lvl9pPr marL="3217863" indent="-182563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9pPr>
          </a:lstStyle>
          <a:p>
            <a:r>
              <a:rPr lang="ru-RU" dirty="0"/>
              <a:t>Этапы подготовки новой версии </a:t>
            </a:r>
            <a:r>
              <a:rPr lang="ru-RU" dirty="0" smtClean="0"/>
              <a:t>БК РФ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02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4"/>
          <p:cNvSpPr>
            <a:spLocks noGrp="1"/>
          </p:cNvSpPr>
          <p:nvPr>
            <p:ph type="title"/>
          </p:nvPr>
        </p:nvSpPr>
        <p:spPr>
          <a:xfrm>
            <a:off x="1" y="330263"/>
            <a:ext cx="9001496" cy="118681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chemeClr val="tx2"/>
                </a:solidFill>
                <a:latin typeface="Arial" charset="0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latin typeface="Arial" charset="0"/>
              </a:rPr>
            </a:br>
            <a:r>
              <a:rPr lang="ru-RU" sz="24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ru-RU" sz="2400" b="1" dirty="0">
                <a:solidFill>
                  <a:schemeClr val="tx2"/>
                </a:solidFill>
                <a:latin typeface="Arial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Arial" charset="0"/>
              </a:rPr>
              <a:t>Документы стратегического планирования (законопроект) </a:t>
            </a:r>
            <a:endParaRPr lang="ru-RU" sz="2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219" name="Содержимое 5"/>
          <p:cNvSpPr>
            <a:spLocks noGrp="1"/>
          </p:cNvSpPr>
          <p:nvPr>
            <p:ph idx="1"/>
          </p:nvPr>
        </p:nvSpPr>
        <p:spPr>
          <a:xfrm>
            <a:off x="407988" y="1892300"/>
            <a:ext cx="8416203" cy="5621340"/>
          </a:xfrm>
        </p:spPr>
        <p:txBody>
          <a:bodyPr>
            <a:noAutofit/>
          </a:bodyPr>
          <a:lstStyle/>
          <a:p>
            <a:pPr marL="566737" indent="-457200" algn="just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Целеполагание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послания, стратегия СЭР, отраслевые стратегии (без финансовых оценок)</a:t>
            </a:r>
          </a:p>
          <a:p>
            <a:pPr marL="109537" indent="0" algn="just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09537" indent="0" algn="just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Условия достижения целей – прогноз социально-экономического развития, прогноз научно-технического развития, долгосрочный бюджетный прогноз</a:t>
            </a:r>
          </a:p>
          <a:p>
            <a:pPr marL="109537" indent="0" algn="just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ru-RU" sz="2400" dirty="0" smtClean="0">
                <a:cs typeface="Times New Roman" pitchFamily="18" charset="0"/>
              </a:rPr>
              <a:t>3)  Организация достижения целей – государственные и муниципальные программы (в том числе финансовое обеспечение Программные бюджеты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52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+mj-lt"/>
              </a:rPr>
              <a:t>Законопроект № 407473-6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143" y="914401"/>
            <a:ext cx="8229600" cy="1193800"/>
          </a:xfrm>
        </p:spPr>
        <p:txBody>
          <a:bodyPr/>
          <a:lstStyle/>
          <a:p>
            <a:pPr marL="109537" indent="0" algn="ctr">
              <a:buNone/>
            </a:pPr>
            <a:r>
              <a:rPr lang="ru-RU" sz="2000" dirty="0" smtClean="0"/>
              <a:t>"О </a:t>
            </a:r>
            <a:r>
              <a:rPr lang="ru-RU" sz="2000" dirty="0"/>
              <a:t>внесении изменений в Бюджетный кодекс Российской Федерации </a:t>
            </a:r>
            <a:r>
              <a:rPr lang="ru-RU" sz="2000" dirty="0" smtClean="0"/>
              <a:t>     </a:t>
            </a:r>
            <a:r>
              <a:rPr lang="ru-RU" sz="2000" b="1" dirty="0" smtClean="0"/>
              <a:t>(</a:t>
            </a:r>
            <a:r>
              <a:rPr lang="ru-RU" sz="2000" b="1" dirty="0"/>
              <a:t>в части долгосрочного бюджетного планирования) </a:t>
            </a:r>
            <a:r>
              <a:rPr lang="ru-RU" sz="2000" dirty="0"/>
              <a:t>и признании утратившими силу отдельных положений Федерального </a:t>
            </a:r>
            <a:r>
              <a:rPr lang="ru-RU" sz="2000" dirty="0" smtClean="0"/>
              <a:t>закона …"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56510675"/>
              </p:ext>
            </p:extLst>
          </p:nvPr>
        </p:nvGraphicFramePr>
        <p:xfrm>
          <a:off x="279400" y="1971674"/>
          <a:ext cx="8623300" cy="4784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1491\AppData\Local\Microsoft\Windows\Temporary Internet Files\Content.IE5\VUYM01YX\MC900434750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43" y="6146799"/>
            <a:ext cx="482457" cy="48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867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8572877"/>
              </p:ext>
            </p:extLst>
          </p:nvPr>
        </p:nvGraphicFramePr>
        <p:xfrm>
          <a:off x="393700" y="3378200"/>
          <a:ext cx="8420100" cy="214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75962038"/>
              </p:ext>
            </p:extLst>
          </p:nvPr>
        </p:nvGraphicFramePr>
        <p:xfrm>
          <a:off x="381000" y="1193799"/>
          <a:ext cx="8369300" cy="226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Блок-схема: знак завершения 10"/>
          <p:cNvSpPr/>
          <p:nvPr/>
        </p:nvSpPr>
        <p:spPr>
          <a:xfrm>
            <a:off x="584200" y="5753100"/>
            <a:ext cx="8089900" cy="7874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Долгосрочный бюджетный прогноз может быть изменен в связи с изменением ПСЭР и изменением принятого закона (решения) о бюджете), </a:t>
            </a:r>
            <a:r>
              <a:rPr lang="ru-RU" dirty="0" smtClean="0">
                <a:solidFill>
                  <a:srgbClr val="FF0000"/>
                </a:solidFill>
              </a:rPr>
              <a:t>НО БЕЗ ПРОДЛЕНИЯ ПЕРИОДА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01600" y="401638"/>
            <a:ext cx="8864600" cy="63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ru-RU" sz="2400" dirty="0" smtClean="0">
                <a:latin typeface="+mj-lt"/>
              </a:rPr>
              <a:t>Правовые основы </a:t>
            </a:r>
            <a:br>
              <a:rPr lang="ru-RU" sz="2400" dirty="0" smtClean="0">
                <a:latin typeface="+mj-lt"/>
              </a:rPr>
            </a:br>
            <a:r>
              <a:rPr lang="ru-RU" sz="2400" dirty="0" smtClean="0">
                <a:latin typeface="+mj-lt"/>
              </a:rPr>
              <a:t>долгосрочного бюджетного планирования 1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8063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" y="401638"/>
            <a:ext cx="8864600" cy="71596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dirty="0">
                <a:latin typeface="+mj-lt"/>
              </a:rPr>
              <a:t>Правовые основы </a:t>
            </a:r>
            <a:r>
              <a:rPr lang="ru-RU" sz="2400" dirty="0" smtClean="0">
                <a:latin typeface="+mj-lt"/>
              </a:rPr>
              <a:t/>
            </a:r>
            <a:br>
              <a:rPr lang="ru-RU" sz="2400" dirty="0" smtClean="0">
                <a:latin typeface="+mj-lt"/>
              </a:rPr>
            </a:br>
            <a:r>
              <a:rPr lang="ru-RU" sz="2400" dirty="0" smtClean="0">
                <a:latin typeface="+mj-lt"/>
              </a:rPr>
              <a:t>долгосрочного </a:t>
            </a:r>
            <a:r>
              <a:rPr lang="ru-RU" sz="2400" dirty="0">
                <a:latin typeface="+mj-lt"/>
              </a:rPr>
              <a:t>бюджетного </a:t>
            </a:r>
            <a:r>
              <a:rPr lang="ru-RU" sz="2400" dirty="0" smtClean="0">
                <a:latin typeface="+mj-lt"/>
              </a:rPr>
              <a:t>планирования 2</a:t>
            </a:r>
            <a:endParaRPr lang="ru-RU" sz="2400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92197529"/>
              </p:ext>
            </p:extLst>
          </p:nvPr>
        </p:nvGraphicFramePr>
        <p:xfrm>
          <a:off x="330200" y="1308100"/>
          <a:ext cx="8483600" cy="538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7696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6399"/>
            <a:ext cx="8229600" cy="369825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dirty="0">
                <a:latin typeface="+mj-lt"/>
              </a:rPr>
              <a:t>Переходное положение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6700" y="775037"/>
            <a:ext cx="8534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Новые нормы в части разработки </a:t>
            </a:r>
            <a:r>
              <a:rPr lang="ru-RU" dirty="0"/>
              <a:t>и утверждения </a:t>
            </a:r>
            <a:r>
              <a:rPr lang="ru-RU" b="1" dirty="0"/>
              <a:t>долгосрочного бюджетного прогноза</a:t>
            </a:r>
            <a:r>
              <a:rPr lang="ru-RU" dirty="0"/>
              <a:t> субъекта Российской Федерации, муниципального образования применяются </a:t>
            </a:r>
            <a:r>
              <a:rPr lang="ru-RU" b="1" dirty="0"/>
              <a:t>с 1 января 2015 года</a:t>
            </a:r>
            <a:r>
              <a:rPr lang="ru-RU" dirty="0"/>
              <a:t>.</a:t>
            </a:r>
          </a:p>
          <a:p>
            <a:pPr algn="ctr"/>
            <a:r>
              <a:rPr lang="ru-RU" dirty="0"/>
              <a:t>До этого срока высший исполнительный орган государственной власти субъекта </a:t>
            </a:r>
            <a:r>
              <a:rPr lang="ru-RU" dirty="0" smtClean="0"/>
              <a:t>РФ, </a:t>
            </a:r>
            <a:r>
              <a:rPr lang="ru-RU" dirty="0"/>
              <a:t>местная администрация </a:t>
            </a:r>
            <a:r>
              <a:rPr lang="ru-RU" dirty="0" smtClean="0"/>
              <a:t>вправе </a:t>
            </a:r>
            <a:r>
              <a:rPr lang="ru-RU" dirty="0"/>
              <a:t>разработать и утвердить </a:t>
            </a:r>
            <a:r>
              <a:rPr lang="ru-RU" b="1" dirty="0"/>
              <a:t>долгосрочный бюджетный прогноз</a:t>
            </a:r>
            <a:r>
              <a:rPr lang="ru-RU" dirty="0"/>
              <a:t> субъекта </a:t>
            </a:r>
            <a:r>
              <a:rPr lang="ru-RU" dirty="0" smtClean="0"/>
              <a:t>РФ, </a:t>
            </a:r>
            <a:r>
              <a:rPr lang="ru-RU" dirty="0"/>
              <a:t>муниципального образования в установленном ими порядке.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39700" y="2544127"/>
            <a:ext cx="8864600" cy="580074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ru-RU" sz="2000" dirty="0" smtClean="0">
                <a:latin typeface="+mj-lt"/>
              </a:rPr>
              <a:t>Уточнение состава документов, на которых </a:t>
            </a:r>
          </a:p>
          <a:p>
            <a:r>
              <a:rPr lang="ru-RU" sz="2000" dirty="0" smtClean="0">
                <a:latin typeface="+mj-lt"/>
              </a:rPr>
              <a:t>основывается составление проекта бюджета</a:t>
            </a:r>
            <a:endParaRPr lang="ru-RU" sz="2000" dirty="0">
              <a:latin typeface="+mj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534391"/>
              </p:ext>
            </p:extLst>
          </p:nvPr>
        </p:nvGraphicFramePr>
        <p:xfrm>
          <a:off x="139700" y="3260087"/>
          <a:ext cx="8763000" cy="344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5562600"/>
              </a:tblGrid>
              <a:tr h="304173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До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После</a:t>
                      </a:r>
                      <a:endParaRPr lang="ru-RU" sz="1500" dirty="0"/>
                    </a:p>
                  </a:txBody>
                  <a:tcPr/>
                </a:tc>
              </a:tr>
              <a:tr h="3128640"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Составление проекта бюджета основывается на:</a:t>
                      </a: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Бюджетном послании 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Президента Российской Федерации</a:t>
                      </a: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прогнозе социально-экономического развития соответствующей территории</a:t>
                      </a: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основных направлениях бюджетной и налоговой политики</a:t>
                      </a: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государственных (муниципальных) программах</a:t>
                      </a:r>
                      <a:endParaRPr lang="ru-RU" sz="15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Составление проектов бюджетов основывается на:</a:t>
                      </a: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ru-RU" sz="1500" b="1" dirty="0" smtClean="0"/>
                        <a:t>положениях послания</a:t>
                      </a:r>
                      <a:r>
                        <a:rPr lang="ru-RU" sz="1500" dirty="0" smtClean="0"/>
                        <a:t> Президента РФ Федеральному Собранию, </a:t>
                      </a:r>
                      <a:r>
                        <a:rPr lang="ru-RU" sz="1500" b="1" dirty="0" smtClean="0"/>
                        <a:t>определяющих бюджетную политику</a:t>
                      </a:r>
                      <a:r>
                        <a:rPr lang="ru-RU" sz="1500" dirty="0" smtClean="0"/>
                        <a:t> в России</a:t>
                      </a: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ru-RU" sz="1500" dirty="0" smtClean="0"/>
                        <a:t>основных направлениях бюджетной политики и основных направлениях налоговой политики</a:t>
                      </a: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ru-RU" sz="1500" dirty="0" smtClean="0"/>
                        <a:t>прогнозе социально-экономического развития</a:t>
                      </a: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ru-RU" sz="1500" b="1" dirty="0" smtClean="0"/>
                        <a:t>проекте долгосрочного бюджетного прогноза (проекте изменений долгосрочного бюджетного прогноза)</a:t>
                      </a: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ru-RU" sz="1500" dirty="0" smtClean="0"/>
                        <a:t>государственных (муниципальных) программах </a:t>
                      </a:r>
                      <a:r>
                        <a:rPr lang="ru-RU" sz="1500" b="1" dirty="0" smtClean="0"/>
                        <a:t>(проектах государственных (муниципальных) программ, проектах изменений указанных программ)</a:t>
                      </a:r>
                      <a:endParaRPr lang="ru-RU" sz="1500" b="1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2128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4000" y="533400"/>
            <a:ext cx="8750300" cy="6477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Уточнение сроков приведения государственных и муниципальных программ в соответствии с бюджетом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895197"/>
              </p:ext>
            </p:extLst>
          </p:nvPr>
        </p:nvGraphicFramePr>
        <p:xfrm>
          <a:off x="781050" y="3571561"/>
          <a:ext cx="7734300" cy="1645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67150"/>
                <a:gridCol w="3867150"/>
              </a:tblGrid>
              <a:tr h="17944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До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 01.01.2015</a:t>
                      </a:r>
                      <a:endParaRPr lang="ru-RU" sz="1800" dirty="0"/>
                    </a:p>
                  </a:txBody>
                  <a:tcPr/>
                </a:tc>
              </a:tr>
              <a:tr h="31403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Государственные (муниципальные) программы подлежат приведению в соответствие с законом (решением) о бюджете </a:t>
                      </a:r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500" b="1" dirty="0"/>
                    </a:p>
                  </a:txBody>
                  <a:tcPr/>
                </a:tc>
              </a:tr>
              <a:tr h="41805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не позднее </a:t>
                      </a:r>
                      <a:r>
                        <a:rPr lang="ru-RU" sz="1800" b="1" dirty="0" smtClean="0"/>
                        <a:t>2-х месяцев </a:t>
                      </a:r>
                      <a:r>
                        <a:rPr lang="ru-RU" sz="1800" dirty="0" smtClean="0"/>
                        <a:t>со дня вступления его в силу.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не позднее </a:t>
                      </a:r>
                      <a:r>
                        <a:rPr lang="ru-RU" sz="1800" b="1" dirty="0" smtClean="0"/>
                        <a:t>3-х месяцев </a:t>
                      </a:r>
                      <a:r>
                        <a:rPr lang="ru-RU" sz="1800" dirty="0" smtClean="0"/>
                        <a:t>со дня вступления его в силу.</a:t>
                      </a:r>
                      <a:endParaRPr lang="ru-RU" sz="1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803400" y="1700073"/>
            <a:ext cx="5359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</a:t>
            </a:r>
            <a:r>
              <a:rPr lang="ru-RU" sz="2400" dirty="0">
                <a:solidFill>
                  <a:srgbClr val="FF0000"/>
                </a:solidFill>
              </a:rPr>
              <a:t>2014 году </a:t>
            </a:r>
            <a:r>
              <a:rPr lang="ru-RU" dirty="0"/>
              <a:t>государственные (муниципальные) программы подлежат приведению в соответствие с законом (решением) о бюджете </a:t>
            </a:r>
            <a:r>
              <a:rPr lang="ru-RU" b="1" u="sng" dirty="0"/>
              <a:t>до 1 мая 2014 года </a:t>
            </a:r>
            <a:endParaRPr lang="ru-RU" b="1" u="sng" dirty="0" smtClean="0"/>
          </a:p>
          <a:p>
            <a:pPr algn="ctr"/>
            <a:r>
              <a:rPr lang="ru-RU" dirty="0" smtClean="0"/>
              <a:t>(</a:t>
            </a:r>
            <a:r>
              <a:rPr lang="ru-RU" dirty="0"/>
              <a:t>Федеральный </a:t>
            </a:r>
            <a:r>
              <a:rPr lang="ru-RU" dirty="0">
                <a:hlinkClick r:id="rId2"/>
              </a:rPr>
              <a:t>закон от 03.02.2014 N 1-ФЗ).</a:t>
            </a:r>
          </a:p>
        </p:txBody>
      </p:sp>
    </p:spTree>
    <p:extLst>
      <p:ext uri="{BB962C8B-B14F-4D97-AF65-F5344CB8AC3E}">
        <p14:creationId xmlns:p14="http://schemas.microsoft.com/office/powerpoint/2010/main" val="3096433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39700" y="431801"/>
            <a:ext cx="8864600" cy="58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algn="ctr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algn="ctr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algn="ctr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ru-RU" dirty="0"/>
              <a:t>Переход региональных бюджетов </a:t>
            </a:r>
            <a:r>
              <a:rPr lang="ru-RU" dirty="0" smtClean="0"/>
              <a:t>на</a:t>
            </a:r>
          </a:p>
          <a:p>
            <a:r>
              <a:rPr lang="ru-RU" dirty="0" smtClean="0"/>
              <a:t> </a:t>
            </a:r>
            <a:r>
              <a:rPr lang="ru-RU" dirty="0"/>
              <a:t>"программный" </a:t>
            </a:r>
            <a:r>
              <a:rPr lang="ru-RU" dirty="0" smtClean="0"/>
              <a:t>формат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320415"/>
              </p:ext>
            </p:extLst>
          </p:nvPr>
        </p:nvGraphicFramePr>
        <p:xfrm>
          <a:off x="190500" y="1346201"/>
          <a:ext cx="8763000" cy="522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/>
                <a:gridCol w="6210300"/>
              </a:tblGrid>
              <a:tr h="29890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Начиная с составления и исполнения бюджетов на 2016 г.</a:t>
                      </a:r>
                      <a:endParaRPr lang="ru-RU" sz="1600" dirty="0"/>
                    </a:p>
                  </a:txBody>
                  <a:tcPr/>
                </a:tc>
              </a:tr>
              <a:tr h="29890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dirty="0" smtClean="0"/>
                        <a:t>Законом (решением) о бюджете утверждается , в т.ч.:</a:t>
                      </a:r>
                      <a:endParaRPr lang="ru-RU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77397">
                <a:tc>
                  <a:txBody>
                    <a:bodyPr/>
                    <a:lstStyle/>
                    <a:p>
                      <a:pPr marL="285750" indent="-285750" algn="just">
                        <a:buFont typeface="Wingdings" pitchFamily="2" charset="2"/>
                        <a:buChar char="§"/>
                      </a:pPr>
                      <a:r>
                        <a:rPr lang="ru-RU" sz="1600" dirty="0" smtClean="0"/>
                        <a:t>ведомственная структура расходов</a:t>
                      </a:r>
                    </a:p>
                    <a:p>
                      <a:pPr marL="285750" indent="-285750" algn="just">
                        <a:buFont typeface="Wingdings" pitchFamily="2" charset="2"/>
                        <a:buChar char="§"/>
                      </a:pPr>
                      <a:r>
                        <a:rPr lang="ru-RU" sz="1600" dirty="0" smtClean="0"/>
                        <a:t>варианты</a:t>
                      </a:r>
                      <a:r>
                        <a:rPr lang="ru-RU" sz="1600" baseline="0" dirty="0" smtClean="0"/>
                        <a:t> для </a:t>
                      </a:r>
                      <a:r>
                        <a:rPr lang="ru-RU" sz="1600" b="1" baseline="0" dirty="0" smtClean="0"/>
                        <a:t>регионов и муниципалитетов</a:t>
                      </a:r>
                      <a:r>
                        <a:rPr lang="ru-RU" sz="1600" baseline="0" dirty="0" smtClean="0"/>
                        <a:t>:</a:t>
                      </a:r>
                    </a:p>
                    <a:p>
                      <a:pPr marL="177800" indent="0" algn="just">
                        <a:buFont typeface="Courier New" pitchFamily="49" charset="0"/>
                        <a:buNone/>
                      </a:pPr>
                      <a:r>
                        <a:rPr lang="ru-RU" sz="1600" baseline="0" dirty="0" smtClean="0"/>
                        <a:t> 1) только "функциональная структура расходов"</a:t>
                      </a:r>
                    </a:p>
                    <a:p>
                      <a:pPr marL="177800" indent="0" algn="just">
                        <a:buFont typeface="Courier New" pitchFamily="49" charset="0"/>
                        <a:buNone/>
                      </a:pPr>
                      <a:r>
                        <a:rPr lang="ru-RU" sz="1600" baseline="0" dirty="0" smtClean="0"/>
                        <a:t> 2) "функциональная структура расходов" с ЦСР (ГП/МП) и "программная структура расходов" с Рз и Пр</a:t>
                      </a:r>
                    </a:p>
                    <a:p>
                      <a:pPr marL="177800" indent="0" algn="just">
                        <a:buFont typeface="Courier New" pitchFamily="49" charset="0"/>
                        <a:buNone/>
                      </a:pPr>
                      <a:r>
                        <a:rPr lang="ru-RU" sz="1600" baseline="0" dirty="0" smtClean="0"/>
                        <a:t>3) только "программная структура расходов", может быть с Рз и Пр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itchFamily="2" charset="2"/>
                        <a:buChar char="§"/>
                      </a:pPr>
                      <a:r>
                        <a:rPr lang="ru-RU" sz="1600" dirty="0" smtClean="0"/>
                        <a:t>варианты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="1" u="sng" baseline="0" dirty="0" smtClean="0">
                          <a:solidFill>
                            <a:srgbClr val="00B0F0"/>
                          </a:solidFill>
                        </a:rPr>
                        <a:t>для регионов</a:t>
                      </a:r>
                      <a:r>
                        <a:rPr lang="ru-RU" sz="1600" baseline="0" dirty="0" smtClean="0"/>
                        <a:t>:</a:t>
                      </a:r>
                    </a:p>
                    <a:p>
                      <a:pPr marL="0" indent="177800" algn="just">
                        <a:buFont typeface="Courier New" pitchFamily="49" charset="0"/>
                        <a:buNone/>
                      </a:pPr>
                      <a:r>
                        <a:rPr lang="ru-RU" sz="1600" strike="sngStrike" baseline="0" dirty="0" smtClean="0">
                          <a:solidFill>
                            <a:srgbClr val="FF0000"/>
                          </a:solidFill>
                        </a:rPr>
                        <a:t>только "функциональная структура расходов"</a:t>
                      </a:r>
                    </a:p>
                    <a:p>
                      <a:pPr marL="0" indent="177800" algn="just">
                        <a:spcBef>
                          <a:spcPts val="0"/>
                        </a:spcBef>
                        <a:buFont typeface="Courier New" pitchFamily="49" charset="0"/>
                        <a:buNone/>
                      </a:pPr>
                      <a:r>
                        <a:rPr lang="ru-RU" sz="1600" baseline="0" dirty="0" smtClean="0"/>
                        <a:t>1) "функциональная структура расходов" с ЦСР (ГП) и "программная структура расходов" с Рз и Пр</a:t>
                      </a:r>
                    </a:p>
                    <a:p>
                      <a:pPr marL="0" marR="0" indent="1778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2)  только "программная структура расходов",</a:t>
                      </a:r>
                      <a:r>
                        <a:rPr lang="ru-RU" sz="1600" b="1" u="sng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в случаях, установленных законом субъекта РФ, </a:t>
                      </a:r>
                      <a:r>
                        <a:rPr lang="ru-RU" sz="1600" baseline="0" dirty="0" smtClean="0"/>
                        <a:t> может быть с Рз и </a:t>
                      </a:r>
                      <a:r>
                        <a:rPr lang="ru-RU" sz="1600" b="0" u="none" baseline="0" dirty="0" smtClean="0">
                          <a:solidFill>
                            <a:schemeClr val="tx1"/>
                          </a:solidFill>
                        </a:rPr>
                        <a:t>Пр</a:t>
                      </a:r>
                    </a:p>
                    <a:p>
                      <a:pPr marL="0" marR="0" indent="1778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  <a:defRPr/>
                      </a:pPr>
                      <a:r>
                        <a:rPr lang="ru-RU" sz="1600" b="0" u="none" baseline="0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ru-RU" sz="1600" dirty="0" smtClean="0"/>
                        <a:t>ведомственная структура расходов по ГРБС, Рз, Пр</a:t>
                      </a:r>
                      <a:r>
                        <a:rPr lang="ru-RU" sz="1600" baseline="0" dirty="0" smtClean="0"/>
                        <a:t> и (или) ЦСР (ГП), ВР</a:t>
                      </a:r>
                      <a:endParaRPr lang="ru-RU" sz="1600" dirty="0" smtClean="0"/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варианты </a:t>
                      </a:r>
                      <a:r>
                        <a:rPr lang="ru-RU" sz="1600" b="1" u="sng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для</a:t>
                      </a:r>
                      <a:r>
                        <a:rPr lang="ru-RU" sz="1600" b="1" u="sng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муниципалитетов 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 раньше, но законом субъекта РФ (кроме о бюджете) </a:t>
                      </a:r>
                      <a:r>
                        <a:rPr lang="ru-RU" sz="1600" b="1" u="sng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может быть установлена необходимость утверждения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indent="177800" algn="just">
                        <a:spcBef>
                          <a:spcPts val="0"/>
                        </a:spcBef>
                        <a:buFont typeface="Courier New" pitchFamily="49" charset="0"/>
                        <a:buNone/>
                      </a:pPr>
                      <a:r>
                        <a:rPr lang="ru-RU" sz="1600" baseline="0" dirty="0" smtClean="0"/>
                        <a:t>1) "функциональная структура расходов" с ЦСР (МП) и "программная структура расходов" с Рз и Пр</a:t>
                      </a:r>
                    </a:p>
                    <a:p>
                      <a:pPr marL="0" marR="0" indent="1778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2) только "программная структура расходов",</a:t>
                      </a:r>
                      <a:r>
                        <a:rPr lang="ru-RU" sz="1600" b="1" u="sng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в случаях, установленных муниципальным правовым актом представительного органа, </a:t>
                      </a:r>
                      <a:r>
                        <a:rPr lang="ru-RU" sz="1600" baseline="0" dirty="0" smtClean="0"/>
                        <a:t> может быть с Рз и </a:t>
                      </a:r>
                      <a:r>
                        <a:rPr lang="ru-RU" sz="1600" b="0" u="none" baseline="0" dirty="0" smtClean="0">
                          <a:solidFill>
                            <a:schemeClr val="tx1"/>
                          </a:solidFill>
                        </a:rPr>
                        <a:t>Пр</a:t>
                      </a:r>
                    </a:p>
                    <a:p>
                      <a:pPr marL="0" marR="0" indent="1778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  <a:defRPr/>
                      </a:pPr>
                      <a:r>
                        <a:rPr lang="ru-RU" sz="1600" b="0" u="none" baseline="0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ru-RU" sz="1600" dirty="0" smtClean="0"/>
                        <a:t>ведомственная структура расходов по ГРБС, Рз, Пр</a:t>
                      </a:r>
                      <a:r>
                        <a:rPr lang="ru-RU" sz="1600" baseline="0" dirty="0" smtClean="0"/>
                        <a:t> и (или) ЦСР (МП), ВР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16749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1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11_Городска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44870</TotalTime>
  <Words>2951</Words>
  <Application>Microsoft Office PowerPoint</Application>
  <PresentationFormat>Экран (4:3)</PresentationFormat>
  <Paragraphs>298</Paragraphs>
  <Slides>25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11_Городская</vt:lpstr>
      <vt:lpstr>Разработка и внедрение новаций бюджетного законодательства в 2014 году </vt:lpstr>
      <vt:lpstr>  Программа повышения эффективности управления общественными (государственными и муниципальными) финансами на период до 2018 года</vt:lpstr>
      <vt:lpstr>  Документы стратегического планирования (законопроект) </vt:lpstr>
      <vt:lpstr>Законопроект № 407473-6</vt:lpstr>
      <vt:lpstr>Презентация PowerPoint</vt:lpstr>
      <vt:lpstr>Правовые основы  долгосрочного бюджетного планирования 2</vt:lpstr>
      <vt:lpstr>Переходное положение</vt:lpstr>
      <vt:lpstr>Уточнение сроков приведения государственных и муниципальных программ в соответствии с бюджетом</vt:lpstr>
      <vt:lpstr>Презентация PowerPoint</vt:lpstr>
      <vt:lpstr>Как правильно перейти к программным бюджетам </vt:lpstr>
      <vt:lpstr>Законопроект </vt:lpstr>
      <vt:lpstr>Общая схема внесения изменений в сводную бюджетную роспись</vt:lpstr>
      <vt:lpstr>Оптимизация количества оснований для внесения изменений в сводную бюджетную роспись (1)</vt:lpstr>
      <vt:lpstr>Оптимизация количества оснований для внесения изменений в сводную бюджетную роспись (2)</vt:lpstr>
      <vt:lpstr>Оптимизация количества оснований для внесения изменений в сводную бюджетную роспись (3)</vt:lpstr>
      <vt:lpstr>Перенос норм постоянного характера текстовых статей федерального закона о федеральном бюджете в БК</vt:lpstr>
      <vt:lpstr>Приостановление требования об уточнении параметров разрабатываемых проектов бюджетов </vt:lpstr>
      <vt:lpstr>Новая редакция Бюджетного кодекса : направления изменений</vt:lpstr>
      <vt:lpstr>Презентация PowerPoint</vt:lpstr>
      <vt:lpstr>Презентация PowerPoint</vt:lpstr>
      <vt:lpstr>Презентация PowerPoint</vt:lpstr>
      <vt:lpstr>Расходные обязательства - обусловленные законом, иным нормативным правовым актом (за исключением государственных (муниципальных) программ, ведомственных целевых программ), договором или соглашением обязанности публично-правового образования (РФ, субъекта РФ, МО) или действующего от его имени казенного учреждения предоставить физическому или юридическому лицу, иному публично-правовому образованию, субъекту международного права средства из соответствующего бюджета.</vt:lpstr>
      <vt:lpstr>Предложения по стабилизации</vt:lpstr>
      <vt:lpstr>Юридико-технические БК РФ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Россия-2020: Концепция обеспечения экономического лидерства</dc:title>
  <dc:creator>Vaio</dc:creator>
  <cp:lastModifiedBy>ЛАВРОВ АЛЕКСЕЙ МИХАЙЛОВИЧ</cp:lastModifiedBy>
  <cp:revision>2357</cp:revision>
  <cp:lastPrinted>2014-02-14T06:58:37Z</cp:lastPrinted>
  <dcterms:modified xsi:type="dcterms:W3CDTF">2014-04-17T17:34:49Z</dcterms:modified>
</cp:coreProperties>
</file>