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84" r:id="rId2"/>
    <p:sldMasterId id="2147483811" r:id="rId3"/>
    <p:sldMasterId id="2147483824" r:id="rId4"/>
    <p:sldMasterId id="2147483837" r:id="rId5"/>
    <p:sldMasterId id="2147483850" r:id="rId6"/>
  </p:sldMasterIdLst>
  <p:notesMasterIdLst>
    <p:notesMasterId r:id="rId54"/>
  </p:notesMasterIdLst>
  <p:handoutMasterIdLst>
    <p:handoutMasterId r:id="rId55"/>
  </p:handoutMasterIdLst>
  <p:sldIdLst>
    <p:sldId id="997" r:id="rId7"/>
    <p:sldId id="899" r:id="rId8"/>
    <p:sldId id="898" r:id="rId9"/>
    <p:sldId id="900" r:id="rId10"/>
    <p:sldId id="893" r:id="rId11"/>
    <p:sldId id="999" r:id="rId12"/>
    <p:sldId id="1000" r:id="rId13"/>
    <p:sldId id="985" r:id="rId14"/>
    <p:sldId id="996" r:id="rId15"/>
    <p:sldId id="901" r:id="rId16"/>
    <p:sldId id="902" r:id="rId17"/>
    <p:sldId id="981" r:id="rId18"/>
    <p:sldId id="983" r:id="rId19"/>
    <p:sldId id="913" r:id="rId20"/>
    <p:sldId id="977" r:id="rId21"/>
    <p:sldId id="978" r:id="rId22"/>
    <p:sldId id="995" r:id="rId23"/>
    <p:sldId id="918" r:id="rId24"/>
    <p:sldId id="916" r:id="rId25"/>
    <p:sldId id="971" r:id="rId26"/>
    <p:sldId id="966" r:id="rId27"/>
    <p:sldId id="923" r:id="rId28"/>
    <p:sldId id="989" r:id="rId29"/>
    <p:sldId id="925" r:id="rId30"/>
    <p:sldId id="990" r:id="rId31"/>
    <p:sldId id="988" r:id="rId32"/>
    <p:sldId id="1002" r:id="rId33"/>
    <p:sldId id="976" r:id="rId34"/>
    <p:sldId id="987" r:id="rId35"/>
    <p:sldId id="980" r:id="rId36"/>
    <p:sldId id="979" r:id="rId37"/>
    <p:sldId id="945" r:id="rId38"/>
    <p:sldId id="951" r:id="rId39"/>
    <p:sldId id="950" r:id="rId40"/>
    <p:sldId id="909" r:id="rId41"/>
    <p:sldId id="952" r:id="rId42"/>
    <p:sldId id="953" r:id="rId43"/>
    <p:sldId id="942" r:id="rId44"/>
    <p:sldId id="941" r:id="rId45"/>
    <p:sldId id="1004" r:id="rId46"/>
    <p:sldId id="933" r:id="rId47"/>
    <p:sldId id="934" r:id="rId48"/>
    <p:sldId id="931" r:id="rId49"/>
    <p:sldId id="969" r:id="rId50"/>
    <p:sldId id="935" r:id="rId51"/>
    <p:sldId id="936" r:id="rId52"/>
    <p:sldId id="580" r:id="rId5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8F6C8-4A9F-4677-BB81-A5CA6B7D8712}">
          <p14:sldIdLst>
            <p14:sldId id="997"/>
            <p14:sldId id="899"/>
            <p14:sldId id="898"/>
            <p14:sldId id="900"/>
            <p14:sldId id="893"/>
            <p14:sldId id="999"/>
            <p14:sldId id="1000"/>
            <p14:sldId id="985"/>
            <p14:sldId id="996"/>
            <p14:sldId id="901"/>
            <p14:sldId id="902"/>
            <p14:sldId id="981"/>
            <p14:sldId id="983"/>
            <p14:sldId id="913"/>
            <p14:sldId id="977"/>
            <p14:sldId id="978"/>
            <p14:sldId id="995"/>
            <p14:sldId id="918"/>
            <p14:sldId id="916"/>
            <p14:sldId id="971"/>
            <p14:sldId id="966"/>
            <p14:sldId id="923"/>
            <p14:sldId id="989"/>
            <p14:sldId id="925"/>
            <p14:sldId id="990"/>
            <p14:sldId id="988"/>
            <p14:sldId id="1002"/>
            <p14:sldId id="976"/>
            <p14:sldId id="987"/>
            <p14:sldId id="980"/>
            <p14:sldId id="979"/>
            <p14:sldId id="945"/>
            <p14:sldId id="951"/>
            <p14:sldId id="950"/>
            <p14:sldId id="909"/>
            <p14:sldId id="952"/>
            <p14:sldId id="953"/>
            <p14:sldId id="942"/>
            <p14:sldId id="941"/>
            <p14:sldId id="1004"/>
            <p14:sldId id="933"/>
            <p14:sldId id="934"/>
            <p14:sldId id="931"/>
            <p14:sldId id="969"/>
            <p14:sldId id="935"/>
            <p14:sldId id="936"/>
            <p14:sldId id="5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E146"/>
    <a:srgbClr val="FFFFFF"/>
    <a:srgbClr val="2DB9FF"/>
    <a:srgbClr val="FFFFCC"/>
    <a:srgbClr val="ACA2C7"/>
    <a:srgbClr val="000000"/>
    <a:srgbClr val="50CBF2"/>
    <a:srgbClr val="FFCC00"/>
    <a:srgbClr val="BFA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88970" autoAdjust="0"/>
  </p:normalViewPr>
  <p:slideViewPr>
    <p:cSldViewPr snapToGrid="0">
      <p:cViewPr varScale="1">
        <p:scale>
          <a:sx n="116" d="100"/>
          <a:sy n="116" d="100"/>
        </p:scale>
        <p:origin x="20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37613656275963E-2"/>
          <c:y val="0.16703927480488898"/>
          <c:w val="0.54290205866410235"/>
          <c:h val="0.62216563232374733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2DB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60E1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0584928748832736E-2"/>
                  <c:y val="0.226196529112911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14967823740176E-2"/>
                  <c:y val="-0.243089837243469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и иные поступления</c:v>
                </c:pt>
              </c:strCache>
            </c:strRef>
          </c:cat>
          <c:val>
            <c:numRef>
              <c:f>Лист1!$B$1:$B$2</c:f>
              <c:numCache>
                <c:formatCode>0</c:formatCode>
                <c:ptCount val="2"/>
                <c:pt idx="0">
                  <c:v>250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2.0724859492285367E-2"/>
          <c:y val="0.83648116142910245"/>
          <c:w val="0.89663267977517314"/>
          <c:h val="0.15829386853607641"/>
        </c:manualLayout>
      </c:layout>
      <c:overlay val="0"/>
      <c:spPr>
        <a:noFill/>
      </c:spPr>
      <c:txPr>
        <a:bodyPr/>
        <a:lstStyle/>
        <a:p>
          <a:pPr>
            <a:defRPr lang="ru-RU" sz="24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677973528269196E-2"/>
          <c:y val="0.11712334480223507"/>
          <c:w val="0.90371640334077408"/>
          <c:h val="0.61761311286091725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Общий объем безвозмездных поступлений из федерального бюджета</c:v>
                </c:pt>
              </c:strCache>
            </c:strRef>
          </c:tx>
          <c:spPr>
            <a:solidFill>
              <a:srgbClr val="F79646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sz="2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</c:strCache>
            </c:strRef>
          </c:cat>
          <c:val>
            <c:numRef>
              <c:f>Лист1!$B$2:$G$2</c:f>
              <c:numCache>
                <c:formatCode>#\ ##0.0</c:formatCode>
                <c:ptCount val="6"/>
                <c:pt idx="0">
                  <c:v>42.8</c:v>
                </c:pt>
                <c:pt idx="1">
                  <c:v>36.4</c:v>
                </c:pt>
                <c:pt idx="2">
                  <c:v>29.1</c:v>
                </c:pt>
                <c:pt idx="3">
                  <c:v>31.3</c:v>
                </c:pt>
                <c:pt idx="4">
                  <c:v>24.8</c:v>
                </c:pt>
                <c:pt idx="5">
                  <c:v>24.4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overlap val="70"/>
        <c:axId val="-2095202160"/>
        <c:axId val="-2095191280"/>
      </c:barChart>
      <c:barChart>
        <c:barDir val="col"/>
        <c:grouping val="stacked"/>
        <c:varyColors val="1"/>
        <c:ser>
          <c:idx val="1"/>
          <c:order val="1"/>
          <c:tx>
            <c:strRef>
              <c:f>Лист1!$A$3</c:f>
              <c:strCache>
                <c:ptCount val="1"/>
                <c:pt idx="0">
                  <c:v>Субсидии из федерального бюджета  в бюджет Республики Татарстан </c:v>
                </c:pt>
              </c:strCache>
            </c:strRef>
          </c:tx>
          <c:spPr>
            <a:solidFill>
              <a:srgbClr val="60E146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Лист1!$B$1:$G$1</c:f>
              <c:strCache>
                <c:ptCount val="6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</c:strCache>
            </c:strRef>
          </c:cat>
          <c:val>
            <c:numRef>
              <c:f>Лист1!$B$3:$G$3</c:f>
              <c:numCache>
                <c:formatCode>#\ ##0.0</c:formatCode>
                <c:ptCount val="6"/>
                <c:pt idx="0">
                  <c:v>24.3</c:v>
                </c:pt>
                <c:pt idx="1">
                  <c:v>19</c:v>
                </c:pt>
                <c:pt idx="2">
                  <c:v>15.9</c:v>
                </c:pt>
                <c:pt idx="3">
                  <c:v>16.7</c:v>
                </c:pt>
                <c:pt idx="4">
                  <c:v>12.3</c:v>
                </c:pt>
                <c:pt idx="5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100"/>
        <c:axId val="-2095190736"/>
        <c:axId val="-2095201616"/>
      </c:barChart>
      <c:catAx>
        <c:axId val="-20952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191280"/>
        <c:crosses val="autoZero"/>
        <c:auto val="1"/>
        <c:lblAlgn val="ctr"/>
        <c:lblOffset val="100"/>
        <c:noMultiLvlLbl val="0"/>
      </c:catAx>
      <c:valAx>
        <c:axId val="-2095191280"/>
        <c:scaling>
          <c:orientation val="minMax"/>
          <c:min val="0"/>
        </c:scaling>
        <c:delete val="0"/>
        <c:axPos val="l"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202160"/>
        <c:crosses val="autoZero"/>
        <c:crossBetween val="between"/>
        <c:majorUnit val="10"/>
      </c:valAx>
      <c:valAx>
        <c:axId val="-2095201616"/>
        <c:scaling>
          <c:orientation val="minMax"/>
          <c:max val="45"/>
        </c:scaling>
        <c:delete val="1"/>
        <c:axPos val="r"/>
        <c:numFmt formatCode="#\ ##0.0" sourceLinked="1"/>
        <c:majorTickMark val="out"/>
        <c:minorTickMark val="none"/>
        <c:tickLblPos val="nextTo"/>
        <c:crossAx val="-2095190736"/>
        <c:crosses val="max"/>
        <c:crossBetween val="between"/>
      </c:valAx>
      <c:catAx>
        <c:axId val="-2095190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520161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18626284008926E-2"/>
          <c:y val="0.16424229705401733"/>
          <c:w val="0.92315979235211476"/>
          <c:h val="0.73563284741640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DB9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0E1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4.0639467870004968E-17"/>
                  <c:y val="-7.3278668802320649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3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410566668799027E-3"/>
                  <c:y val="-1.2354637178966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3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2017г. ожидаемое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246.7</c:v>
                </c:pt>
                <c:pt idx="1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axId val="-2095201072"/>
        <c:axId val="-2095200528"/>
      </c:barChart>
      <c:catAx>
        <c:axId val="-209520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200528"/>
        <c:crosses val="autoZero"/>
        <c:auto val="1"/>
        <c:lblAlgn val="ctr"/>
        <c:lblOffset val="100"/>
        <c:noMultiLvlLbl val="0"/>
      </c:catAx>
      <c:valAx>
        <c:axId val="-2095200528"/>
        <c:scaling>
          <c:orientation val="minMax"/>
          <c:min val="230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201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1236811379348"/>
          <c:y val="0.1374455293799762"/>
          <c:w val="0.86143387198378762"/>
          <c:h val="0.6641209279282442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11 мес. 2016г.</c:v>
                </c:pt>
              </c:strCache>
            </c:strRef>
          </c:tx>
          <c:spPr>
            <a:solidFill>
              <a:srgbClr val="2DB9FF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2654232287757287E-3"/>
                  <c:y val="-1.98333404024777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064558819571818E-17"/>
                  <c:y val="2.1636621293364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6401.8</c:v>
                </c:pt>
                <c:pt idx="1">
                  <c:v>2057.3000000000002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11 мес. 2017г.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8242753120687392E-3"/>
                  <c:y val="-6.833543509541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17834508692584E-3"/>
                  <c:y val="-6.854209038383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Лист1!$B$3:$C$3</c:f>
              <c:numCache>
                <c:formatCode>#\ ##0.0</c:formatCode>
                <c:ptCount val="2"/>
                <c:pt idx="0">
                  <c:v>7151.7</c:v>
                </c:pt>
                <c:pt idx="1">
                  <c:v>2233.1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56838912"/>
        <c:axId val="-2056836192"/>
      </c:barChart>
      <c:barChart>
        <c:barDir val="col"/>
        <c:grouping val="clustered"/>
        <c:varyColors val="1"/>
        <c:ser>
          <c:idx val="2"/>
          <c:order val="2"/>
          <c:tx>
            <c:strRef>
              <c:f>Лист1!$A$4</c:f>
              <c:strCache>
                <c:ptCount val="1"/>
                <c:pt idx="0">
                  <c:v>Направлено на заработную плату, %</c:v>
                </c:pt>
              </c:strCache>
            </c:strRef>
          </c:tx>
          <c:spPr>
            <a:solidFill>
              <a:srgbClr val="60E1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Лист1!$B$4:$C$4</c:f>
              <c:numCache>
                <c:formatCode>#\ ##0.0</c:formatCode>
                <c:ptCount val="2"/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-2056830208"/>
        <c:axId val="-2056843264"/>
      </c:barChart>
      <c:catAx>
        <c:axId val="-20568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36192"/>
        <c:crosses val="autoZero"/>
        <c:auto val="1"/>
        <c:lblAlgn val="ctr"/>
        <c:lblOffset val="100"/>
        <c:noMultiLvlLbl val="0"/>
      </c:catAx>
      <c:valAx>
        <c:axId val="-2056836192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38912"/>
        <c:crosses val="autoZero"/>
        <c:crossBetween val="between"/>
      </c:valAx>
      <c:valAx>
        <c:axId val="-2056843264"/>
        <c:scaling>
          <c:orientation val="minMax"/>
          <c:max val="7000"/>
        </c:scaling>
        <c:delete val="1"/>
        <c:axPos val="r"/>
        <c:numFmt formatCode="#\ ##0.0" sourceLinked="1"/>
        <c:majorTickMark val="out"/>
        <c:minorTickMark val="none"/>
        <c:tickLblPos val="nextTo"/>
        <c:crossAx val="-2056830208"/>
        <c:crosses val="max"/>
        <c:crossBetween val="between"/>
      </c:valAx>
      <c:catAx>
        <c:axId val="-205683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5684326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80376014652659E-2"/>
          <c:y val="4.6233913887591432E-2"/>
          <c:w val="0.92183573904959326"/>
          <c:h val="0.50072553637327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из федерального бюджета</c:v>
                </c:pt>
              </c:strCache>
            </c:strRef>
          </c:tx>
          <c:spPr>
            <a:solidFill>
              <a:srgbClr val="39FF2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84.9</c:v>
                </c:pt>
                <c:pt idx="1">
                  <c:v>84.9</c:v>
                </c:pt>
                <c:pt idx="2">
                  <c:v>84.6</c:v>
                </c:pt>
                <c:pt idx="3">
                  <c:v>84.3</c:v>
                </c:pt>
                <c:pt idx="4">
                  <c:v>83.7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Государственные гарантии РТ</c:v>
                </c:pt>
              </c:strCache>
            </c:strRef>
          </c:tx>
          <c:spPr>
            <a:solidFill>
              <a:srgbClr val="65AE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930794726511848E-3"/>
                  <c:y val="7.059518036883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724297875186912E-3"/>
                  <c:y val="6.7508782573842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856978854201741E-4"/>
                  <c:y val="-4.9120163558471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759439781364063E-3"/>
                  <c:y val="6.9566500684996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8.5</c:v>
                </c:pt>
                <c:pt idx="1">
                  <c:v>9.9</c:v>
                </c:pt>
                <c:pt idx="2">
                  <c:v>9.9</c:v>
                </c:pt>
                <c:pt idx="3">
                  <c:v>9.9</c:v>
                </c:pt>
                <c:pt idx="4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-2056832384"/>
        <c:axId val="-2056833472"/>
        <c:axId val="0"/>
      </c:bar3DChart>
      <c:catAx>
        <c:axId val="-205683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33472"/>
        <c:crosses val="autoZero"/>
        <c:auto val="1"/>
        <c:lblAlgn val="ctr"/>
        <c:lblOffset val="100"/>
        <c:noMultiLvlLbl val="0"/>
      </c:catAx>
      <c:valAx>
        <c:axId val="-2056833472"/>
        <c:scaling>
          <c:orientation val="minMax"/>
          <c:max val="100"/>
          <c:min val="3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32384"/>
        <c:crosses val="autoZero"/>
        <c:crossBetween val="between"/>
        <c:majorUnit val="15"/>
      </c:valAx>
    </c:plotArea>
    <c:legend>
      <c:legendPos val="b"/>
      <c:layout>
        <c:manualLayout>
          <c:xMode val="edge"/>
          <c:yMode val="edge"/>
          <c:x val="2.1813321468729233E-2"/>
          <c:y val="0.88315743899262356"/>
          <c:w val="0.94476469201674651"/>
          <c:h val="0.1032937626631035"/>
        </c:manualLayout>
      </c:layout>
      <c:overlay val="0"/>
      <c:txPr>
        <a:bodyPr/>
        <a:lstStyle/>
        <a:p>
          <a:pPr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65830973060295E-2"/>
          <c:y val="4.6233913887591419E-2"/>
          <c:w val="0.92586699287933971"/>
          <c:h val="0.68356420834456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ACA2C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25.1</c:v>
                </c:pt>
                <c:pt idx="1">
                  <c:v>25.1</c:v>
                </c:pt>
                <c:pt idx="2">
                  <c:v>25.1</c:v>
                </c:pt>
                <c:pt idx="3">
                  <c:v>25.1</c:v>
                </c:pt>
                <c:pt idx="4">
                  <c:v>25.1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4.8</c:v>
                </c:pt>
                <c:pt idx="1">
                  <c:v>4.8</c:v>
                </c:pt>
                <c:pt idx="2">
                  <c:v>4.8</c:v>
                </c:pt>
                <c:pt idx="3">
                  <c:v>4.8</c:v>
                </c:pt>
                <c:pt idx="4">
                  <c:v>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spPr>
            <a:solidFill>
              <a:srgbClr val="F796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993259527845082E-2"/>
                  <c:y val="-3.178887893425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43252018565805E-2"/>
                  <c:y val="-2.9518244724664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378278165802347E-2"/>
                  <c:y val="-2.8794700240368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68647130273178E-2"/>
                  <c:y val="-3.100967718193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548155177645193E-2"/>
                  <c:y val="-3.100967718193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6.0000000000000001E-3</c:v>
                </c:pt>
                <c:pt idx="1">
                  <c:v>0.01</c:v>
                </c:pt>
                <c:pt idx="2">
                  <c:v>0.01</c:v>
                </c:pt>
                <c:pt idx="3">
                  <c:v>2E-3</c:v>
                </c:pt>
                <c:pt idx="4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-2056834560"/>
        <c:axId val="-2056829664"/>
        <c:axId val="0"/>
      </c:bar3DChart>
      <c:catAx>
        <c:axId val="-205683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29664"/>
        <c:crosses val="autoZero"/>
        <c:auto val="1"/>
        <c:lblAlgn val="ctr"/>
        <c:lblOffset val="100"/>
        <c:noMultiLvlLbl val="0"/>
      </c:catAx>
      <c:valAx>
        <c:axId val="-2056829664"/>
        <c:scaling>
          <c:orientation val="minMax"/>
          <c:max val="4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3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4160106904902854"/>
          <c:w val="0.98324994044681213"/>
          <c:h val="0.14478676399542778"/>
        </c:manualLayout>
      </c:layout>
      <c:overlay val="0"/>
      <c:txPr>
        <a:bodyPr/>
        <a:lstStyle/>
        <a:p>
          <a:pPr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Доходная часть</c:v>
                </c:pt>
              </c:strCache>
            </c:strRef>
          </c:tx>
          <c:spPr>
            <a:solidFill>
              <a:srgbClr val="FFFF0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5033850901475593E-4"/>
                  <c:y val="0.27138896935541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013540360589687E-3"/>
                  <c:y val="0.26245718449073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261847815516456E-3"/>
                  <c:y val="0.27356613032066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202.6</c:v>
                </c:pt>
                <c:pt idx="1">
                  <c:v>204.6</c:v>
                </c:pt>
                <c:pt idx="2">
                  <c:v>212.1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Расходная часть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6.0027080721180475E-3"/>
                  <c:y val="0.260214538400091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510155270442679E-3"/>
                  <c:y val="0.26925113457807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027080721179373E-3"/>
                  <c:y val="0.28036008040800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205.3</c:v>
                </c:pt>
                <c:pt idx="1">
                  <c:v>209.1</c:v>
                </c:pt>
                <c:pt idx="2">
                  <c:v>218.1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-2056836736"/>
        <c:axId val="-2056840544"/>
        <c:axId val="0"/>
      </c:bar3DChart>
      <c:catAx>
        <c:axId val="-20568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40544"/>
        <c:crosses val="autoZero"/>
        <c:auto val="1"/>
        <c:lblAlgn val="ctr"/>
        <c:lblOffset val="100"/>
        <c:noMultiLvlLbl val="0"/>
      </c:catAx>
      <c:valAx>
        <c:axId val="-205684054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36736"/>
        <c:crosses val="autoZero"/>
        <c:crossBetween val="between"/>
        <c:majorUnit val="50"/>
      </c:valAx>
    </c:plotArea>
    <c:legend>
      <c:legendPos val="b"/>
      <c:layout/>
      <c:overlay val="0"/>
      <c:txPr>
        <a:bodyPr/>
        <a:lstStyle/>
        <a:p>
          <a:pPr>
            <a:defRPr sz="2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Доходная часть</c:v>
                </c:pt>
              </c:strCache>
            </c:strRef>
          </c:tx>
          <c:spPr>
            <a:solidFill>
              <a:srgbClr val="00B0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2510155270442679E-3"/>
                  <c:y val="0.27361863559415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7137585989256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55423643391803E-3"/>
                  <c:y val="0.28571125291802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242.9</c:v>
                </c:pt>
                <c:pt idx="1">
                  <c:v>245.5</c:v>
                </c:pt>
                <c:pt idx="2">
                  <c:v>253.8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Расходная часть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4.5020310540884942E-3"/>
                  <c:y val="0.2691330841909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509958583772716E-3"/>
                  <c:y val="0.26404166303856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60332421138938E-3"/>
                  <c:y val="0.28258967629046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245.5</c:v>
                </c:pt>
                <c:pt idx="1">
                  <c:v>249.4</c:v>
                </c:pt>
                <c:pt idx="2">
                  <c:v>259.10000000000002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-2056828576"/>
        <c:axId val="-2056842176"/>
        <c:axId val="0"/>
      </c:bar3DChart>
      <c:catAx>
        <c:axId val="-20568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42176"/>
        <c:crosses val="autoZero"/>
        <c:auto val="1"/>
        <c:lblAlgn val="ctr"/>
        <c:lblOffset val="100"/>
        <c:noMultiLvlLbl val="0"/>
      </c:catAx>
      <c:valAx>
        <c:axId val="-205684217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56828576"/>
        <c:crosses val="autoZero"/>
        <c:crossBetween val="between"/>
        <c:majorUnit val="50"/>
      </c:valAx>
    </c:plotArea>
    <c:legend>
      <c:legendPos val="b"/>
      <c:layout/>
      <c:overlay val="0"/>
      <c:txPr>
        <a:bodyPr/>
        <a:lstStyle/>
        <a:p>
          <a:pPr>
            <a:defRPr sz="2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12331468756483"/>
          <c:y val="9.921928243462165E-2"/>
          <c:w val="0.88751087052722777"/>
          <c:h val="0.6785220449519572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79646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907430289703207E-3"/>
                  <c:y val="0.23153852149968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016808238378992E-3"/>
                  <c:y val="0.2209358405711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661779065013444E-4"/>
                  <c:y val="8.600257941895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611911626952263E-2"/>
                  <c:y val="-2.275732803882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063400580321282E-2"/>
                  <c:y val="-2.275732803882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063400580321282E-2"/>
                  <c:y val="-1.579426498216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Местные бюджеты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250</c:v>
                </c:pt>
                <c:pt idx="1">
                  <c:v>207.1</c:v>
                </c:pt>
                <c:pt idx="2">
                  <c:v>42.9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shape val="box"/>
        <c:axId val="-43939680"/>
        <c:axId val="-43940224"/>
        <c:axId val="0"/>
      </c:bar3DChart>
      <c:catAx>
        <c:axId val="-439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43940224"/>
        <c:crosses val="autoZero"/>
        <c:auto val="1"/>
        <c:lblAlgn val="ctr"/>
        <c:lblOffset val="100"/>
        <c:noMultiLvlLbl val="0"/>
      </c:catAx>
      <c:valAx>
        <c:axId val="-43940224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4393968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21575557809283E-2"/>
          <c:y val="0.14875970607317079"/>
          <c:w val="0.54290205866410268"/>
          <c:h val="0.62216563232374777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7DBB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0E1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9"/>
            <c:spPr>
              <a:solidFill>
                <a:srgbClr val="ACA2C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5"/>
              </a:solidFill>
            </c:spPr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341665329920562"/>
                  <c:y val="5.34407509880142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273836507814733E-2"/>
                  <c:y val="-0.253737865946710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42016836026564E-2"/>
                  <c:y val="-0.142230697513079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0357068132205348E-2"/>
                  <c:y val="7.078115290103592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653721152437855E-2"/>
                  <c:y val="3.40307636505738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866316090470977E-4"/>
                  <c:y val="-1.084503783474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86717393275354E-2"/>
                  <c:y val="-1.45324370587310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Лист1!$A$1:$A$9</c:f>
              <c:strCache>
                <c:ptCount val="9"/>
                <c:pt idx="0">
                  <c:v>налог на прибыль</c:v>
                </c:pt>
                <c:pt idx="1">
                  <c:v>налог на доходы физ.лиц</c:v>
                </c:pt>
                <c:pt idx="2">
                  <c:v>акцизы</c:v>
                </c:pt>
                <c:pt idx="3">
                  <c:v>налог на имущество организаций</c:v>
                </c:pt>
                <c:pt idx="4">
                  <c:v>неналоговые доходы</c:v>
                </c:pt>
                <c:pt idx="5">
                  <c:v>налоги на совокупный доход</c:v>
                </c:pt>
                <c:pt idx="6">
                  <c:v>земельный налог</c:v>
                </c:pt>
                <c:pt idx="7">
                  <c:v>транспортный налог</c:v>
                </c:pt>
                <c:pt idx="8">
                  <c:v>прочие налоги и сборы</c:v>
                </c:pt>
              </c:strCache>
            </c:strRef>
          </c:cat>
          <c:val>
            <c:numRef>
              <c:f>Лист1!$B$1:$B$9</c:f>
              <c:numCache>
                <c:formatCode>0.00</c:formatCode>
                <c:ptCount val="9"/>
                <c:pt idx="0">
                  <c:v>31.5</c:v>
                </c:pt>
                <c:pt idx="1">
                  <c:v>27.7</c:v>
                </c:pt>
                <c:pt idx="2">
                  <c:v>13.7</c:v>
                </c:pt>
                <c:pt idx="3">
                  <c:v>8.9</c:v>
                </c:pt>
                <c:pt idx="4">
                  <c:v>8.4</c:v>
                </c:pt>
                <c:pt idx="5">
                  <c:v>3.7</c:v>
                </c:pt>
                <c:pt idx="6">
                  <c:v>3.2</c:v>
                </c:pt>
                <c:pt idx="7">
                  <c:v>1.8</c:v>
                </c:pt>
                <c:pt idx="8">
                  <c:v>1.0999999999999801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40912102550514"/>
          <c:y val="5.0459705965220585E-2"/>
          <c:w val="0.41183552094739256"/>
          <c:h val="0.92207254326014654"/>
        </c:manualLayout>
      </c:layout>
      <c:overlay val="0"/>
      <c:spPr>
        <a:noFill/>
      </c:spPr>
      <c:txPr>
        <a:bodyPr/>
        <a:lstStyle/>
        <a:p>
          <a:pPr>
            <a:defRPr lang="ru-RU" sz="20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35632427443604E-2"/>
          <c:y val="3.5287123984565585E-2"/>
          <c:w val="0.91628165842611364"/>
          <c:h val="0.7970216196962959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в конс. бюджет РТ</c:v>
                </c:pt>
              </c:strCache>
            </c:strRef>
          </c:tx>
          <c:spPr>
            <a:solidFill>
              <a:srgbClr val="60E146"/>
            </a:solidFill>
            <a:ln w="635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3.545703159744092E-3"/>
                  <c:y val="8.8250973772400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534733857050957E-5"/>
                  <c:y val="-1.7044126108707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 </c:v>
                </c:pt>
                <c:pt idx="4">
                  <c:v>2017г.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51.2</c:v>
                </c:pt>
                <c:pt idx="1">
                  <c:v>59.4</c:v>
                </c:pt>
                <c:pt idx="2">
                  <c:v>72.3</c:v>
                </c:pt>
                <c:pt idx="3">
                  <c:v>72.5</c:v>
                </c:pt>
                <c:pt idx="4">
                  <c:v>78.5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43952192"/>
        <c:axId val="-43951104"/>
      </c:barChart>
      <c:catAx>
        <c:axId val="-4395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43951104"/>
        <c:crosses val="autoZero"/>
        <c:auto val="1"/>
        <c:lblAlgn val="ctr"/>
        <c:lblOffset val="100"/>
        <c:noMultiLvlLbl val="0"/>
      </c:catAx>
      <c:valAx>
        <c:axId val="-439511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4395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6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982990610841505E-3"/>
          <c:y val="0.10080688637756093"/>
          <c:w val="0.53745813269308385"/>
          <c:h val="0.6161205485747340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8"/>
          <c:dPt>
            <c:idx val="0"/>
            <c:bubble3D val="0"/>
            <c:spPr>
              <a:solidFill>
                <a:srgbClr val="2DB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ysClr val="window" lastClr="FFFFFF">
                  <a:lumMod val="85000"/>
                </a:sys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bubble3D val="0"/>
            <c:spPr>
              <a:solidFill>
                <a:srgbClr val="ACA2C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bubble3D val="0"/>
            <c:spPr>
              <a:solidFill>
                <a:sysClr val="window" lastClr="FFFF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8579016530159442E-2"/>
                  <c:y val="0.117884383676130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44927543170853E-2"/>
                  <c:y val="1.9264736182204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471846670877073E-2"/>
                  <c:y val="2.42587806224769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023259832587357E-2"/>
                  <c:y val="3.42905417955617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690747559127846E-2"/>
                  <c:y val="6.15647039444414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5361918520507852E-3"/>
                  <c:y val="8.86792175882273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483892703042607E-2"/>
                  <c:y val="7.63750475004136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7448504572704278E-2"/>
                  <c:y val="1.13546148475283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Лист1!$A$1:$A$11</c:f>
              <c:strCache>
                <c:ptCount val="11"/>
                <c:pt idx="0">
                  <c:v>нефть, газ и их обслуживание </c:v>
                </c:pt>
                <c:pt idx="1">
                  <c:v>Химическое и нефтехимическое производство</c:v>
                </c:pt>
                <c:pt idx="2">
                  <c:v>Финансовая деятельность</c:v>
                </c:pt>
                <c:pt idx="3">
                  <c:v>Транспорт, связь и информатизация</c:v>
                </c:pt>
                <c:pt idx="4">
                  <c:v>Торговля и общепит</c:v>
                </c:pt>
                <c:pt idx="5">
                  <c:v>Производство радио, оптических и измерительных приборов</c:v>
                </c:pt>
                <c:pt idx="6">
                  <c:v>Энергетика</c:v>
                </c:pt>
                <c:pt idx="7">
                  <c:v>Машиностроение</c:v>
                </c:pt>
                <c:pt idx="8">
                  <c:v>Производство продуктов питания</c:v>
                </c:pt>
                <c:pt idx="9">
                  <c:v>Проектные, научные организации, ВУЗы</c:v>
                </c:pt>
                <c:pt idx="10">
                  <c:v>прочие отрасли</c:v>
                </c:pt>
              </c:strCache>
            </c:strRef>
          </c:cat>
          <c:val>
            <c:numRef>
              <c:f>Лист1!$B$1:$B$11</c:f>
              <c:numCache>
                <c:formatCode>0</c:formatCode>
                <c:ptCount val="11"/>
                <c:pt idx="0">
                  <c:v>45.9</c:v>
                </c:pt>
                <c:pt idx="1">
                  <c:v>12.5</c:v>
                </c:pt>
                <c:pt idx="2">
                  <c:v>6.2</c:v>
                </c:pt>
                <c:pt idx="3">
                  <c:v>4.8</c:v>
                </c:pt>
                <c:pt idx="4">
                  <c:v>3.9</c:v>
                </c:pt>
                <c:pt idx="5">
                  <c:v>3.6</c:v>
                </c:pt>
                <c:pt idx="6">
                  <c:v>2.5</c:v>
                </c:pt>
                <c:pt idx="7">
                  <c:v>1.5</c:v>
                </c:pt>
                <c:pt idx="8">
                  <c:v>0.9</c:v>
                </c:pt>
                <c:pt idx="9" formatCode="0.0">
                  <c:v>0.8</c:v>
                </c:pt>
                <c:pt idx="10" formatCode="0.0">
                  <c:v>17.400000000000006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lang="ru-RU"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8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800" b="1"/>
            </a:pPr>
            <a:endParaRPr lang="ru-RU"/>
          </a:p>
        </c:txPr>
      </c:legendEntry>
      <c:layout>
        <c:manualLayout>
          <c:xMode val="edge"/>
          <c:yMode val="edge"/>
          <c:x val="0.56567461915168937"/>
          <c:y val="3.9624179083218927E-2"/>
          <c:w val="0.43235666527526107"/>
          <c:h val="0.95117020904531102"/>
        </c:manualLayout>
      </c:layout>
      <c:overlay val="0"/>
      <c:spPr>
        <a:noFill/>
      </c:spPr>
      <c:txPr>
        <a:bodyPr/>
        <a:lstStyle/>
        <a:p>
          <a:pPr>
            <a:defRPr lang="ru-RU" sz="1800" b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73815295149822"/>
          <c:y val="0"/>
          <c:w val="0.46893196125408682"/>
          <c:h val="0.768485886758426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5AEFF"/>
            </a:solidFill>
            <a:ln w="88900"/>
          </c:spPr>
          <c:explosion val="5"/>
          <c:dPt>
            <c:idx val="0"/>
            <c:bubble3D val="0"/>
            <c:spPr>
              <a:solidFill>
                <a:srgbClr val="39FF29"/>
              </a:solidFill>
              <a:ln w="88900"/>
            </c:spPr>
          </c:dPt>
          <c:dPt>
            <c:idx val="1"/>
            <c:bubble3D val="0"/>
            <c:spPr>
              <a:solidFill>
                <a:srgbClr val="C00000">
                  <a:lumMod val="40000"/>
                  <a:lumOff val="60000"/>
                </a:srgbClr>
              </a:solidFill>
              <a:ln w="88900"/>
            </c:spPr>
          </c:dPt>
          <c:dPt>
            <c:idx val="2"/>
            <c:bubble3D val="0"/>
            <c:spPr>
              <a:solidFill>
                <a:srgbClr val="0B9A00">
                  <a:lumMod val="20000"/>
                  <a:lumOff val="80000"/>
                </a:srgbClr>
              </a:solidFill>
              <a:ln w="88900"/>
            </c:spPr>
          </c:dPt>
          <c:dPt>
            <c:idx val="3"/>
            <c:bubble3D val="0"/>
            <c:spPr>
              <a:solidFill>
                <a:srgbClr val="0B9A00">
                  <a:lumMod val="40000"/>
                  <a:lumOff val="60000"/>
                </a:srgbClr>
              </a:solidFill>
              <a:ln w="88900"/>
            </c:spPr>
          </c:dPt>
          <c:dLbls>
            <c:dLbl>
              <c:idx val="0"/>
              <c:layout>
                <c:manualLayout>
                  <c:x val="-0.16209962585452706"/>
                  <c:y val="9.5751539217144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sz="32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684230124252742"/>
                      <c:h val="0.197199060029875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040176207015573"/>
                  <c:y val="3.4347643441854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sz="32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sz="2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Предприятия, обеспечившие рост налога к прошлому году</c:v>
                </c:pt>
                <c:pt idx="1">
                  <c:v>Предприятия, снизившие платежи к прошлому году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636</c:v>
                </c:pt>
                <c:pt idx="1">
                  <c:v>531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3441230213869882E-2"/>
          <c:y val="0.83388095805908891"/>
          <c:w val="0.97763064495130647"/>
          <c:h val="0.15018896125267042"/>
        </c:manualLayout>
      </c:layout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2400" b="1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8206871397913E-2"/>
          <c:y val="3.5287190390573223E-2"/>
          <c:w val="0.88445183227717106"/>
          <c:h val="0.7088528306141778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Крупнейшие налогоплательщики</c:v>
                </c:pt>
              </c:strCache>
            </c:strRef>
          </c:tx>
          <c:spPr>
            <a:solidFill>
              <a:schemeClr val="accent6"/>
            </a:solidFill>
            <a:ln w="635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76868755093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45.8</c:v>
                </c:pt>
                <c:pt idx="1">
                  <c:v>48.5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Прочие налогоплательщики</c:v>
                </c:pt>
              </c:strCache>
            </c:strRef>
          </c:tx>
          <c:spPr>
            <a:solidFill>
              <a:srgbClr val="FFFF00"/>
            </a:solidFill>
            <a:ln w="635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26.7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95195088"/>
        <c:axId val="-2095193456"/>
      </c:barChart>
      <c:catAx>
        <c:axId val="-209519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193456"/>
        <c:crosses val="autoZero"/>
        <c:auto val="1"/>
        <c:lblAlgn val="ctr"/>
        <c:lblOffset val="100"/>
        <c:noMultiLvlLbl val="0"/>
      </c:catAx>
      <c:valAx>
        <c:axId val="-20951934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19508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1.6978742147358242E-2"/>
          <c:y val="0.89931529980308034"/>
          <c:w val="0.95358950797908726"/>
          <c:h val="8.8099756783581798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85E-2"/>
          <c:w val="0.89221963362183199"/>
          <c:h val="0.7088528306141778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rgbClr val="60E146"/>
            </a:solidFill>
            <a:ln w="635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9418475111785232E-3"/>
                  <c:y val="-2.36913974732492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30.1</c:v>
                </c:pt>
                <c:pt idx="1">
                  <c:v>38.1</c:v>
                </c:pt>
                <c:pt idx="2">
                  <c:v>40.1</c:v>
                </c:pt>
                <c:pt idx="3">
                  <c:v>44.9</c:v>
                </c:pt>
                <c:pt idx="4">
                  <c:v>47.6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6"/>
            </a:solidFill>
            <a:ln w="635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1187639826869918E-3"/>
                  <c:y val="-4.3367901078985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45703159744092E-3"/>
                  <c:y val="8.8250973772400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787302603344559E-3"/>
                  <c:y val="6.63104383666150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21.2</c:v>
                </c:pt>
                <c:pt idx="1">
                  <c:v>17.100000000000001</c:v>
                </c:pt>
                <c:pt idx="2">
                  <c:v>17.8</c:v>
                </c:pt>
                <c:pt idx="3">
                  <c:v>19.5</c:v>
                </c:pt>
                <c:pt idx="4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95192368"/>
        <c:axId val="-2095189648"/>
      </c:barChart>
      <c:catAx>
        <c:axId val="-209519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189648"/>
        <c:crosses val="autoZero"/>
        <c:auto val="1"/>
        <c:lblAlgn val="ctr"/>
        <c:lblOffset val="100"/>
        <c:noMultiLvlLbl val="0"/>
      </c:catAx>
      <c:valAx>
        <c:axId val="-20951896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1923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25973143909963E-2"/>
          <c:y val="3.5287123984565585E-2"/>
          <c:w val="0.93089959074216511"/>
          <c:h val="0.7088528306141778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635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9418475111785232E-3"/>
                  <c:y val="-2.36913974732492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6.4</c:v>
                </c:pt>
                <c:pt idx="1">
                  <c:v>6.9</c:v>
                </c:pt>
                <c:pt idx="2">
                  <c:v>7.6</c:v>
                </c:pt>
                <c:pt idx="3">
                  <c:v>8.1999999999999993</c:v>
                </c:pt>
                <c:pt idx="4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95198352"/>
        <c:axId val="-2095197264"/>
      </c:barChart>
      <c:catAx>
        <c:axId val="-209519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197264"/>
        <c:crosses val="autoZero"/>
        <c:auto val="1"/>
        <c:lblAlgn val="ctr"/>
        <c:lblOffset val="100"/>
        <c:noMultiLvlLbl val="0"/>
      </c:catAx>
      <c:valAx>
        <c:axId val="-209519726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09519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6CA1E-B180-45CE-92FF-9B8A8D778E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C6F59387-FB96-471B-A480-F024E551AEC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дорожная деятельность в отношении автомобильных дорог местного значения в границах населенных пунктов поселения и обеспечение безопасности дорожного движения на них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F5350-31C2-4A6A-89CD-472A886F4DAD}" type="parTrans" cxnId="{8E47A82B-F2CA-4B3F-80D4-36C1D4D9BD5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AAFC5-9B71-436B-8A3A-382976AE59F4}" type="sibTrans" cxnId="{8E47A82B-F2CA-4B3F-80D4-36C1D4D9BD5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AF4F8-8DDE-4573-9286-3B2ACAA0A2D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в границах поселения водоснабжения населения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89F8E-7348-400B-A668-2564F2ADADED}" type="parTrans" cxnId="{B094BFF9-FE7E-42D8-973D-DD7D7D1B242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71AD3-3555-45C8-A3C8-5B13FA8F1540}" type="sibTrans" cxnId="{B094BFF9-FE7E-42D8-973D-DD7D7D1B242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43C78-5157-4771-8016-B648CE021ED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благоустройства территории поселения (включая освещение улиц, озеленение территории, размещение и содержание малых архитектурных форм);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FB3DB-D7D7-418B-A35F-DD3255A5BB05}" type="parTrans" cxnId="{9EF9CF68-4EF1-44F7-A8F6-FE4AB8C42FA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881C9D-CA11-4276-B984-7860F53BA1DB}" type="sibTrans" cxnId="{9EF9CF68-4EF1-44F7-A8F6-FE4AB8C42FA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E358C-A8AC-4A80-BBB0-4E45963BEF2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ритуальных услуг и содержание мест захоронения</a:t>
          </a:r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A41C6-4CAA-4455-B075-B71A81722615}" type="parTrans" cxnId="{AA61A536-BEB5-43C5-8E54-63124F4CBD0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8E3B1-CBF9-4780-AFFB-0466E57B7E20}" type="sibTrans" cxnId="{AA61A536-BEB5-43C5-8E54-63124F4CBD0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203CE-E35C-4283-B1A8-84F72A9AC54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сбора и вывоза бытовых отходов и мусора</a:t>
          </a:r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AFF7D-F03C-4022-96F6-CA0DFD4DD78B}" type="parTrans" cxnId="{613929B7-9200-41B3-A58D-12E439C73DC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7F64C-1F96-4B57-8F85-7E86F0CBC536}" type="sibTrans" cxnId="{613929B7-9200-41B3-A58D-12E439C73DC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F8CF7-D059-4819-A8B6-D0283259523A}" type="pres">
      <dgm:prSet presAssocID="{0406CA1E-B180-45CE-92FF-9B8A8D778E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862DCB-3247-4891-A392-404ACAAB7C73}" type="pres">
      <dgm:prSet presAssocID="{0406CA1E-B180-45CE-92FF-9B8A8D778EF3}" presName="Name1" presStyleCnt="0"/>
      <dgm:spPr/>
    </dgm:pt>
    <dgm:pt modelId="{0D7BE8AE-9959-4E02-8001-8AAE62C5BCBF}" type="pres">
      <dgm:prSet presAssocID="{0406CA1E-B180-45CE-92FF-9B8A8D778EF3}" presName="cycle" presStyleCnt="0"/>
      <dgm:spPr/>
    </dgm:pt>
    <dgm:pt modelId="{2C922C66-E845-4867-8B6F-504B4252F74B}" type="pres">
      <dgm:prSet presAssocID="{0406CA1E-B180-45CE-92FF-9B8A8D778EF3}" presName="srcNode" presStyleLbl="node1" presStyleIdx="0" presStyleCnt="5"/>
      <dgm:spPr/>
    </dgm:pt>
    <dgm:pt modelId="{A752A6DF-7C33-459F-8889-73DC0713AF43}" type="pres">
      <dgm:prSet presAssocID="{0406CA1E-B180-45CE-92FF-9B8A8D778EF3}" presName="conn" presStyleLbl="parChTrans1D2" presStyleIdx="0" presStyleCnt="1"/>
      <dgm:spPr/>
      <dgm:t>
        <a:bodyPr/>
        <a:lstStyle/>
        <a:p>
          <a:endParaRPr lang="ru-RU"/>
        </a:p>
      </dgm:t>
    </dgm:pt>
    <dgm:pt modelId="{A6F9632C-DB32-48E4-9453-B269D8653883}" type="pres">
      <dgm:prSet presAssocID="{0406CA1E-B180-45CE-92FF-9B8A8D778EF3}" presName="extraNode" presStyleLbl="node1" presStyleIdx="0" presStyleCnt="5"/>
      <dgm:spPr/>
    </dgm:pt>
    <dgm:pt modelId="{B2B98E7D-9227-4B8B-B053-2AFC2DB80A65}" type="pres">
      <dgm:prSet presAssocID="{0406CA1E-B180-45CE-92FF-9B8A8D778EF3}" presName="dstNode" presStyleLbl="node1" presStyleIdx="0" presStyleCnt="5"/>
      <dgm:spPr/>
    </dgm:pt>
    <dgm:pt modelId="{5478CD7A-88D0-4C67-AE9F-C75DA3703F31}" type="pres">
      <dgm:prSet presAssocID="{C6F59387-FB96-471B-A480-F024E551AEC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6BCF0-CD02-460F-9B1E-4223A3C18138}" type="pres">
      <dgm:prSet presAssocID="{C6F59387-FB96-471B-A480-F024E551AECB}" presName="accent_1" presStyleCnt="0"/>
      <dgm:spPr/>
    </dgm:pt>
    <dgm:pt modelId="{6C956040-0A17-4AFF-8D85-3A43F41AB0B6}" type="pres">
      <dgm:prSet presAssocID="{C6F59387-FB96-471B-A480-F024E551AECB}" presName="accentRepeatNode" presStyleLbl="solidFgAcc1" presStyleIdx="0" presStyleCnt="5"/>
      <dgm:spPr/>
    </dgm:pt>
    <dgm:pt modelId="{5FF5A3E3-A8BB-4522-975F-2FF043E2B732}" type="pres">
      <dgm:prSet presAssocID="{BC1AF4F8-8DDE-4573-9286-3B2ACAA0A2D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CDEFE-E068-430F-ACA3-8D6C7ECB4FDF}" type="pres">
      <dgm:prSet presAssocID="{BC1AF4F8-8DDE-4573-9286-3B2ACAA0A2D0}" presName="accent_2" presStyleCnt="0"/>
      <dgm:spPr/>
    </dgm:pt>
    <dgm:pt modelId="{5734B047-FBCE-47C3-9048-DC4D500B80EF}" type="pres">
      <dgm:prSet presAssocID="{BC1AF4F8-8DDE-4573-9286-3B2ACAA0A2D0}" presName="accentRepeatNode" presStyleLbl="solidFgAcc1" presStyleIdx="1" presStyleCnt="5"/>
      <dgm:spPr/>
    </dgm:pt>
    <dgm:pt modelId="{5AACDAB8-3DD4-4F48-ADCB-9BBE42F8C391}" type="pres">
      <dgm:prSet presAssocID="{B4443C78-5157-4771-8016-B648CE021ED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04F28-43A5-4E0E-A82E-9B82626FC98B}" type="pres">
      <dgm:prSet presAssocID="{B4443C78-5157-4771-8016-B648CE021EDA}" presName="accent_3" presStyleCnt="0"/>
      <dgm:spPr/>
    </dgm:pt>
    <dgm:pt modelId="{CA244219-1C07-4B0C-8059-DFDF79B4E4FC}" type="pres">
      <dgm:prSet presAssocID="{B4443C78-5157-4771-8016-B648CE021EDA}" presName="accentRepeatNode" presStyleLbl="solidFgAcc1" presStyleIdx="2" presStyleCnt="5"/>
      <dgm:spPr/>
    </dgm:pt>
    <dgm:pt modelId="{E1C742CD-63F4-4FB1-8DD7-CBAC6708BDBA}" type="pres">
      <dgm:prSet presAssocID="{75AE358C-A8AC-4A80-BBB0-4E45963BEF2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AFC0E-3766-4743-9F95-B5914115AB1A}" type="pres">
      <dgm:prSet presAssocID="{75AE358C-A8AC-4A80-BBB0-4E45963BEF28}" presName="accent_4" presStyleCnt="0"/>
      <dgm:spPr/>
    </dgm:pt>
    <dgm:pt modelId="{AF272953-77E7-46B1-B663-3E741E75A60E}" type="pres">
      <dgm:prSet presAssocID="{75AE358C-A8AC-4A80-BBB0-4E45963BEF28}" presName="accentRepeatNode" presStyleLbl="solidFgAcc1" presStyleIdx="3" presStyleCnt="5"/>
      <dgm:spPr/>
    </dgm:pt>
    <dgm:pt modelId="{28DA5382-20F9-431E-92AC-D1CA7BF73F0F}" type="pres">
      <dgm:prSet presAssocID="{DE5203CE-E35C-4283-B1A8-84F72A9AC54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A9BB4-E38B-4FB0-959C-F4ED2B5ABCAD}" type="pres">
      <dgm:prSet presAssocID="{DE5203CE-E35C-4283-B1A8-84F72A9AC54B}" presName="accent_5" presStyleCnt="0"/>
      <dgm:spPr/>
    </dgm:pt>
    <dgm:pt modelId="{41061968-668F-4C7B-8FB8-1FF9673ED2A5}" type="pres">
      <dgm:prSet presAssocID="{DE5203CE-E35C-4283-B1A8-84F72A9AC54B}" presName="accentRepeatNode" presStyleLbl="solidFgAcc1" presStyleIdx="4" presStyleCnt="5"/>
      <dgm:spPr/>
    </dgm:pt>
  </dgm:ptLst>
  <dgm:cxnLst>
    <dgm:cxn modelId="{62ABBBD8-1BC8-4DED-9BF1-1F3F21910DEF}" type="presOf" srcId="{DE5203CE-E35C-4283-B1A8-84F72A9AC54B}" destId="{28DA5382-20F9-431E-92AC-D1CA7BF73F0F}" srcOrd="0" destOrd="0" presId="urn:microsoft.com/office/officeart/2008/layout/VerticalCurvedList"/>
    <dgm:cxn modelId="{8E47A82B-F2CA-4B3F-80D4-36C1D4D9BD5B}" srcId="{0406CA1E-B180-45CE-92FF-9B8A8D778EF3}" destId="{C6F59387-FB96-471B-A480-F024E551AECB}" srcOrd="0" destOrd="0" parTransId="{244F5350-31C2-4A6A-89CD-472A886F4DAD}" sibTransId="{F99AAFC5-9B71-436B-8A3A-382976AE59F4}"/>
    <dgm:cxn modelId="{9BA9CB80-3F11-48C0-9D7C-28A68EF6175D}" type="presOf" srcId="{B4443C78-5157-4771-8016-B648CE021EDA}" destId="{5AACDAB8-3DD4-4F48-ADCB-9BBE42F8C391}" srcOrd="0" destOrd="0" presId="urn:microsoft.com/office/officeart/2008/layout/VerticalCurvedList"/>
    <dgm:cxn modelId="{0B491CD9-8247-4402-9549-50FC6C7CD9C1}" type="presOf" srcId="{C6F59387-FB96-471B-A480-F024E551AECB}" destId="{5478CD7A-88D0-4C67-AE9F-C75DA3703F31}" srcOrd="0" destOrd="0" presId="urn:microsoft.com/office/officeart/2008/layout/VerticalCurvedList"/>
    <dgm:cxn modelId="{9EF9CF68-4EF1-44F7-A8F6-FE4AB8C42FAB}" srcId="{0406CA1E-B180-45CE-92FF-9B8A8D778EF3}" destId="{B4443C78-5157-4771-8016-B648CE021EDA}" srcOrd="2" destOrd="0" parTransId="{CAFFB3DB-D7D7-418B-A35F-DD3255A5BB05}" sibTransId="{42881C9D-CA11-4276-B984-7860F53BA1DB}"/>
    <dgm:cxn modelId="{613929B7-9200-41B3-A58D-12E439C73DCE}" srcId="{0406CA1E-B180-45CE-92FF-9B8A8D778EF3}" destId="{DE5203CE-E35C-4283-B1A8-84F72A9AC54B}" srcOrd="4" destOrd="0" parTransId="{D3BAFF7D-F03C-4022-96F6-CA0DFD4DD78B}" sibTransId="{2C97F64C-1F96-4B57-8F85-7E86F0CBC536}"/>
    <dgm:cxn modelId="{25945217-84AC-4868-B5BF-8BE588BBA264}" type="presOf" srcId="{BC1AF4F8-8DDE-4573-9286-3B2ACAA0A2D0}" destId="{5FF5A3E3-A8BB-4522-975F-2FF043E2B732}" srcOrd="0" destOrd="0" presId="urn:microsoft.com/office/officeart/2008/layout/VerticalCurvedList"/>
    <dgm:cxn modelId="{6153EF5B-AEE2-489F-9747-C5CBE71393B9}" type="presOf" srcId="{0406CA1E-B180-45CE-92FF-9B8A8D778EF3}" destId="{541F8CF7-D059-4819-A8B6-D0283259523A}" srcOrd="0" destOrd="0" presId="urn:microsoft.com/office/officeart/2008/layout/VerticalCurvedList"/>
    <dgm:cxn modelId="{DFF818E4-2750-4FF7-9705-7D16AD29CE6B}" type="presOf" srcId="{F99AAFC5-9B71-436B-8A3A-382976AE59F4}" destId="{A752A6DF-7C33-459F-8889-73DC0713AF43}" srcOrd="0" destOrd="0" presId="urn:microsoft.com/office/officeart/2008/layout/VerticalCurvedList"/>
    <dgm:cxn modelId="{F75AFFE0-A267-4297-A9A1-4D59B277D7D9}" type="presOf" srcId="{75AE358C-A8AC-4A80-BBB0-4E45963BEF28}" destId="{E1C742CD-63F4-4FB1-8DD7-CBAC6708BDBA}" srcOrd="0" destOrd="0" presId="urn:microsoft.com/office/officeart/2008/layout/VerticalCurvedList"/>
    <dgm:cxn modelId="{B094BFF9-FE7E-42D8-973D-DD7D7D1B2424}" srcId="{0406CA1E-B180-45CE-92FF-9B8A8D778EF3}" destId="{BC1AF4F8-8DDE-4573-9286-3B2ACAA0A2D0}" srcOrd="1" destOrd="0" parTransId="{D3A89F8E-7348-400B-A668-2564F2ADADED}" sibTransId="{0A071AD3-3555-45C8-A3C8-5B13FA8F1540}"/>
    <dgm:cxn modelId="{AA61A536-BEB5-43C5-8E54-63124F4CBD06}" srcId="{0406CA1E-B180-45CE-92FF-9B8A8D778EF3}" destId="{75AE358C-A8AC-4A80-BBB0-4E45963BEF28}" srcOrd="3" destOrd="0" parTransId="{149A41C6-4CAA-4455-B075-B71A81722615}" sibTransId="{6698E3B1-CBF9-4780-AFFB-0466E57B7E20}"/>
    <dgm:cxn modelId="{F95198EE-CAEE-4709-BC7F-96508FBAC87B}" type="presParOf" srcId="{541F8CF7-D059-4819-A8B6-D0283259523A}" destId="{C6862DCB-3247-4891-A392-404ACAAB7C73}" srcOrd="0" destOrd="0" presId="urn:microsoft.com/office/officeart/2008/layout/VerticalCurvedList"/>
    <dgm:cxn modelId="{F2BA27A3-6A57-416D-88EA-6DFD4C62A1BA}" type="presParOf" srcId="{C6862DCB-3247-4891-A392-404ACAAB7C73}" destId="{0D7BE8AE-9959-4E02-8001-8AAE62C5BCBF}" srcOrd="0" destOrd="0" presId="urn:microsoft.com/office/officeart/2008/layout/VerticalCurvedList"/>
    <dgm:cxn modelId="{401F92C5-CAD6-40D1-9B2C-34DCB5FD406C}" type="presParOf" srcId="{0D7BE8AE-9959-4E02-8001-8AAE62C5BCBF}" destId="{2C922C66-E845-4867-8B6F-504B4252F74B}" srcOrd="0" destOrd="0" presId="urn:microsoft.com/office/officeart/2008/layout/VerticalCurvedList"/>
    <dgm:cxn modelId="{5587827B-D8F5-4701-AC8C-3A268C81941B}" type="presParOf" srcId="{0D7BE8AE-9959-4E02-8001-8AAE62C5BCBF}" destId="{A752A6DF-7C33-459F-8889-73DC0713AF43}" srcOrd="1" destOrd="0" presId="urn:microsoft.com/office/officeart/2008/layout/VerticalCurvedList"/>
    <dgm:cxn modelId="{0E00265B-EFB6-4CD3-94A4-106C409F5B85}" type="presParOf" srcId="{0D7BE8AE-9959-4E02-8001-8AAE62C5BCBF}" destId="{A6F9632C-DB32-48E4-9453-B269D8653883}" srcOrd="2" destOrd="0" presId="urn:microsoft.com/office/officeart/2008/layout/VerticalCurvedList"/>
    <dgm:cxn modelId="{00C3D89E-59F8-40F7-8CB3-79D676C46B94}" type="presParOf" srcId="{0D7BE8AE-9959-4E02-8001-8AAE62C5BCBF}" destId="{B2B98E7D-9227-4B8B-B053-2AFC2DB80A65}" srcOrd="3" destOrd="0" presId="urn:microsoft.com/office/officeart/2008/layout/VerticalCurvedList"/>
    <dgm:cxn modelId="{B199F3B1-DA78-44C8-90AD-6C15747EF813}" type="presParOf" srcId="{C6862DCB-3247-4891-A392-404ACAAB7C73}" destId="{5478CD7A-88D0-4C67-AE9F-C75DA3703F31}" srcOrd="1" destOrd="0" presId="urn:microsoft.com/office/officeart/2008/layout/VerticalCurvedList"/>
    <dgm:cxn modelId="{855752B6-F669-496F-9003-DD8397BA3ED7}" type="presParOf" srcId="{C6862DCB-3247-4891-A392-404ACAAB7C73}" destId="{DA06BCF0-CD02-460F-9B1E-4223A3C18138}" srcOrd="2" destOrd="0" presId="urn:microsoft.com/office/officeart/2008/layout/VerticalCurvedList"/>
    <dgm:cxn modelId="{CEB9A387-8D5D-4605-8A03-8E6EC2D79D19}" type="presParOf" srcId="{DA06BCF0-CD02-460F-9B1E-4223A3C18138}" destId="{6C956040-0A17-4AFF-8D85-3A43F41AB0B6}" srcOrd="0" destOrd="0" presId="urn:microsoft.com/office/officeart/2008/layout/VerticalCurvedList"/>
    <dgm:cxn modelId="{5B639906-4C94-4F92-B27B-D14673270795}" type="presParOf" srcId="{C6862DCB-3247-4891-A392-404ACAAB7C73}" destId="{5FF5A3E3-A8BB-4522-975F-2FF043E2B732}" srcOrd="3" destOrd="0" presId="urn:microsoft.com/office/officeart/2008/layout/VerticalCurvedList"/>
    <dgm:cxn modelId="{DE4FB53C-29E6-479A-B483-56D7E5D42A75}" type="presParOf" srcId="{C6862DCB-3247-4891-A392-404ACAAB7C73}" destId="{EEBCDEFE-E068-430F-ACA3-8D6C7ECB4FDF}" srcOrd="4" destOrd="0" presId="urn:microsoft.com/office/officeart/2008/layout/VerticalCurvedList"/>
    <dgm:cxn modelId="{C0A31149-5EFC-4BD6-9589-9628AA836D30}" type="presParOf" srcId="{EEBCDEFE-E068-430F-ACA3-8D6C7ECB4FDF}" destId="{5734B047-FBCE-47C3-9048-DC4D500B80EF}" srcOrd="0" destOrd="0" presId="urn:microsoft.com/office/officeart/2008/layout/VerticalCurvedList"/>
    <dgm:cxn modelId="{D89E1B6B-9A5E-44ED-A529-0C4F5DB45F0D}" type="presParOf" srcId="{C6862DCB-3247-4891-A392-404ACAAB7C73}" destId="{5AACDAB8-3DD4-4F48-ADCB-9BBE42F8C391}" srcOrd="5" destOrd="0" presId="urn:microsoft.com/office/officeart/2008/layout/VerticalCurvedList"/>
    <dgm:cxn modelId="{1C0C211F-1EC0-4DF1-BEBC-5EEBBD9E65E9}" type="presParOf" srcId="{C6862DCB-3247-4891-A392-404ACAAB7C73}" destId="{C9204F28-43A5-4E0E-A82E-9B82626FC98B}" srcOrd="6" destOrd="0" presId="urn:microsoft.com/office/officeart/2008/layout/VerticalCurvedList"/>
    <dgm:cxn modelId="{45EC035F-4F3C-444D-9F57-5737994292C3}" type="presParOf" srcId="{C9204F28-43A5-4E0E-A82E-9B82626FC98B}" destId="{CA244219-1C07-4B0C-8059-DFDF79B4E4FC}" srcOrd="0" destOrd="0" presId="urn:microsoft.com/office/officeart/2008/layout/VerticalCurvedList"/>
    <dgm:cxn modelId="{3FA4A001-D15A-4E8E-9755-3CD4437D7819}" type="presParOf" srcId="{C6862DCB-3247-4891-A392-404ACAAB7C73}" destId="{E1C742CD-63F4-4FB1-8DD7-CBAC6708BDBA}" srcOrd="7" destOrd="0" presId="urn:microsoft.com/office/officeart/2008/layout/VerticalCurvedList"/>
    <dgm:cxn modelId="{B43F3077-F79C-4C38-A5AB-96FD78F34FD6}" type="presParOf" srcId="{C6862DCB-3247-4891-A392-404ACAAB7C73}" destId="{06DAFC0E-3766-4743-9F95-B5914115AB1A}" srcOrd="8" destOrd="0" presId="urn:microsoft.com/office/officeart/2008/layout/VerticalCurvedList"/>
    <dgm:cxn modelId="{2A84C39E-73D4-4D14-947F-82B001BD4C59}" type="presParOf" srcId="{06DAFC0E-3766-4743-9F95-B5914115AB1A}" destId="{AF272953-77E7-46B1-B663-3E741E75A60E}" srcOrd="0" destOrd="0" presId="urn:microsoft.com/office/officeart/2008/layout/VerticalCurvedList"/>
    <dgm:cxn modelId="{E8E76B71-4A16-4BED-9CA7-EC236459D5EE}" type="presParOf" srcId="{C6862DCB-3247-4891-A392-404ACAAB7C73}" destId="{28DA5382-20F9-431E-92AC-D1CA7BF73F0F}" srcOrd="9" destOrd="0" presId="urn:microsoft.com/office/officeart/2008/layout/VerticalCurvedList"/>
    <dgm:cxn modelId="{9413FE29-6CE1-41B4-B76C-124BEADDE346}" type="presParOf" srcId="{C6862DCB-3247-4891-A392-404ACAAB7C73}" destId="{EDBA9BB4-E38B-4FB0-959C-F4ED2B5ABCAD}" srcOrd="10" destOrd="0" presId="urn:microsoft.com/office/officeart/2008/layout/VerticalCurvedList"/>
    <dgm:cxn modelId="{C2C47360-F0DA-4C8E-8EC8-1D31F55EE56F}" type="presParOf" srcId="{EDBA9BB4-E38B-4FB0-959C-F4ED2B5ABCAD}" destId="{41061968-668F-4C7B-8FB8-1FF9673ED2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2A6DF-7C33-459F-8889-73DC0713AF43}">
      <dsp:nvSpPr>
        <dsp:cNvPr id="0" name=""/>
        <dsp:cNvSpPr/>
      </dsp:nvSpPr>
      <dsp:spPr>
        <a:xfrm>
          <a:off x="-5834486" y="-892943"/>
          <a:ext cx="6946025" cy="6946025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8CD7A-88D0-4C67-AE9F-C75DA3703F31}">
      <dsp:nvSpPr>
        <dsp:cNvPr id="0" name=""/>
        <dsp:cNvSpPr/>
      </dsp:nvSpPr>
      <dsp:spPr>
        <a:xfrm>
          <a:off x="485828" y="322405"/>
          <a:ext cx="10466456" cy="6452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4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дорожная деятельность в отношении автомобильных дорог местного значения в границах населенных пунктов поселения и обеспечение безопасности дорожного движения на них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828" y="322405"/>
        <a:ext cx="10466456" cy="645223"/>
      </dsp:txXfrm>
    </dsp:sp>
    <dsp:sp modelId="{6C956040-0A17-4AFF-8D85-3A43F41AB0B6}">
      <dsp:nvSpPr>
        <dsp:cNvPr id="0" name=""/>
        <dsp:cNvSpPr/>
      </dsp:nvSpPr>
      <dsp:spPr>
        <a:xfrm>
          <a:off x="82563" y="241752"/>
          <a:ext cx="806529" cy="806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5A3E3-A8BB-4522-975F-2FF043E2B732}">
      <dsp:nvSpPr>
        <dsp:cNvPr id="0" name=""/>
        <dsp:cNvSpPr/>
      </dsp:nvSpPr>
      <dsp:spPr>
        <a:xfrm>
          <a:off x="948176" y="1289931"/>
          <a:ext cx="10004107" cy="6452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4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в границах поселения водоснабжения населения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176" y="1289931"/>
        <a:ext cx="10004107" cy="645223"/>
      </dsp:txXfrm>
    </dsp:sp>
    <dsp:sp modelId="{5734B047-FBCE-47C3-9048-DC4D500B80EF}">
      <dsp:nvSpPr>
        <dsp:cNvPr id="0" name=""/>
        <dsp:cNvSpPr/>
      </dsp:nvSpPr>
      <dsp:spPr>
        <a:xfrm>
          <a:off x="544911" y="1209278"/>
          <a:ext cx="806529" cy="806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CDAB8-3DD4-4F48-ADCB-9BBE42F8C391}">
      <dsp:nvSpPr>
        <dsp:cNvPr id="0" name=""/>
        <dsp:cNvSpPr/>
      </dsp:nvSpPr>
      <dsp:spPr>
        <a:xfrm>
          <a:off x="1090080" y="2257457"/>
          <a:ext cx="9862203" cy="6452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4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благоустройства территории поселения (включая освещение улиц, озеленение территории, размещение и содержание малых архитектурных форм);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0080" y="2257457"/>
        <a:ext cx="9862203" cy="645223"/>
      </dsp:txXfrm>
    </dsp:sp>
    <dsp:sp modelId="{CA244219-1C07-4B0C-8059-DFDF79B4E4FC}">
      <dsp:nvSpPr>
        <dsp:cNvPr id="0" name=""/>
        <dsp:cNvSpPr/>
      </dsp:nvSpPr>
      <dsp:spPr>
        <a:xfrm>
          <a:off x="686815" y="2176804"/>
          <a:ext cx="806529" cy="806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742CD-63F4-4FB1-8DD7-CBAC6708BDBA}">
      <dsp:nvSpPr>
        <dsp:cNvPr id="0" name=""/>
        <dsp:cNvSpPr/>
      </dsp:nvSpPr>
      <dsp:spPr>
        <a:xfrm>
          <a:off x="948176" y="3224983"/>
          <a:ext cx="10004107" cy="6452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4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ритуальных услуг и содержание мест захоронения</a:t>
          </a:r>
          <a:endParaRPr lang="ru-RU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176" y="3224983"/>
        <a:ext cx="10004107" cy="645223"/>
      </dsp:txXfrm>
    </dsp:sp>
    <dsp:sp modelId="{AF272953-77E7-46B1-B663-3E741E75A60E}">
      <dsp:nvSpPr>
        <dsp:cNvPr id="0" name=""/>
        <dsp:cNvSpPr/>
      </dsp:nvSpPr>
      <dsp:spPr>
        <a:xfrm>
          <a:off x="544911" y="3144330"/>
          <a:ext cx="806529" cy="806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A5382-20F9-431E-92AC-D1CA7BF73F0F}">
      <dsp:nvSpPr>
        <dsp:cNvPr id="0" name=""/>
        <dsp:cNvSpPr/>
      </dsp:nvSpPr>
      <dsp:spPr>
        <a:xfrm>
          <a:off x="485828" y="4192508"/>
          <a:ext cx="10466456" cy="6452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4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сбора и вывоза бытовых отходов и мусора</a:t>
          </a:r>
          <a:endParaRPr lang="ru-RU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828" y="4192508"/>
        <a:ext cx="10466456" cy="645223"/>
      </dsp:txXfrm>
    </dsp:sp>
    <dsp:sp modelId="{41061968-668F-4C7B-8FB8-1FF9673ED2A5}">
      <dsp:nvSpPr>
        <dsp:cNvPr id="0" name=""/>
        <dsp:cNvSpPr/>
      </dsp:nvSpPr>
      <dsp:spPr>
        <a:xfrm>
          <a:off x="82563" y="4111855"/>
          <a:ext cx="806529" cy="806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0.02306</cdr:x>
      <cdr:y>0.10674</cdr:y>
    </cdr:from>
    <cdr:to>
      <cdr:x>0.16822</cdr:x>
      <cdr:y>0.17004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399" y="629010"/>
          <a:ext cx="1620451" cy="373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u="sng" dirty="0" smtClean="0">
              <a:latin typeface="Arial" panose="020B0604020202020204" pitchFamily="34" charset="0"/>
              <a:cs typeface="Arial" panose="020B0604020202020204" pitchFamily="34" charset="0"/>
            </a:rPr>
            <a:t>млрд. рублей</a:t>
          </a:r>
          <a:endParaRPr lang="ru-RU" sz="2000" b="1" i="1" u="sng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0.3814</cdr:x>
      <cdr:y>0.22417</cdr:y>
    </cdr:from>
    <cdr:to>
      <cdr:x>0.55991</cdr:x>
      <cdr:y>0.54018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00560" y="1285543"/>
          <a:ext cx="2012848" cy="181215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1 167</a:t>
          </a:r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предприятий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0.57944</cdr:x>
      <cdr:y>0.18233</cdr:y>
    </cdr:from>
    <cdr:to>
      <cdr:x>0.7388</cdr:x>
      <cdr:y>0.42522</cdr:y>
    </cdr:to>
    <cdr:sp macro="" textlink="">
      <cdr:nvSpPr>
        <cdr:cNvPr id="5" name="Стрелка влево 4"/>
        <cdr:cNvSpPr/>
      </cdr:nvSpPr>
      <cdr:spPr>
        <a:xfrm xmlns:a="http://schemas.openxmlformats.org/drawingml/2006/main">
          <a:off x="6533707" y="1045613"/>
          <a:ext cx="1796902" cy="1392865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55%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0.21714</cdr:x>
      <cdr:y>0.41183</cdr:y>
    </cdr:from>
    <cdr:to>
      <cdr:x>0.36445</cdr:x>
      <cdr:y>0.65472</cdr:y>
    </cdr:to>
    <cdr:sp macro="" textlink="">
      <cdr:nvSpPr>
        <cdr:cNvPr id="6" name="Стрелка влево 5"/>
        <cdr:cNvSpPr/>
      </cdr:nvSpPr>
      <cdr:spPr>
        <a:xfrm xmlns:a="http://schemas.openxmlformats.org/drawingml/2006/main" flipH="1">
          <a:off x="2448442" y="2361688"/>
          <a:ext cx="1661042" cy="1392865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5%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0.01312</cdr:x>
      <cdr:y>0</cdr:y>
    </cdr:from>
    <cdr:to>
      <cdr:x>0.15828</cdr:x>
      <cdr:y>0.06329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0"/>
          <a:ext cx="1685604" cy="373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u="sng" dirty="0" smtClean="0">
              <a:latin typeface="Arial" panose="020B0604020202020204" pitchFamily="34" charset="0"/>
              <a:cs typeface="Arial" panose="020B0604020202020204" pitchFamily="34" charset="0"/>
            </a:rPr>
            <a:t>млрд. рублей</a:t>
          </a:r>
          <a:endParaRPr lang="ru-RU" sz="2000" b="1" i="1" u="sng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0.15842</cdr:x>
      <cdr:y>0.17664</cdr:y>
    </cdr:from>
    <cdr:to>
      <cdr:x>0.914</cdr:x>
      <cdr:y>0.30486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517884">
          <a:off x="1839550" y="1001666"/>
          <a:ext cx="8773915" cy="72709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- 18,4 млрд. рублей (43%)</a:t>
          </a:r>
          <a:endParaRPr lang="ru-RU" sz="20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0.19397</cdr:x>
      <cdr:y>0.06329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174837" cy="371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2400" b="1" i="1" u="sng" dirty="0" smtClean="0"/>
            <a:t>млн. рублей</a:t>
          </a:r>
          <a:endParaRPr lang="ru-RU" sz="2400" b="1" i="1" u="sng" dirty="0"/>
        </a:p>
      </cdr:txBody>
    </cdr:sp>
  </cdr:relSizeAnchor>
  <cdr:relSizeAnchor xmlns:cdr="http://schemas.openxmlformats.org/drawingml/2006/chartDrawing">
    <cdr:from>
      <cdr:x>0.3504</cdr:x>
      <cdr:y>0.31709</cdr:y>
    </cdr:from>
    <cdr:to>
      <cdr:x>0.45092</cdr:x>
      <cdr:y>0.80074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928696" y="1861203"/>
          <a:ext cx="1127034" cy="2838883"/>
        </a:xfrm>
        <a:prstGeom xmlns:a="http://schemas.openxmlformats.org/drawingml/2006/main" prst="rect">
          <a:avLst/>
        </a:prstGeom>
        <a:solidFill xmlns:a="http://schemas.openxmlformats.org/drawingml/2006/main">
          <a:srgbClr val="60E146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74,7%</a:t>
          </a:r>
        </a:p>
      </cdr:txBody>
    </cdr:sp>
  </cdr:relSizeAnchor>
  <cdr:relSizeAnchor xmlns:cdr="http://schemas.openxmlformats.org/drawingml/2006/chartDrawing">
    <cdr:from>
      <cdr:x>0.78284</cdr:x>
      <cdr:y>0.69024</cdr:y>
    </cdr:from>
    <cdr:to>
      <cdr:x>0.88336</cdr:x>
      <cdr:y>0.80215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8777177" y="4051510"/>
          <a:ext cx="1127051" cy="656856"/>
        </a:xfrm>
        <a:prstGeom xmlns:a="http://schemas.openxmlformats.org/drawingml/2006/main" prst="rect">
          <a:avLst/>
        </a:prstGeom>
        <a:solidFill xmlns:a="http://schemas.openxmlformats.org/drawingml/2006/main">
          <a:srgbClr val="60E146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72,1%</a:t>
          </a:r>
        </a:p>
      </cdr:txBody>
    </cdr:sp>
  </cdr:relSizeAnchor>
  <cdr:relSizeAnchor xmlns:cdr="http://schemas.openxmlformats.org/drawingml/2006/chartDrawing">
    <cdr:from>
      <cdr:x>0.78056</cdr:x>
      <cdr:y>0.52717</cdr:y>
    </cdr:from>
    <cdr:to>
      <cdr:x>0.88386</cdr:x>
      <cdr:y>0.64129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751646" y="3094334"/>
          <a:ext cx="1158203" cy="6698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600"/>
            </a:lnSpc>
          </a:pPr>
          <a:r>
            <a:rPr lang="ru-RU" sz="2000" b="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89,8%</a:t>
          </a:r>
          <a:br>
            <a:rPr lang="ru-RU" sz="2000" b="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 плана</a:t>
          </a:r>
          <a:endParaRPr lang="ru-RU" sz="1800" b="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0.35353</cdr:x>
      <cdr:y>0.11616</cdr:y>
    </cdr:from>
    <cdr:to>
      <cdr:x>0.45683</cdr:x>
      <cdr:y>0.23028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963734" y="681815"/>
          <a:ext cx="1158203" cy="6698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ts val="1600"/>
            </a:lnSpc>
          </a:pPr>
          <a:r>
            <a:rPr lang="ru-RU" sz="2000" b="0" dirty="0" smtClean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107,7%</a:t>
          </a:r>
          <a:br>
            <a:rPr lang="ru-RU" sz="2000" b="0" dirty="0" smtClean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 smtClean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от плана</a:t>
          </a:r>
          <a:endParaRPr lang="ru-RU" sz="1800" b="0" dirty="0">
            <a:solidFill>
              <a:srgbClr val="F79646">
                <a:lumMod val="50000"/>
              </a:srgb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0.10833</cdr:x>
      <cdr:y>0.74389</cdr:y>
    </cdr:from>
    <cdr:to>
      <cdr:x>0.90833</cdr:x>
      <cdr:y>0.91332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6104" y="4014763"/>
          <a:ext cx="69127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0.03824</cdr:x>
      <cdr:y>0.75723</cdr:y>
    </cdr:from>
    <cdr:to>
      <cdr:x>0.95833</cdr:x>
      <cdr:y>0.85063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0432" y="4086771"/>
          <a:ext cx="79504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0.68489</cdr:y>
    </cdr:from>
    <cdr:to>
      <cdr:x>1</cdr:x>
      <cdr:y>0.85992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0" y="3851901"/>
          <a:ext cx="11222665" cy="98438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19050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0" dirty="0" smtClean="0">
              <a:latin typeface="Arial" panose="020B0604020202020204" pitchFamily="34" charset="0"/>
              <a:cs typeface="Arial" panose="020B0604020202020204" pitchFamily="34" charset="0"/>
            </a:rPr>
            <a:t>Бюджетные кредиты</a:t>
          </a:r>
          <a:br>
            <a:rPr lang="ru-RU" sz="24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0" dirty="0" smtClean="0">
              <a:latin typeface="Arial" panose="020B0604020202020204" pitchFamily="34" charset="0"/>
              <a:cs typeface="Arial" panose="020B0604020202020204" pitchFamily="34" charset="0"/>
            </a:rPr>
            <a:t>реструктурированы на долгосрочной основе</a:t>
          </a:r>
        </a:p>
      </cdr:txBody>
    </cdr:sp>
  </cdr:relSizeAnchor>
  <cdr:relSizeAnchor xmlns:cdr="http://schemas.openxmlformats.org/drawingml/2006/chartDrawing">
    <cdr:from>
      <cdr:x>0.29417</cdr:x>
      <cdr:y>0.60029</cdr:y>
    </cdr:from>
    <cdr:to>
      <cdr:x>0.37565</cdr:x>
      <cdr:y>0.65889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1409" y="3376086"/>
          <a:ext cx="914400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ожидаемое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0.44512</cdr:x>
      <cdr:y>0.60365</cdr:y>
    </cdr:from>
    <cdr:to>
      <cdr:x>0.56324</cdr:x>
      <cdr:y>0.657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95402" y="3394988"/>
          <a:ext cx="1325654" cy="3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прогноз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0.60218</cdr:x>
      <cdr:y>0.60512</cdr:y>
    </cdr:from>
    <cdr:to>
      <cdr:x>0.7203</cdr:x>
      <cdr:y>0.65847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758044" y="3403257"/>
          <a:ext cx="1325654" cy="3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прогноз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0.75324</cdr:x>
      <cdr:y>0.60659</cdr:y>
    </cdr:from>
    <cdr:to>
      <cdr:x>0.87136</cdr:x>
      <cdr:y>0.65994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453330" y="3411526"/>
          <a:ext cx="1325654" cy="3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прогноз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0.10833</cdr:x>
      <cdr:y>0.74389</cdr:y>
    </cdr:from>
    <cdr:to>
      <cdr:x>0.90833</cdr:x>
      <cdr:y>0.91332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6104" y="4014763"/>
          <a:ext cx="69127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0.03824</cdr:x>
      <cdr:y>0.75723</cdr:y>
    </cdr:from>
    <cdr:to>
      <cdr:x>0.95833</cdr:x>
      <cdr:y>0.85063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0432" y="4086771"/>
          <a:ext cx="79504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0.27255</cdr:x>
      <cdr:y>0.79053</cdr:y>
    </cdr:from>
    <cdr:to>
      <cdr:x>0.35679</cdr:x>
      <cdr:y>0.84802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58805" y="4532672"/>
          <a:ext cx="914400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ожидаемое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0.4286</cdr:x>
      <cdr:y>0.79383</cdr:y>
    </cdr:from>
    <cdr:to>
      <cdr:x>0.55071</cdr:x>
      <cdr:y>0.84616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652798" y="4551574"/>
          <a:ext cx="1325654" cy="3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прогноз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0.59097</cdr:x>
      <cdr:y>0.79527</cdr:y>
    </cdr:from>
    <cdr:to>
      <cdr:x>0.71308</cdr:x>
      <cdr:y>0.84761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15440" y="4559843"/>
          <a:ext cx="1325654" cy="3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прогноз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0.74713</cdr:x>
      <cdr:y>0.79671</cdr:y>
    </cdr:from>
    <cdr:to>
      <cdr:x>0.86924</cdr:x>
      <cdr:y>0.84905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110726" y="4568112"/>
          <a:ext cx="1325654" cy="3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прогноз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0.0206</cdr:y>
    </cdr:from>
    <cdr:to>
      <cdr:x>0.17359</cdr:x>
      <cdr:y>0.08389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22273"/>
          <a:ext cx="1959401" cy="375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2000" b="1" i="1" u="sng" dirty="0"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2000" b="1" i="1" u="sng" dirty="0" smtClean="0">
              <a:latin typeface="Arial" panose="020B0604020202020204" pitchFamily="34" charset="0"/>
              <a:cs typeface="Arial" panose="020B0604020202020204" pitchFamily="34" charset="0"/>
            </a:rPr>
            <a:t>лрд. рублей</a:t>
          </a:r>
          <a:endParaRPr lang="ru-RU" sz="2000" b="1" i="1" u="sng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0.02005</cdr:y>
    </cdr:from>
    <cdr:to>
      <cdr:x>0.17493</cdr:x>
      <cdr:y>0.08334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20895"/>
          <a:ext cx="1968366" cy="381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u="sng" dirty="0"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2000" b="1" i="1" u="sng" dirty="0" smtClean="0">
              <a:latin typeface="Arial" panose="020B0604020202020204" pitchFamily="34" charset="0"/>
              <a:cs typeface="Arial" panose="020B0604020202020204" pitchFamily="34" charset="0"/>
            </a:rPr>
            <a:t>лрд. рублей</a:t>
          </a:r>
          <a:endParaRPr lang="ru-RU" sz="2000" b="1" i="1" u="sng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6" y="30"/>
            <a:ext cx="4303313" cy="341297"/>
          </a:xfrm>
          <a:prstGeom prst="rect">
            <a:avLst/>
          </a:prstGeom>
        </p:spPr>
        <p:txBody>
          <a:bodyPr vert="horz" lIns="90985" tIns="45494" rIns="90985" bIns="454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19" y="30"/>
            <a:ext cx="4303313" cy="341297"/>
          </a:xfrm>
          <a:prstGeom prst="rect">
            <a:avLst/>
          </a:prstGeom>
        </p:spPr>
        <p:txBody>
          <a:bodyPr vert="horz" lIns="90985" tIns="45494" rIns="90985" bIns="45494" rtlCol="0"/>
          <a:lstStyle>
            <a:lvl1pPr algn="r">
              <a:defRPr sz="1200"/>
            </a:lvl1pPr>
          </a:lstStyle>
          <a:p>
            <a:fld id="{D4373EE2-D04A-4BFE-8F6E-E70650417D14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6" y="6456403"/>
            <a:ext cx="4303313" cy="341297"/>
          </a:xfrm>
          <a:prstGeom prst="rect">
            <a:avLst/>
          </a:prstGeom>
        </p:spPr>
        <p:txBody>
          <a:bodyPr vert="horz" lIns="90985" tIns="45494" rIns="90985" bIns="454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19" y="6456403"/>
            <a:ext cx="4303313" cy="341297"/>
          </a:xfrm>
          <a:prstGeom prst="rect">
            <a:avLst/>
          </a:prstGeom>
        </p:spPr>
        <p:txBody>
          <a:bodyPr vert="horz" lIns="90985" tIns="45494" rIns="90985" bIns="45494" rtlCol="0" anchor="b"/>
          <a:lstStyle>
            <a:lvl1pPr algn="r">
              <a:defRPr sz="1200"/>
            </a:lvl1pPr>
          </a:lstStyle>
          <a:p>
            <a:fld id="{328CE669-232C-4296-A2E0-AD849B2A54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48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3" y="1"/>
            <a:ext cx="4302231" cy="341064"/>
          </a:xfrm>
          <a:prstGeom prst="rect">
            <a:avLst/>
          </a:prstGeom>
        </p:spPr>
        <p:txBody>
          <a:bodyPr vert="horz" lIns="90985" tIns="45494" rIns="90985" bIns="454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61" y="1"/>
            <a:ext cx="4302231" cy="341064"/>
          </a:xfrm>
          <a:prstGeom prst="rect">
            <a:avLst/>
          </a:prstGeom>
        </p:spPr>
        <p:txBody>
          <a:bodyPr vert="horz" lIns="90985" tIns="45494" rIns="90985" bIns="45494" rtlCol="0"/>
          <a:lstStyle>
            <a:lvl1pPr algn="r">
              <a:defRPr sz="1200"/>
            </a:lvl1pPr>
          </a:lstStyle>
          <a:p>
            <a:fld id="{E63DC4C7-2454-44C7-8585-B677AF5396A9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5" tIns="45494" rIns="90985" bIns="4549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411"/>
            <a:ext cx="7942580" cy="2676585"/>
          </a:xfrm>
          <a:prstGeom prst="rect">
            <a:avLst/>
          </a:prstGeom>
        </p:spPr>
        <p:txBody>
          <a:bodyPr vert="horz" lIns="90985" tIns="45494" rIns="90985" bIns="454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3" y="6456632"/>
            <a:ext cx="4302231" cy="341063"/>
          </a:xfrm>
          <a:prstGeom prst="rect">
            <a:avLst/>
          </a:prstGeom>
        </p:spPr>
        <p:txBody>
          <a:bodyPr vert="horz" lIns="90985" tIns="45494" rIns="90985" bIns="454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61" y="6456632"/>
            <a:ext cx="4302231" cy="341063"/>
          </a:xfrm>
          <a:prstGeom prst="rect">
            <a:avLst/>
          </a:prstGeom>
        </p:spPr>
        <p:txBody>
          <a:bodyPr vert="horz" lIns="90985" tIns="45494" rIns="90985" bIns="45494" rtlCol="0" anchor="b"/>
          <a:lstStyle>
            <a:lvl1pPr algn="r">
              <a:defRPr sz="1200"/>
            </a:lvl1pPr>
          </a:lstStyle>
          <a:p>
            <a:fld id="{849F7FE9-D755-4687-8750-6635378F62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9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7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8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7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8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3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2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61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slideMaster" Target="../slideMasters/slideMaster5.xml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4.bin"/><Relationship Id="rId2" Type="http://schemas.openxmlformats.org/officeDocument/2006/relationships/slideMaster" Target="../slideMasters/slideMaster6.xml"/><Relationship Id="rId16" Type="http://schemas.openxmlformats.org/officeDocument/2006/relationships/oleObject" Target="../embeddings/oleObject9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9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7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5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24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5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24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24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24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24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24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24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24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24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24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24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6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24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7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24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7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24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7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24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7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24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6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87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07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20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8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807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0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8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762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35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83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65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0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1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0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1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0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13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0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13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13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13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13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1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1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1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13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13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1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1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13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2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13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96270577"/>
              </p:ext>
            </p:extLst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1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92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58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27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34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8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7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10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76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1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34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57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1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1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1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1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1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1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1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1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1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3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1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4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13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4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13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4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13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4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13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4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1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1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26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26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89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0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45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79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9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0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57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42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13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9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9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9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9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9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9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9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2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3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5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5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76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25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96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93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49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9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59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20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8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0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0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0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0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1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2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2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10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5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33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65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20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2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63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0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3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640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9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68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9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9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1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1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1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1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5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5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4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3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7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59838"/>
              </p:ext>
            </p:extLst>
          </p:nvPr>
        </p:nvGraphicFramePr>
        <p:xfrm>
          <a:off x="985809" y="1170206"/>
          <a:ext cx="10997083" cy="555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78994"/>
          </a:xfrm>
        </p:spPr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бъем консолидированного бюджета </a:t>
            </a:r>
            <a:r>
              <a:rPr lang="ru-RU" dirty="0"/>
              <a:t>Республики </a:t>
            </a:r>
            <a:r>
              <a:rPr lang="ru-RU" dirty="0" smtClean="0"/>
              <a:t>Татарстан в 2017 году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35983" y="1170206"/>
            <a:ext cx="2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957" y="2881286"/>
            <a:ext cx="2846138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278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523874" y="26893"/>
            <a:ext cx="11065613" cy="762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Крупные предприятия, увеличившие уплату налога </a:t>
            </a:r>
          </a:p>
          <a:p>
            <a:pPr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на прибыль в 2017 году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94783"/>
              </p:ext>
            </p:extLst>
          </p:nvPr>
        </p:nvGraphicFramePr>
        <p:xfrm>
          <a:off x="1026875" y="934463"/>
          <a:ext cx="10481929" cy="4838811"/>
        </p:xfrm>
        <a:graphic>
          <a:graphicData uri="http://schemas.openxmlformats.org/drawingml/2006/table">
            <a:tbl>
              <a:tblPr/>
              <a:tblGrid>
                <a:gridCol w="7388733"/>
                <a:gridCol w="3093196"/>
              </a:tblGrid>
              <a:tr h="961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предприятия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млн. рублей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КГН ПАО "Татнефть"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4 198,6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КГН "Газпром"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1 896,8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Малые нефтяные компании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ОАО "ТАИФ-НК"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ПАО "КАМАЗ"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АО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ПОЗиС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ООО "Торговый дом Кама"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ПАО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Нижнекамскшина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АО "ПО "Пивоварня Москва- Эфес"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КГН ПАО "Лукойл"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ООО "Нижнекамский завод грузовых шин"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 крупным предприятиям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8 047,5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9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11064506" cy="8393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Крупные предприятия, </a:t>
            </a:r>
            <a:r>
              <a:rPr lang="ru-RU" dirty="0"/>
              <a:t>снизившие уплату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налога </a:t>
            </a:r>
            <a:r>
              <a:rPr lang="ru-RU" dirty="0"/>
              <a:t>на </a:t>
            </a:r>
            <a:r>
              <a:rPr lang="ru-RU" dirty="0" smtClean="0"/>
              <a:t>прибыль в 2017 году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90762"/>
              </p:ext>
            </p:extLst>
          </p:nvPr>
        </p:nvGraphicFramePr>
        <p:xfrm>
          <a:off x="1048253" y="960440"/>
          <a:ext cx="10505793" cy="5334310"/>
        </p:xfrm>
        <a:graphic>
          <a:graphicData uri="http://schemas.openxmlformats.org/drawingml/2006/table">
            <a:tbl>
              <a:tblPr/>
              <a:tblGrid>
                <a:gridCol w="7376049"/>
                <a:gridCol w="3129744"/>
              </a:tblGrid>
              <a:tr h="97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предприятия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млн. рублей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ПАО "Казанский вертолетный завод"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-1 310,0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ОАО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Таиф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-1 264,6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ПАО "Казаньоргсинтез"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-1 106,4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ПАО "Нижнекамскнефтехим"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-813,5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ОАО "ТГК-16"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-348,4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КГН "Транснефть"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-211,0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АО "Нэфис Косметикс"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-97,2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ОАО "Сетевая компания"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-79,8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ЗАОр "НП Наб.-Челн. картонно-бумажный комбинат"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-75,5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ПАО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Таттелеком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-30,5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АО "Татэнерго"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-21,2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ПАО "Кварт"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-12,3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АО "Татэнергосбыт"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ОАО "Казанькомпрессормаш"</a:t>
                      </a: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</a:t>
                      </a: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 крупным предприятиям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" marR="6794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</a:t>
                      </a:r>
                      <a:r>
                        <a:rPr lang="en-US" sz="18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r>
                        <a:rPr lang="ru-RU" sz="18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</a:t>
                      </a:r>
                      <a:endParaRPr lang="ru-RU" sz="18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6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6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45290" y="60769"/>
            <a:ext cx="10784149" cy="57474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Прочие плательщики, увеличившие </a:t>
            </a:r>
            <a:r>
              <a:rPr lang="ru-RU" dirty="0"/>
              <a:t>платежи по налогу на прибыль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42491"/>
              </p:ext>
            </p:extLst>
          </p:nvPr>
        </p:nvGraphicFramePr>
        <p:xfrm>
          <a:off x="908043" y="773833"/>
          <a:ext cx="10924952" cy="54136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61026"/>
                <a:gridCol w="3763926"/>
              </a:tblGrid>
              <a:tr h="597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млн. рублей </a:t>
                      </a:r>
                      <a:r>
                        <a:rPr lang="ru-RU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"Стелла-К"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1 522,8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104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"СРЕДНЕ-ВОЛЖСКИЙ ТРАНСНЕФТЕПРОДУКТ"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468,1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7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"ТНГ Групп"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463,0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 развития социальных отраслей и общественной инфраструктуры в Республике Татарстан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298,2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101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Связьинвестнефтехим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247,7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104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"Торговый дом "ПЕРЕКРЕСТОК"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227,5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104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"Казанский электротехнический завод"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226,2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94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"Ясная Поляна"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180,9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80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ВТБ 24 (ЗАО)  в 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г.Казань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170,2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104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ОАО "Российские железные дороги"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166,2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80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"Мерседес-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Бенц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Тракс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Восток"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154,7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80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"Мобильные 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ТелеСистемы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145,2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104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"Татнефть-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ЛениногорскРемСервис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109,1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104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"ФОРД СОЛЛЕРС АВТОКОМПОНЕНТЫ"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104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"Геофизическая компания -Квантиль"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 </a:t>
                      </a: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Прочие плательщики, снизившие </a:t>
            </a:r>
            <a:r>
              <a:rPr lang="ru-RU" dirty="0"/>
              <a:t>платежи по налогу на прибыль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17186"/>
              </p:ext>
            </p:extLst>
          </p:nvPr>
        </p:nvGraphicFramePr>
        <p:xfrm>
          <a:off x="685800" y="620786"/>
          <a:ext cx="11201400" cy="56309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15819"/>
                <a:gridCol w="3885581"/>
              </a:tblGrid>
              <a:tr h="904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организации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млн. рублей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ОСБ "БАНК ТАТАРСТАН" N8610 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г.Казань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-444,4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7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"УК "КЭР-Холдинг"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-312,6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7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СиЭнЭйч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-КАМАЗ Индустрия"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-267,6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7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ОАО"Татавтодор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-251,4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31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"Электрощит"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-245,6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"Тандер"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-202,4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"РМНТК-ТЕРМИЧЕСКИЕ СИСТЕМЫ"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-180,0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"Казанский оптико-механический завод"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-175,8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Страховая Компания "Чулпан"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-161,8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"ЮИТ КАЗАНЬ"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-152,7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"Гольфстрим"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-149,7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"Татнефть-</a:t>
                      </a:r>
                      <a:r>
                        <a:rPr lang="ru-RU" sz="1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РемСервис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-122,4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"ИБМ Восточная Европа/Азия"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-113,8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ПСО "Казань"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-105,4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"Совкомбанк"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-105,1 </a:t>
                      </a:r>
                    </a:p>
                  </a:txBody>
                  <a:tcPr marL="72000" marR="7200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7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63003" y="87731"/>
            <a:ext cx="10784149" cy="8136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Поступление НДФЛ в консолидированный бюджет Республики </a:t>
            </a:r>
            <a:r>
              <a:rPr lang="ru-RU" dirty="0" smtClean="0"/>
              <a:t>Татарстан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52682470"/>
              </p:ext>
            </p:extLst>
          </p:nvPr>
        </p:nvGraphicFramePr>
        <p:xfrm>
          <a:off x="389549" y="1369868"/>
          <a:ext cx="11548068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003" y="901376"/>
            <a:ext cx="19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0092" y="1444956"/>
            <a:ext cx="9452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68,9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7241" y="2238806"/>
            <a:ext cx="92207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6674" y="2067709"/>
            <a:ext cx="92207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55,1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4187" y="1879226"/>
            <a:ext cx="92207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57,9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7965" y="1634985"/>
            <a:ext cx="91982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64,4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9245297" y="1420793"/>
            <a:ext cx="1037285" cy="6469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107,0%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110485" y="2078988"/>
            <a:ext cx="1037285" cy="6469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107,4%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167780" y="1853500"/>
            <a:ext cx="1037285" cy="6469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105,1%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7215293" y="1644718"/>
            <a:ext cx="1037285" cy="6469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111,2%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8918" y="5754246"/>
            <a:ext cx="160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жидаемое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7301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Муниципалитеты, поступления налога на доходы физических лиц в которых сложились  выше среднереспубликанского </a:t>
            </a:r>
            <a:r>
              <a:rPr lang="ru-RU" dirty="0" smtClean="0"/>
              <a:t>уровня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86587"/>
              </p:ext>
            </p:extLst>
          </p:nvPr>
        </p:nvGraphicFramePr>
        <p:xfrm>
          <a:off x="766483" y="911584"/>
          <a:ext cx="5432611" cy="4598793"/>
        </p:xfrm>
        <a:graphic>
          <a:graphicData uri="http://schemas.openxmlformats.org/drawingml/2006/table">
            <a:tbl>
              <a:tblPr/>
              <a:tblGrid>
                <a:gridCol w="2105950"/>
                <a:gridCol w="3326661"/>
              </a:tblGrid>
              <a:tr h="818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темп </a:t>
                      </a:r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поступлений </a:t>
                      </a:r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</a:t>
                      </a:r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 </a:t>
                      </a:r>
                      <a:b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факту </a:t>
                      </a:r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2016г., 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383,3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Верх.-</a:t>
                      </a:r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Услонский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Тюлячинский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Сабинский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Апастовский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Кам-Устьинский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Черемшанский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Высокогорский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Тетюшский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1133" y="5803457"/>
            <a:ext cx="8113482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реднереспубликанский темп поступления – 107%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45843"/>
              </p:ext>
            </p:extLst>
          </p:nvPr>
        </p:nvGraphicFramePr>
        <p:xfrm>
          <a:off x="6369528" y="911978"/>
          <a:ext cx="5432611" cy="4603734"/>
        </p:xfrm>
        <a:graphic>
          <a:graphicData uri="http://schemas.openxmlformats.org/drawingml/2006/table">
            <a:tbl>
              <a:tblPr/>
              <a:tblGrid>
                <a:gridCol w="2327905"/>
                <a:gridCol w="3104706"/>
              </a:tblGrid>
              <a:tr h="817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темп  </a:t>
                      </a:r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поступлений </a:t>
                      </a:r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</a:t>
                      </a:r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 факту </a:t>
                      </a:r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2016г., 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г.Наб.Челны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Зеленодольский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Альметьевский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Рыб.-</a:t>
                      </a:r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Слободский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г.Казань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Елабужский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Пестречинский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3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8"/>
            <a:ext cx="10784149" cy="804567"/>
          </a:xfrm>
        </p:spPr>
        <p:txBody>
          <a:bodyPr>
            <a:noAutofit/>
          </a:bodyPr>
          <a:lstStyle/>
          <a:p>
            <a:r>
              <a:rPr lang="ru-RU" sz="2000" dirty="0"/>
              <a:t>Муниципалитеты, поступления налога на доходы физических лиц в которых сложились </a:t>
            </a:r>
            <a:r>
              <a:rPr lang="ru-RU" sz="2000" dirty="0" smtClean="0"/>
              <a:t>ниже </a:t>
            </a:r>
            <a:r>
              <a:rPr lang="ru-RU" sz="2000" dirty="0"/>
              <a:t>среднереспубликанского </a:t>
            </a:r>
            <a:r>
              <a:rPr lang="ru-RU" sz="2000" dirty="0" smtClean="0"/>
              <a:t>уровня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500054"/>
              </p:ext>
            </p:extLst>
          </p:nvPr>
        </p:nvGraphicFramePr>
        <p:xfrm>
          <a:off x="579475" y="735161"/>
          <a:ext cx="5598042" cy="5516880"/>
        </p:xfrm>
        <a:graphic>
          <a:graphicData uri="http://schemas.openxmlformats.org/drawingml/2006/table">
            <a:tbl>
              <a:tblPr/>
              <a:tblGrid>
                <a:gridCol w="2333846"/>
                <a:gridCol w="3264196"/>
              </a:tblGrid>
              <a:tr h="184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темп поступлений 2017г. к  факту 2016г., 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Атнинский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106,9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Балтасинский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Бугульминский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Аксубаевский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105,8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Агрызский  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Кукморский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105,5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105,2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Алькеевский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Новошешминский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104,8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Заинский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104,2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Мамадышский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Мензелинский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102,9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21133" y="6329305"/>
            <a:ext cx="8113482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0" tIns="0" rIns="72000" bIns="0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реднереспубликанский темп поступления – 107%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82601"/>
              </p:ext>
            </p:extLst>
          </p:nvPr>
        </p:nvGraphicFramePr>
        <p:xfrm>
          <a:off x="6289157" y="726043"/>
          <a:ext cx="5753987" cy="5518209"/>
        </p:xfrm>
        <a:graphic>
          <a:graphicData uri="http://schemas.openxmlformats.org/drawingml/2006/table">
            <a:tbl>
              <a:tblPr/>
              <a:tblGrid>
                <a:gridCol w="2638648"/>
                <a:gridCol w="3115339"/>
              </a:tblGrid>
              <a:tr h="556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темп  поступлений 2017г. к  факту 2016г., 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Сармановский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Лениногорский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101,8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Нурлатский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101,5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Кайбицкий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Дрожжановский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Азнакаевский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Муслюмовский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Бавлинский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Тукаевский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Чистопольский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Нижнекамский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Менделеевский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0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/>
              <a:t>Увеличение темпов роста по </a:t>
            </a:r>
            <a:r>
              <a:rPr lang="ru-RU" dirty="0" smtClean="0"/>
              <a:t>НДФЛ в случае взыскания </a:t>
            </a:r>
            <a:r>
              <a:rPr lang="ru-RU" dirty="0"/>
              <a:t>недоимки </a:t>
            </a:r>
            <a:r>
              <a:rPr lang="ru-RU" dirty="0" smtClean="0"/>
              <a:t>в отдельных муниципалитетах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97350"/>
              </p:ext>
            </p:extLst>
          </p:nvPr>
        </p:nvGraphicFramePr>
        <p:xfrm>
          <a:off x="818637" y="1156548"/>
          <a:ext cx="10920782" cy="413262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89854"/>
                <a:gridCol w="3278579"/>
                <a:gridCol w="3552349"/>
              </a:tblGrid>
              <a:tr h="1740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темп  поступлений 2017г. </a:t>
                      </a:r>
                      <a:br>
                        <a:rPr lang="ru-RU" sz="2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 факту 2016г., </a:t>
                      </a:r>
                      <a:br>
                        <a:rPr lang="ru-RU" sz="2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роста поступлений с учетом взыскания недоимки, %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Балтасинский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109,1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Аксубаевский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109,6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107,3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Кайбицкий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110,4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7139" y="5569548"/>
            <a:ext cx="7941469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реднереспубликанский темп поступления – 107%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900259"/>
          </a:xfrm>
        </p:spPr>
        <p:txBody>
          <a:bodyPr>
            <a:normAutofit/>
          </a:bodyPr>
          <a:lstStyle/>
          <a:p>
            <a:r>
              <a:rPr lang="ru-RU" dirty="0"/>
              <a:t>Поступление акцизов в консолидированный бюджет 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88872"/>
              </p:ext>
            </p:extLst>
          </p:nvPr>
        </p:nvGraphicFramePr>
        <p:xfrm>
          <a:off x="792126" y="1560661"/>
          <a:ext cx="10967484" cy="39379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62647"/>
                <a:gridCol w="2268279"/>
                <a:gridCol w="2268279"/>
                <a:gridCol w="2268279"/>
              </a:tblGrid>
              <a:tr h="1444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b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Ожидаемое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358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</a:t>
                      </a:r>
                      <a:r>
                        <a:rPr lang="ru-RU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513</a:t>
                      </a:r>
                      <a:endParaRPr lang="ru-RU" sz="28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</a:t>
                      </a:r>
                      <a:r>
                        <a:rPr lang="ru-RU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995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-1 518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150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</a:t>
                      </a:r>
                      <a:r>
                        <a:rPr lang="ru-RU" sz="24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числе: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0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алкоголь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9 340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9 451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0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пиво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7 223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7 056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-167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0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нефтепродукты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18 950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17 488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-1 462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10165" y="1022647"/>
            <a:ext cx="21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136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Поступление </a:t>
            </a:r>
            <a:r>
              <a:rPr lang="ru-RU" dirty="0" smtClean="0"/>
              <a:t>налогов на совокупный доход </a:t>
            </a:r>
            <a:r>
              <a:rPr lang="ru-RU" dirty="0"/>
              <a:t>в консолидированный бюджет Республики Татарстан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9724702"/>
              </p:ext>
            </p:extLst>
          </p:nvPr>
        </p:nvGraphicFramePr>
        <p:xfrm>
          <a:off x="606056" y="1597777"/>
          <a:ext cx="113740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6056" y="1100392"/>
            <a:ext cx="1939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9071763" y="3335076"/>
            <a:ext cx="1166771" cy="7787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113%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711876" y="3724466"/>
            <a:ext cx="1160806" cy="7787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108%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943605" y="3620654"/>
            <a:ext cx="1165301" cy="7787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110%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996851" y="3746419"/>
            <a:ext cx="1155935" cy="7787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108%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86325" y="5651101"/>
            <a:ext cx="1607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ожидаемое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25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954098"/>
          </a:xfrm>
        </p:spPr>
        <p:txBody>
          <a:bodyPr>
            <a:normAutofit/>
          </a:bodyPr>
          <a:lstStyle/>
          <a:p>
            <a:r>
              <a:rPr lang="ru-RU" dirty="0"/>
              <a:t>Ожидаемое поступление налоговых и неналоговых доходов по видам бюджетов </a:t>
            </a:r>
            <a:r>
              <a:rPr lang="ru-RU" dirty="0" smtClean="0"/>
              <a:t>в 2017 </a:t>
            </a:r>
            <a:r>
              <a:rPr lang="ru-RU" dirty="0"/>
              <a:t>году</a:t>
            </a: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844804"/>
              </p:ext>
            </p:extLst>
          </p:nvPr>
        </p:nvGraphicFramePr>
        <p:xfrm>
          <a:off x="764628" y="853440"/>
          <a:ext cx="11163212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Выноска со стрелкой вниз 1"/>
          <p:cNvSpPr/>
          <p:nvPr/>
        </p:nvSpPr>
        <p:spPr>
          <a:xfrm>
            <a:off x="3902148" y="1000137"/>
            <a:ext cx="1020726" cy="96462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101,4%</a:t>
            </a:r>
            <a:br>
              <a:rPr lang="en-US" dirty="0" smtClean="0"/>
            </a:br>
            <a:r>
              <a:rPr lang="ru-RU" dirty="0" smtClean="0"/>
              <a:t>к плану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481911" y="1591037"/>
            <a:ext cx="1020726" cy="96462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r>
              <a:rPr lang="ru-RU" dirty="0" smtClean="0"/>
              <a:t>0</a:t>
            </a:r>
            <a:r>
              <a:rPr lang="en-US" dirty="0" smtClean="0"/>
              <a:t>,</a:t>
            </a:r>
            <a:r>
              <a:rPr lang="ru-RU" dirty="0" smtClean="0"/>
              <a:t>0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ru-RU" dirty="0" smtClean="0"/>
              <a:t>к плану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002857" y="3577738"/>
            <a:ext cx="1020726" cy="96462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r>
              <a:rPr lang="ru-RU" dirty="0" smtClean="0"/>
              <a:t>8,4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ru-RU" dirty="0" smtClean="0"/>
              <a:t>к плану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58580" y="5477435"/>
            <a:ext cx="288713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Консолидированный</a:t>
            </a:r>
            <a:br>
              <a:rPr lang="ru-RU" sz="2000" b="1" dirty="0" smtClean="0"/>
            </a:br>
            <a:r>
              <a:rPr lang="ru-RU" sz="2000" b="1" dirty="0" smtClean="0"/>
              <a:t>бюджет Республики </a:t>
            </a:r>
            <a:br>
              <a:rPr lang="ru-RU" sz="2000" b="1" dirty="0" smtClean="0"/>
            </a:br>
            <a:r>
              <a:rPr lang="ru-RU" sz="2000" b="1" dirty="0" smtClean="0"/>
              <a:t>Татарстан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4545" y="5477435"/>
            <a:ext cx="22931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Бюджет </a:t>
            </a:r>
            <a:br>
              <a:rPr lang="ru-RU" sz="2000" b="1" dirty="0" smtClean="0"/>
            </a:br>
            <a:r>
              <a:rPr lang="ru-RU" sz="2000" b="1" dirty="0" smtClean="0"/>
              <a:t>Республики </a:t>
            </a:r>
            <a:br>
              <a:rPr lang="ru-RU" sz="2000" b="1" dirty="0" smtClean="0"/>
            </a:br>
            <a:r>
              <a:rPr lang="ru-RU" sz="2000" b="1" dirty="0" smtClean="0"/>
              <a:t>Татарстан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105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43270" y="120465"/>
            <a:ext cx="10784149" cy="100658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Муниципалитеты, снижающие поступления налога на вмененный доход в 2017 году </a:t>
            </a:r>
            <a:r>
              <a:rPr lang="ru-RU" dirty="0" smtClean="0"/>
              <a:t>с </a:t>
            </a:r>
            <a:r>
              <a:rPr lang="ru-RU" dirty="0"/>
              <a:t>недоимкой, позволяющей </a:t>
            </a:r>
            <a:br>
              <a:rPr lang="ru-RU" dirty="0"/>
            </a:br>
            <a:r>
              <a:rPr lang="ru-RU" dirty="0"/>
              <a:t>компенсировать допущенное </a:t>
            </a:r>
            <a:r>
              <a:rPr lang="ru-RU" dirty="0" smtClean="0"/>
              <a:t>снижение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93076"/>
              </p:ext>
            </p:extLst>
          </p:nvPr>
        </p:nvGraphicFramePr>
        <p:xfrm>
          <a:off x="882503" y="1531088"/>
          <a:ext cx="10909006" cy="41883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59622"/>
                <a:gridCol w="1805497"/>
                <a:gridCol w="1805497"/>
                <a:gridCol w="1268599"/>
                <a:gridCol w="977194"/>
                <a:gridCol w="1892597"/>
              </a:tblGrid>
              <a:tr h="973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2016 г.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Ожидаемое </a:t>
                      </a:r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  <a:b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данным районов)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Недоимка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 -)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АГРЫЗСКИЙ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12 935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-835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</a:t>
                      </a:r>
                      <a:endParaRPr lang="ru-RU" sz="24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ЗАИНСКИЙ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19 101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18 100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-1 001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</a:t>
                      </a:r>
                      <a:endParaRPr lang="ru-RU" sz="24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1 075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г.НАБ.ЧЕЛНЫ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296 788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289 063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-7 725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  <a:endParaRPr lang="ru-RU" sz="24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2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559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НИЖНЕКАМСКИЙ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138 100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134 719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-3 381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lang="ru-RU" sz="24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5 372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г.КАЗАНЬ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892 875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875 000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-17 875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</a:t>
                      </a:r>
                      <a:endParaRPr lang="ru-RU" sz="24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52 345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ЗЕЛЕНОДОЛЬСКИЙ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107 544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107 095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-449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</a:t>
                      </a:r>
                      <a:endParaRPr lang="ru-RU" sz="24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5 332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31631" y="1127050"/>
            <a:ext cx="165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64536" y="46039"/>
            <a:ext cx="10805414" cy="88962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Муниципалитеты, снижающие поступления по земельному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налогу </a:t>
            </a:r>
            <a:r>
              <a:rPr lang="ru-RU" dirty="0"/>
              <a:t>в </a:t>
            </a:r>
            <a:r>
              <a:rPr lang="ru-RU" dirty="0" smtClean="0"/>
              <a:t>2017году с недоимкой, позволяющей </a:t>
            </a:r>
            <a:br>
              <a:rPr lang="ru-RU" dirty="0" smtClean="0"/>
            </a:br>
            <a:r>
              <a:rPr lang="ru-RU" dirty="0" smtClean="0"/>
              <a:t>компенсировать допущенное снижение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52826"/>
              </p:ext>
            </p:extLst>
          </p:nvPr>
        </p:nvGraphicFramePr>
        <p:xfrm>
          <a:off x="664535" y="1212100"/>
          <a:ext cx="11297093" cy="4593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7507"/>
                <a:gridCol w="1863343"/>
                <a:gridCol w="1740147"/>
                <a:gridCol w="1740147"/>
                <a:gridCol w="1395197"/>
                <a:gridCol w="1570752"/>
              </a:tblGrid>
              <a:tr h="57841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2016 </a:t>
                      </a:r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Ожидаемое </a:t>
                      </a:r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</a:t>
                      </a:r>
                      <a:b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данным районов)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Недоимка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4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(+,-)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Мензелинский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19 578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17 278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-2 300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3 183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41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Зеленодольский</a:t>
                      </a:r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209 942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202 279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-7 663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14 243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41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Чистопольский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66 055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-2 055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6 971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41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23 217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-681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415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Казань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3 494 901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3 460 000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-34 901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166 946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41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Бугульминский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166 647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165 191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-1 456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4 211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01750" y="750999"/>
            <a:ext cx="165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15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Поступление </a:t>
            </a:r>
            <a:r>
              <a:rPr lang="ru-RU" dirty="0"/>
              <a:t>средств федерального бюджета в бюджет Республики Татарстан в 2012 – </a:t>
            </a:r>
            <a:r>
              <a:rPr lang="ru-RU" dirty="0" smtClean="0"/>
              <a:t>2017 </a:t>
            </a:r>
            <a:r>
              <a:rPr lang="ru-RU" dirty="0"/>
              <a:t>годах</a:t>
            </a: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4794320"/>
              </p:ext>
            </p:extLst>
          </p:nvPr>
        </p:nvGraphicFramePr>
        <p:xfrm>
          <a:off x="413378" y="893133"/>
          <a:ext cx="11612045" cy="590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240745" y="5695186"/>
            <a:ext cx="14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ожидаемое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1182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Исполнение уточненного плана налоговых и неналоговых доходов  консолидированного бюджета </a:t>
            </a:r>
            <a:br>
              <a:rPr lang="ru-RU" dirty="0" smtClean="0"/>
            </a:br>
            <a:r>
              <a:rPr lang="ru-RU" dirty="0" smtClean="0"/>
              <a:t>Республики Татарстан в 2017 году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5742899"/>
              </p:ext>
            </p:extLst>
          </p:nvPr>
        </p:nvGraphicFramePr>
        <p:xfrm>
          <a:off x="830302" y="1343355"/>
          <a:ext cx="10639647" cy="490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85800" y="1343355"/>
            <a:ext cx="2200835" cy="3581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Ожидаемые расходы бюджетов  в </a:t>
            </a:r>
            <a:r>
              <a:rPr lang="ru-RU" sz="3200" dirty="0" smtClean="0"/>
              <a:t>2017</a:t>
            </a:r>
            <a:r>
              <a:rPr lang="en-US" sz="3200" dirty="0" smtClean="0"/>
              <a:t> </a:t>
            </a:r>
            <a:r>
              <a:rPr lang="ru-RU" sz="3200" dirty="0" smtClean="0"/>
              <a:t>году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50704"/>
              </p:ext>
            </p:extLst>
          </p:nvPr>
        </p:nvGraphicFramePr>
        <p:xfrm>
          <a:off x="1105786" y="1524463"/>
          <a:ext cx="10364163" cy="4248471"/>
        </p:xfrm>
        <a:graphic>
          <a:graphicData uri="http://schemas.openxmlformats.org/drawingml/2006/table">
            <a:tbl>
              <a:tblPr firstRow="1" bandRow="1"/>
              <a:tblGrid>
                <a:gridCol w="7553542"/>
                <a:gridCol w="2810621"/>
              </a:tblGrid>
              <a:tr h="1416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/>
                        <a:t>Консолидированный бюджет Республики Татарстан</a:t>
                      </a:r>
                      <a:endParaRPr lang="ru-RU" sz="3200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C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4800" b="1" dirty="0" smtClean="0"/>
                        <a:t>281</a:t>
                      </a:r>
                      <a:endParaRPr lang="ru-RU" sz="4800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6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/>
                        <a:t>Бюджет Республики Татарстан</a:t>
                      </a:r>
                      <a:endParaRPr lang="ru-RU" sz="3200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C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4800" b="1" dirty="0" smtClean="0"/>
                        <a:t>236</a:t>
                      </a:r>
                      <a:endParaRPr lang="ru-RU" sz="4800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6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/>
                        <a:t>Местные бюджеты</a:t>
                      </a:r>
                      <a:endParaRPr lang="ru-RU" sz="3200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C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4800" b="1" dirty="0" smtClean="0"/>
                        <a:t>83</a:t>
                      </a:r>
                      <a:endParaRPr lang="ru-RU" sz="4800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39200" y="906707"/>
            <a:ext cx="2630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u="sng" dirty="0" smtClean="0">
                <a:solidFill>
                  <a:prstClr val="black"/>
                </a:solidFill>
                <a:latin typeface="Arial"/>
              </a:rPr>
              <a:t>млрд. рублей</a:t>
            </a:r>
            <a:endParaRPr lang="ru-RU" sz="2800" b="1" i="1" u="sng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9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85800" y="46040"/>
            <a:ext cx="10784149" cy="8056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Этапы повышения заработной платы работников бюджетной сферы в 2017 году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3763926" y="4491220"/>
            <a:ext cx="8024662" cy="832909"/>
          </a:xfrm>
          <a:custGeom>
            <a:avLst/>
            <a:gdLst>
              <a:gd name="connsiteX0" fmla="*/ 138821 w 832908"/>
              <a:gd name="connsiteY0" fmla="*/ 0 h 7064665"/>
              <a:gd name="connsiteX1" fmla="*/ 694087 w 832908"/>
              <a:gd name="connsiteY1" fmla="*/ 0 h 7064665"/>
              <a:gd name="connsiteX2" fmla="*/ 832908 w 832908"/>
              <a:gd name="connsiteY2" fmla="*/ 138821 h 7064665"/>
              <a:gd name="connsiteX3" fmla="*/ 832908 w 832908"/>
              <a:gd name="connsiteY3" fmla="*/ 7064665 h 7064665"/>
              <a:gd name="connsiteX4" fmla="*/ 832908 w 832908"/>
              <a:gd name="connsiteY4" fmla="*/ 7064665 h 7064665"/>
              <a:gd name="connsiteX5" fmla="*/ 0 w 832908"/>
              <a:gd name="connsiteY5" fmla="*/ 7064665 h 7064665"/>
              <a:gd name="connsiteX6" fmla="*/ 0 w 832908"/>
              <a:gd name="connsiteY6" fmla="*/ 7064665 h 7064665"/>
              <a:gd name="connsiteX7" fmla="*/ 0 w 832908"/>
              <a:gd name="connsiteY7" fmla="*/ 138821 h 7064665"/>
              <a:gd name="connsiteX8" fmla="*/ 138821 w 832908"/>
              <a:gd name="connsiteY8" fmla="*/ 0 h 706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08" h="7064665">
                <a:moveTo>
                  <a:pt x="832908" y="1177472"/>
                </a:moveTo>
                <a:lnTo>
                  <a:pt x="832908" y="5887193"/>
                </a:lnTo>
                <a:cubicBezTo>
                  <a:pt x="832908" y="6537493"/>
                  <a:pt x="825580" y="7064661"/>
                  <a:pt x="816541" y="7064661"/>
                </a:cubicBezTo>
                <a:lnTo>
                  <a:pt x="0" y="7064661"/>
                </a:lnTo>
                <a:lnTo>
                  <a:pt x="0" y="7064661"/>
                </a:lnTo>
                <a:lnTo>
                  <a:pt x="0" y="4"/>
                </a:lnTo>
                <a:lnTo>
                  <a:pt x="0" y="4"/>
                </a:lnTo>
                <a:lnTo>
                  <a:pt x="816541" y="4"/>
                </a:lnTo>
                <a:cubicBezTo>
                  <a:pt x="825580" y="4"/>
                  <a:pt x="832908" y="527172"/>
                  <a:pt x="832908" y="117747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solidFill>
              <a:schemeClr val="accent6">
                <a:lumMod val="75000"/>
                <a:alpha val="90000"/>
              </a:schemeClr>
            </a:solidFill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1" tIns="71139" rIns="101619" bIns="71140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 образовательных организаций дополнительного образования и работники учреждений культуры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763926" y="5584411"/>
            <a:ext cx="8024662" cy="832909"/>
          </a:xfrm>
          <a:custGeom>
            <a:avLst/>
            <a:gdLst>
              <a:gd name="connsiteX0" fmla="*/ 138821 w 832908"/>
              <a:gd name="connsiteY0" fmla="*/ 0 h 7064665"/>
              <a:gd name="connsiteX1" fmla="*/ 694087 w 832908"/>
              <a:gd name="connsiteY1" fmla="*/ 0 h 7064665"/>
              <a:gd name="connsiteX2" fmla="*/ 832908 w 832908"/>
              <a:gd name="connsiteY2" fmla="*/ 138821 h 7064665"/>
              <a:gd name="connsiteX3" fmla="*/ 832908 w 832908"/>
              <a:gd name="connsiteY3" fmla="*/ 7064665 h 7064665"/>
              <a:gd name="connsiteX4" fmla="*/ 832908 w 832908"/>
              <a:gd name="connsiteY4" fmla="*/ 7064665 h 7064665"/>
              <a:gd name="connsiteX5" fmla="*/ 0 w 832908"/>
              <a:gd name="connsiteY5" fmla="*/ 7064665 h 7064665"/>
              <a:gd name="connsiteX6" fmla="*/ 0 w 832908"/>
              <a:gd name="connsiteY6" fmla="*/ 7064665 h 7064665"/>
              <a:gd name="connsiteX7" fmla="*/ 0 w 832908"/>
              <a:gd name="connsiteY7" fmla="*/ 138821 h 7064665"/>
              <a:gd name="connsiteX8" fmla="*/ 138821 w 832908"/>
              <a:gd name="connsiteY8" fmla="*/ 0 h 706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08" h="7064665">
                <a:moveTo>
                  <a:pt x="832908" y="1177472"/>
                </a:moveTo>
                <a:lnTo>
                  <a:pt x="832908" y="5887193"/>
                </a:lnTo>
                <a:cubicBezTo>
                  <a:pt x="832908" y="6537493"/>
                  <a:pt x="825580" y="7064661"/>
                  <a:pt x="816541" y="7064661"/>
                </a:cubicBezTo>
                <a:lnTo>
                  <a:pt x="0" y="7064661"/>
                </a:lnTo>
                <a:lnTo>
                  <a:pt x="0" y="7064661"/>
                </a:lnTo>
                <a:lnTo>
                  <a:pt x="0" y="4"/>
                </a:lnTo>
                <a:lnTo>
                  <a:pt x="0" y="4"/>
                </a:lnTo>
                <a:lnTo>
                  <a:pt x="816541" y="4"/>
                </a:lnTo>
                <a:cubicBezTo>
                  <a:pt x="825580" y="4"/>
                  <a:pt x="832908" y="527172"/>
                  <a:pt x="832908" y="117747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solidFill>
              <a:schemeClr val="accent6">
                <a:lumMod val="75000"/>
                <a:alpha val="90000"/>
              </a:schemeClr>
            </a:solidFill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1" tIns="71139" rIns="101619" bIns="71140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работники, научные сотрудники, педагогические работники ВУЗов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0048" y="1107530"/>
            <a:ext cx="11038540" cy="5413904"/>
            <a:chOff x="750048" y="1107530"/>
            <a:chExt cx="11038540" cy="5413904"/>
          </a:xfrm>
        </p:grpSpPr>
        <p:sp>
          <p:nvSpPr>
            <p:cNvPr id="7" name="Полилиния 6"/>
            <p:cNvSpPr/>
            <p:nvPr/>
          </p:nvSpPr>
          <p:spPr>
            <a:xfrm>
              <a:off x="3763926" y="1211644"/>
              <a:ext cx="8024662" cy="832909"/>
            </a:xfrm>
            <a:custGeom>
              <a:avLst/>
              <a:gdLst>
                <a:gd name="connsiteX0" fmla="*/ 138821 w 832908"/>
                <a:gd name="connsiteY0" fmla="*/ 0 h 7064665"/>
                <a:gd name="connsiteX1" fmla="*/ 694087 w 832908"/>
                <a:gd name="connsiteY1" fmla="*/ 0 h 7064665"/>
                <a:gd name="connsiteX2" fmla="*/ 832908 w 832908"/>
                <a:gd name="connsiteY2" fmla="*/ 138821 h 7064665"/>
                <a:gd name="connsiteX3" fmla="*/ 832908 w 832908"/>
                <a:gd name="connsiteY3" fmla="*/ 7064665 h 7064665"/>
                <a:gd name="connsiteX4" fmla="*/ 832908 w 832908"/>
                <a:gd name="connsiteY4" fmla="*/ 7064665 h 7064665"/>
                <a:gd name="connsiteX5" fmla="*/ 0 w 832908"/>
                <a:gd name="connsiteY5" fmla="*/ 7064665 h 7064665"/>
                <a:gd name="connsiteX6" fmla="*/ 0 w 832908"/>
                <a:gd name="connsiteY6" fmla="*/ 7064665 h 7064665"/>
                <a:gd name="connsiteX7" fmla="*/ 0 w 832908"/>
                <a:gd name="connsiteY7" fmla="*/ 138821 h 7064665"/>
                <a:gd name="connsiteX8" fmla="*/ 138821 w 832908"/>
                <a:gd name="connsiteY8" fmla="*/ 0 h 706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908" h="7064665">
                  <a:moveTo>
                    <a:pt x="832908" y="1177472"/>
                  </a:moveTo>
                  <a:lnTo>
                    <a:pt x="832908" y="5887193"/>
                  </a:lnTo>
                  <a:cubicBezTo>
                    <a:pt x="832908" y="6537493"/>
                    <a:pt x="825580" y="7064661"/>
                    <a:pt x="816541" y="7064661"/>
                  </a:cubicBezTo>
                  <a:lnTo>
                    <a:pt x="0" y="7064661"/>
                  </a:lnTo>
                  <a:lnTo>
                    <a:pt x="0" y="706466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16541" y="4"/>
                  </a:lnTo>
                  <a:cubicBezTo>
                    <a:pt x="825580" y="4"/>
                    <a:pt x="832908" y="527172"/>
                    <a:pt x="832908" y="117747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1" tIns="71139" rIns="101619" bIns="7114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педагогические работники сферы образования, работники учреждений культуры, социального обслуживания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50048" y="1107530"/>
              <a:ext cx="3013878" cy="1041135"/>
            </a:xfrm>
            <a:custGeom>
              <a:avLst/>
              <a:gdLst>
                <a:gd name="connsiteX0" fmla="*/ 0 w 3973874"/>
                <a:gd name="connsiteY0" fmla="*/ 173526 h 1041135"/>
                <a:gd name="connsiteX1" fmla="*/ 173526 w 3973874"/>
                <a:gd name="connsiteY1" fmla="*/ 0 h 1041135"/>
                <a:gd name="connsiteX2" fmla="*/ 3800348 w 3973874"/>
                <a:gd name="connsiteY2" fmla="*/ 0 h 1041135"/>
                <a:gd name="connsiteX3" fmla="*/ 3973874 w 3973874"/>
                <a:gd name="connsiteY3" fmla="*/ 173526 h 1041135"/>
                <a:gd name="connsiteX4" fmla="*/ 3973874 w 3973874"/>
                <a:gd name="connsiteY4" fmla="*/ 867609 h 1041135"/>
                <a:gd name="connsiteX5" fmla="*/ 3800348 w 3973874"/>
                <a:gd name="connsiteY5" fmla="*/ 1041135 h 1041135"/>
                <a:gd name="connsiteX6" fmla="*/ 173526 w 3973874"/>
                <a:gd name="connsiteY6" fmla="*/ 1041135 h 1041135"/>
                <a:gd name="connsiteX7" fmla="*/ 0 w 3973874"/>
                <a:gd name="connsiteY7" fmla="*/ 867609 h 1041135"/>
                <a:gd name="connsiteX8" fmla="*/ 0 w 3973874"/>
                <a:gd name="connsiteY8" fmla="*/ 173526 h 10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874" h="1041135">
                  <a:moveTo>
                    <a:pt x="0" y="173526"/>
                  </a:moveTo>
                  <a:cubicBezTo>
                    <a:pt x="0" y="77690"/>
                    <a:pt x="77690" y="0"/>
                    <a:pt x="173526" y="0"/>
                  </a:cubicBezTo>
                  <a:lnTo>
                    <a:pt x="3800348" y="0"/>
                  </a:lnTo>
                  <a:cubicBezTo>
                    <a:pt x="3896184" y="0"/>
                    <a:pt x="3973874" y="77690"/>
                    <a:pt x="3973874" y="173526"/>
                  </a:cubicBezTo>
                  <a:lnTo>
                    <a:pt x="3973874" y="867609"/>
                  </a:lnTo>
                  <a:cubicBezTo>
                    <a:pt x="3973874" y="963445"/>
                    <a:pt x="3896184" y="1041135"/>
                    <a:pt x="3800348" y="1041135"/>
                  </a:cubicBezTo>
                  <a:lnTo>
                    <a:pt x="173526" y="1041135"/>
                  </a:lnTo>
                  <a:cubicBezTo>
                    <a:pt x="77690" y="1041135"/>
                    <a:pt x="0" y="963445"/>
                    <a:pt x="0" y="867609"/>
                  </a:cubicBezTo>
                  <a:lnTo>
                    <a:pt x="0" y="17352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34" tIns="109879" rIns="168934" bIns="109879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1 марта</a:t>
              </a:r>
              <a:endParaRPr lang="ru-RU" sz="31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763926" y="2304836"/>
              <a:ext cx="8024662" cy="832909"/>
            </a:xfrm>
            <a:custGeom>
              <a:avLst/>
              <a:gdLst>
                <a:gd name="connsiteX0" fmla="*/ 138821 w 832908"/>
                <a:gd name="connsiteY0" fmla="*/ 0 h 7064665"/>
                <a:gd name="connsiteX1" fmla="*/ 694087 w 832908"/>
                <a:gd name="connsiteY1" fmla="*/ 0 h 7064665"/>
                <a:gd name="connsiteX2" fmla="*/ 832908 w 832908"/>
                <a:gd name="connsiteY2" fmla="*/ 138821 h 7064665"/>
                <a:gd name="connsiteX3" fmla="*/ 832908 w 832908"/>
                <a:gd name="connsiteY3" fmla="*/ 7064665 h 7064665"/>
                <a:gd name="connsiteX4" fmla="*/ 832908 w 832908"/>
                <a:gd name="connsiteY4" fmla="*/ 7064665 h 7064665"/>
                <a:gd name="connsiteX5" fmla="*/ 0 w 832908"/>
                <a:gd name="connsiteY5" fmla="*/ 7064665 h 7064665"/>
                <a:gd name="connsiteX6" fmla="*/ 0 w 832908"/>
                <a:gd name="connsiteY6" fmla="*/ 7064665 h 7064665"/>
                <a:gd name="connsiteX7" fmla="*/ 0 w 832908"/>
                <a:gd name="connsiteY7" fmla="*/ 138821 h 7064665"/>
                <a:gd name="connsiteX8" fmla="*/ 138821 w 832908"/>
                <a:gd name="connsiteY8" fmla="*/ 0 h 706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908" h="7064665">
                  <a:moveTo>
                    <a:pt x="832908" y="1177472"/>
                  </a:moveTo>
                  <a:lnTo>
                    <a:pt x="832908" y="5887193"/>
                  </a:lnTo>
                  <a:cubicBezTo>
                    <a:pt x="832908" y="6537493"/>
                    <a:pt x="825580" y="7064661"/>
                    <a:pt x="816541" y="7064661"/>
                  </a:cubicBezTo>
                  <a:lnTo>
                    <a:pt x="0" y="7064661"/>
                  </a:lnTo>
                  <a:lnTo>
                    <a:pt x="0" y="706466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16541" y="4"/>
                  </a:lnTo>
                  <a:cubicBezTo>
                    <a:pt x="825580" y="4"/>
                    <a:pt x="832908" y="527172"/>
                    <a:pt x="832908" y="117747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1" tIns="71139" rIns="101619" bIns="7114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работники сферы научных исследований и разработок государственных учреждений культуры, начальники структурных подразделений учреждений дополнительного образования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50048" y="2200722"/>
              <a:ext cx="3013878" cy="1041135"/>
            </a:xfrm>
            <a:custGeom>
              <a:avLst/>
              <a:gdLst>
                <a:gd name="connsiteX0" fmla="*/ 0 w 3973874"/>
                <a:gd name="connsiteY0" fmla="*/ 173526 h 1041135"/>
                <a:gd name="connsiteX1" fmla="*/ 173526 w 3973874"/>
                <a:gd name="connsiteY1" fmla="*/ 0 h 1041135"/>
                <a:gd name="connsiteX2" fmla="*/ 3800348 w 3973874"/>
                <a:gd name="connsiteY2" fmla="*/ 0 h 1041135"/>
                <a:gd name="connsiteX3" fmla="*/ 3973874 w 3973874"/>
                <a:gd name="connsiteY3" fmla="*/ 173526 h 1041135"/>
                <a:gd name="connsiteX4" fmla="*/ 3973874 w 3973874"/>
                <a:gd name="connsiteY4" fmla="*/ 867609 h 1041135"/>
                <a:gd name="connsiteX5" fmla="*/ 3800348 w 3973874"/>
                <a:gd name="connsiteY5" fmla="*/ 1041135 h 1041135"/>
                <a:gd name="connsiteX6" fmla="*/ 173526 w 3973874"/>
                <a:gd name="connsiteY6" fmla="*/ 1041135 h 1041135"/>
                <a:gd name="connsiteX7" fmla="*/ 0 w 3973874"/>
                <a:gd name="connsiteY7" fmla="*/ 867609 h 1041135"/>
                <a:gd name="connsiteX8" fmla="*/ 0 w 3973874"/>
                <a:gd name="connsiteY8" fmla="*/ 173526 h 10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874" h="1041135">
                  <a:moveTo>
                    <a:pt x="0" y="173526"/>
                  </a:moveTo>
                  <a:cubicBezTo>
                    <a:pt x="0" y="77690"/>
                    <a:pt x="77690" y="0"/>
                    <a:pt x="173526" y="0"/>
                  </a:cubicBezTo>
                  <a:lnTo>
                    <a:pt x="3800348" y="0"/>
                  </a:lnTo>
                  <a:cubicBezTo>
                    <a:pt x="3896184" y="0"/>
                    <a:pt x="3973874" y="77690"/>
                    <a:pt x="3973874" y="173526"/>
                  </a:cubicBezTo>
                  <a:lnTo>
                    <a:pt x="3973874" y="867609"/>
                  </a:lnTo>
                  <a:cubicBezTo>
                    <a:pt x="3973874" y="963445"/>
                    <a:pt x="3896184" y="1041135"/>
                    <a:pt x="3800348" y="1041135"/>
                  </a:cubicBezTo>
                  <a:lnTo>
                    <a:pt x="173526" y="1041135"/>
                  </a:lnTo>
                  <a:cubicBezTo>
                    <a:pt x="77690" y="1041135"/>
                    <a:pt x="0" y="963445"/>
                    <a:pt x="0" y="867609"/>
                  </a:cubicBezTo>
                  <a:lnTo>
                    <a:pt x="0" y="17352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-11160"/>
                <a:satOff val="-14572"/>
                <a:lumOff val="9507"/>
                <a:alphaOff val="0"/>
              </a:schemeClr>
            </a:fillRef>
            <a:effectRef idx="0">
              <a:schemeClr val="accent3">
                <a:shade val="80000"/>
                <a:hueOff val="-11160"/>
                <a:satOff val="-14572"/>
                <a:lumOff val="95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34" tIns="109879" rIns="168934" bIns="109879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1 мая</a:t>
              </a:r>
              <a:endParaRPr lang="ru-RU" sz="28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763926" y="3398028"/>
              <a:ext cx="8024662" cy="832909"/>
            </a:xfrm>
            <a:custGeom>
              <a:avLst/>
              <a:gdLst>
                <a:gd name="connsiteX0" fmla="*/ 138821 w 832908"/>
                <a:gd name="connsiteY0" fmla="*/ 0 h 7064665"/>
                <a:gd name="connsiteX1" fmla="*/ 694087 w 832908"/>
                <a:gd name="connsiteY1" fmla="*/ 0 h 7064665"/>
                <a:gd name="connsiteX2" fmla="*/ 832908 w 832908"/>
                <a:gd name="connsiteY2" fmla="*/ 138821 h 7064665"/>
                <a:gd name="connsiteX3" fmla="*/ 832908 w 832908"/>
                <a:gd name="connsiteY3" fmla="*/ 7064665 h 7064665"/>
                <a:gd name="connsiteX4" fmla="*/ 832908 w 832908"/>
                <a:gd name="connsiteY4" fmla="*/ 7064665 h 7064665"/>
                <a:gd name="connsiteX5" fmla="*/ 0 w 832908"/>
                <a:gd name="connsiteY5" fmla="*/ 7064665 h 7064665"/>
                <a:gd name="connsiteX6" fmla="*/ 0 w 832908"/>
                <a:gd name="connsiteY6" fmla="*/ 7064665 h 7064665"/>
                <a:gd name="connsiteX7" fmla="*/ 0 w 832908"/>
                <a:gd name="connsiteY7" fmla="*/ 138821 h 7064665"/>
                <a:gd name="connsiteX8" fmla="*/ 138821 w 832908"/>
                <a:gd name="connsiteY8" fmla="*/ 0 h 706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908" h="7064665">
                  <a:moveTo>
                    <a:pt x="832908" y="1177472"/>
                  </a:moveTo>
                  <a:lnTo>
                    <a:pt x="832908" y="5887193"/>
                  </a:lnTo>
                  <a:cubicBezTo>
                    <a:pt x="832908" y="6537493"/>
                    <a:pt x="825580" y="7064661"/>
                    <a:pt x="816541" y="7064661"/>
                  </a:cubicBezTo>
                  <a:lnTo>
                    <a:pt x="0" y="7064661"/>
                  </a:lnTo>
                  <a:lnTo>
                    <a:pt x="0" y="706466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16541" y="4"/>
                  </a:lnTo>
                  <a:cubicBezTo>
                    <a:pt x="825580" y="4"/>
                    <a:pt x="832908" y="527172"/>
                    <a:pt x="832908" y="117747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1" tIns="71139" rIns="101619" bIns="7114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работники бюджетной сферы, оплата труда которых не регулируется «майскими» Указами Президента РФ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50048" y="3293914"/>
              <a:ext cx="3013878" cy="1041135"/>
            </a:xfrm>
            <a:custGeom>
              <a:avLst/>
              <a:gdLst>
                <a:gd name="connsiteX0" fmla="*/ 0 w 3973874"/>
                <a:gd name="connsiteY0" fmla="*/ 173526 h 1041135"/>
                <a:gd name="connsiteX1" fmla="*/ 173526 w 3973874"/>
                <a:gd name="connsiteY1" fmla="*/ 0 h 1041135"/>
                <a:gd name="connsiteX2" fmla="*/ 3800348 w 3973874"/>
                <a:gd name="connsiteY2" fmla="*/ 0 h 1041135"/>
                <a:gd name="connsiteX3" fmla="*/ 3973874 w 3973874"/>
                <a:gd name="connsiteY3" fmla="*/ 173526 h 1041135"/>
                <a:gd name="connsiteX4" fmla="*/ 3973874 w 3973874"/>
                <a:gd name="connsiteY4" fmla="*/ 867609 h 1041135"/>
                <a:gd name="connsiteX5" fmla="*/ 3800348 w 3973874"/>
                <a:gd name="connsiteY5" fmla="*/ 1041135 h 1041135"/>
                <a:gd name="connsiteX6" fmla="*/ 173526 w 3973874"/>
                <a:gd name="connsiteY6" fmla="*/ 1041135 h 1041135"/>
                <a:gd name="connsiteX7" fmla="*/ 0 w 3973874"/>
                <a:gd name="connsiteY7" fmla="*/ 867609 h 1041135"/>
                <a:gd name="connsiteX8" fmla="*/ 0 w 3973874"/>
                <a:gd name="connsiteY8" fmla="*/ 173526 h 10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874" h="1041135">
                  <a:moveTo>
                    <a:pt x="0" y="173526"/>
                  </a:moveTo>
                  <a:cubicBezTo>
                    <a:pt x="0" y="77690"/>
                    <a:pt x="77690" y="0"/>
                    <a:pt x="173526" y="0"/>
                  </a:cubicBezTo>
                  <a:lnTo>
                    <a:pt x="3800348" y="0"/>
                  </a:lnTo>
                  <a:cubicBezTo>
                    <a:pt x="3896184" y="0"/>
                    <a:pt x="3973874" y="77690"/>
                    <a:pt x="3973874" y="173526"/>
                  </a:cubicBezTo>
                  <a:lnTo>
                    <a:pt x="3973874" y="867609"/>
                  </a:lnTo>
                  <a:cubicBezTo>
                    <a:pt x="3973874" y="963445"/>
                    <a:pt x="3896184" y="1041135"/>
                    <a:pt x="3800348" y="1041135"/>
                  </a:cubicBezTo>
                  <a:lnTo>
                    <a:pt x="173526" y="1041135"/>
                  </a:lnTo>
                  <a:cubicBezTo>
                    <a:pt x="77690" y="1041135"/>
                    <a:pt x="0" y="963445"/>
                    <a:pt x="0" y="867609"/>
                  </a:cubicBezTo>
                  <a:lnTo>
                    <a:pt x="0" y="17352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-22321"/>
                <a:satOff val="-29144"/>
                <a:lumOff val="19015"/>
                <a:alphaOff val="0"/>
              </a:schemeClr>
            </a:fillRef>
            <a:effectRef idx="0">
              <a:schemeClr val="accent3">
                <a:shade val="80000"/>
                <a:hueOff val="-22321"/>
                <a:satOff val="-29144"/>
                <a:lumOff val="190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34" tIns="109879" rIns="168934" bIns="109879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1 июля</a:t>
              </a:r>
              <a:endParaRPr lang="ru-RU" sz="28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50048" y="4387107"/>
              <a:ext cx="3013878" cy="1041135"/>
            </a:xfrm>
            <a:custGeom>
              <a:avLst/>
              <a:gdLst>
                <a:gd name="connsiteX0" fmla="*/ 0 w 3973874"/>
                <a:gd name="connsiteY0" fmla="*/ 173526 h 1041135"/>
                <a:gd name="connsiteX1" fmla="*/ 173526 w 3973874"/>
                <a:gd name="connsiteY1" fmla="*/ 0 h 1041135"/>
                <a:gd name="connsiteX2" fmla="*/ 3800348 w 3973874"/>
                <a:gd name="connsiteY2" fmla="*/ 0 h 1041135"/>
                <a:gd name="connsiteX3" fmla="*/ 3973874 w 3973874"/>
                <a:gd name="connsiteY3" fmla="*/ 173526 h 1041135"/>
                <a:gd name="connsiteX4" fmla="*/ 3973874 w 3973874"/>
                <a:gd name="connsiteY4" fmla="*/ 867609 h 1041135"/>
                <a:gd name="connsiteX5" fmla="*/ 3800348 w 3973874"/>
                <a:gd name="connsiteY5" fmla="*/ 1041135 h 1041135"/>
                <a:gd name="connsiteX6" fmla="*/ 173526 w 3973874"/>
                <a:gd name="connsiteY6" fmla="*/ 1041135 h 1041135"/>
                <a:gd name="connsiteX7" fmla="*/ 0 w 3973874"/>
                <a:gd name="connsiteY7" fmla="*/ 867609 h 1041135"/>
                <a:gd name="connsiteX8" fmla="*/ 0 w 3973874"/>
                <a:gd name="connsiteY8" fmla="*/ 173526 h 10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874" h="1041135">
                  <a:moveTo>
                    <a:pt x="0" y="173526"/>
                  </a:moveTo>
                  <a:cubicBezTo>
                    <a:pt x="0" y="77690"/>
                    <a:pt x="77690" y="0"/>
                    <a:pt x="173526" y="0"/>
                  </a:cubicBezTo>
                  <a:lnTo>
                    <a:pt x="3800348" y="0"/>
                  </a:lnTo>
                  <a:cubicBezTo>
                    <a:pt x="3896184" y="0"/>
                    <a:pt x="3973874" y="77690"/>
                    <a:pt x="3973874" y="173526"/>
                  </a:cubicBezTo>
                  <a:lnTo>
                    <a:pt x="3973874" y="867609"/>
                  </a:lnTo>
                  <a:cubicBezTo>
                    <a:pt x="3973874" y="963445"/>
                    <a:pt x="3896184" y="1041135"/>
                    <a:pt x="3800348" y="1041135"/>
                  </a:cubicBezTo>
                  <a:lnTo>
                    <a:pt x="173526" y="1041135"/>
                  </a:lnTo>
                  <a:cubicBezTo>
                    <a:pt x="77690" y="1041135"/>
                    <a:pt x="0" y="963445"/>
                    <a:pt x="0" y="867609"/>
                  </a:cubicBezTo>
                  <a:lnTo>
                    <a:pt x="0" y="17352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-33481"/>
                <a:satOff val="-43716"/>
                <a:lumOff val="28522"/>
                <a:alphaOff val="0"/>
              </a:schemeClr>
            </a:fillRef>
            <a:effectRef idx="0">
              <a:schemeClr val="accent3">
                <a:shade val="80000"/>
                <a:hueOff val="-33481"/>
                <a:satOff val="-43716"/>
                <a:lumOff val="285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34" tIns="109879" rIns="168934" bIns="109879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1 сентября</a:t>
              </a:r>
              <a:endParaRPr lang="ru-RU" sz="28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50048" y="5480299"/>
              <a:ext cx="3013878" cy="1041135"/>
            </a:xfrm>
            <a:custGeom>
              <a:avLst/>
              <a:gdLst>
                <a:gd name="connsiteX0" fmla="*/ 0 w 3973874"/>
                <a:gd name="connsiteY0" fmla="*/ 173526 h 1041135"/>
                <a:gd name="connsiteX1" fmla="*/ 173526 w 3973874"/>
                <a:gd name="connsiteY1" fmla="*/ 0 h 1041135"/>
                <a:gd name="connsiteX2" fmla="*/ 3800348 w 3973874"/>
                <a:gd name="connsiteY2" fmla="*/ 0 h 1041135"/>
                <a:gd name="connsiteX3" fmla="*/ 3973874 w 3973874"/>
                <a:gd name="connsiteY3" fmla="*/ 173526 h 1041135"/>
                <a:gd name="connsiteX4" fmla="*/ 3973874 w 3973874"/>
                <a:gd name="connsiteY4" fmla="*/ 867609 h 1041135"/>
                <a:gd name="connsiteX5" fmla="*/ 3800348 w 3973874"/>
                <a:gd name="connsiteY5" fmla="*/ 1041135 h 1041135"/>
                <a:gd name="connsiteX6" fmla="*/ 173526 w 3973874"/>
                <a:gd name="connsiteY6" fmla="*/ 1041135 h 1041135"/>
                <a:gd name="connsiteX7" fmla="*/ 0 w 3973874"/>
                <a:gd name="connsiteY7" fmla="*/ 867609 h 1041135"/>
                <a:gd name="connsiteX8" fmla="*/ 0 w 3973874"/>
                <a:gd name="connsiteY8" fmla="*/ 173526 h 10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874" h="1041135">
                  <a:moveTo>
                    <a:pt x="0" y="173526"/>
                  </a:moveTo>
                  <a:cubicBezTo>
                    <a:pt x="0" y="77690"/>
                    <a:pt x="77690" y="0"/>
                    <a:pt x="173526" y="0"/>
                  </a:cubicBezTo>
                  <a:lnTo>
                    <a:pt x="3800348" y="0"/>
                  </a:lnTo>
                  <a:cubicBezTo>
                    <a:pt x="3896184" y="0"/>
                    <a:pt x="3973874" y="77690"/>
                    <a:pt x="3973874" y="173526"/>
                  </a:cubicBezTo>
                  <a:lnTo>
                    <a:pt x="3973874" y="867609"/>
                  </a:lnTo>
                  <a:cubicBezTo>
                    <a:pt x="3973874" y="963445"/>
                    <a:pt x="3896184" y="1041135"/>
                    <a:pt x="3800348" y="1041135"/>
                  </a:cubicBezTo>
                  <a:lnTo>
                    <a:pt x="173526" y="1041135"/>
                  </a:lnTo>
                  <a:cubicBezTo>
                    <a:pt x="77690" y="1041135"/>
                    <a:pt x="0" y="963445"/>
                    <a:pt x="0" y="867609"/>
                  </a:cubicBezTo>
                  <a:lnTo>
                    <a:pt x="0" y="17352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-44641"/>
                <a:satOff val="-58288"/>
                <a:lumOff val="38029"/>
                <a:alphaOff val="0"/>
              </a:schemeClr>
            </a:fillRef>
            <a:effectRef idx="0">
              <a:schemeClr val="accent3">
                <a:shade val="80000"/>
                <a:hueOff val="-44641"/>
                <a:satOff val="-58288"/>
                <a:lumOff val="380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34" tIns="109879" rIns="168934" bIns="109879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1 октября</a:t>
              </a:r>
              <a:endParaRPr lang="ru-RU" sz="28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13186" y="46039"/>
            <a:ext cx="10983558" cy="8040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Доходы </a:t>
            </a:r>
            <a:r>
              <a:rPr lang="ru-RU" dirty="0"/>
              <a:t>от оказания платных </a:t>
            </a:r>
            <a:r>
              <a:rPr lang="ru-RU" dirty="0" smtClean="0"/>
              <a:t>услуг </a:t>
            </a:r>
            <a:br>
              <a:rPr lang="ru-RU" dirty="0" smtClean="0"/>
            </a:br>
            <a:r>
              <a:rPr lang="ru-RU" dirty="0" smtClean="0"/>
              <a:t>за 11 </a:t>
            </a:r>
            <a:r>
              <a:rPr lang="ru-RU" dirty="0"/>
              <a:t>месяцев  </a:t>
            </a:r>
            <a:r>
              <a:rPr lang="ru-RU" dirty="0" smtClean="0"/>
              <a:t>2017 </a:t>
            </a:r>
            <a:r>
              <a:rPr lang="ru-RU" dirty="0"/>
              <a:t>года</a:t>
            </a:r>
          </a:p>
          <a:p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96042"/>
              </p:ext>
            </p:extLst>
          </p:nvPr>
        </p:nvGraphicFramePr>
        <p:xfrm>
          <a:off x="613186" y="850099"/>
          <a:ext cx="11212033" cy="586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73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91089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Плановые параметры средней заработной платы на 2017 год по отдельным категориям работников, которые планируется достичь по итогам текущего года в соответствии с Указами Президента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2725"/>
              </p:ext>
            </p:extLst>
          </p:nvPr>
        </p:nvGraphicFramePr>
        <p:xfrm>
          <a:off x="623047" y="840038"/>
          <a:ext cx="11430000" cy="58869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61212"/>
                <a:gridCol w="3619712"/>
                <a:gridCol w="2149076"/>
              </a:tblGrid>
              <a:tr h="509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работников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Плановые параметры средней заработной платы на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Ожидаемое исполнение в 2017г.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17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29 156,0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29 170,0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Педагогические работники дошкольных учреждений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26 293,4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26 320,0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3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28 282,3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28 310,0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0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Преподаватели и мастера производственного обучения образовательных учреждений начального и среднего профессионального образования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27 750,0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9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Преподаватели образовательных учреждений высшего профессионального образования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480,8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(доведение до 180 % к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РТ в 4 кв. 2017г.)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52 495,0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Научные сотрудники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(доведение до 180 % к </a:t>
                      </a:r>
                      <a:b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средней по РТ в 4 кв. 2017г.)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52 493,0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Работники учреждений культуры, искусства и кинематографии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26 245,0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работники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23 330,0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17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 и работники медицинских организаций, имеющие высшее медицинское образование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(доведение до 180 % к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РТ в 4 кв. 2017г.)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52 485,0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медицинский (фармацевтический) персонал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(доведение до 90% к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РТ в 4 кв. 2017г.)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26 245,0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Младший медицинский (фармацевтический) персонал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(доведение до 80%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средней по РТ в 4 кв. 2017г.)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23 330,0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Педагогический  персонал учреждений для детей-сирот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160,0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317" marR="2731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206769" y="501484"/>
            <a:ext cx="909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40"/>
            <a:ext cx="10784149" cy="953420"/>
          </a:xfrm>
        </p:spPr>
        <p:txBody>
          <a:bodyPr>
            <a:normAutofit fontScale="85000" lnSpcReduction="20000"/>
          </a:bodyPr>
          <a:lstStyle/>
          <a:p>
            <a:r>
              <a:rPr lang="ru-RU" sz="3100" smtClean="0"/>
              <a:t>Районы и города, успешно реализовавшие </a:t>
            </a:r>
            <a:r>
              <a:rPr lang="ru-RU" sz="3100" dirty="0"/>
              <a:t>в 2017 году </a:t>
            </a:r>
            <a:r>
              <a:rPr lang="ru-RU" sz="3100" dirty="0" smtClean="0"/>
              <a:t>мероприятия </a:t>
            </a:r>
            <a:r>
              <a:rPr lang="ru-RU" sz="3100" dirty="0"/>
              <a:t>по оптимизации расходов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образовательных организаций</a:t>
            </a:r>
            <a:endParaRPr lang="ru-RU" sz="31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60736"/>
              </p:ext>
            </p:extLst>
          </p:nvPr>
        </p:nvGraphicFramePr>
        <p:xfrm>
          <a:off x="1292306" y="1186236"/>
          <a:ext cx="9571136" cy="4831792"/>
        </p:xfrm>
        <a:graphic>
          <a:graphicData uri="http://schemas.openxmlformats.org/drawingml/2006/table">
            <a:tbl>
              <a:tblPr firstRow="1" firstCol="1" bandRow="1"/>
              <a:tblGrid>
                <a:gridCol w="9571136"/>
              </a:tblGrid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Арский муниципальный район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Заинский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Зеленодольский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Нурлатский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Чистопольский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Ютазинский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городской округ </a:t>
                      </a:r>
                      <a:r>
                        <a:rPr lang="ru-RU" sz="24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г.Казань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городской округ г.Набережные Челны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0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40"/>
            <a:ext cx="10784149" cy="868360"/>
          </a:xfrm>
        </p:spPr>
        <p:txBody>
          <a:bodyPr>
            <a:normAutofit/>
          </a:bodyPr>
          <a:lstStyle/>
          <a:p>
            <a:r>
              <a:rPr lang="ru-RU" dirty="0" smtClean="0"/>
              <a:t>Районы, снизившие </a:t>
            </a:r>
            <a:r>
              <a:rPr lang="ru-RU" dirty="0"/>
              <a:t>показатели эффективности расходов образовательных организаций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80999"/>
              </p:ext>
            </p:extLst>
          </p:nvPr>
        </p:nvGraphicFramePr>
        <p:xfrm>
          <a:off x="1737735" y="1188879"/>
          <a:ext cx="8965082" cy="4557288"/>
        </p:xfrm>
        <a:graphic>
          <a:graphicData uri="http://schemas.openxmlformats.org/drawingml/2006/table">
            <a:tbl>
              <a:tblPr firstRow="1" firstCol="1" bandRow="1"/>
              <a:tblGrid>
                <a:gridCol w="8965082"/>
              </a:tblGrid>
              <a:tr h="5696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Актанышский</a:t>
                      </a:r>
                      <a:r>
                        <a:rPr lang="ru-RU" sz="24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6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Алькеевский</a:t>
                      </a:r>
                      <a:r>
                        <a:rPr lang="ru-RU" sz="24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6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Бугульминский муниципальный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6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Камско-Устьинский муниципальный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6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Мензелинский муниципальный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6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Муслюмовский муниципальный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6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Новошешминский</a:t>
                      </a:r>
                      <a:r>
                        <a:rPr lang="ru-RU" sz="24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6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Тукаевский муниципальный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9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40"/>
            <a:ext cx="10784149" cy="823538"/>
          </a:xfrm>
        </p:spPr>
        <p:txBody>
          <a:bodyPr>
            <a:noAutofit/>
          </a:bodyPr>
          <a:lstStyle/>
          <a:p>
            <a:r>
              <a:rPr lang="ru-RU" sz="2400" dirty="0"/>
              <a:t>Структура </a:t>
            </a:r>
            <a:r>
              <a:rPr lang="ru-RU" sz="2400" dirty="0" smtClean="0"/>
              <a:t>налоговых и неналоговых доходов </a:t>
            </a:r>
            <a:r>
              <a:rPr lang="ru-RU" sz="2400" dirty="0"/>
              <a:t>консолидированного бюджета Республики Татарстан </a:t>
            </a:r>
            <a:r>
              <a:rPr lang="ru-RU" sz="2400" dirty="0" smtClean="0"/>
              <a:t>в 2017 году </a:t>
            </a:r>
            <a:br>
              <a:rPr lang="ru-RU" sz="2400" dirty="0" smtClean="0"/>
            </a:br>
            <a:r>
              <a:rPr lang="ru-RU" sz="2400" dirty="0" smtClean="0"/>
              <a:t>(ожидаемое)</a:t>
            </a:r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04675"/>
              </p:ext>
            </p:extLst>
          </p:nvPr>
        </p:nvGraphicFramePr>
        <p:xfrm>
          <a:off x="609601" y="989453"/>
          <a:ext cx="11470640" cy="555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931713" y="5652000"/>
            <a:ext cx="4928190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250,0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Централизованные закупки для государственных и муниципальных нужд Республики Татарстан за 11 месяцев 2017 года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81537"/>
              </p:ext>
            </p:extLst>
          </p:nvPr>
        </p:nvGraphicFramePr>
        <p:xfrm>
          <a:off x="685800" y="956026"/>
          <a:ext cx="11212033" cy="5055609"/>
        </p:xfrm>
        <a:graphic>
          <a:graphicData uri="http://schemas.openxmlformats.org/drawingml/2006/table">
            <a:tbl>
              <a:tblPr/>
              <a:tblGrid>
                <a:gridCol w="4045688"/>
                <a:gridCol w="2414690"/>
                <a:gridCol w="2434345"/>
                <a:gridCol w="2317310"/>
              </a:tblGrid>
              <a:tr h="640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Начальная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b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(Экономия)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снижения,%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433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Централизованные закупки 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открытых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конкурса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1037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электронных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аукциона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1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закупки продукции из Детализированного перечня</a:t>
                      </a:r>
                    </a:p>
                  </a:txBody>
                  <a:tcPr marL="25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084,7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4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закупки для заказчиков, для которых ГКЗ осуществляет функции по определению поставщиков (исполнителей, подрядчиков)</a:t>
                      </a:r>
                    </a:p>
                  </a:txBody>
                  <a:tcPr marL="25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080,5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3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закупки молока и молочной продукции</a:t>
                      </a:r>
                    </a:p>
                  </a:txBody>
                  <a:tcPr marL="25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67084" y="548550"/>
            <a:ext cx="263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u="sng" dirty="0" smtClean="0">
                <a:solidFill>
                  <a:prstClr val="black"/>
                </a:solidFill>
                <a:latin typeface="Arial"/>
              </a:rPr>
              <a:t>млн. рублей</a:t>
            </a:r>
            <a:endParaRPr lang="ru-RU" sz="2000" b="1" i="1" u="sng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6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Финансирование республиканских программ </a:t>
            </a:r>
            <a:r>
              <a:rPr lang="ru-RU" sz="3200" dirty="0"/>
              <a:t>капитального строительства</a:t>
            </a:r>
            <a:r>
              <a:rPr lang="ru-RU" sz="3200" dirty="0" smtClean="0"/>
              <a:t>, реконструкции </a:t>
            </a:r>
            <a:r>
              <a:rPr lang="ru-RU" sz="3200" dirty="0"/>
              <a:t>и капитального ремонта объектов общественной </a:t>
            </a:r>
            <a:r>
              <a:rPr lang="ru-RU" sz="3200" dirty="0" smtClean="0"/>
              <a:t>инфраструктуры в 2017 году</a:t>
            </a:r>
            <a:r>
              <a:rPr lang="ru-RU" dirty="0"/>
              <a:t>	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10191"/>
              </p:ext>
            </p:extLst>
          </p:nvPr>
        </p:nvGraphicFramePr>
        <p:xfrm>
          <a:off x="685800" y="603619"/>
          <a:ext cx="11275829" cy="6156960"/>
        </p:xfrm>
        <a:graphic>
          <a:graphicData uri="http://schemas.openxmlformats.org/drawingml/2006/table">
            <a:tbl>
              <a:tblPr/>
              <a:tblGrid>
                <a:gridCol w="8638954"/>
                <a:gridCol w="1403497"/>
                <a:gridCol w="1233378"/>
              </a:tblGrid>
              <a:tr h="329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план-факт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рублей)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объектов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13 691,1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16 126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амбулаторно-поликлинических учреждений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4 010,2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Мероприятия по развитию общественных пространств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объектов дошкольного образования (детсадов)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1 694,1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объектов образования (школ)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885,5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ресурсных центров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681,4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Строительство, реконструкция и капитальный ремонт объектов водообеспечения (Чистая вода)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660,9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3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Мероприятия по развитию и содержанию инфраструктуры садоводческих, огороднических и дачных некоммерческих объединений граждан (районов)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коровников, строительство силосно-сенажных траншей, машино-тракторных парков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532,0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универсальных спортивных площадок во дворах и в ресурсных центрах населенных пунктах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427,4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объектов культурного значения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342,5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совершенствования первичной медико-санитарной помощи населению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многофункциональных комплексов (сельские клубы)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282,4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по восстановлению освещения (светильников)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11 166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Проектирование, строительство, реконструкция и капитальный ремонт объектов водоотведения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167,6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Перевод системы отопления на индивидуальные котлы (квартир)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162,2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стационарных организаций социального обслуживания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121,3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детских лагерей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подростковых клубов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зданий Советов сельских поселений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передвижных ветеринарных клиник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98,7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ремонта отопления  объектов социального назначения (котельных)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69,9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овощехранилищ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зданий архивов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зданий подведомственных учреждений Главного управления ветеринарии КМ РТ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зданий Управлений сельского хозяйства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0"/>
            <a:ext cx="10784149" cy="12298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Объем средств самообложения граждан </a:t>
            </a:r>
            <a:r>
              <a:rPr lang="ru-RU" dirty="0" smtClean="0"/>
              <a:t>и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из </a:t>
            </a:r>
            <a:r>
              <a:rPr lang="ru-RU" dirty="0"/>
              <a:t>бюджета </a:t>
            </a:r>
            <a:r>
              <a:rPr lang="ru-RU" dirty="0" smtClean="0"/>
              <a:t>Республики Татарстан </a:t>
            </a:r>
            <a:r>
              <a:rPr lang="ru-RU" dirty="0"/>
              <a:t>на решение вопросов местного </a:t>
            </a:r>
            <a:r>
              <a:rPr lang="ru-RU" dirty="0" smtClean="0"/>
              <a:t>значения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03867"/>
              </p:ext>
            </p:extLst>
          </p:nvPr>
        </p:nvGraphicFramePr>
        <p:xfrm>
          <a:off x="770861" y="1591375"/>
          <a:ext cx="11169502" cy="48726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90262"/>
                <a:gridCol w="2988533"/>
                <a:gridCol w="1632309"/>
                <a:gridCol w="1623425"/>
                <a:gridCol w="2134973"/>
              </a:tblGrid>
              <a:tr h="161965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</a:t>
                      </a:r>
                      <a:r>
                        <a:rPr lang="ru-RU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самообложения </a:t>
                      </a:r>
                      <a:br>
                        <a:rPr lang="ru-RU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бюджета </a:t>
                      </a:r>
                      <a:r>
                        <a:rPr lang="ru-RU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Республики Татарстан </a:t>
                      </a:r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 год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277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347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год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449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561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720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900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год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208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835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044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570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282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853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6832" y="1124134"/>
            <a:ext cx="2253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u="sng" dirty="0" err="1" smtClean="0">
                <a:solidFill>
                  <a:prstClr val="black"/>
                </a:solidFill>
                <a:latin typeface="Arial"/>
              </a:rPr>
              <a:t>млн.рублей</a:t>
            </a:r>
            <a:endParaRPr lang="ru-RU" sz="2000" b="1" i="1" u="sng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7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38963" y="141732"/>
            <a:ext cx="10784149" cy="1251133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Социально-значимые мероприятия, профинансированные в рамках самообложения граждан в 2015-2017 годах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5519272"/>
              </p:ext>
            </p:extLst>
          </p:nvPr>
        </p:nvGraphicFramePr>
        <p:xfrm>
          <a:off x="738963" y="1006746"/>
          <a:ext cx="11024783" cy="516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3517" y="6049927"/>
            <a:ext cx="643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направлено 2,9 </a:t>
            </a:r>
            <a:r>
              <a:rPr lang="ru-RU" sz="28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млрд.рублей</a:t>
            </a:r>
            <a:endParaRPr lang="ru-RU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6774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Мероприятия Министерства </a:t>
            </a:r>
            <a:r>
              <a:rPr lang="ru-RU" dirty="0"/>
              <a:t>финансов Республики Татарстан по противодействию коррупции в 2017 году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723477"/>
            <a:ext cx="11360888" cy="357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Проведено </a:t>
            </a:r>
            <a:r>
              <a:rPr lang="ru-RU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заседания комиссии при м</a:t>
            </a:r>
            <a:r>
              <a:rPr lang="ru-RU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инистре </a:t>
            </a:r>
            <a:r>
              <a:rPr lang="ru-RU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финансов Республики </a:t>
            </a:r>
            <a:r>
              <a:rPr lang="ru-RU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Татарстан по </a:t>
            </a:r>
            <a:r>
              <a:rPr lang="ru-RU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противодействию коррупции</a:t>
            </a:r>
            <a:endParaRPr lang="ru-RU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1200739"/>
            <a:ext cx="11360888" cy="18898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роведено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19 проверок достоверности и полноты сведений о доходах, расходах, об имуществе и обязательствах имущественного характера служащих, одна из них  по представлению прокуратуры.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</a:t>
            </a:r>
            <a:r>
              <a:rPr lang="ru-RU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случаев  представления гражданскими служащими недостоверных и неполных сведений о доходах, расходах, об имуществе и обязательствах имущественного характера.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проверки 7 гражданским служащим было применено дисциплинарное взыскание в виде замечания и одному государственному служащему объявлено замечание за недостаточный контроль за соблюдением законодательства о гражданской службе и  противодействии коррупции</a:t>
            </a:r>
            <a:endParaRPr lang="ru-RU" sz="15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0" y="3158664"/>
            <a:ext cx="11360888" cy="6129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15 проверок по контролю за расходами, а также  достоверности и полноты сведений о доходах, расходах, об имуществе и обязательствах имущественного характера, представленных государственными служащими</a:t>
            </a:r>
            <a:endParaRPr lang="ru-RU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0" y="3839644"/>
            <a:ext cx="11360888" cy="6129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антикоррупционная экспертиза – 49 нормативных правовых актов и проектов нормативных правовых актов на наличие в них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коррупциогенных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положений и статей</a:t>
            </a:r>
            <a:endParaRPr lang="ru-RU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0" y="4520624"/>
            <a:ext cx="11360888" cy="21452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исполнение федерального законодательства разработаны следующие нормативные правовые акты: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Перечня должностей государственной гражданской службы в  Министерстве, замещение которых связано с коррупционными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рисками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порядке разрешения госслужащему Министерства участвовать на безвозмездной основе в управлении некоммерческими организациями в качестве единоличного исполнительного органа или входить в состав их коллегиальных органов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приема, обработки и проверки сведений об адресах сайтов и (или) страниц сайтов в информационно-телекоммуникационной сети «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76078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онтрольно-ревизионная деятельность, включая мероприятия по противодействию коррупции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275" y="806824"/>
            <a:ext cx="11191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Департаментом казначейства</a:t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11 месяцев 2017 года проведено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 проверок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5800" y="1619973"/>
            <a:ext cx="11315938" cy="1121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82708" y="4527827"/>
            <a:ext cx="11419029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проведенных проверок для принятия мер по устранению выявленных нарушений и устранению причин и условий их совершения руководителям учреждений направлены представления, по итогам которых, устранено 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недостатков</a:t>
            </a:r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154" y="1768749"/>
            <a:ext cx="10681100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установлены нарушения законодательства при распоряжении государственным и муниципальным имуществом на сумму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160,2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3219" y="2583073"/>
            <a:ext cx="10681100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неэффективное использование бюджетных средств –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208,8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млн. рублей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9154" y="3100569"/>
            <a:ext cx="10681100" cy="1328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установлены нарушения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осуществлении контрольных мероприятий в сфере закупок, предусмотренных частью 8 статьи 99 Федерального закона № 44-ФЗ «О контрактной системе в сфере закупок товаров, работ, услуг для обеспечения государственных и муниципальных нужд»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сумму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202,1 млн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по 111 контрактам 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2709" y="5719849"/>
            <a:ext cx="11419029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проверок возбуждено 19 дел об административных правонарушениях за нарушения бюджетного законодательства и требований к ведению бухгалтерского учета. Для принятия мер прокурорского реагирования акты проверок направлены в Прокуратуру Республики Татарстан</a:t>
            </a:r>
            <a:endParaRPr lang="ru-RU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Государственный долг Республики Татарстан </a:t>
            </a:r>
          </a:p>
        </p:txBody>
      </p:sp>
      <p:graphicFrame>
        <p:nvGraphicFramePr>
          <p:cNvPr id="5" name="Содержимое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57728"/>
              </p:ext>
            </p:extLst>
          </p:nvPr>
        </p:nvGraphicFramePr>
        <p:xfrm>
          <a:off x="685800" y="1110853"/>
          <a:ext cx="11222665" cy="562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4670465" y="1075620"/>
            <a:ext cx="93920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94,8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8065770" y="1103154"/>
            <a:ext cx="972691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94,2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773632" y="1075619"/>
            <a:ext cx="1899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000" b="1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349015" y="1075619"/>
            <a:ext cx="1020372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94,5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950465" y="1153493"/>
            <a:ext cx="900217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93,4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9734844" y="1153493"/>
            <a:ext cx="109555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93,6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cs typeface="Times New Roman" pitchFamily="18" charset="0"/>
              </a:rPr>
              <a:t>Муниципальный долг Республики Татарстан</a:t>
            </a:r>
            <a:endParaRPr lang="ru-RU" sz="1500" b="0" dirty="0"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Содержимое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6535242"/>
              </p:ext>
            </p:extLst>
          </p:nvPr>
        </p:nvGraphicFramePr>
        <p:xfrm>
          <a:off x="1095153" y="935665"/>
          <a:ext cx="10855842" cy="573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2965642" y="1424592"/>
            <a:ext cx="7841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30,2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711262" y="1492434"/>
            <a:ext cx="7841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29,9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482994" y="1499414"/>
            <a:ext cx="7841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76973" y="857828"/>
            <a:ext cx="1856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u="sng" dirty="0">
                <a:solidFill>
                  <a:prstClr val="black"/>
                </a:solidFill>
                <a:latin typeface="Arial" panose="020B0604020202020204" pitchFamily="34" charset="0"/>
              </a:rPr>
              <a:t>млрд</a:t>
            </a:r>
            <a:r>
              <a:rPr lang="ru-RU" sz="2000" b="1" i="1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. руб</a:t>
            </a:r>
            <a:r>
              <a:rPr lang="ru-RU" sz="1800" b="1" i="1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лей</a:t>
            </a:r>
            <a:endParaRPr lang="ru-RU" sz="1800" b="1" i="1" u="sng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8267783" y="1492434"/>
            <a:ext cx="7841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0026459" y="1503536"/>
            <a:ext cx="7841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653967"/>
          </a:xfrm>
        </p:spPr>
        <p:txBody>
          <a:bodyPr>
            <a:noAutofit/>
          </a:bodyPr>
          <a:lstStyle/>
          <a:p>
            <a:r>
              <a:rPr lang="ru-RU" sz="2000" dirty="0"/>
              <a:t>Республика Татарстан в сравнении с другими субъектами Российской Федерации по оценке кредитоспособности, проводимой международными рейтинговыми агентствами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82611"/>
              </p:ext>
            </p:extLst>
          </p:nvPr>
        </p:nvGraphicFramePr>
        <p:xfrm>
          <a:off x="954349" y="583048"/>
          <a:ext cx="10515599" cy="2830003"/>
        </p:xfrm>
        <a:graphic>
          <a:graphicData uri="http://schemas.openxmlformats.org/drawingml/2006/table">
            <a:tbl>
              <a:tblPr/>
              <a:tblGrid>
                <a:gridCol w="1545424"/>
                <a:gridCol w="1511827"/>
                <a:gridCol w="1545424"/>
                <a:gridCol w="1478231"/>
                <a:gridCol w="1478231"/>
                <a:gridCol w="1478231"/>
                <a:gridCol w="1478231"/>
              </a:tblGrid>
              <a:tr h="12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890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Кредитные рейтинги субъектов РФ, которые проводят оценку у рейтингового агентства </a:t>
                      </a:r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Moody's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(на 06.12.2017 г.)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Ваа1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Ваа2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Ваа3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Ва1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Ва2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Российская Федерация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Москва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Санкт-Петербург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Ва3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Татарстан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Ханты-Мансийский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АО</a:t>
                      </a:r>
                      <a:b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Московская область</a:t>
                      </a:r>
                      <a:b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Башкортостан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Чувашия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Самарская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Омская область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Коми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Краснодарский край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Нижегородская область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Неинвестиционный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рейтинг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Инвестиционный рейтинг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332"/>
              </p:ext>
            </p:extLst>
          </p:nvPr>
        </p:nvGraphicFramePr>
        <p:xfrm>
          <a:off x="954348" y="3504713"/>
          <a:ext cx="10515599" cy="3245874"/>
        </p:xfrm>
        <a:graphic>
          <a:graphicData uri="http://schemas.openxmlformats.org/drawingml/2006/table">
            <a:tbl>
              <a:tblPr/>
              <a:tblGrid>
                <a:gridCol w="1545424"/>
                <a:gridCol w="1511827"/>
                <a:gridCol w="1545424"/>
                <a:gridCol w="1478231"/>
                <a:gridCol w="1478231"/>
                <a:gridCol w="1478231"/>
                <a:gridCol w="1478231"/>
              </a:tblGrid>
              <a:tr h="1159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Кредитные рейтинги субъектов РФ, которые проводят оценку у рейтингового агентства </a:t>
                      </a:r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Fitch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Ratings</a:t>
                      </a:r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(на 06.12.2017 г.)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ВВВ+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ВВВ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7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ВВВ-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669">
                <a:tc v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ВВ+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Российская Федерация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Татарстан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Тюменская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Саха - Якутия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Москва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Челябинская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Санкт-Петербург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Новосибирская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Башкортостан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Ямало-Ненецкий АО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Чувашия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Алтайский край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Свердловская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Липецкая область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ВВ-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Оренбургская область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Нижегородская область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Тульская область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Краснодарский край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Ставропольский край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Марий Эл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Белгородская область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В+</a:t>
                      </a:r>
                    </a:p>
                  </a:txBody>
                  <a:tcPr marL="5039" marR="5039" marT="503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Кемеровская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Ярославская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Ненецкий АО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Коми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Костромская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Смоленская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Удмуртия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Хакасия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Карелия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Мордовия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4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1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Неинвестиционный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рейтинг</a:t>
                      </a:r>
                    </a:p>
                  </a:txBody>
                  <a:tcPr marL="5039" marR="5039" marT="5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Инвестиционный рейтинг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Республика Татарстан в сравнении с другими субъектами Российской Федерации по оценке кредитоспособности, проводимой рейтинговым агентством </a:t>
            </a:r>
            <a:r>
              <a:rPr lang="ru-RU" sz="2000" dirty="0" smtClean="0"/>
              <a:t>АКРА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0000"/>
                </a:solidFill>
              </a:rPr>
              <a:t>(</a:t>
            </a:r>
            <a:r>
              <a:rPr lang="ru-RU" sz="2000" dirty="0">
                <a:solidFill>
                  <a:srgbClr val="000000"/>
                </a:solidFill>
              </a:rPr>
              <a:t>на 06.12.2017 г</a:t>
            </a:r>
            <a:r>
              <a:rPr lang="ru-RU" sz="2000" dirty="0" smtClean="0">
                <a:solidFill>
                  <a:srgbClr val="000000"/>
                </a:solidFill>
              </a:rPr>
              <a:t>.)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51332"/>
              </p:ext>
            </p:extLst>
          </p:nvPr>
        </p:nvGraphicFramePr>
        <p:xfrm>
          <a:off x="685800" y="928571"/>
          <a:ext cx="11052544" cy="5188670"/>
        </p:xfrm>
        <a:graphic>
          <a:graphicData uri="http://schemas.openxmlformats.org/drawingml/2006/table">
            <a:tbl>
              <a:tblPr/>
              <a:tblGrid>
                <a:gridCol w="740593"/>
                <a:gridCol w="716443"/>
                <a:gridCol w="692294"/>
                <a:gridCol w="982091"/>
                <a:gridCol w="885491"/>
                <a:gridCol w="933791"/>
                <a:gridCol w="740593"/>
                <a:gridCol w="941841"/>
                <a:gridCol w="885491"/>
                <a:gridCol w="780842"/>
                <a:gridCol w="829142"/>
                <a:gridCol w="804993"/>
                <a:gridCol w="1118939"/>
              </a:tblGrid>
              <a:tr h="283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ААА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АА+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г.Москва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г.Санкт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-Петербург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Ханты-Мансийский АО - Югра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Тюменская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Татарстан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АА-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Пермский край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Липецкая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Белгородская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Новосибирская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Самарская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Краснодарский край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Саха (Якутия)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ВВВ+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Ряза</a:t>
                      </a:r>
                      <a:r>
                        <a:rPr lang="ru-RU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нская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ВВВ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Мурманская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Свердловская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Тамбовская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ВВВ-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Кемеровская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Коми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Волгогардская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Калининградская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Костромская область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Ярославская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Мордовия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Ивановская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7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умеренно низкий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умеренный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умеренно высокий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уровень кредитоспособности, незначительно ниже, чем максимальный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136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Динамика поступления по налогу на прибыль в бюджет Республики Татарстан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47506372"/>
              </p:ext>
            </p:extLst>
          </p:nvPr>
        </p:nvGraphicFramePr>
        <p:xfrm>
          <a:off x="685800" y="1477357"/>
          <a:ext cx="11294347" cy="492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7188" y="968465"/>
            <a:ext cx="19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000" b="1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076888" y="3698724"/>
            <a:ext cx="1189287" cy="6949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100,3%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919479" y="3939079"/>
            <a:ext cx="1120456" cy="6949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116,0%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944061" y="3717667"/>
            <a:ext cx="1133813" cy="6949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121,7%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9170301" y="3576380"/>
            <a:ext cx="1165834" cy="6949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108,3%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14965" y="5969399"/>
            <a:ext cx="160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жидаемое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2097" y="5745788"/>
            <a:ext cx="1679710" cy="106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До конца текущего финансового года необходимо: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600" y="791953"/>
            <a:ext cx="11158369" cy="6882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министерствами, районами и городами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текущего года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601" y="1627027"/>
            <a:ext cx="11158369" cy="3946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по сбору доходов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600" y="2149253"/>
            <a:ext cx="11158369" cy="4576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задолженность по налогам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600" y="3621059"/>
            <a:ext cx="11158369" cy="7928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и полное использование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республиканских средств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600" y="5587182"/>
            <a:ext cx="11158369" cy="792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ГОДА БЕЗ ДОЛГОВ, ПОЛНОЕ И ЭФФЕКТИВНОЕ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БЮДЖЕТНЫХ СРЕДСТВ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600" y="2753675"/>
            <a:ext cx="11158369" cy="7205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по мобилизации имущественных налогов 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уведомлений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180054" y="4725341"/>
            <a:ext cx="2169459" cy="55037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926976"/>
          </a:xfrm>
        </p:spPr>
        <p:txBody>
          <a:bodyPr>
            <a:normAutofit/>
          </a:bodyPr>
          <a:lstStyle/>
          <a:p>
            <a:r>
              <a:rPr lang="ru-RU" dirty="0"/>
              <a:t>Структура бюджета Республики Татарстан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201</a:t>
            </a:r>
            <a:r>
              <a:rPr lang="en-US" dirty="0"/>
              <a:t>8</a:t>
            </a:r>
            <a:r>
              <a:rPr lang="ru-RU" dirty="0"/>
              <a:t>-20</a:t>
            </a:r>
            <a:r>
              <a:rPr lang="en-US" dirty="0"/>
              <a:t>20</a:t>
            </a:r>
            <a:r>
              <a:rPr lang="ru-RU" dirty="0"/>
              <a:t> годах</a:t>
            </a:r>
          </a:p>
          <a:p>
            <a:endParaRPr lang="ru-RU" dirty="0"/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910090"/>
              </p:ext>
            </p:extLst>
          </p:nvPr>
        </p:nvGraphicFramePr>
        <p:xfrm>
          <a:off x="505893" y="828675"/>
          <a:ext cx="11287522" cy="593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90036" y="2634496"/>
            <a:ext cx="1336487" cy="715089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Дефицит</a:t>
            </a:r>
          </a:p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2,7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2639" y="2448483"/>
            <a:ext cx="1336487" cy="715089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Дефицит</a:t>
            </a:r>
          </a:p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4,5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1458" y="2369077"/>
            <a:ext cx="1336487" cy="715089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Дефицит</a:t>
            </a:r>
          </a:p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6,0</a:t>
            </a:r>
          </a:p>
        </p:txBody>
      </p:sp>
    </p:spTree>
    <p:extLst>
      <p:ext uri="{BB962C8B-B14F-4D97-AF65-F5344CB8AC3E}">
        <p14:creationId xmlns:p14="http://schemas.microsoft.com/office/powerpoint/2010/main" val="26536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903530"/>
          </a:xfrm>
        </p:spPr>
        <p:txBody>
          <a:bodyPr>
            <a:normAutofit/>
          </a:bodyPr>
          <a:lstStyle/>
          <a:p>
            <a:r>
              <a:rPr lang="ru-RU" dirty="0"/>
              <a:t>Структура консолидированного бюджета Республики Татарстан в 201</a:t>
            </a:r>
            <a:r>
              <a:rPr lang="en-US" dirty="0"/>
              <a:t>8</a:t>
            </a:r>
            <a:r>
              <a:rPr lang="ru-RU" dirty="0"/>
              <a:t>-20</a:t>
            </a:r>
            <a:r>
              <a:rPr lang="en-US" dirty="0"/>
              <a:t>20</a:t>
            </a:r>
            <a:r>
              <a:rPr lang="ru-RU" dirty="0"/>
              <a:t> годах</a:t>
            </a:r>
          </a:p>
          <a:p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7441273"/>
              </p:ext>
            </p:extLst>
          </p:nvPr>
        </p:nvGraphicFramePr>
        <p:xfrm>
          <a:off x="505893" y="828674"/>
          <a:ext cx="11252353" cy="6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7539" y="2678767"/>
            <a:ext cx="1330707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Дефицит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2,6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0729" y="2588756"/>
            <a:ext cx="1330707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Дефицит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3,9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3920" y="2413890"/>
            <a:ext cx="1330707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Дефицит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5,3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357459"/>
          </a:xfrm>
        </p:spPr>
        <p:txBody>
          <a:bodyPr>
            <a:normAutofit/>
          </a:bodyPr>
          <a:lstStyle/>
          <a:p>
            <a:r>
              <a:rPr lang="ru-RU" dirty="0"/>
              <a:t>Консолидированный бюджет </a:t>
            </a:r>
          </a:p>
          <a:p>
            <a:r>
              <a:rPr lang="ru-RU" dirty="0"/>
              <a:t>Республики Татарстан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49676" y="3273924"/>
            <a:ext cx="2234452" cy="1333984"/>
          </a:xfrm>
          <a:prstGeom prst="roundRect">
            <a:avLst/>
          </a:prstGeom>
          <a:solidFill>
            <a:srgbClr val="F79646"/>
          </a:solidFill>
          <a:ln w="28575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бюджета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городских округов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0652" y="3262132"/>
            <a:ext cx="2454619" cy="1334225"/>
          </a:xfrm>
          <a:prstGeom prst="roundRect">
            <a:avLst/>
          </a:prstGeom>
          <a:solidFill>
            <a:srgbClr val="0081C5"/>
          </a:solidFill>
          <a:ln w="28575" cap="flat" cmpd="sng" algn="ctr">
            <a:solidFill>
              <a:srgbClr val="0081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муниципальных районов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95012" y="3252876"/>
            <a:ext cx="2250143" cy="1310638"/>
          </a:xfrm>
          <a:prstGeom prst="roundRect">
            <a:avLst/>
          </a:prstGeom>
          <a:solidFill>
            <a:srgbClr val="4BACC6"/>
          </a:solidFill>
          <a:ln w="28575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бюджетов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поселений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8997" y="3285475"/>
            <a:ext cx="2124156" cy="1310882"/>
          </a:xfrm>
          <a:prstGeom prst="roundRect">
            <a:avLst/>
          </a:prstGeom>
          <a:solidFill>
            <a:srgbClr val="7030A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 Республики Татарстан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5400000" flipH="1">
            <a:off x="6218692" y="-2503241"/>
            <a:ext cx="256641" cy="10596284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655886" y="4800097"/>
            <a:ext cx="422031" cy="360774"/>
          </a:xfrm>
          <a:prstGeom prst="downArrow">
            <a:avLst/>
          </a:prstGeom>
          <a:solidFill>
            <a:srgbClr val="138815"/>
          </a:solidFill>
          <a:ln w="25400" cap="flat" cmpd="sng" algn="ctr">
            <a:solidFill>
              <a:srgbClr val="1388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7766" y="5378589"/>
            <a:ext cx="6921575" cy="429880"/>
          </a:xfrm>
          <a:prstGeom prst="roundRect">
            <a:avLst/>
          </a:prstGeom>
          <a:solidFill>
            <a:srgbClr val="138815">
              <a:lumMod val="20000"/>
              <a:lumOff val="80000"/>
            </a:srgbClr>
          </a:solidFill>
          <a:ln w="19050" cap="flat" cmpd="sng" algn="ctr">
            <a:solidFill>
              <a:srgbClr val="1388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Бездефицитные бюджеты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33527" y="1790890"/>
            <a:ext cx="4026969" cy="660623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957 бюджетов всех уровней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7530250" y="4807086"/>
            <a:ext cx="422031" cy="360774"/>
          </a:xfrm>
          <a:prstGeom prst="downArrow">
            <a:avLst/>
          </a:prstGeom>
          <a:solidFill>
            <a:srgbClr val="138815"/>
          </a:solidFill>
          <a:ln w="25400" cap="flat" cmpd="sng" algn="ctr">
            <a:solidFill>
              <a:srgbClr val="1388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0309067" y="4790664"/>
            <a:ext cx="422031" cy="360774"/>
          </a:xfrm>
          <a:prstGeom prst="downArrow">
            <a:avLst/>
          </a:prstGeom>
          <a:solidFill>
            <a:srgbClr val="138815"/>
          </a:solidFill>
          <a:ln w="25400" cap="flat" cmpd="sng" algn="ctr">
            <a:solidFill>
              <a:srgbClr val="1388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4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091645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Информация о принятии </a:t>
            </a:r>
            <a:r>
              <a:rPr lang="ru-RU" dirty="0"/>
              <a:t>местных </a:t>
            </a:r>
            <a:r>
              <a:rPr lang="ru-RU" dirty="0" smtClean="0"/>
              <a:t>бюджетов на </a:t>
            </a:r>
            <a:r>
              <a:rPr lang="ru-RU" dirty="0"/>
              <a:t>2018 год и на плановый период 2019 и 2020 </a:t>
            </a:r>
            <a:r>
              <a:rPr lang="ru-RU" dirty="0" smtClean="0"/>
              <a:t>годов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6553" y="1137684"/>
            <a:ext cx="1078414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Бюджеты приняты: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 городских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43 муниципальных районах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676 поселении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6552" y="2578081"/>
            <a:ext cx="6611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приняты местные бюджеты в 235 поселениях: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31917"/>
              </p:ext>
            </p:extLst>
          </p:nvPr>
        </p:nvGraphicFramePr>
        <p:xfrm>
          <a:off x="866552" y="2978191"/>
          <a:ext cx="10784149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8814"/>
                <a:gridCol w="5895335"/>
              </a:tblGrid>
              <a:tr h="38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поселений, не принявших </a:t>
                      </a:r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бюджеты</a:t>
                      </a:r>
                      <a:b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2018-2020 годы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Агрызский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Альметьевский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Бавлинский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Дрожжановский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Заинский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Зеленодольский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Кукморский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Мензелинский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Нижнекамский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2097" y="5745788"/>
            <a:ext cx="1679710" cy="106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Задачи в области доходов в </a:t>
            </a:r>
            <a:r>
              <a:rPr lang="ru-RU" dirty="0" smtClean="0"/>
              <a:t>2018 году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797" y="701605"/>
            <a:ext cx="11158369" cy="585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по росту доходов и максимальной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мобилизации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798" y="1477194"/>
            <a:ext cx="11158369" cy="1168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совместную работу финансовых, налоговых органов, отраслевых министерств, органов местного самоуправления и предприятий республики по обеспечению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сокращения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 по налоговым платежам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799" y="2837029"/>
            <a:ext cx="11158369" cy="1168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Межведомственные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по увеличению собственных доходов бюджета должны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 части увеличения поступлений налога на прибыль, налога на доходы физических лиц, имущественных налогов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799" y="4181731"/>
            <a:ext cx="11158369" cy="7928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полной мобилизации неналоговых доходов за счет более эффективного использования государственного и муниципального имущества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" y="5160648"/>
            <a:ext cx="11158369" cy="7928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по привлечению бюджетными учреждениями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внебюджетных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средств, сохранить их удельный вес, направляемый на заработную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плату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472097" y="5745788"/>
            <a:ext cx="1679710" cy="106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Задачи в области </a:t>
            </a:r>
            <a:r>
              <a:rPr lang="ru-RU" dirty="0" smtClean="0"/>
              <a:t>расходов </a:t>
            </a:r>
            <a:r>
              <a:rPr lang="ru-RU" dirty="0"/>
              <a:t>в </a:t>
            </a:r>
            <a:r>
              <a:rPr lang="ru-RU" dirty="0" smtClean="0"/>
              <a:t>2018 году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793" y="597477"/>
            <a:ext cx="11158369" cy="4557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родолжить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по укреплению бюджетной дисциплины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792" y="2292159"/>
            <a:ext cx="11158369" cy="699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расходов бюджетных учреждений необходимо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финансовых нормативов оказания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муниципальных услуг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792" y="3113836"/>
            <a:ext cx="11158369" cy="808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установленных в государственных 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программах целевых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792" y="4019359"/>
            <a:ext cx="11158369" cy="698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государственных услуг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повышения их качества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792" y="4822735"/>
            <a:ext cx="11158369" cy="490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требований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открытости и прозрачности бюджетов всех уровней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5791" y="5462649"/>
            <a:ext cx="11158369" cy="6706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течении года максимальную сбалансированность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уровней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792" y="1138106"/>
            <a:ext cx="11158369" cy="105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Исключить из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просроченной кредиторской задолженности, расходов, не обеспеченных лимитами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финансирования и необоснованные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развороты бюджетов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принятии и в процессе исполнения </a:t>
            </a:r>
          </a:p>
        </p:txBody>
      </p:sp>
    </p:spTree>
    <p:extLst>
      <p:ext uri="{BB962C8B-B14F-4D97-AF65-F5344CB8AC3E}">
        <p14:creationId xmlns:p14="http://schemas.microsoft.com/office/powerpoint/2010/main" val="25159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/>
        </p:nvSpPr>
        <p:spPr>
          <a:xfrm>
            <a:off x="796066" y="2022438"/>
            <a:ext cx="11230983" cy="2861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accent6"/>
                </a:solidFill>
              </a:rPr>
              <a:t>О предварительных итогах исполнения консолидированного бюджета Республики Татарстан за </a:t>
            </a:r>
            <a:r>
              <a:rPr lang="ru-RU" sz="4000" dirty="0" smtClean="0">
                <a:solidFill>
                  <a:schemeClr val="accent6"/>
                </a:solidFill>
              </a:rPr>
              <a:t>2017 </a:t>
            </a:r>
            <a:r>
              <a:rPr lang="ru-RU" sz="4000" dirty="0">
                <a:solidFill>
                  <a:schemeClr val="accent6"/>
                </a:solidFill>
              </a:rPr>
              <a:t>год и задачах на </a:t>
            </a:r>
            <a:r>
              <a:rPr lang="ru-RU" sz="4000" dirty="0" smtClean="0">
                <a:solidFill>
                  <a:schemeClr val="accent6"/>
                </a:solidFill>
              </a:rPr>
              <a:t>2018 </a:t>
            </a:r>
            <a:r>
              <a:rPr lang="ru-RU" sz="4000" dirty="0">
                <a:solidFill>
                  <a:schemeClr val="accent6"/>
                </a:solidFill>
              </a:rPr>
              <a:t>год</a:t>
            </a:r>
          </a:p>
        </p:txBody>
      </p:sp>
      <p:sp>
        <p:nvSpPr>
          <p:cNvPr id="5" name="Текст 2"/>
          <p:cNvSpPr>
            <a:spLocks noGrp="1"/>
          </p:cNvSpPr>
          <p:nvPr/>
        </p:nvSpPr>
        <p:spPr>
          <a:xfrm>
            <a:off x="701749" y="137249"/>
            <a:ext cx="10738883" cy="1668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Выступление Министра финансов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Радика Рауфовича Гайзатуллина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1831787" y="5663691"/>
            <a:ext cx="852842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декабря 2017 г.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16092" y="0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044108"/>
          </a:xfrm>
        </p:spPr>
        <p:txBody>
          <a:bodyPr>
            <a:normAutofit/>
          </a:bodyPr>
          <a:lstStyle/>
          <a:p>
            <a:r>
              <a:rPr lang="ru-RU" dirty="0"/>
              <a:t>Структура поступлений по налогу на прибыль в разрезе отраслей экономики за </a:t>
            </a: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90945"/>
              </p:ext>
            </p:extLst>
          </p:nvPr>
        </p:nvGraphicFramePr>
        <p:xfrm>
          <a:off x="451865" y="1090147"/>
          <a:ext cx="11487185" cy="551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3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1180135" cy="1219235"/>
          </a:xfrm>
        </p:spPr>
        <p:txBody>
          <a:bodyPr>
            <a:normAutofit/>
          </a:bodyPr>
          <a:lstStyle/>
          <a:p>
            <a:r>
              <a:rPr lang="ru-RU" sz="2400" dirty="0"/>
              <a:t>Виды экономической деятельности, по которым увеличились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платежи </a:t>
            </a:r>
            <a:r>
              <a:rPr lang="ru-RU" sz="2400" dirty="0"/>
              <a:t>по налогу на прибыль в бюджет </a:t>
            </a:r>
            <a:r>
              <a:rPr lang="ru-RU" sz="2400" dirty="0" smtClean="0"/>
              <a:t>Республики Татарстан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85190"/>
              </p:ext>
            </p:extLst>
          </p:nvPr>
        </p:nvGraphicFramePr>
        <p:xfrm>
          <a:off x="1333982" y="1330672"/>
          <a:ext cx="10135967" cy="4408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94610"/>
                <a:gridCol w="1947119"/>
                <a:gridCol w="1947119"/>
                <a:gridCol w="1947119"/>
              </a:tblGrid>
              <a:tr h="138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Отрасль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месяцев </a:t>
                      </a:r>
                      <a:b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месяцев </a:t>
                      </a: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</a:t>
                      </a:r>
                      <a:endParaRPr lang="ru-RU" sz="20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5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нефть, газ и их обслуживание 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27 111,5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34 386,8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7 275,3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755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радио, оптических и измерительных приборов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1 225,8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2 716,3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1 490,5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755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2 284,1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2 606,2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322,1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  <a:tr h="755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лизинговая деятельность 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132,1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268,9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136,8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85413" y="890615"/>
            <a:ext cx="158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9641189" y="3587054"/>
            <a:ext cx="308344" cy="372139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9641189" y="2849524"/>
            <a:ext cx="308344" cy="372139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9641189" y="4368376"/>
            <a:ext cx="308344" cy="372139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9623063" y="5099192"/>
            <a:ext cx="308344" cy="372139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219235"/>
          </a:xfrm>
        </p:spPr>
        <p:txBody>
          <a:bodyPr>
            <a:normAutofit/>
          </a:bodyPr>
          <a:lstStyle/>
          <a:p>
            <a:r>
              <a:rPr lang="ru-RU" sz="2400" dirty="0"/>
              <a:t>Виды экономической деятельности, по которым снизились платежи по налогу на прибыль в бюджет Республики </a:t>
            </a:r>
            <a:r>
              <a:rPr lang="ru-RU" sz="2400" dirty="0" smtClean="0"/>
              <a:t>Татарстан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19787"/>
              </p:ext>
            </p:extLst>
          </p:nvPr>
        </p:nvGraphicFramePr>
        <p:xfrm>
          <a:off x="1153633" y="1146208"/>
          <a:ext cx="10423046" cy="4915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53925"/>
                <a:gridCol w="1930420"/>
                <a:gridCol w="1908212"/>
                <a:gridCol w="2130489"/>
              </a:tblGrid>
              <a:tr h="1189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Отрасль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месяцев </a:t>
                      </a:r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года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месяцев </a:t>
                      </a:r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года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4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Химическое и нефтехимическое производство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11 317,3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9 403,3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-1 914,0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1 979,9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1 091,5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-888,5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деятельность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579,6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206,5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-373,1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и общепит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3 327,6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2 927,1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-400,6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строительство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432,3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213,5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-218,8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3 356,0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3 279,0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-77,0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86422" y="776876"/>
            <a:ext cx="158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flipV="1">
            <a:off x="9577758" y="2520669"/>
            <a:ext cx="308344" cy="42599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flipV="1">
            <a:off x="9586213" y="3221029"/>
            <a:ext cx="308344" cy="42599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flipV="1">
            <a:off x="9577758" y="3801355"/>
            <a:ext cx="308344" cy="42599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flipV="1">
            <a:off x="9577758" y="4381681"/>
            <a:ext cx="308344" cy="42599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flipV="1">
            <a:off x="9577758" y="5002833"/>
            <a:ext cx="308344" cy="42599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flipV="1">
            <a:off x="9568087" y="5560167"/>
            <a:ext cx="308344" cy="42599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/>
              <a:t>Мониторинг поступления налога на </a:t>
            </a:r>
            <a:r>
              <a:rPr lang="ru-RU" dirty="0" smtClean="0"/>
              <a:t>прибыль </a:t>
            </a:r>
            <a:br>
              <a:rPr lang="ru-RU" dirty="0" smtClean="0"/>
            </a:br>
            <a:r>
              <a:rPr lang="ru-RU" dirty="0" smtClean="0"/>
              <a:t>в 2017году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64707016"/>
              </p:ext>
            </p:extLst>
          </p:nvPr>
        </p:nvGraphicFramePr>
        <p:xfrm>
          <a:off x="685800" y="942675"/>
          <a:ext cx="11275828" cy="573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40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Поступления налога на прибыль по группам налогоплательщиков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62739313"/>
              </p:ext>
            </p:extLst>
          </p:nvPr>
        </p:nvGraphicFramePr>
        <p:xfrm>
          <a:off x="685800" y="1251363"/>
          <a:ext cx="11328990" cy="504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20786"/>
            <a:ext cx="22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633176">
            <a:off x="5623582" y="2531906"/>
            <a:ext cx="2125543" cy="768633"/>
          </a:xfrm>
          <a:prstGeom prst="rightArrow">
            <a:avLst/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+3,3 (113%)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1255706">
            <a:off x="5560546" y="3689310"/>
            <a:ext cx="2218782" cy="80548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+2,7 (106%)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3183" y="1728999"/>
            <a:ext cx="1597147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72,5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6132" y="1439558"/>
            <a:ext cx="1597147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78,5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1329034">
            <a:off x="5550842" y="1442464"/>
            <a:ext cx="2187249" cy="8674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+6,0 (108%)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5824" y="5440481"/>
            <a:ext cx="160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жидаемое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МФ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МФ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МФ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4_Тема Office">
  <a:themeElements>
    <a:clrScheme name="МФ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МФ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МФ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Ф РТ 20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МФ РТ 20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МФ РТ 20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МинфинРТ_2010">
    <a:dk1>
      <a:sysClr val="windowText" lastClr="000000"/>
    </a:dk1>
    <a:lt1>
      <a:sysClr val="window" lastClr="FFFFFF"/>
    </a:lt1>
    <a:dk2>
      <a:srgbClr val="1F497D"/>
    </a:dk2>
    <a:lt2>
      <a:srgbClr val="FFFFD9"/>
    </a:lt2>
    <a:accent1>
      <a:srgbClr val="4F81BD"/>
    </a:accent1>
    <a:accent2>
      <a:srgbClr val="C00000"/>
    </a:accent2>
    <a:accent3>
      <a:srgbClr val="0B9A0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МФ РТ 20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МФ РТ 20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МФ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74045</TotalTime>
  <Words>3050</Words>
  <Application>Microsoft Office PowerPoint</Application>
  <PresentationFormat>Широкоэкранный</PresentationFormat>
  <Paragraphs>1103</Paragraphs>
  <Slides>47</Slides>
  <Notes>5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Wingdings</vt:lpstr>
      <vt:lpstr>1_Тема Office</vt:lpstr>
      <vt:lpstr>Office Theme</vt:lpstr>
      <vt:lpstr>1_Office Theme</vt:lpstr>
      <vt:lpstr>4_Тема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usermf</cp:lastModifiedBy>
  <cp:revision>1662</cp:revision>
  <cp:lastPrinted>2017-12-15T16:03:25Z</cp:lastPrinted>
  <dcterms:created xsi:type="dcterms:W3CDTF">2015-08-31T08:00:32Z</dcterms:created>
  <dcterms:modified xsi:type="dcterms:W3CDTF">2017-12-16T05:42:38Z</dcterms:modified>
</cp:coreProperties>
</file>