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8" r:id="rId2"/>
    <p:sldMasterId id="2147483673" r:id="rId3"/>
  </p:sldMasterIdLst>
  <p:notesMasterIdLst>
    <p:notesMasterId r:id="rId35"/>
  </p:notesMasterIdLst>
  <p:handoutMasterIdLst>
    <p:handoutMasterId r:id="rId36"/>
  </p:handoutMasterIdLst>
  <p:sldIdLst>
    <p:sldId id="435" r:id="rId4"/>
    <p:sldId id="501" r:id="rId5"/>
    <p:sldId id="503" r:id="rId6"/>
    <p:sldId id="402" r:id="rId7"/>
    <p:sldId id="437" r:id="rId8"/>
    <p:sldId id="491" r:id="rId9"/>
    <p:sldId id="460" r:id="rId10"/>
    <p:sldId id="487" r:id="rId11"/>
    <p:sldId id="508" r:id="rId12"/>
    <p:sldId id="500" r:id="rId13"/>
    <p:sldId id="448" r:id="rId14"/>
    <p:sldId id="485" r:id="rId15"/>
    <p:sldId id="445" r:id="rId16"/>
    <p:sldId id="494" r:id="rId17"/>
    <p:sldId id="446" r:id="rId18"/>
    <p:sldId id="492" r:id="rId19"/>
    <p:sldId id="449" r:id="rId20"/>
    <p:sldId id="452" r:id="rId21"/>
    <p:sldId id="493" r:id="rId22"/>
    <p:sldId id="461" r:id="rId23"/>
    <p:sldId id="509" r:id="rId24"/>
    <p:sldId id="472" r:id="rId25"/>
    <p:sldId id="471" r:id="rId26"/>
    <p:sldId id="470" r:id="rId27"/>
    <p:sldId id="455" r:id="rId28"/>
    <p:sldId id="465" r:id="rId29"/>
    <p:sldId id="464" r:id="rId30"/>
    <p:sldId id="488" r:id="rId31"/>
    <p:sldId id="474" r:id="rId32"/>
    <p:sldId id="478" r:id="rId33"/>
    <p:sldId id="480" r:id="rId34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AEFF"/>
    <a:srgbClr val="FFBFBF"/>
    <a:srgbClr val="39FF29"/>
    <a:srgbClr val="7BFF71"/>
    <a:srgbClr val="DA0000"/>
    <a:srgbClr val="FFFF00"/>
    <a:srgbClr val="65D965"/>
    <a:srgbClr val="33CC33"/>
    <a:srgbClr val="FF8080"/>
    <a:srgbClr val="7DB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43" autoAdjust="0"/>
    <p:restoredTop sz="93833" autoAdjust="0"/>
  </p:normalViewPr>
  <p:slideViewPr>
    <p:cSldViewPr>
      <p:cViewPr varScale="1">
        <p:scale>
          <a:sx n="80" d="100"/>
          <a:sy n="80" d="100"/>
        </p:scale>
        <p:origin x="893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7DBBFF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6.2116612222942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3010752688172017E-3"/>
                  <c:y val="-1.0712553935122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33691756272401E-3"/>
                  <c:y val="-1.96841032164911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071684587813748E-2"/>
                  <c:y val="-0.41385367871222489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 smtClean="0"/>
                      <a:t>39,</a:t>
                    </a:r>
                    <a:r>
                      <a:rPr lang="ru-RU" sz="2800" dirty="0" smtClean="0"/>
                      <a:t>5</a:t>
                    </a:r>
                    <a:endParaRPr lang="en-US" sz="2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150537634408603E-2"/>
                  <c:y val="-0.291554820929236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кв. 2012</c:v>
                </c:pt>
                <c:pt idx="1">
                  <c:v>I кв. 2013</c:v>
                </c:pt>
                <c:pt idx="2">
                  <c:v>I кв. 2014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36.5</c:v>
                </c:pt>
                <c:pt idx="1">
                  <c:v>36</c:v>
                </c:pt>
                <c:pt idx="2">
                  <c:v>41.6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2.8670030339898998E-3"/>
                  <c:y val="2.0097848605056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677933707456174E-3"/>
                  <c:y val="-5.1873321264957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I кв. 2012</c:v>
                </c:pt>
                <c:pt idx="1">
                  <c:v>I кв. 2013</c:v>
                </c:pt>
                <c:pt idx="2">
                  <c:v>I кв. 2014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10</c:v>
                </c:pt>
                <c:pt idx="1">
                  <c:v>6.9</c:v>
                </c:pt>
                <c:pt idx="2">
                  <c:v>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687680"/>
        <c:axId val="133688240"/>
        <c:axId val="0"/>
      </c:bar3DChart>
      <c:catAx>
        <c:axId val="1336876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3688240"/>
        <c:crosses val="autoZero"/>
        <c:auto val="1"/>
        <c:lblAlgn val="ctr"/>
        <c:lblOffset val="100"/>
        <c:noMultiLvlLbl val="0"/>
      </c:catAx>
      <c:valAx>
        <c:axId val="133688240"/>
        <c:scaling>
          <c:orientation val="minMax"/>
          <c:max val="50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368768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7687635819716087E-2"/>
          <c:y val="0.31483736238924043"/>
          <c:w val="0.45343403042361641"/>
          <c:h val="0.51946162392429784"/>
        </c:manualLayout>
      </c:layout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1.9672734456579972E-2"/>
                  <c:y val="-8.922684276688078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602884316879745E-2"/>
                  <c:y val="-8.45415849925331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249428498857E-2"/>
                  <c:y val="2.82287913484645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3872661078655359E-3"/>
                  <c:y val="8.75113008852426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34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7168684559591341E-2"/>
                  <c:y val="-3.591656453813474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1469534050179237E-2"/>
                  <c:y val="-9.49727392476006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8874608415883499E-2"/>
                  <c:y val="-8.438012435911816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1200745068156857E-2"/>
                  <c:y val="-8.86913588479793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4594530522394325E-2"/>
                  <c:y val="-0.1009929919561436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Лист1!$A$1:$A$9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Образование</c:v>
                </c:pt>
                <c:pt idx="4">
                  <c:v>Культура и  кинематография</c:v>
                </c:pt>
                <c:pt idx="5">
                  <c:v>Здравоохранение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Другие расходы</c:v>
                </c:pt>
              </c:strCache>
            </c:strRef>
          </c:cat>
          <c:val>
            <c:numRef>
              <c:f>Лист1!$B$1:$B$9</c:f>
              <c:numCache>
                <c:formatCode>0.00_ ;\-0.00\ </c:formatCode>
                <c:ptCount val="9"/>
                <c:pt idx="0">
                  <c:v>2296591</c:v>
                </c:pt>
                <c:pt idx="1">
                  <c:v>17553737</c:v>
                </c:pt>
                <c:pt idx="2">
                  <c:v>1936328</c:v>
                </c:pt>
                <c:pt idx="3">
                  <c:v>16449628</c:v>
                </c:pt>
                <c:pt idx="4">
                  <c:v>1611858</c:v>
                </c:pt>
                <c:pt idx="5">
                  <c:v>1611858</c:v>
                </c:pt>
                <c:pt idx="6">
                  <c:v>5483193</c:v>
                </c:pt>
                <c:pt idx="7">
                  <c:v>663901</c:v>
                </c:pt>
                <c:pt idx="8" formatCode="0.00">
                  <c:v>494080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862145457624252"/>
          <c:y val="3.732277611535139E-2"/>
          <c:w val="0.36277639488612312"/>
          <c:h val="0.95117020904531102"/>
        </c:manualLayout>
      </c:layout>
      <c:overlay val="0"/>
      <c:txPr>
        <a:bodyPr/>
        <a:lstStyle/>
        <a:p>
          <a:pPr>
            <a:defRPr lang="ru-RU" sz="20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65AE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12"/>
            <c:invertIfNegative val="0"/>
            <c:bubble3D val="0"/>
            <c:spPr>
              <a:solidFill>
                <a:srgbClr val="39FF29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dLbls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Самарская область</c:v>
                </c:pt>
                <c:pt idx="1">
                  <c:v>Ульяновcкая область</c:v>
                </c:pt>
                <c:pt idx="2">
                  <c:v>Кировская область</c:v>
                </c:pt>
                <c:pt idx="3">
                  <c:v>Нижегородская область</c:v>
                </c:pt>
                <c:pt idx="4">
                  <c:v>Пермский край</c:v>
                </c:pt>
                <c:pt idx="5">
                  <c:v>Республика Башкортостан</c:v>
                </c:pt>
                <c:pt idx="6">
                  <c:v>Республика Марий Эл</c:v>
                </c:pt>
                <c:pt idx="7">
                  <c:v>Оренбургская область</c:v>
                </c:pt>
                <c:pt idx="8">
                  <c:v>Саратовская область</c:v>
                </c:pt>
                <c:pt idx="9">
                  <c:v>Чувашская Республика</c:v>
                </c:pt>
                <c:pt idx="10">
                  <c:v>Пензенская область</c:v>
                </c:pt>
                <c:pt idx="11">
                  <c:v>Удмуртская Республика</c:v>
                </c:pt>
                <c:pt idx="12">
                  <c:v>Республика Татарстан</c:v>
                </c:pt>
                <c:pt idx="13">
                  <c:v>Республика Мордовия</c:v>
                </c:pt>
              </c:strCache>
            </c:strRef>
          </c:cat>
          <c:val>
            <c:numRef>
              <c:f>Лист1!$B$2:$B$15</c:f>
              <c:numCache>
                <c:formatCode>0</c:formatCode>
                <c:ptCount val="14"/>
                <c:pt idx="0">
                  <c:v>95</c:v>
                </c:pt>
                <c:pt idx="1">
                  <c:v>98</c:v>
                </c:pt>
                <c:pt idx="2">
                  <c:v>100</c:v>
                </c:pt>
                <c:pt idx="3">
                  <c:v>106</c:v>
                </c:pt>
                <c:pt idx="4">
                  <c:v>107</c:v>
                </c:pt>
                <c:pt idx="5">
                  <c:v>108</c:v>
                </c:pt>
                <c:pt idx="6">
                  <c:v>108</c:v>
                </c:pt>
                <c:pt idx="7">
                  <c:v>108</c:v>
                </c:pt>
                <c:pt idx="8">
                  <c:v>110</c:v>
                </c:pt>
                <c:pt idx="9">
                  <c:v>112</c:v>
                </c:pt>
                <c:pt idx="10">
                  <c:v>112</c:v>
                </c:pt>
                <c:pt idx="11">
                  <c:v>113</c:v>
                </c:pt>
                <c:pt idx="12">
                  <c:v>115</c:v>
                </c:pt>
                <c:pt idx="13">
                  <c:v>116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133689360"/>
        <c:axId val="133689920"/>
      </c:barChart>
      <c:catAx>
        <c:axId val="1336893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3689920"/>
        <c:crosses val="autoZero"/>
        <c:auto val="1"/>
        <c:lblAlgn val="ctr"/>
        <c:lblOffset val="100"/>
        <c:noMultiLvlLbl val="0"/>
      </c:catAx>
      <c:valAx>
        <c:axId val="1336899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368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65AEFF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39FF29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39FF29"/>
              </a:solidFill>
              <a:ln>
                <a:solidFill>
                  <a:schemeClr val="tx1"/>
                </a:solidFill>
              </a:ln>
              <a:scene3d>
                <a:camera prst="orthographicFront"/>
                <a:lightRig rig="threePt" dir="t"/>
              </a:scene3d>
              <a:sp3d/>
            </c:spPr>
          </c:dPt>
          <c:dPt>
            <c:idx val="12"/>
            <c:invertIfNegative val="0"/>
            <c:bubble3D val="0"/>
          </c:dPt>
          <c:dLbls>
            <c:spPr>
              <a:noFill/>
              <a:ln w="25400" cap="flat" cmpd="sng" algn="ctr">
                <a:noFill/>
                <a:prstDash val="solid"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. . .</c:v>
                </c:pt>
                <c:pt idx="1">
                  <c:v>Республика Татарстан</c:v>
                </c:pt>
                <c:pt idx="2">
                  <c:v>Томская область</c:v>
                </c:pt>
                <c:pt idx="3">
                  <c:v>Республика Мордовия</c:v>
                </c:pt>
                <c:pt idx="4">
                  <c:v>Курская область</c:v>
                </c:pt>
                <c:pt idx="5">
                  <c:v>Республика Алтай</c:v>
                </c:pt>
                <c:pt idx="6">
                  <c:v>Республика Хакасия</c:v>
                </c:pt>
                <c:pt idx="7">
                  <c:v>Сахалинская область</c:v>
                </c:pt>
                <c:pt idx="8">
                  <c:v>Республика Саха</c:v>
                </c:pt>
                <c:pt idx="9">
                  <c:v>г.Санкт-Петербург</c:v>
                </c:pt>
                <c:pt idx="10">
                  <c:v>Тверская область</c:v>
                </c:pt>
                <c:pt idx="11">
                  <c:v>Тюменсккая область</c:v>
                </c:pt>
                <c:pt idx="12">
                  <c:v>Ленинградская область</c:v>
                </c:pt>
                <c:pt idx="13">
                  <c:v>Ханты-Мансийский АО</c:v>
                </c:pt>
                <c:pt idx="14">
                  <c:v>Ямало-Ненецкий АО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1">
                  <c:v>115</c:v>
                </c:pt>
                <c:pt idx="2">
                  <c:v>116</c:v>
                </c:pt>
                <c:pt idx="3">
                  <c:v>116</c:v>
                </c:pt>
                <c:pt idx="4">
                  <c:v>117</c:v>
                </c:pt>
                <c:pt idx="5">
                  <c:v>117</c:v>
                </c:pt>
                <c:pt idx="6">
                  <c:v>118</c:v>
                </c:pt>
                <c:pt idx="7">
                  <c:v>119</c:v>
                </c:pt>
                <c:pt idx="8">
                  <c:v>121</c:v>
                </c:pt>
                <c:pt idx="9">
                  <c:v>122</c:v>
                </c:pt>
                <c:pt idx="10">
                  <c:v>123</c:v>
                </c:pt>
                <c:pt idx="11">
                  <c:v>134</c:v>
                </c:pt>
                <c:pt idx="12">
                  <c:v>136</c:v>
                </c:pt>
                <c:pt idx="13">
                  <c:v>141</c:v>
                </c:pt>
                <c:pt idx="14">
                  <c:v>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100"/>
        <c:axId val="133692160"/>
        <c:axId val="133692720"/>
      </c:barChart>
      <c:catAx>
        <c:axId val="133692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3692720"/>
        <c:crosses val="autoZero"/>
        <c:auto val="1"/>
        <c:lblAlgn val="ctr"/>
        <c:lblOffset val="100"/>
        <c:noMultiLvlLbl val="0"/>
      </c:catAx>
      <c:valAx>
        <c:axId val="1336927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33692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234798775153274E-2"/>
          <c:y val="4.569181468595488E-2"/>
          <c:w val="0.88548742344706832"/>
          <c:h val="0.6907657938106572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9FF2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3888888888888889E-3"/>
                  <c:y val="0.204651162790697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666666666666666E-3"/>
                  <c:y val="0.1860465116279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5555555555554534E-3"/>
                  <c:y val="0.20232558139534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кв.2012</c:v>
                </c:pt>
                <c:pt idx="1">
                  <c:v>1 кв.2013</c:v>
                </c:pt>
                <c:pt idx="2">
                  <c:v>1 кв.2014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17.100000000000001</c:v>
                </c:pt>
                <c:pt idx="1">
                  <c:v>14</c:v>
                </c:pt>
                <c:pt idx="2">
                  <c:v>16.2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0934240"/>
        <c:axId val="240935920"/>
        <c:axId val="0"/>
      </c:bar3DChart>
      <c:catAx>
        <c:axId val="240934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240935920"/>
        <c:crosses val="autoZero"/>
        <c:auto val="1"/>
        <c:lblAlgn val="ctr"/>
        <c:lblOffset val="100"/>
        <c:noMultiLvlLbl val="0"/>
      </c:catAx>
      <c:valAx>
        <c:axId val="2409359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240934240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258999896069"/>
          <c:y val="3.8715018397624146E-2"/>
          <c:w val="0.88548742344706766"/>
          <c:h val="0.6907657938106572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 на прибыль</c:v>
                </c:pt>
              </c:strCache>
            </c:strRef>
          </c:tx>
          <c:spPr>
            <a:ln w="63500"/>
          </c:spPr>
          <c:dLbls>
            <c:dLbl>
              <c:idx val="0"/>
              <c:layout>
                <c:manualLayout>
                  <c:x val="-4.7003849930652868E-2"/>
                  <c:y val="6.82895042911898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5681864201468657E-2"/>
                  <c:y val="7.00856104555210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8369616637577902E-2"/>
                  <c:y val="6.039233617491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446660048525179E-2"/>
                  <c:y val="8.159842143143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7.5383649128591343E-2"/>
                  <c:y val="-6.06269442284190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6.2582652106755163E-2"/>
                  <c:y val="-6.5809437425692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2.8446660048525073E-3"/>
                  <c:y val="-5.7912304934609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Лист1!$A$2:$A$5</c:f>
              <c:numCache>
                <c:formatCode>m/d/yyyy</c:formatCode>
                <c:ptCount val="4"/>
                <c:pt idx="0">
                  <c:v>41640</c:v>
                </c:pt>
                <c:pt idx="1">
                  <c:v>41671</c:v>
                </c:pt>
                <c:pt idx="2">
                  <c:v>41699</c:v>
                </c:pt>
                <c:pt idx="3">
                  <c:v>41730</c:v>
                </c:pt>
              </c:numCache>
            </c:numRef>
          </c:cat>
          <c:val>
            <c:numRef>
              <c:f>Лист1!$B$2:$B$5</c:f>
              <c:numCache>
                <c:formatCode>0.0</c:formatCode>
                <c:ptCount val="4"/>
                <c:pt idx="0">
                  <c:v>4.5999999999999996</c:v>
                </c:pt>
                <c:pt idx="1">
                  <c:v>5.4</c:v>
                </c:pt>
                <c:pt idx="2">
                  <c:v>4.3</c:v>
                </c:pt>
                <c:pt idx="3">
                  <c:v>5.5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686464"/>
        <c:axId val="135622272"/>
      </c:lineChart>
      <c:dateAx>
        <c:axId val="1326864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35622272"/>
        <c:crosses val="autoZero"/>
        <c:auto val="1"/>
        <c:lblOffset val="100"/>
        <c:baseTimeUnit val="months"/>
      </c:dateAx>
      <c:valAx>
        <c:axId val="135622272"/>
        <c:scaling>
          <c:orientation val="minMax"/>
          <c:min val="3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32686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14020342688239"/>
          <c:y val="9.093131389959519E-2"/>
          <c:w val="0.89014807102510085"/>
          <c:h val="0.686359991339993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 РТ</c:v>
                </c:pt>
              </c:strCache>
            </c:strRef>
          </c:tx>
          <c:spPr>
            <a:solidFill>
              <a:srgbClr val="39FF2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3941038554372174E-3"/>
                  <c:y val="3.6999094117747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1377520654408504E-3"/>
                  <c:y val="-3.0541478297282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8396376193684249E-3"/>
                  <c:y val="-3.9203087121374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492976480435526E-3"/>
                  <c:y val="-0.101751514788955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кв 2012г.</c:v>
                </c:pt>
                <c:pt idx="1">
                  <c:v>1 кв 2013г.</c:v>
                </c:pt>
                <c:pt idx="2">
                  <c:v>1 кв 2014г.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5.6</c:v>
                </c:pt>
                <c:pt idx="1">
                  <c:v>6.2</c:v>
                </c:pt>
                <c:pt idx="2">
                  <c:v>8.1999999999999993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Местные бюджеты</c:v>
                </c:pt>
              </c:strCache>
            </c:strRef>
          </c:tx>
          <c:spPr>
            <a:solidFill>
              <a:srgbClr val="65AE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1"/>
              <c:layout>
                <c:manualLayout>
                  <c:x val="5.7773557224822161E-3"/>
                  <c:y val="-3.44761257676658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кв 2012г.</c:v>
                </c:pt>
                <c:pt idx="1">
                  <c:v>1 кв 2013г.</c:v>
                </c:pt>
                <c:pt idx="2">
                  <c:v>1 кв 2014г.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3.8</c:v>
                </c:pt>
                <c:pt idx="1">
                  <c:v>4.4000000000000004</c:v>
                </c:pt>
                <c:pt idx="2">
                  <c:v>3.7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058976"/>
        <c:axId val="245059536"/>
        <c:axId val="0"/>
      </c:bar3DChart>
      <c:catAx>
        <c:axId val="24505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45059536"/>
        <c:crosses val="autoZero"/>
        <c:auto val="1"/>
        <c:lblAlgn val="ctr"/>
        <c:lblOffset val="100"/>
        <c:noMultiLvlLbl val="0"/>
      </c:catAx>
      <c:valAx>
        <c:axId val="245059536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2450589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 algn="r"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701284964331642"/>
          <c:y val="2.6917631172839511E-2"/>
          <c:w val="0.87402359602742863"/>
          <c:h val="0.839135030864199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9FF29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1.4814762969625042E-2"/>
                  <c:y val="-3.8146185494086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814762969624961E-2"/>
                  <c:y val="-1.6741895249673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6666573345325125E-2"/>
                  <c:y val="-2.8609639120565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1 кв.2012</c:v>
                </c:pt>
                <c:pt idx="1">
                  <c:v>1 кв.2013</c:v>
                </c:pt>
                <c:pt idx="2">
                  <c:v>1 кв.2014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1393</c:v>
                </c:pt>
                <c:pt idx="1">
                  <c:v>1684</c:v>
                </c:pt>
                <c:pt idx="2">
                  <c:v>1657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45061776"/>
        <c:axId val="245062336"/>
        <c:axId val="0"/>
      </c:bar3DChart>
      <c:catAx>
        <c:axId val="2450617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245062336"/>
        <c:crosses val="autoZero"/>
        <c:auto val="1"/>
        <c:lblAlgn val="ctr"/>
        <c:lblOffset val="100"/>
        <c:noMultiLvlLbl val="0"/>
      </c:catAx>
      <c:valAx>
        <c:axId val="245062336"/>
        <c:scaling>
          <c:orientation val="minMax"/>
          <c:min val="0"/>
        </c:scaling>
        <c:delete val="0"/>
        <c:axPos val="l"/>
        <c:numFmt formatCode="#,##0.0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24506177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686326305985946"/>
          <c:y val="0.14223213979917632"/>
          <c:w val="0.45343403042361641"/>
          <c:h val="0.51946162392429784"/>
        </c:manualLayout>
      </c:layout>
      <c:pie3DChart>
        <c:varyColors val="1"/>
        <c:ser>
          <c:idx val="0"/>
          <c:order val="0"/>
          <c:explosion val="2"/>
          <c:dPt>
            <c:idx val="0"/>
            <c:bubble3D val="0"/>
            <c:explosion val="3"/>
          </c:dPt>
          <c:dLbls>
            <c:dLbl>
              <c:idx val="0"/>
              <c:layout>
                <c:manualLayout>
                  <c:x val="4.9890215335986227E-2"/>
                  <c:y val="2.35573057493576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8403691474049625E-2"/>
                  <c:y val="-3.3735668103624022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7.5539525301272822E-2"/>
                  <c:y val="-3.3202177525875856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3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5.4922021844043691E-2"/>
                  <c:y val="-3.5503580493743359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4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1"/>
                </a:solidFill>
                <a:prstDash val="solid"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Лист1!$A$1:$A$4</c:f>
              <c:strCache>
                <c:ptCount val="4"/>
                <c:pt idx="0">
                  <c:v>упрощенная система налогообложения</c:v>
                </c:pt>
                <c:pt idx="1">
                  <c:v>единый налог на вмененный доход</c:v>
                </c:pt>
                <c:pt idx="2">
                  <c:v>единый сельскохозяйственный налог</c:v>
                </c:pt>
                <c:pt idx="3">
                  <c:v>патентная система налогообложения</c:v>
                </c:pt>
              </c:strCache>
            </c:strRef>
          </c:cat>
          <c:val>
            <c:numRef>
              <c:f>Лист1!$B$1:$B$4</c:f>
              <c:numCache>
                <c:formatCode>0.0</c:formatCode>
                <c:ptCount val="4"/>
                <c:pt idx="0">
                  <c:v>67.7</c:v>
                </c:pt>
                <c:pt idx="1">
                  <c:v>30.4</c:v>
                </c:pt>
                <c:pt idx="2">
                  <c:v>1.4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3.2205683966923485E-2"/>
          <c:y val="0.67941420415039011"/>
          <c:w val="0.9319520221262666"/>
          <c:h val="0.28606475133159726"/>
        </c:manualLayout>
      </c:layout>
      <c:overlay val="0"/>
      <c:txPr>
        <a:bodyPr/>
        <a:lstStyle/>
        <a:p>
          <a:pPr>
            <a:defRPr lang="ru-RU" sz="20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rgbClr val="65AE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1 кв. 2012г.</c:v>
                </c:pt>
                <c:pt idx="1">
                  <c:v> 1 кв. 2013г.</c:v>
                </c:pt>
                <c:pt idx="2">
                  <c:v> 1 кв. 2014г.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2.7</c:v>
                </c:pt>
                <c:pt idx="1">
                  <c:v>2.9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246318912"/>
        <c:axId val="246319472"/>
        <c:axId val="0"/>
      </c:bar3DChart>
      <c:catAx>
        <c:axId val="246318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46319472"/>
        <c:crosses val="autoZero"/>
        <c:auto val="1"/>
        <c:lblAlgn val="ctr"/>
        <c:lblOffset val="100"/>
        <c:noMultiLvlLbl val="0"/>
      </c:catAx>
      <c:valAx>
        <c:axId val="246319472"/>
        <c:scaling>
          <c:orientation val="minMax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246318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0.02439</cdr:x>
      <cdr:y>0.03765</cdr:y>
    </cdr:from>
    <cdr:to>
      <cdr:x>0.16955</cdr:x>
      <cdr:y>0.10094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184350"/>
          <a:ext cx="1285680" cy="3099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/>
            <a:t>м</a:t>
          </a:r>
          <a:r>
            <a:rPr lang="ru-RU" sz="2000" b="1" dirty="0" smtClean="0"/>
            <a:t>лрд. руб.</a:t>
          </a:r>
          <a:endParaRPr lang="ru-RU" sz="20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0.22581</cdr:x>
      <cdr:y>0.14493</cdr:y>
    </cdr:from>
    <cdr:to>
      <cdr:x>0.8871</cdr:x>
      <cdr:y>0.36232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2016224" y="720080"/>
          <a:ext cx="5904656" cy="1080120"/>
        </a:xfrm>
        <a:prstGeom xmlns:a="http://schemas.openxmlformats.org/drawingml/2006/main" prst="straightConnector1">
          <a:avLst/>
        </a:prstGeom>
        <a:ln xmlns:a="http://schemas.openxmlformats.org/drawingml/2006/main" w="63500">
          <a:solidFill>
            <a:srgbClr val="C00000"/>
          </a:solidFill>
          <a:prstDash val="sysDash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0.53689</cdr:x>
      <cdr:y>0.14721</cdr:y>
    </cdr:from>
    <cdr:to>
      <cdr:x>0.64078</cdr:x>
      <cdr:y>0.25278</cdr:y>
    </cdr:to>
    <cdr:sp macro="" textlink="">
      <cdr:nvSpPr>
        <cdr:cNvPr id="4" name="TextBox 3"/>
        <cdr:cNvSpPr txBox="1"/>
      </cdr:nvSpPr>
      <cdr:spPr>
        <a:xfrm xmlns:a="http://schemas.openxmlformats.org/drawingml/2006/main" rot="21092023">
          <a:off x="4793913" y="731428"/>
          <a:ext cx="927601" cy="524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accent2"/>
              </a:solidFill>
            </a:rPr>
            <a:t>+ 0,9</a:t>
          </a:r>
          <a:endParaRPr lang="ru-RU" sz="2800" b="1" dirty="0">
            <a:solidFill>
              <a:schemeClr val="accent2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0.02457</cdr:x>
      <cdr:y>0.02793</cdr:y>
    </cdr:from>
    <cdr:to>
      <cdr:x>0.18835</cdr:x>
      <cdr:y>0.1117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6024" y="144016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err="1"/>
            <a:t>м</a:t>
          </a:r>
          <a:r>
            <a:rPr lang="ru-RU" sz="2400" b="1" dirty="0" err="1" smtClean="0"/>
            <a:t>лрд.руб</a:t>
          </a:r>
          <a:r>
            <a:rPr lang="ru-RU" sz="2400" b="1" dirty="0" smtClean="0"/>
            <a:t>.</a:t>
          </a:r>
          <a:endParaRPr lang="ru-RU" sz="2400" b="1" dirty="0"/>
        </a:p>
      </cdr:txBody>
    </cdr:sp>
  </cdr:relSizeAnchor>
  <cdr:relSizeAnchor xmlns:cdr="http://schemas.openxmlformats.org/drawingml/2006/chartDrawing">
    <cdr:from>
      <cdr:x>0.35214</cdr:x>
      <cdr:y>0.18151</cdr:y>
    </cdr:from>
    <cdr:to>
      <cdr:x>0.45613</cdr:x>
      <cdr:y>0.35882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96344" y="9361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0.48317</cdr:x>
      <cdr:y>0.18151</cdr:y>
    </cdr:from>
    <cdr:to>
      <cdr:x>0.6142</cdr:x>
      <cdr:y>0.27925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48472" y="936104"/>
          <a:ext cx="1152140" cy="504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/>
            <a:t>10,6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0.74523</cdr:x>
      <cdr:y>0.12566</cdr:y>
    </cdr:from>
    <cdr:to>
      <cdr:x>0.85988</cdr:x>
      <cdr:y>0.2234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552729" y="648072"/>
          <a:ext cx="1008112" cy="50406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800" b="1" dirty="0" smtClean="0"/>
            <a:t>11,9 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0.24568</cdr:x>
      <cdr:y>0.23736</cdr:y>
    </cdr:from>
    <cdr:to>
      <cdr:x>0.37671</cdr:x>
      <cdr:y>0.3351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160240" y="1224136"/>
          <a:ext cx="1152140" cy="50406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800" b="1" dirty="0" smtClean="0"/>
            <a:t>9,4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1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655" y="11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1EFB-1ECB-4DA0-8413-97BF4254F271}" type="datetimeFigureOut">
              <a:rPr lang="ru-RU" smtClean="0"/>
              <a:pPr/>
              <a:t>28.04.2014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88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655" y="6456388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091E4-76D8-4630-9F3A-565D710D5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68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0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707" y="10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78B79-9E1A-4C6A-9EE8-9359B3788E9F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4" y="3228906"/>
            <a:ext cx="7942579" cy="3058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56629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707" y="6456629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2EF1CF-8BA0-4C01-AE56-E72862E61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798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</a:t>
            </a:r>
            <a:r>
              <a:rPr lang="ru-RU" baseline="0" dirty="0" smtClean="0"/>
              <a:t> №0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940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625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8234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386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9387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258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830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Перевести в рубли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0299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Перевести в рубли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7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11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1856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8157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2374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16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 userDrawn="1"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7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9" name="Нижний колонтитул 9"/>
          <p:cNvSpPr txBox="1">
            <a:spLocks/>
          </p:cNvSpPr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0" name="Рисунок 9" descr="Герб РТ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428628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32"/>
          <p:cNvSpPr>
            <a:spLocks noGrp="1"/>
          </p:cNvSpPr>
          <p:nvPr>
            <p:ph type="body" sz="quarter" idx="11"/>
          </p:nvPr>
        </p:nvSpPr>
        <p:spPr>
          <a:xfrm>
            <a:off x="1357290" y="51412"/>
            <a:ext cx="6429420" cy="357170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 i="0">
                <a:solidFill>
                  <a:srgbClr val="FFFFFF"/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32"/>
          <p:cNvSpPr>
            <a:spLocks noGrp="1"/>
          </p:cNvSpPr>
          <p:nvPr>
            <p:ph type="body" sz="quarter" idx="12"/>
          </p:nvPr>
        </p:nvSpPr>
        <p:spPr>
          <a:xfrm>
            <a:off x="7858148" y="71414"/>
            <a:ext cx="1223970" cy="304020"/>
          </a:xfrm>
          <a:prstGeom prst="rect">
            <a:avLst/>
          </a:prstGeom>
        </p:spPr>
        <p:txBody>
          <a:bodyPr/>
          <a:lstStyle>
            <a:lvl1pPr algn="r">
              <a:buNone/>
              <a:defRPr sz="1200" b="1" i="0">
                <a:solidFill>
                  <a:srgbClr val="FFFF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Содержимое 36"/>
          <p:cNvSpPr>
            <a:spLocks noGrp="1"/>
          </p:cNvSpPr>
          <p:nvPr>
            <p:ph sz="quarter" idx="13"/>
          </p:nvPr>
        </p:nvSpPr>
        <p:spPr>
          <a:xfrm>
            <a:off x="142875" y="1071563"/>
            <a:ext cx="8858250" cy="564358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9A55EA9-3986-4DB4-8475-D1878F4B2413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BEEB9B-CAD7-4420-B6DD-9FE1E148E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75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 userDrawn="1"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7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9" name="Нижний колонтитул 9"/>
          <p:cNvSpPr txBox="1">
            <a:spLocks/>
          </p:cNvSpPr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0" name="Рисунок 9" descr="Герб РТ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428628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32"/>
          <p:cNvSpPr>
            <a:spLocks noGrp="1"/>
          </p:cNvSpPr>
          <p:nvPr>
            <p:ph type="body" sz="quarter" idx="11"/>
          </p:nvPr>
        </p:nvSpPr>
        <p:spPr>
          <a:xfrm>
            <a:off x="1357290" y="51412"/>
            <a:ext cx="6429420" cy="357170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 i="0">
                <a:solidFill>
                  <a:srgbClr val="FFFFFF"/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32"/>
          <p:cNvSpPr>
            <a:spLocks noGrp="1"/>
          </p:cNvSpPr>
          <p:nvPr>
            <p:ph type="body" sz="quarter" idx="12"/>
          </p:nvPr>
        </p:nvSpPr>
        <p:spPr>
          <a:xfrm>
            <a:off x="7858148" y="71414"/>
            <a:ext cx="1223970" cy="304020"/>
          </a:xfrm>
          <a:prstGeom prst="rect">
            <a:avLst/>
          </a:prstGeom>
        </p:spPr>
        <p:txBody>
          <a:bodyPr/>
          <a:lstStyle>
            <a:lvl1pPr algn="r">
              <a:buNone/>
              <a:defRPr sz="1200" b="1" i="0">
                <a:solidFill>
                  <a:srgbClr val="FFFF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Содержимое 36"/>
          <p:cNvSpPr>
            <a:spLocks noGrp="1"/>
          </p:cNvSpPr>
          <p:nvPr>
            <p:ph sz="quarter" idx="13"/>
          </p:nvPr>
        </p:nvSpPr>
        <p:spPr>
          <a:xfrm>
            <a:off x="142875" y="1071563"/>
            <a:ext cx="8858250" cy="564358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Заста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643050"/>
            <a:ext cx="8858312" cy="1714512"/>
          </a:xfrm>
          <a:prstGeom prst="rect">
            <a:avLst/>
          </a:prstGeom>
        </p:spPr>
        <p:txBody>
          <a:bodyPr anchor="ctr"/>
          <a:lstStyle>
            <a:lvl1pPr>
              <a:defRPr sz="3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6"/>
          <p:cNvGrpSpPr>
            <a:grpSpLocks/>
          </p:cNvGrpSpPr>
          <p:nvPr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9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1" name="Нижний колонтитул 9"/>
          <p:cNvSpPr txBox="1">
            <a:spLocks/>
          </p:cNvSpPr>
          <p:nvPr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2" name="Рисунок 11" descr="Герб РТ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C0F1B1"/>
            </a:gs>
            <a:gs pos="7001">
              <a:srgbClr val="E0F8D8"/>
            </a:gs>
            <a:gs pos="32001">
              <a:srgbClr val="FFFFFF"/>
            </a:gs>
            <a:gs pos="47000">
              <a:srgbClr val="FFFFFF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Группа 6"/>
          <p:cNvGrpSpPr>
            <a:grpSpLocks/>
          </p:cNvGrpSpPr>
          <p:nvPr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9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1" name="Нижний колонтитул 9"/>
          <p:cNvSpPr txBox="1">
            <a:spLocks/>
          </p:cNvSpPr>
          <p:nvPr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2" name="Рисунок 11" descr="Герб РТ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881" y="61889"/>
            <a:ext cx="9015444" cy="6729436"/>
          </a:xfrm>
          <a:prstGeom prst="rect">
            <a:avLst/>
          </a:prstGeom>
          <a:solidFill>
            <a:srgbClr val="65AEFF">
              <a:alpha val="12000"/>
            </a:srgbClr>
          </a:solidFill>
          <a:ln w="127000">
            <a:gradFill>
              <a:gsLst>
                <a:gs pos="0">
                  <a:srgbClr val="65AEFF"/>
                </a:gs>
                <a:gs pos="50000">
                  <a:srgbClr val="C2D1ED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Рисунок 7" descr="Герб РТ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00513" y="468313"/>
            <a:ext cx="952500" cy="965200"/>
          </a:xfrm>
          <a:prstGeom prst="rect">
            <a:avLst/>
          </a:prstGeom>
          <a:effectLst>
            <a:outerShdw blurRad="114300" algn="ctr" rotWithShape="0">
              <a:schemeClr val="bg1">
                <a:alpha val="88000"/>
              </a:scheme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0" y="61913"/>
            <a:ext cx="9144000" cy="369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96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  <a:latin typeface="+mj-lt"/>
              </a:rPr>
              <a:t>Министерство финансов Республики Татарстан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0" y="620688"/>
            <a:ext cx="9144000" cy="214314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/>
              <a:t>Выступление Министра финансов</a:t>
            </a:r>
            <a:br>
              <a:rPr lang="ru-RU" sz="4400" b="1" dirty="0" smtClean="0"/>
            </a:br>
            <a:r>
              <a:rPr lang="ru-RU" sz="4400" b="1" dirty="0" smtClean="0"/>
              <a:t>Республики Татарстан</a:t>
            </a:r>
            <a:br>
              <a:rPr lang="ru-RU" sz="4400" b="1" dirty="0" smtClean="0"/>
            </a:br>
            <a:r>
              <a:rPr lang="ru-RU" sz="4400" b="1" dirty="0" smtClean="0"/>
              <a:t>Радика </a:t>
            </a:r>
            <a:r>
              <a:rPr lang="ru-RU" sz="4400" b="1" dirty="0" err="1" smtClean="0"/>
              <a:t>Рауфовича</a:t>
            </a:r>
            <a:r>
              <a:rPr lang="ru-RU" sz="4400" b="1" dirty="0" smtClean="0"/>
              <a:t> Гайзатуллина</a:t>
            </a:r>
            <a:endParaRPr lang="ru-RU" sz="4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573016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chemeClr val="accent3"/>
                </a:solidFill>
                <a:latin typeface="+mn-lt"/>
              </a:rPr>
              <a:t>О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б </a:t>
            </a:r>
            <a:r>
              <a:rPr lang="ru-RU" sz="3600" b="1" dirty="0">
                <a:solidFill>
                  <a:schemeClr val="accent3"/>
                </a:solidFill>
                <a:latin typeface="+mn-lt"/>
              </a:rPr>
              <a:t>итогах исполнения 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 консолидированного бюджета Республики Татарстан </a:t>
            </a:r>
            <a:r>
              <a:rPr lang="ru-RU" sz="3600" b="1" dirty="0">
                <a:solidFill>
                  <a:schemeClr val="accent3"/>
                </a:solidFill>
                <a:latin typeface="+mn-lt"/>
              </a:rPr>
              <a:t>за 1 квартал 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2014 года и </a:t>
            </a:r>
            <a:r>
              <a:rPr lang="ru-RU" sz="3600" b="1" dirty="0">
                <a:solidFill>
                  <a:schemeClr val="accent3"/>
                </a:solidFill>
                <a:latin typeface="+mn-lt"/>
              </a:rPr>
              <a:t>задачах на 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2014 год</a:t>
            </a:r>
            <a:endParaRPr lang="ru-RU" sz="3600" b="1" dirty="0">
              <a:solidFill>
                <a:schemeClr val="accent3"/>
              </a:solidFill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71600" y="3212976"/>
            <a:ext cx="741682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14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912734"/>
          </a:xfrm>
        </p:spPr>
        <p:txBody>
          <a:bodyPr/>
          <a:lstStyle/>
          <a:p>
            <a:pPr marL="0" indent="0"/>
            <a:r>
              <a:rPr lang="ru-RU" sz="2800" dirty="0" smtClean="0">
                <a:solidFill>
                  <a:schemeClr val="tx1"/>
                </a:solidFill>
              </a:rPr>
              <a:t>Налогоплательщики, обеспечившие рост </a:t>
            </a:r>
            <a:r>
              <a:rPr lang="ru-RU" sz="2800" dirty="0">
                <a:solidFill>
                  <a:schemeClr val="tx1"/>
                </a:solidFill>
              </a:rPr>
              <a:t>поступлений по налогу на прибыль </a:t>
            </a:r>
            <a:r>
              <a:rPr lang="ru-RU" sz="2800" dirty="0" smtClean="0">
                <a:solidFill>
                  <a:schemeClr val="tx1"/>
                </a:solidFill>
              </a:rPr>
              <a:t>за 1 квартал 2014 года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771293"/>
              </p:ext>
            </p:extLst>
          </p:nvPr>
        </p:nvGraphicFramePr>
        <p:xfrm>
          <a:off x="276224" y="2708917"/>
          <a:ext cx="8648701" cy="4032450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6153246"/>
                <a:gridCol w="2495455"/>
              </a:tblGrid>
              <a:tr h="540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Налогоплательщик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77461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ОАО «Татнефть» и малые нефтяные компании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668845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ОАО «Казанский вертолетный завод»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51636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компании «ТАИФ» и «ТАИФ-НК»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552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51636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ОАО «Газпром»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516363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компании «ТГК-16»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  <a:tr h="499047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kern="1200" dirty="0" smtClean="0">
                          <a:effectLst/>
                        </a:rPr>
                        <a:t>«Казаньоргсинтез»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10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371020"/>
              </p:ext>
            </p:extLst>
          </p:nvPr>
        </p:nvGraphicFramePr>
        <p:xfrm>
          <a:off x="260754" y="1844824"/>
          <a:ext cx="871296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3454"/>
                <a:gridCol w="2529514"/>
              </a:tblGrid>
              <a:tr h="784096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/>
                        <a:t>Всего</a:t>
                      </a:r>
                      <a:r>
                        <a:rPr lang="ru-RU" sz="2400" baseline="0" dirty="0" smtClean="0"/>
                        <a:t> по основным крупным налогоплательщикам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3 266</a:t>
                      </a:r>
                      <a:endParaRPr lang="ru-RU" sz="2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702749" y="1468443"/>
            <a:ext cx="13317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>
                <a:latin typeface="+mn-lt"/>
              </a:rPr>
              <a:t>млн.руб</a:t>
            </a:r>
            <a:r>
              <a:rPr lang="ru-RU" sz="2400" dirty="0" smtClean="0">
                <a:latin typeface="+mn-lt"/>
              </a:rPr>
              <a:t>.</a:t>
            </a:r>
            <a:endParaRPr lang="ru-RU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117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768718"/>
          </a:xfrm>
        </p:spPr>
        <p:txBody>
          <a:bodyPr/>
          <a:lstStyle/>
          <a:p>
            <a:pPr marL="0" indent="0"/>
            <a:r>
              <a:rPr lang="ru-RU" dirty="0">
                <a:solidFill>
                  <a:schemeClr val="tx1"/>
                </a:solidFill>
              </a:rPr>
              <a:t>Крупные </a:t>
            </a:r>
            <a:r>
              <a:rPr lang="ru-RU" dirty="0" smtClean="0">
                <a:solidFill>
                  <a:schemeClr val="tx1"/>
                </a:solidFill>
              </a:rPr>
              <a:t>предприятия, </a:t>
            </a:r>
            <a:r>
              <a:rPr lang="ru-RU" dirty="0">
                <a:solidFill>
                  <a:schemeClr val="tx1"/>
                </a:solidFill>
              </a:rPr>
              <a:t>снизившие уплату налога на прибыль в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>1 </a:t>
            </a:r>
            <a:r>
              <a:rPr lang="ru-RU" dirty="0">
                <a:solidFill>
                  <a:schemeClr val="accent2"/>
                </a:solidFill>
              </a:rPr>
              <a:t>квартале 2014 года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11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472138"/>
              </p:ext>
            </p:extLst>
          </p:nvPr>
        </p:nvGraphicFramePr>
        <p:xfrm>
          <a:off x="142844" y="1268760"/>
          <a:ext cx="8858312" cy="53949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157348"/>
                <a:gridCol w="1839739"/>
                <a:gridCol w="861225"/>
              </a:tblGrid>
              <a:tr h="8246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Наименование налогоплательщика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Сумма снижения, млн. руб.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в %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FFBFBF"/>
                    </a:solidFill>
                  </a:tcPr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ОАО "</a:t>
                      </a:r>
                      <a:r>
                        <a:rPr lang="ru-RU" sz="2000" u="none" strike="noStrike" dirty="0" err="1">
                          <a:effectLst/>
                        </a:rPr>
                        <a:t>Камаз</a:t>
                      </a:r>
                      <a:r>
                        <a:rPr lang="ru-RU" sz="2000" u="none" strike="noStrike" dirty="0">
                          <a:effectLst/>
                        </a:rPr>
                        <a:t>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-295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>
                          <a:effectLst/>
                        </a:rPr>
                        <a:t>-75</a:t>
                      </a:r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ОАО "Генерирующая компания"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-256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>
                          <a:effectLst/>
                        </a:rPr>
                        <a:t>-41</a:t>
                      </a:r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ОАО </a:t>
                      </a:r>
                      <a:r>
                        <a:rPr lang="ru-RU" sz="2000" u="none" strike="noStrike" dirty="0">
                          <a:effectLst/>
                        </a:rPr>
                        <a:t>"Сетевая компания"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-198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>
                          <a:effectLst/>
                        </a:rPr>
                        <a:t>-81</a:t>
                      </a:r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ОАО </a:t>
                      </a:r>
                      <a:r>
                        <a:rPr lang="ru-RU" sz="2000" u="none" strike="noStrike" dirty="0">
                          <a:effectLst/>
                        </a:rPr>
                        <a:t>"Нижнекамскнефтехим"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-180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>
                          <a:effectLst/>
                        </a:rPr>
                        <a:t>-34</a:t>
                      </a:r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7696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Малые нефтяные компании </a:t>
                      </a:r>
                      <a:r>
                        <a:rPr lang="ru-RU" sz="1800" u="none" strike="noStrike" dirty="0">
                          <a:effectLst/>
                        </a:rPr>
                        <a:t>(ЗАО "</a:t>
                      </a:r>
                      <a:r>
                        <a:rPr lang="ru-RU" sz="1800" u="none" strike="noStrike" dirty="0" err="1">
                          <a:effectLst/>
                        </a:rPr>
                        <a:t>Татех</a:t>
                      </a:r>
                      <a:r>
                        <a:rPr lang="ru-RU" sz="1800" u="none" strike="noStrike" dirty="0">
                          <a:effectLst/>
                        </a:rPr>
                        <a:t>", ОАО "ТНП-</a:t>
                      </a:r>
                      <a:r>
                        <a:rPr lang="ru-RU" sz="1800" u="none" strike="noStrike" dirty="0" err="1">
                          <a:effectLst/>
                        </a:rPr>
                        <a:t>Зюзеевнефть</a:t>
                      </a:r>
                      <a:r>
                        <a:rPr lang="ru-RU" sz="1800" u="none" strike="noStrike" dirty="0">
                          <a:effectLst/>
                        </a:rPr>
                        <a:t>", ООО "ТНГК-Развитие", ОАО "</a:t>
                      </a:r>
                      <a:r>
                        <a:rPr lang="ru-RU" sz="1800" u="none" strike="noStrike" dirty="0" err="1">
                          <a:effectLst/>
                        </a:rPr>
                        <a:t>Булгарнефть</a:t>
                      </a:r>
                      <a:r>
                        <a:rPr lang="ru-RU" sz="1800" u="none" strike="noStrike" dirty="0">
                          <a:effectLst/>
                        </a:rPr>
                        <a:t>", ЗАО "</a:t>
                      </a:r>
                      <a:r>
                        <a:rPr lang="ru-RU" sz="1800" u="none" strike="noStrike" dirty="0" err="1">
                          <a:effectLst/>
                        </a:rPr>
                        <a:t>Иделойл</a:t>
                      </a:r>
                      <a:r>
                        <a:rPr lang="ru-RU" sz="1800" u="none" strike="noStrike" dirty="0">
                          <a:effectLst/>
                        </a:rPr>
                        <a:t>", ЗАО "</a:t>
                      </a:r>
                      <a:r>
                        <a:rPr lang="ru-RU" sz="1800" u="none" strike="noStrike" dirty="0" err="1">
                          <a:effectLst/>
                        </a:rPr>
                        <a:t>Геотех</a:t>
                      </a:r>
                      <a:r>
                        <a:rPr lang="ru-RU" sz="1800" u="none" strike="noStrike" dirty="0">
                          <a:effectLst/>
                        </a:rPr>
                        <a:t>", ОАО "Елабуга-нефть")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-94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-35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ОАО "Татспиртпром"</a:t>
                      </a:r>
                      <a:endParaRPr lang="ru-RU" sz="20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-64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-62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Предприятия УК "Татнефть-</a:t>
                      </a:r>
                      <a:r>
                        <a:rPr lang="ru-RU" sz="2000" u="none" strike="noStrike" dirty="0" err="1" smtClean="0">
                          <a:effectLst/>
                        </a:rPr>
                        <a:t>Нефтехим</a:t>
                      </a:r>
                      <a:r>
                        <a:rPr lang="ru-RU" sz="2000" u="none" strike="noStrike" dirty="0" smtClean="0">
                          <a:effectLst/>
                        </a:rPr>
                        <a:t>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-38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549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ЗАО "НП </a:t>
                      </a:r>
                      <a:r>
                        <a:rPr lang="ru-RU" sz="2000" u="none" strike="noStrike" dirty="0">
                          <a:effectLst/>
                        </a:rPr>
                        <a:t>Набережно-</a:t>
                      </a:r>
                      <a:r>
                        <a:rPr lang="ru-RU" sz="2000" u="none" strike="noStrike" dirty="0" err="1">
                          <a:effectLst/>
                        </a:rPr>
                        <a:t>Челнинский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smtClean="0">
                          <a:effectLst/>
                        </a:rPr>
                        <a:t>картонно-бумажный </a:t>
                      </a:r>
                      <a:r>
                        <a:rPr lang="ru-RU" sz="2000" u="none" strike="noStrike" dirty="0">
                          <a:effectLst/>
                        </a:rPr>
                        <a:t>комбинат"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-28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ОАО </a:t>
                      </a:r>
                      <a:r>
                        <a:rPr lang="ru-RU" sz="2000" u="none" strike="noStrike" dirty="0">
                          <a:effectLst/>
                        </a:rPr>
                        <a:t>"</a:t>
                      </a:r>
                      <a:r>
                        <a:rPr lang="ru-RU" sz="2000" u="none" strike="noStrike" dirty="0" err="1">
                          <a:effectLst/>
                        </a:rPr>
                        <a:t>Нэфис</a:t>
                      </a:r>
                      <a:r>
                        <a:rPr lang="ru-RU" sz="2000" u="none" strike="noStrike" dirty="0">
                          <a:effectLst/>
                        </a:rPr>
                        <a:t> </a:t>
                      </a:r>
                      <a:r>
                        <a:rPr lang="ru-RU" sz="2000" u="none" strike="noStrike" dirty="0" err="1">
                          <a:effectLst/>
                        </a:rPr>
                        <a:t>Косметикс</a:t>
                      </a:r>
                      <a:r>
                        <a:rPr lang="ru-RU" sz="2000" u="none" strike="noStrike" dirty="0">
                          <a:effectLst/>
                        </a:rPr>
                        <a:t>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-93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 smtClean="0">
                          <a:effectLst/>
                        </a:rPr>
                        <a:t>ООО </a:t>
                      </a:r>
                      <a:r>
                        <a:rPr lang="ru-RU" sz="2000" u="none" strike="noStrike" dirty="0">
                          <a:effectLst/>
                        </a:rPr>
                        <a:t>"Нижнекамская ТЭЦ"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-6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-100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  <a:tr h="329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ЗАО "Кварт"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>
                          <a:effectLst/>
                        </a:rPr>
                        <a:t>-4</a:t>
                      </a:r>
                      <a:endParaRPr lang="ru-RU" sz="2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u="none" strike="noStrike" dirty="0">
                          <a:effectLst/>
                        </a:rPr>
                        <a:t>-67</a:t>
                      </a:r>
                      <a:endParaRPr lang="ru-RU" sz="2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177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1273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Переплата в бюджет </a:t>
            </a:r>
            <a:r>
              <a:rPr lang="ru-RU" dirty="0" smtClean="0">
                <a:solidFill>
                  <a:schemeClr val="tx1"/>
                </a:solidFill>
              </a:rPr>
              <a:t>Республики Татарстан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dirty="0">
                <a:solidFill>
                  <a:schemeClr val="tx1"/>
                </a:solidFill>
              </a:rPr>
              <a:t>по налогу на </a:t>
            </a:r>
            <a:r>
              <a:rPr lang="ru-RU" dirty="0" smtClean="0">
                <a:solidFill>
                  <a:schemeClr val="tx1"/>
                </a:solidFill>
              </a:rPr>
              <a:t>прибыль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56485079"/>
              </p:ext>
            </p:extLst>
          </p:nvPr>
        </p:nvGraphicFramePr>
        <p:xfrm>
          <a:off x="107504" y="1700808"/>
          <a:ext cx="892899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12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07504" y="1340768"/>
            <a:ext cx="1285864" cy="339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/>
              <a:t>м</a:t>
            </a:r>
            <a:r>
              <a:rPr lang="ru-RU" sz="2000" b="1" dirty="0" smtClean="0"/>
              <a:t>лрд. руб.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77596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69671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Поступление акцизов в бюджет Республики Татарстан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1 квартале </a:t>
            </a:r>
            <a:r>
              <a:rPr lang="ru-RU" dirty="0" smtClean="0">
                <a:solidFill>
                  <a:schemeClr val="tx1"/>
                </a:solidFill>
              </a:rPr>
              <a:t>2013-2014 </a:t>
            </a:r>
            <a:r>
              <a:rPr lang="ru-RU" dirty="0">
                <a:solidFill>
                  <a:schemeClr val="tx1"/>
                </a:solidFill>
              </a:rPr>
              <a:t>годов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91557" y="119675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13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94974"/>
              </p:ext>
            </p:extLst>
          </p:nvPr>
        </p:nvGraphicFramePr>
        <p:xfrm>
          <a:off x="142844" y="1556792"/>
          <a:ext cx="8858311" cy="49374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679606"/>
                <a:gridCol w="1408244"/>
                <a:gridCol w="1408244"/>
                <a:gridCol w="1271963"/>
                <a:gridCol w="1090254"/>
              </a:tblGrid>
              <a:tr h="14173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 квартал 2013 года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 квартал 2014 года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err="1" smtClean="0">
                          <a:effectLst/>
                        </a:rPr>
                        <a:t>Откл</a:t>
                      </a:r>
                      <a:r>
                        <a:rPr lang="ru-RU" sz="2400" u="none" strike="noStrike" dirty="0" smtClean="0">
                          <a:effectLst/>
                        </a:rPr>
                        <a:t>.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в %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rgbClr val="65AEFF"/>
                    </a:solidFill>
                  </a:tcPr>
                </a:tc>
              </a:tr>
              <a:tr h="825697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u="none" strike="noStrike" dirty="0">
                          <a:effectLst/>
                        </a:rPr>
                        <a:t>ВСЕГО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3 222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4 388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1 166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136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84497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>
                          <a:effectLst/>
                        </a:rPr>
                        <a:t>Акцизы на алкоголь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905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1 320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415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146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</a:tr>
              <a:tr h="884497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>
                          <a:effectLst/>
                        </a:rPr>
                        <a:t>Акцизы на пиво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400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1 177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777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294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4497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>
                          <a:effectLst/>
                        </a:rPr>
                        <a:t>Акцизы на нефтепродукты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1 917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1 891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-26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99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8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Поступление акцизов на нефтепродукты в консолидированный бюджет Республики Татарстан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891557" y="1196752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14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936867"/>
              </p:ext>
            </p:extLst>
          </p:nvPr>
        </p:nvGraphicFramePr>
        <p:xfrm>
          <a:off x="179512" y="1566084"/>
          <a:ext cx="8712967" cy="5031269"/>
        </p:xfrm>
        <a:graphic>
          <a:graphicData uri="http://schemas.openxmlformats.org/drawingml/2006/table">
            <a:tbl>
              <a:tblPr/>
              <a:tblGrid>
                <a:gridCol w="3106181"/>
                <a:gridCol w="1634833"/>
                <a:gridCol w="1416149"/>
                <a:gridCol w="1444808"/>
                <a:gridCol w="1110996"/>
              </a:tblGrid>
              <a:tr h="19315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План</a:t>
                      </a:r>
                      <a:b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 2014 год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2013 года 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квартал 2014 года 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Откл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</a:tr>
              <a:tr h="900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Акцизы на нефтепродукты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9 400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1 917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1 891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5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в т.ч. в бюджет Республики Татарстан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8 550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1 917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1 707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-210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6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в т.ч. в местные бюджеты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72000" marR="72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106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55506743"/>
              </p:ext>
            </p:extLst>
          </p:nvPr>
        </p:nvGraphicFramePr>
        <p:xfrm>
          <a:off x="179512" y="1556792"/>
          <a:ext cx="879295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48680"/>
            <a:ext cx="9144000" cy="928694"/>
          </a:xfrm>
        </p:spPr>
        <p:txBody>
          <a:bodyPr/>
          <a:lstStyle/>
          <a:p>
            <a:pPr marL="0" indent="0"/>
            <a:r>
              <a:rPr lang="ru-RU" sz="2800" dirty="0" smtClean="0">
                <a:solidFill>
                  <a:schemeClr val="tx1"/>
                </a:solidFill>
              </a:rPr>
              <a:t>Поступление НДФЛ в консолидированный бюджет Республики Татарстан в </a:t>
            </a:r>
            <a:r>
              <a:rPr lang="en-US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 квартале 2012-2014 гг.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15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806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1"/>
            <a:ext cx="9144000" cy="700993"/>
          </a:xfrm>
        </p:spPr>
        <p:txBody>
          <a:bodyPr/>
          <a:lstStyle/>
          <a:p>
            <a:pPr marL="0" indent="0"/>
            <a:r>
              <a:rPr lang="ru-RU" sz="1800" dirty="0"/>
              <a:t>Районы, в которых темп поступления НДФЛ в консолидированный бюджет Республики Татарстан за 1 квартал 2014г. ниже прогнозного темпа роста </a:t>
            </a:r>
            <a:r>
              <a:rPr lang="ru-RU" sz="1800" dirty="0" smtClean="0"/>
              <a:t>ФОТ</a:t>
            </a: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16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580583"/>
              </p:ext>
            </p:extLst>
          </p:nvPr>
        </p:nvGraphicFramePr>
        <p:xfrm>
          <a:off x="189316" y="1340768"/>
          <a:ext cx="8856984" cy="5400594"/>
        </p:xfrm>
        <a:graphic>
          <a:graphicData uri="http://schemas.openxmlformats.org/drawingml/2006/table">
            <a:tbl>
              <a:tblPr/>
              <a:tblGrid>
                <a:gridCol w="2592289"/>
                <a:gridCol w="1584176"/>
                <a:gridCol w="1513120"/>
                <a:gridCol w="1525045"/>
                <a:gridCol w="1642354"/>
              </a:tblGrid>
              <a:tr h="46484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 Поступление за 1 квартал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Темп роста 2014г. к 2013г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Темп ФОТ, доведенный МЭРТ на 2014г. 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</a:tr>
              <a:tr h="4394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Алексеевский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39 501,0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41 183,4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104,3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110,4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Альметьевский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969 312,5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1 069 951,4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110,4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111,0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Апастовский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23 292,0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25 217,1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108,3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109,5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Арский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53 629,0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55 988,6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104,4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108,5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Бугульминский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240 652,3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257 316,7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106,9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108,9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Кайбицкий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17 215,0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16 297,3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94,7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110,8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Кам-Устьинский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27 947,0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26 552,0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95,0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110,4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Кукморский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52 624,0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52 943,0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100,6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107,1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Мамадышский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57 727,0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49 436,0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85,6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105,3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Менделеевский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49 103,0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54 275,5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110,5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113,0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err="1">
                          <a:effectLst/>
                          <a:latin typeface="+mn-lt"/>
                        </a:rPr>
                        <a:t>Муслюмовский</a:t>
                      </a:r>
                      <a:endParaRPr lang="ru-RU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20 738,0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20 999,0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101,3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110,8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Нижнекамский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1 102 464,7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1 082 251,1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98,2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110,4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Сармановский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69 756,0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78 008,9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effectLst/>
                          <a:latin typeface="+mn-lt"/>
                        </a:rPr>
                        <a:t>111,8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effectLst/>
                          <a:latin typeface="+mn-lt"/>
                        </a:rPr>
                        <a:t>116,7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В целом по </a:t>
                      </a:r>
                      <a:r>
                        <a:rPr lang="ru-RU" sz="1800" b="1" i="0" u="none" strike="noStrike" dirty="0" smtClean="0">
                          <a:effectLst/>
                          <a:latin typeface="+mn-lt"/>
                        </a:rPr>
                        <a:t>республике</a:t>
                      </a:r>
                      <a:endParaRPr lang="ru-RU" sz="1800" b="1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>
                          <a:effectLst/>
                          <a:latin typeface="+mn-lt"/>
                        </a:rPr>
                        <a:t>10 600 300,0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11 915 400,0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112,4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effectLst/>
                          <a:latin typeface="+mn-lt"/>
                        </a:rPr>
                        <a:t>110,8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11034" y="1016368"/>
            <a:ext cx="98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>
                <a:latin typeface="+mn-lt"/>
              </a:rPr>
              <a:t>т</a:t>
            </a:r>
            <a:r>
              <a:rPr lang="ru-RU" dirty="0" err="1" smtClean="0">
                <a:latin typeface="+mn-lt"/>
              </a:rPr>
              <a:t>ыс.руб</a:t>
            </a:r>
            <a:r>
              <a:rPr lang="ru-RU" dirty="0" smtClean="0">
                <a:latin typeface="+mn-lt"/>
              </a:rPr>
              <a:t>.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1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936523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Поступление земельного налога в консолидированный бюджет Республики Татарстан за 1 квартал 2012-2014 годах</a:t>
            </a:r>
          </a:p>
          <a:p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3523820"/>
              </p:ext>
            </p:extLst>
          </p:nvPr>
        </p:nvGraphicFramePr>
        <p:xfrm>
          <a:off x="285750" y="1357298"/>
          <a:ext cx="8572530" cy="5326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17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251520" y="1484784"/>
            <a:ext cx="1285864" cy="339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 smtClean="0"/>
              <a:t>млн. руб.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0352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55130977"/>
              </p:ext>
            </p:extLst>
          </p:nvPr>
        </p:nvGraphicFramePr>
        <p:xfrm>
          <a:off x="142875" y="1196751"/>
          <a:ext cx="8858250" cy="5518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12734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Структура поступлений налогов на совокупный доход за 1 квартал 2014 года, </a:t>
            </a:r>
            <a:r>
              <a:rPr lang="ru-RU" sz="28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%</a:t>
            </a:r>
            <a:endParaRPr lang="ru-RU" sz="2800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18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61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-19665" y="476672"/>
            <a:ext cx="9136678" cy="792088"/>
          </a:xfrm>
        </p:spPr>
        <p:txBody>
          <a:bodyPr/>
          <a:lstStyle/>
          <a:p>
            <a:r>
              <a:rPr lang="ru-RU" sz="2200" b="1" dirty="0" smtClean="0"/>
              <a:t>Муниципалитеты, </a:t>
            </a:r>
            <a:r>
              <a:rPr lang="ru-RU" sz="2200" b="1" dirty="0"/>
              <a:t>в которых снизилось поступление </a:t>
            </a:r>
            <a:r>
              <a:rPr lang="ru-RU" sz="2000" b="1" dirty="0"/>
              <a:t>единого налога на </a:t>
            </a:r>
            <a:br>
              <a:rPr lang="ru-RU" sz="2000" b="1" dirty="0"/>
            </a:br>
            <a:r>
              <a:rPr lang="ru-RU" sz="2000" b="1" dirty="0"/>
              <a:t>вмененный </a:t>
            </a:r>
            <a:r>
              <a:rPr lang="ru-RU" sz="2000" b="1" dirty="0" smtClean="0"/>
              <a:t>доход </a:t>
            </a:r>
            <a:r>
              <a:rPr lang="ru-RU" sz="2200" b="1" dirty="0" smtClean="0"/>
              <a:t>в </a:t>
            </a:r>
            <a:r>
              <a:rPr lang="ru-RU" sz="2200" b="1" dirty="0"/>
              <a:t>1 квартале 2014 </a:t>
            </a:r>
            <a:r>
              <a:rPr lang="ru-RU" sz="2200" b="1" dirty="0" smtClean="0"/>
              <a:t>года</a:t>
            </a:r>
            <a:endParaRPr lang="ru-RU" sz="2000" b="1" dirty="0"/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19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156"/>
              </p:ext>
            </p:extLst>
          </p:nvPr>
        </p:nvGraphicFramePr>
        <p:xfrm>
          <a:off x="107502" y="1431932"/>
          <a:ext cx="8856985" cy="5310982"/>
        </p:xfrm>
        <a:graphic>
          <a:graphicData uri="http://schemas.openxmlformats.org/drawingml/2006/table">
            <a:tbl>
              <a:tblPr/>
              <a:tblGrid>
                <a:gridCol w="2971841"/>
                <a:gridCol w="1575976"/>
                <a:gridCol w="1269785"/>
                <a:gridCol w="1537707"/>
                <a:gridCol w="1501676"/>
              </a:tblGrid>
              <a:tr h="5595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Муниципалитет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Поступления за </a:t>
                      </a:r>
                      <a:b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квартал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Недоимка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2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01.01.2014г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01.04.2014г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АГРЫЗСКИЙ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БУГУЛЬМИНСКИЙ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15130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11412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1434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БУИНСКИЙ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2623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2724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ЕЛАБУЖСКИЙ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9925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9817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1139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КУКМОРСКИЙ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3546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ЛАИШЕВСКИЙ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2998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МЕНДЕЛЕЕВСКИЙ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ПЕСТРЕЧИНСКИЙ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1680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РЫБ.-СЛОБОДСКИЙ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ЧЕРЕМШАНСКИЙ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1148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ЧИСТОПОЛЬСКИЙ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6273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5197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1111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г.НАБ.ЧЕЛНЫ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83065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72633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7894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8514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75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г.КАЗАНЬ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234469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205026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21796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22945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Итого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370450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323077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38252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40851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12246" y="1068705"/>
            <a:ext cx="1077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>
                <a:latin typeface="+mn-lt"/>
              </a:rPr>
              <a:t>т</a:t>
            </a:r>
            <a:r>
              <a:rPr lang="ru-RU" sz="2000" dirty="0" err="1" smtClean="0">
                <a:latin typeface="+mn-lt"/>
              </a:rPr>
              <a:t>ыс.руб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735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43508" y="1564613"/>
            <a:ext cx="8856984" cy="51706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50" dirty="0"/>
              <a:t>Повысить эффективность аналитической работы в отношении убыточных организаций, а также организаций, представляющих в налоговые органы нулевую отчетность по налогу на прибыль.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 smtClean="0"/>
              <a:t>По </a:t>
            </a:r>
            <a:r>
              <a:rPr lang="ru-RU" sz="1650" dirty="0"/>
              <a:t>итогам финансово-хозяйственной деятельности организаций </a:t>
            </a:r>
            <a:r>
              <a:rPr lang="ru-RU" sz="1650" dirty="0" smtClean="0"/>
              <a:t>провести </a:t>
            </a:r>
            <a:r>
              <a:rPr lang="ru-RU" sz="1650" dirty="0"/>
              <a:t>анализ  налогоплательщиков, допустивших снижение налога на прибыль.  </a:t>
            </a:r>
            <a:endParaRPr lang="en-US" sz="16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/>
              <a:t>Обеспечить целевое и эффективное использование остатков средств федерального бюджета, образовавшихся по состоянию на 1 января </a:t>
            </a:r>
            <a:r>
              <a:rPr lang="ru-RU" sz="1650" dirty="0" smtClean="0"/>
              <a:t>201</a:t>
            </a:r>
            <a:r>
              <a:rPr lang="en-US" sz="1650" dirty="0" smtClean="0"/>
              <a:t>4</a:t>
            </a:r>
            <a:r>
              <a:rPr lang="ru-RU" sz="1650" dirty="0" smtClean="0"/>
              <a:t> </a:t>
            </a:r>
            <a:r>
              <a:rPr lang="ru-RU" sz="1650" dirty="0"/>
              <a:t>года</a:t>
            </a:r>
            <a:r>
              <a:rPr lang="ru-RU" sz="1650" dirty="0" smtClean="0"/>
              <a:t>.</a:t>
            </a:r>
            <a:endParaRPr lang="en-US" sz="16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 smtClean="0"/>
              <a:t>Провести мониторинг </a:t>
            </a:r>
            <a:r>
              <a:rPr lang="ru-RU" sz="1650" dirty="0"/>
              <a:t>финансово-хозяйственной деятельности организаций в целях принятия мер по улучшению результатов их финансово-хозяйственной деятельности, увеличению поступлений налога на прибыль, других налогов в бюджет Республики </a:t>
            </a:r>
            <a:r>
              <a:rPr lang="ru-RU" sz="1650" dirty="0" smtClean="0"/>
              <a:t>Татарстан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 smtClean="0"/>
              <a:t>Обеспечить </a:t>
            </a:r>
            <a:r>
              <a:rPr lang="ru-RU" sz="1650" dirty="0"/>
              <a:t>эффективное и своевременное освоение средств бюджета Республики Татарстан в соответствии со сводной бюджетной росписью на </a:t>
            </a:r>
            <a:r>
              <a:rPr lang="ru-RU" sz="1650" dirty="0" smtClean="0"/>
              <a:t>2014 </a:t>
            </a:r>
            <a:r>
              <a:rPr lang="ru-RU" sz="1650" dirty="0"/>
              <a:t>год</a:t>
            </a:r>
            <a:r>
              <a:rPr lang="ru-RU" sz="1650" dirty="0" smtClean="0"/>
              <a:t>.</a:t>
            </a:r>
            <a:endParaRPr lang="ru-RU" sz="165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 smtClean="0"/>
              <a:t>Не </a:t>
            </a:r>
            <a:r>
              <a:rPr lang="ru-RU" sz="1650" dirty="0"/>
              <a:t>допускать превышения кредиторской задолженности над лимитами бюджетных обязательств. </a:t>
            </a:r>
            <a:endParaRPr lang="ru-RU" sz="165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 smtClean="0"/>
              <a:t>Обеспечить </a:t>
            </a:r>
            <a:r>
              <a:rPr lang="ru-RU" sz="1650" dirty="0"/>
              <a:t>эффективность закупок для нужд государственных и муниципальных заказчиков, автономных учреждений в 2014 году.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50" dirty="0"/>
              <a:t>Привести в соответствие с Федеральным законом от 05.04.2013  № 44-ФЗ «О контрактной системе в сфере закупок товаров, работ, услуг для обеспечения государственных и муниципальных нужд» нормативные акты, регламентирующие закупки товаров, работ, услуг для государственных и муниципальных нужд Республики Татарстан</a:t>
            </a:r>
            <a:r>
              <a:rPr lang="ru-RU" sz="1650" dirty="0" smtClean="0"/>
              <a:t>.</a:t>
            </a:r>
            <a:endParaRPr lang="en-US" sz="165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44715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+mn-lt"/>
              </a:rPr>
              <a:t>Выполненные </a:t>
            </a:r>
            <a:r>
              <a:rPr lang="ru-RU" sz="2000" b="1" dirty="0" smtClean="0">
                <a:latin typeface="+mn-lt"/>
              </a:rPr>
              <a:t>Министерством финансов Республики Татарстан поручения Президента </a:t>
            </a:r>
            <a:r>
              <a:rPr lang="ru-RU" sz="2000" b="1" dirty="0">
                <a:latin typeface="+mn-lt"/>
              </a:rPr>
              <a:t>Республики Татарстан </a:t>
            </a:r>
            <a:r>
              <a:rPr lang="ru-RU" sz="2000" b="1" dirty="0" err="1" smtClean="0">
                <a:latin typeface="+mn-lt"/>
              </a:rPr>
              <a:t>Р.Н.Минниханова</a:t>
            </a:r>
            <a:r>
              <a:rPr lang="ru-RU" sz="2000" b="1" dirty="0" smtClean="0">
                <a:latin typeface="+mn-lt"/>
              </a:rPr>
              <a:t> 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по </a:t>
            </a:r>
            <a:r>
              <a:rPr lang="ru-RU" sz="2000" b="1" dirty="0">
                <a:latin typeface="+mn-lt"/>
              </a:rPr>
              <a:t>итогам </a:t>
            </a:r>
            <a:r>
              <a:rPr lang="ru-RU" sz="2000" b="1" dirty="0" smtClean="0">
                <a:latin typeface="+mn-lt"/>
              </a:rPr>
              <a:t>исполнения </a:t>
            </a:r>
            <a:r>
              <a:rPr lang="ru-RU" sz="2000" b="1" dirty="0">
                <a:latin typeface="+mn-lt"/>
              </a:rPr>
              <a:t>бюджета за </a:t>
            </a:r>
            <a:r>
              <a:rPr lang="ru-RU" sz="2000" b="1" dirty="0" smtClean="0">
                <a:latin typeface="+mn-lt"/>
              </a:rPr>
              <a:t>201</a:t>
            </a:r>
            <a:r>
              <a:rPr lang="en-US" sz="2000" b="1" dirty="0" smtClean="0">
                <a:latin typeface="+mn-lt"/>
              </a:rPr>
              <a:t>3</a:t>
            </a:r>
            <a:r>
              <a:rPr lang="ru-RU" sz="2000" b="1" dirty="0" smtClean="0">
                <a:latin typeface="+mn-lt"/>
              </a:rPr>
              <a:t> год</a:t>
            </a:r>
            <a:endParaRPr lang="ru-RU" sz="2000" b="1" dirty="0">
              <a:latin typeface="+mn-lt"/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219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-26987" y="476672"/>
            <a:ext cx="9144000" cy="792088"/>
          </a:xfrm>
        </p:spPr>
        <p:txBody>
          <a:bodyPr/>
          <a:lstStyle/>
          <a:p>
            <a:r>
              <a:rPr lang="ru-RU" sz="2400" b="1" dirty="0"/>
              <a:t>Муниципалитеты </a:t>
            </a:r>
            <a:r>
              <a:rPr lang="ru-RU" sz="2400" b="1" dirty="0" smtClean="0"/>
              <a:t>увеличившие </a:t>
            </a:r>
            <a:r>
              <a:rPr lang="ru-RU" sz="2400" b="1" dirty="0"/>
              <a:t>поступление единого налога на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вмененный </a:t>
            </a:r>
            <a:r>
              <a:rPr lang="ru-RU" sz="2400" b="1" dirty="0"/>
              <a:t>доход  за 1 квартал 2014 года</a:t>
            </a: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20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500410"/>
              </p:ext>
            </p:extLst>
          </p:nvPr>
        </p:nvGraphicFramePr>
        <p:xfrm>
          <a:off x="107503" y="1484784"/>
          <a:ext cx="8982025" cy="5217571"/>
        </p:xfrm>
        <a:graphic>
          <a:graphicData uri="http://schemas.openxmlformats.org/drawingml/2006/table">
            <a:tbl>
              <a:tblPr/>
              <a:tblGrid>
                <a:gridCol w="4401697"/>
                <a:gridCol w="2097492"/>
                <a:gridCol w="2482836"/>
              </a:tblGrid>
              <a:tr h="69311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2400" b="1" i="0" u="none" strike="noStrike" dirty="0" smtClean="0">
                          <a:effectLst/>
                          <a:latin typeface="+mn-lt"/>
                        </a:rPr>
                        <a:t>Муниципалитет</a:t>
                      </a:r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Поступления за </a:t>
                      </a:r>
                      <a:r>
                        <a:rPr lang="ru-RU" sz="2400" b="1" i="0" u="none" strike="noStrike" dirty="0" smtClean="0">
                          <a:effectLst/>
                          <a:latin typeface="+mn-lt"/>
                        </a:rPr>
                        <a:t>1 </a:t>
                      </a:r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квартал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5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2013г.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2014г.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ВЕРХ.-УСЛОНСКИЙ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ЗЕЛЕНОДОЛЬСКИЙ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20 422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20 600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ТЮЛЯЧИНСКИЙ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1 042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1 057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АТНИНСКИЙ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АЛЕКСЕЕВСКИЙ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2 174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НОВОШЕШМИНСКИЙ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1 032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НИЖНЕКАМСКИЙ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44 580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48 371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АПАСТОВСКИЙ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1 803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1 977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ЮТАЗИНСКИЙ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1 647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1 863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ДРОЖЖАНОВСКИЙ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КАЙБИЦКИЙ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55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КАМ-УСТЬИНСКИЙ 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1 312</a:t>
                      </a:r>
                    </a:p>
                  </a:txBody>
                  <a:tcPr marL="7620" marR="762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12246" y="1068705"/>
            <a:ext cx="1077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>
                <a:latin typeface="+mn-lt"/>
              </a:rPr>
              <a:t>т</a:t>
            </a:r>
            <a:r>
              <a:rPr lang="ru-RU" sz="2000" dirty="0" err="1" smtClean="0">
                <a:latin typeface="+mn-lt"/>
              </a:rPr>
              <a:t>ыс.руб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57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3"/>
            <p:extLst/>
          </p:nvPr>
        </p:nvGraphicFramePr>
        <p:xfrm>
          <a:off x="179512" y="1556792"/>
          <a:ext cx="8749605" cy="508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1669178"/>
            <a:ext cx="1763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+mj-lt"/>
              </a:rPr>
              <a:t>млрд. рублей</a:t>
            </a:r>
            <a:endParaRPr lang="ru-RU" sz="2000" b="1" dirty="0">
              <a:latin typeface="+mj-lt"/>
            </a:endParaRPr>
          </a:p>
        </p:txBody>
      </p:sp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48680"/>
            <a:ext cx="8858312" cy="912734"/>
          </a:xfrm>
        </p:spPr>
        <p:txBody>
          <a:bodyPr/>
          <a:lstStyle/>
          <a:p>
            <a:pPr indent="19050"/>
            <a:r>
              <a:rPr lang="ru-RU" dirty="0" smtClean="0">
                <a:solidFill>
                  <a:schemeClr val="tx1"/>
                </a:solidFill>
              </a:rPr>
              <a:t>Поступление неналоговых доходов в  консолидированный бюджет Республики Татарстан за 1 квартал 2012-2014 гг.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21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160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42530" y="476672"/>
            <a:ext cx="9061790" cy="912734"/>
          </a:xfrm>
        </p:spPr>
        <p:txBody>
          <a:bodyPr/>
          <a:lstStyle/>
          <a:p>
            <a:pPr marL="85725" indent="0"/>
            <a:r>
              <a:rPr lang="ru-RU" dirty="0"/>
              <a:t>Информация о недоимке по налогам и сборам в местные бюджеты на 01.04.2014г</a:t>
            </a:r>
            <a:r>
              <a:rPr lang="ru-RU" dirty="0" smtClean="0"/>
              <a:t>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22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997" y="1161134"/>
            <a:ext cx="1077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>
                <a:latin typeface="+mn-lt"/>
              </a:rPr>
              <a:t>тыс.руб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07355"/>
              </p:ext>
            </p:extLst>
          </p:nvPr>
        </p:nvGraphicFramePr>
        <p:xfrm>
          <a:off x="395536" y="1566635"/>
          <a:ext cx="8496944" cy="481866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540393"/>
                <a:gridCol w="1593177"/>
                <a:gridCol w="1593177"/>
                <a:gridCol w="1770197"/>
              </a:tblGrid>
              <a:tr h="8168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 </a:t>
                      </a:r>
                      <a:endParaRPr lang="ru-RU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на 01.01.14г.</a:t>
                      </a:r>
                      <a:endParaRPr lang="ru-RU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на 01.04.14г.</a:t>
                      </a:r>
                      <a:endParaRPr lang="ru-RU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smtClean="0">
                          <a:effectLst/>
                        </a:rPr>
                        <a:t>Отклонение</a:t>
                      </a:r>
                      <a:endParaRPr lang="ru-RU" sz="2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</a:tr>
              <a:tr h="8387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72000" marR="7200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525 635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689 179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163 544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678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2400" b="0" i="1" u="none" strike="noStrike" dirty="0">
                          <a:effectLst/>
                          <a:latin typeface="+mn-lt"/>
                        </a:rPr>
                        <a:t>в том </a:t>
                      </a:r>
                      <a:r>
                        <a:rPr lang="ru-RU" sz="2400" b="0" i="1" u="none" strike="noStrike" dirty="0" smtClean="0">
                          <a:effectLst/>
                          <a:latin typeface="+mn-lt"/>
                        </a:rPr>
                        <a:t>числе:</a:t>
                      </a:r>
                      <a:endParaRPr lang="ru-RU" sz="2400" b="1" i="1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8934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Земельный налог </a:t>
                      </a: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207 811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326 090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118 279</a:t>
                      </a:r>
                    </a:p>
                  </a:txBody>
                  <a:tcPr marL="7620" marR="7620" marT="7620" marB="0" anchor="ctr"/>
                </a:tc>
              </a:tr>
              <a:tr h="7585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Упрощенная система налогообложения</a:t>
                      </a: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17 324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68 306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effectLst/>
                          <a:latin typeface="+mn-lt"/>
                        </a:rPr>
                        <a:t>50 982</a:t>
                      </a:r>
                    </a:p>
                  </a:txBody>
                  <a:tcPr marL="7620" marR="7620" marT="7620" marB="0" anchor="ctr"/>
                </a:tc>
              </a:tr>
              <a:tr h="11377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Единый сельскохозяйственный налог</a:t>
                      </a: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1 361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14 986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effectLst/>
                          <a:latin typeface="+mn-lt"/>
                        </a:rPr>
                        <a:t>13 625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09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42530" y="476672"/>
            <a:ext cx="9061790" cy="912734"/>
          </a:xfrm>
        </p:spPr>
        <p:txBody>
          <a:bodyPr/>
          <a:lstStyle/>
          <a:p>
            <a:pPr marL="85725" indent="0"/>
            <a:r>
              <a:rPr lang="ru-RU" dirty="0"/>
              <a:t>Муниципалитеты, в которых снизилась недоимка в местные бюджеты на 01.04.2014г.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23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60997" y="1161134"/>
            <a:ext cx="1077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>
                <a:latin typeface="+mn-lt"/>
              </a:rPr>
              <a:t>тыс.руб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84558"/>
              </p:ext>
            </p:extLst>
          </p:nvPr>
        </p:nvGraphicFramePr>
        <p:xfrm>
          <a:off x="323528" y="1556790"/>
          <a:ext cx="8694167" cy="5112569"/>
        </p:xfrm>
        <a:graphic>
          <a:graphicData uri="http://schemas.openxmlformats.org/drawingml/2006/table">
            <a:tbl>
              <a:tblPr/>
              <a:tblGrid>
                <a:gridCol w="3145915"/>
                <a:gridCol w="1801752"/>
                <a:gridCol w="1801752"/>
                <a:gridCol w="1944748"/>
              </a:tblGrid>
              <a:tr h="6295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2400" b="0" i="0" u="none" strike="noStrike" dirty="0" smtClean="0">
                          <a:effectLst/>
                          <a:latin typeface="+mn-lt"/>
                        </a:rPr>
                        <a:t>Муниципалитет</a:t>
                      </a:r>
                      <a:endParaRPr lang="ru-RU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на 01.01.14г.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effectLst/>
                          <a:latin typeface="+mn-lt"/>
                        </a:rPr>
                        <a:t>на 01.04.14г.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effectLst/>
                          <a:latin typeface="+mn-lt"/>
                        </a:rPr>
                        <a:t>Отклонение</a:t>
                      </a:r>
                      <a:endParaRPr lang="ru-RU" sz="2400" b="0" i="0" u="none" strike="noStrike" dirty="0"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FF71"/>
                    </a:solidFill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Высокогорский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4 480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Кайбицкий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1 669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Мамадышский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6 429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Бавлинский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4 719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Агрызский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4 215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Дрожжановский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2 664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Апастовский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4 474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Азнакаевский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6 821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6 062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Лениногорский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8 758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-1 321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Заинский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12 781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11 374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-1 407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Тюлячинский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3 755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2 108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-1 647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32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42530" y="476672"/>
            <a:ext cx="9061790" cy="912734"/>
          </a:xfrm>
        </p:spPr>
        <p:txBody>
          <a:bodyPr/>
          <a:lstStyle/>
          <a:p>
            <a:pPr marL="85725" indent="0"/>
            <a:r>
              <a:rPr lang="ru-RU" sz="2000" dirty="0"/>
              <a:t>Муниципалитеты с наибольшим ростом задолженности по арендной плате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24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369612"/>
              </p:ext>
            </p:extLst>
          </p:nvPr>
        </p:nvGraphicFramePr>
        <p:xfrm>
          <a:off x="134639" y="1206044"/>
          <a:ext cx="8865493" cy="5562600"/>
        </p:xfrm>
        <a:graphic>
          <a:graphicData uri="http://schemas.openxmlformats.org/drawingml/2006/table">
            <a:tbl>
              <a:tblPr/>
              <a:tblGrid>
                <a:gridCol w="2677380"/>
                <a:gridCol w="1542597"/>
                <a:gridCol w="1578057"/>
                <a:gridCol w="1489402"/>
                <a:gridCol w="1578057"/>
              </a:tblGrid>
              <a:tr h="46203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2000" marR="72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На 01.01.2014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+mn-lt"/>
                        </a:rPr>
                        <a:t>на 01.04. 2014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+mn-lt"/>
                        </a:rPr>
                        <a:t>Отклонения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+mn-lt"/>
                        </a:rPr>
                        <a:t>% роста задолженности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Менделеевский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10 595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12 817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Чистопольский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19 220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23 848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Балтасинский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1 624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Тюлячинский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Мензелинский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Актанышский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1 878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Арский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2 214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Ютазинский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Бугульминский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3 196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Апастовский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Набережные Челны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27 812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46 548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18 736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Алькеевский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Тукаевский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Атнинский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Бавлинский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Пестречинский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36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Спасский район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28384" y="836712"/>
            <a:ext cx="989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+mn-lt"/>
              </a:rPr>
              <a:t>тыс.руб</a:t>
            </a:r>
            <a:r>
              <a:rPr lang="ru-RU" dirty="0" smtClean="0">
                <a:latin typeface="+mn-lt"/>
              </a:rPr>
              <a:t>.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184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48680"/>
            <a:ext cx="8858312" cy="912734"/>
          </a:xfrm>
        </p:spPr>
        <p:txBody>
          <a:bodyPr/>
          <a:lstStyle/>
          <a:p>
            <a:pPr indent="19050"/>
            <a:r>
              <a:rPr lang="ru-RU" dirty="0" smtClean="0">
                <a:solidFill>
                  <a:schemeClr val="tx1"/>
                </a:solidFill>
              </a:rPr>
              <a:t>Муниципалитеты выполняющие плановые задания по платежам в Государственный жилищный фонд с отставанием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25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46424"/>
              </p:ext>
            </p:extLst>
          </p:nvPr>
        </p:nvGraphicFramePr>
        <p:xfrm>
          <a:off x="467544" y="1628800"/>
          <a:ext cx="8390768" cy="4680522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8390768"/>
              </a:tblGrid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Аксубаевский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Бугульминский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Кукморский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Лениногорский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Тетюшский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Тюлячинский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Чистопольский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err="1" smtClean="0"/>
                        <a:t>г.Казань</a:t>
                      </a:r>
                      <a:endParaRPr lang="ru-RU" sz="2400" b="0" dirty="0"/>
                    </a:p>
                  </a:txBody>
                  <a:tcPr/>
                </a:tc>
              </a:tr>
              <a:tr h="520058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/>
                        <a:t>г. Набережные Челны</a:t>
                      </a:r>
                      <a:endParaRPr lang="ru-RU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3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60120759"/>
              </p:ext>
            </p:extLst>
          </p:nvPr>
        </p:nvGraphicFramePr>
        <p:xfrm>
          <a:off x="142875" y="1196751"/>
          <a:ext cx="8858250" cy="5518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1273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Структура расходов консолидированного бюджета Республики Татарстан за 1 квартал 2014 года, в %</a:t>
            </a:r>
          </a:p>
          <a:p>
            <a:endParaRPr lang="ru-RU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26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63688" y="3501008"/>
            <a:ext cx="2304256" cy="1168539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51,7 </a:t>
            </a:r>
            <a:r>
              <a:rPr lang="ru-RU" sz="2400" b="1" dirty="0" err="1" smtClean="0"/>
              <a:t>млрд.руб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9239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5623" y="692696"/>
            <a:ext cx="9144000" cy="62470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Расходы бюджетов  за 1 квартал 2014 года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921931"/>
              </p:ext>
            </p:extLst>
          </p:nvPr>
        </p:nvGraphicFramePr>
        <p:xfrm>
          <a:off x="323528" y="2276872"/>
          <a:ext cx="8352928" cy="36237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1648"/>
                <a:gridCol w="2871280"/>
              </a:tblGrid>
              <a:tr h="1207923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Консолидированный бюджет Республики Татарстан</a:t>
                      </a:r>
                      <a:endParaRPr lang="ru-RU" sz="28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51,7</a:t>
                      </a:r>
                      <a:endParaRPr lang="ru-RU" sz="4800" b="1" dirty="0"/>
                    </a:p>
                  </a:txBody>
                  <a:tcPr anchor="ctr"/>
                </a:tc>
              </a:tr>
              <a:tr h="1207923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Бюджет Республики Татарстан</a:t>
                      </a:r>
                      <a:endParaRPr lang="ru-RU" sz="28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46,8</a:t>
                      </a:r>
                      <a:endParaRPr lang="ru-RU" sz="4800" b="1" dirty="0"/>
                    </a:p>
                  </a:txBody>
                  <a:tcPr anchor="ctr"/>
                </a:tc>
              </a:tr>
              <a:tr h="1207923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Местные бюджеты</a:t>
                      </a:r>
                      <a:endParaRPr lang="ru-RU" sz="28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13,7</a:t>
                      </a:r>
                      <a:endParaRPr lang="ru-RU" sz="4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64288" y="1772816"/>
            <a:ext cx="1492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>
                <a:latin typeface="+mn-lt"/>
              </a:rPr>
              <a:t>млрд.руб.</a:t>
            </a:r>
            <a:endParaRPr lang="ru-RU" sz="2400" dirty="0">
              <a:latin typeface="+mn-lt"/>
            </a:endParaRPr>
          </a:p>
        </p:txBody>
      </p:sp>
      <p:sp>
        <p:nvSpPr>
          <p:cNvPr id="8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27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976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27572" y="548680"/>
            <a:ext cx="9144000" cy="624702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Министерства и ведомства, имеющие низкий процент кассового исполнения расходов без учета федеральных средств за 1 квартал 2014 года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28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3737"/>
              </p:ext>
            </p:extLst>
          </p:nvPr>
        </p:nvGraphicFramePr>
        <p:xfrm>
          <a:off x="251520" y="1412772"/>
          <a:ext cx="8712968" cy="525658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620735"/>
                <a:gridCol w="2092233"/>
              </a:tblGrid>
              <a:tr h="638134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Министерство,</a:t>
                      </a:r>
                      <a:r>
                        <a:rPr lang="ru-RU" sz="2000" baseline="0" dirty="0" smtClean="0"/>
                        <a:t> ведомство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/>
                </a:tc>
              </a:tr>
              <a:tr h="739979">
                <a:tc>
                  <a:txBody>
                    <a:bodyPr/>
                    <a:lstStyle/>
                    <a:p>
                      <a:pPr algn="l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Министерство экологии и природных ресурсов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49,3</a:t>
                      </a:r>
                      <a:endParaRPr lang="ru-RU" sz="2000" dirty="0"/>
                    </a:p>
                  </a:txBody>
                  <a:tcPr anchor="ctr"/>
                </a:tc>
              </a:tr>
              <a:tr h="464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Министерство информатизации и связи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43,3</a:t>
                      </a:r>
                      <a:endParaRPr lang="ru-RU" sz="2000" dirty="0"/>
                    </a:p>
                  </a:txBody>
                  <a:tcPr anchor="ctr"/>
                </a:tc>
              </a:tr>
              <a:tr h="739979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Управление ЗАГС Кабинета Министров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41,7</a:t>
                      </a:r>
                      <a:endParaRPr lang="ru-RU" sz="2000" dirty="0"/>
                    </a:p>
                  </a:txBody>
                  <a:tcPr anchor="ctr"/>
                </a:tc>
              </a:tr>
              <a:tr h="464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Комитет РТ по социально-экономическому мониторингу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38,6</a:t>
                      </a:r>
                      <a:endParaRPr lang="ru-RU" sz="2000" dirty="0"/>
                    </a:p>
                  </a:txBody>
                  <a:tcPr anchor="ctr"/>
                </a:tc>
              </a:tr>
              <a:tr h="464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Министерство земельных и имущественных отношений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20,7</a:t>
                      </a:r>
                      <a:endParaRPr lang="ru-RU" sz="2000" dirty="0"/>
                    </a:p>
                  </a:txBody>
                  <a:tcPr anchor="ctr"/>
                </a:tc>
              </a:tr>
              <a:tr h="464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Министерство экономики</a:t>
                      </a:r>
                      <a:r>
                        <a:rPr lang="ru-RU" sz="2000" baseline="0" dirty="0" smtClean="0"/>
                        <a:t>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19,8</a:t>
                      </a:r>
                      <a:endParaRPr lang="ru-RU" sz="2000" dirty="0"/>
                    </a:p>
                  </a:txBody>
                  <a:tcPr anchor="ctr"/>
                </a:tc>
              </a:tr>
              <a:tr h="464507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Министерство лесного</a:t>
                      </a:r>
                      <a:r>
                        <a:rPr lang="ru-RU" sz="2000" baseline="0" dirty="0" smtClean="0"/>
                        <a:t> хозяйства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19,6</a:t>
                      </a:r>
                      <a:endParaRPr lang="ru-RU" sz="2000" dirty="0"/>
                    </a:p>
                  </a:txBody>
                  <a:tcPr anchor="ctr"/>
                </a:tc>
              </a:tr>
              <a:tr h="815960"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Управление по охране и использованию объектов животного мира РТ</a:t>
                      </a:r>
                      <a:endParaRPr lang="ru-RU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10,2</a:t>
                      </a:r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35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42530" y="476672"/>
            <a:ext cx="9061790" cy="912734"/>
          </a:xfrm>
        </p:spPr>
        <p:txBody>
          <a:bodyPr/>
          <a:lstStyle/>
          <a:p>
            <a:pPr marL="85725" indent="0"/>
            <a:r>
              <a:rPr lang="ru-RU" sz="2800" dirty="0">
                <a:solidFill>
                  <a:schemeClr val="tx1"/>
                </a:solidFill>
              </a:rPr>
              <a:t>Задолженность </a:t>
            </a:r>
            <a:r>
              <a:rPr lang="ru-RU" sz="2800" dirty="0" smtClean="0">
                <a:solidFill>
                  <a:schemeClr val="tx1"/>
                </a:solidFill>
              </a:rPr>
              <a:t>районов, </a:t>
            </a:r>
            <a:r>
              <a:rPr lang="ru-RU" sz="2800" dirty="0">
                <a:solidFill>
                  <a:schemeClr val="tx1"/>
                </a:solidFill>
              </a:rPr>
              <a:t>принимавших обязательства в 2013 году, не обеспеченные доходами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29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77210"/>
              </p:ext>
            </p:extLst>
          </p:nvPr>
        </p:nvGraphicFramePr>
        <p:xfrm>
          <a:off x="251520" y="1628804"/>
          <a:ext cx="8640960" cy="5112563"/>
        </p:xfrm>
        <a:graphic>
          <a:graphicData uri="http://schemas.openxmlformats.org/drawingml/2006/table">
            <a:tbl>
              <a:tblPr/>
              <a:tblGrid>
                <a:gridCol w="2664103"/>
                <a:gridCol w="2177614"/>
                <a:gridCol w="1876456"/>
                <a:gridCol w="1922787"/>
              </a:tblGrid>
              <a:tr h="1625963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 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Муниципалитет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Задолженность на 1.01.2014г.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Погашено по состоянию на 25.04.2014г.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Осталось погасить всего по графику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Агрызский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13 586,0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8 340,1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5 245,9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Бавлинский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egoe UI Semilight" panose="020B0402040204020203" pitchFamily="34" charset="0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10 119,0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9 960,0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159,0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Балтасинский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27 190,2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16 034,5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11 155,7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Кукморский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73 738,0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52 553,4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21 184,6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Менделеевский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29 589,4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18 060,0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11 529,4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Муслюмовский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7 898,7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7 898,7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0,0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Рыбно-Слободский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25 785,4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8 000,5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17 784,9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58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Итого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187 906,7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120 847,2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Segoe UI Semilight" panose="020B0402040204020203" pitchFamily="34" charset="0"/>
                        </a:rPr>
                        <a:t>67 059,5</a:t>
                      </a: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2360" y="1268760"/>
            <a:ext cx="1140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7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20849" y="1159773"/>
            <a:ext cx="8856984" cy="550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Повысить эффективность аналитической работы по организациям, сокращающим поступления налога на прибыль, в том числе в части обеспечения контроля за изменением налогооблагаемой базы</a:t>
            </a:r>
            <a:r>
              <a:rPr lang="ru-RU" sz="16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Активизировать разработку и реализацию мероприятий по эффективной работе всех отраслей экономики в рамках межведомственной комиссии по росту собственных доходов консолидированного бюджета Республики Татарстан.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Продолжить работу по подготовке к введению на территории Республики Татарстан налога на имущество организаций по недвижимому имуществу, исходя из кадастровой стоимости.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Обеспечить в 2014 году выполнение мероприятий по формированию программного бюджета Республики Татарстан на 2015-2017 годы.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Не допускать образования просроченной кредиторской задолженности. </a:t>
            </a:r>
            <a:endParaRPr lang="ru-RU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В срок до 15 числа каждого месяца осуществлять анализ кредиторской задолженности в разрезе казенных, бюджетных и автономных учреждений по всем счетам бухгалтерского учета, в том числе в сравнении с лимитами финансирования.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Обеспечить реализацию мероприятий по повышению заработной платы в учреждениях бюджетной сферы во исполнение Указа Президента Российской Федерации от 07.05.2012г. № 597 « О мероприятиях по реализации государственной социальной политики».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/>
              <a:t>Обеспечить направление не менее 50 процентов от полученных подведомственными бюджетными и автономными учреждениями внебюджетных средств на выплату заработной платы.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1600" dirty="0"/>
              <a:t>Обеспечить в 2013 году реализацию Указов Президента Российской Федерации от 7 мая 2012 года № 596 - № 606</a:t>
            </a:r>
            <a:r>
              <a:rPr lang="ru-RU" sz="1600" dirty="0" smtClean="0"/>
              <a:t>.</a:t>
            </a:r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548680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+mn-lt"/>
              </a:rPr>
              <a:t>Поручения Президента Республики Татарстан </a:t>
            </a:r>
            <a:r>
              <a:rPr lang="ru-RU" sz="1600" b="1" dirty="0" err="1">
                <a:latin typeface="+mn-lt"/>
              </a:rPr>
              <a:t>Р.Н.Минниханова</a:t>
            </a:r>
            <a:r>
              <a:rPr lang="ru-RU" sz="1600" b="1" dirty="0">
                <a:latin typeface="+mn-lt"/>
              </a:rPr>
              <a:t> по итогам исполнения бюджета за </a:t>
            </a:r>
            <a:r>
              <a:rPr lang="ru-RU" sz="1600" b="1" dirty="0" smtClean="0">
                <a:latin typeface="+mn-lt"/>
              </a:rPr>
              <a:t>2013 год, </a:t>
            </a:r>
            <a:r>
              <a:rPr lang="ru-RU" sz="1600" b="1" dirty="0">
                <a:latin typeface="+mn-lt"/>
              </a:rPr>
              <a:t>выполнение которых </a:t>
            </a:r>
            <a:r>
              <a:rPr lang="ru-RU" sz="1600" b="1" dirty="0" smtClean="0">
                <a:latin typeface="+mn-lt"/>
              </a:rPr>
              <a:t>Министерством финансов Республики Татарстан продолжается</a:t>
            </a:r>
            <a:endParaRPr lang="ru-RU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93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Проверки целевого использования бюджетных средств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148842"/>
            <a:ext cx="4752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n-lt"/>
              </a:rPr>
              <a:t>Департаментом казначейства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в 1 квартале 2014 года проведены </a:t>
            </a:r>
            <a:r>
              <a:rPr lang="ru-RU" sz="2800" b="1" dirty="0">
                <a:latin typeface="+mn-lt"/>
              </a:rPr>
              <a:t>2</a:t>
            </a:r>
            <a:r>
              <a:rPr lang="ru-RU" sz="2800" b="1" dirty="0" smtClean="0">
                <a:latin typeface="+mn-lt"/>
              </a:rPr>
              <a:t>4 проверки, из них 12 внеплановых</a:t>
            </a:r>
            <a:r>
              <a:rPr lang="ru-RU" sz="2800" dirty="0" smtClean="0">
                <a:latin typeface="+mn-lt"/>
              </a:rPr>
              <a:t> </a:t>
            </a:r>
            <a:endParaRPr lang="ru-RU" sz="2800" dirty="0">
              <a:latin typeface="+mn-lt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22177" y="3068960"/>
            <a:ext cx="8598295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49889" y="3267610"/>
            <a:ext cx="86781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Установлены </a:t>
            </a:r>
            <a:r>
              <a:rPr lang="ru-RU" sz="2400" dirty="0">
                <a:latin typeface="+mn-lt"/>
              </a:rPr>
              <a:t>финансовые нарушения на общую сумму 179 млн. рублей, в том числе :</a:t>
            </a:r>
            <a:endParaRPr lang="ru-RU" sz="2400" dirty="0" smtClean="0">
              <a:latin typeface="+mn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>
                <a:latin typeface="+mn-lt"/>
              </a:rPr>
              <a:t>по нецелевому использованию бюджетных средств на </a:t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1,5 </a:t>
            </a:r>
            <a:r>
              <a:rPr lang="ru-RU" sz="2400" b="1" dirty="0" err="1" smtClean="0">
                <a:latin typeface="+mn-lt"/>
              </a:rPr>
              <a:t>млн.рублей</a:t>
            </a:r>
            <a:endParaRPr lang="ru-RU" sz="2400" b="1" dirty="0" smtClean="0">
              <a:latin typeface="+mn-lt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ru-RU" sz="2400" dirty="0" smtClean="0">
                <a:latin typeface="+mn-lt"/>
              </a:rPr>
              <a:t>По неэффективному использованию </a:t>
            </a:r>
            <a:r>
              <a:rPr lang="ru-RU" sz="2400" dirty="0">
                <a:latin typeface="+mn-lt"/>
              </a:rPr>
              <a:t>бюджетных средств</a:t>
            </a:r>
            <a:r>
              <a:rPr lang="ru-RU" sz="2400" dirty="0" smtClean="0">
                <a:latin typeface="+mn-lt"/>
              </a:rPr>
              <a:t> на </a:t>
            </a:r>
            <a:r>
              <a:rPr lang="ru-RU" sz="2400" b="1" dirty="0" smtClean="0">
                <a:latin typeface="+mn-lt"/>
              </a:rPr>
              <a:t>31 </a:t>
            </a:r>
            <a:r>
              <a:rPr lang="ru-RU" sz="2400" b="1" dirty="0" err="1" smtClean="0">
                <a:latin typeface="+mn-lt"/>
              </a:rPr>
              <a:t>млн.рублей</a:t>
            </a:r>
            <a:endParaRPr lang="ru-RU" sz="2400" b="1" dirty="0">
              <a:latin typeface="+mn-lt"/>
            </a:endParaRPr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31556"/>
            <a:ext cx="2497460" cy="166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30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0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65007" y="451471"/>
            <a:ext cx="8858312" cy="840726"/>
          </a:xfrm>
        </p:spPr>
        <p:txBody>
          <a:bodyPr/>
          <a:lstStyle/>
          <a:p>
            <a:r>
              <a:rPr lang="ru-RU" dirty="0" smtClean="0"/>
              <a:t>Задачи</a:t>
            </a:r>
            <a:r>
              <a:rPr lang="ru-RU" dirty="0"/>
              <a:t>, поставленные на расширенной коллегии Министерства финансов Российской Федерации: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31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291" y="1292197"/>
            <a:ext cx="8843418" cy="54168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72000" tIns="0" rIns="72000" bIns="0" anchor="ctr">
            <a:spAutoFit/>
          </a:bodyPr>
          <a:lstStyle/>
          <a:p>
            <a:r>
              <a:rPr lang="ru-RU" sz="1600" u="sng" dirty="0"/>
              <a:t>Задача  1. </a:t>
            </a:r>
            <a:r>
              <a:rPr lang="ru-RU" sz="1600" dirty="0"/>
              <a:t>Создание условий для обеспечения долгосрочной сбалансированности федерального бюджета и повышения эффективности бюджетных расходов</a:t>
            </a:r>
          </a:p>
          <a:p>
            <a:r>
              <a:rPr lang="ru-RU" sz="1600" u="sng" dirty="0"/>
              <a:t>Задача  2. </a:t>
            </a:r>
            <a:r>
              <a:rPr lang="ru-RU" sz="1600" dirty="0"/>
              <a:t>Совершенствование нормативно-правового регулирования, методологического обеспечения и организации бюджетного процесса  </a:t>
            </a:r>
          </a:p>
          <a:p>
            <a:r>
              <a:rPr lang="ru-RU" sz="1600" u="sng" dirty="0"/>
              <a:t>Задача  3</a:t>
            </a:r>
            <a:r>
              <a:rPr lang="ru-RU" sz="1600" dirty="0"/>
              <a:t>. Развитие инструментов повышения открытости и прозрачности управления общественными финансами </a:t>
            </a:r>
          </a:p>
          <a:p>
            <a:r>
              <a:rPr lang="ru-RU" sz="1600" u="sng" dirty="0"/>
              <a:t>Задача  4. </a:t>
            </a:r>
            <a:r>
              <a:rPr lang="ru-RU" sz="1600" dirty="0"/>
              <a:t>Организация и осуществление контроля и надзора в финансово-бюджетной сфере </a:t>
            </a:r>
          </a:p>
          <a:p>
            <a:r>
              <a:rPr lang="ru-RU" sz="1600" u="sng" dirty="0"/>
              <a:t>Задача  5. </a:t>
            </a:r>
            <a:r>
              <a:rPr lang="ru-RU" sz="1600" dirty="0"/>
              <a:t>Обеспечение функционирования и развитие налоговой системы  Российской Федерации</a:t>
            </a:r>
          </a:p>
          <a:p>
            <a:r>
              <a:rPr lang="ru-RU" sz="1600" u="sng" dirty="0"/>
              <a:t>Задача  6. </a:t>
            </a:r>
            <a:r>
              <a:rPr lang="ru-RU" sz="1600" dirty="0"/>
              <a:t>Реализация государственной  долговой политики и управление государственными финансовыми активами </a:t>
            </a:r>
          </a:p>
          <a:p>
            <a:r>
              <a:rPr lang="ru-RU" sz="1600" u="sng" dirty="0"/>
              <a:t>Задача 7. </a:t>
            </a:r>
            <a:r>
              <a:rPr lang="ru-RU" sz="1600" dirty="0"/>
              <a:t>Создание условий для повышения эффективности функционирования финансовых рынков, банковской,  страховой  деятельности, схем инвестирования и защиты пенсионных накоплений </a:t>
            </a:r>
          </a:p>
          <a:p>
            <a:r>
              <a:rPr lang="ru-RU" sz="1600" u="sng" dirty="0"/>
              <a:t>Задача 8. </a:t>
            </a:r>
            <a:r>
              <a:rPr lang="ru-RU" sz="1600" dirty="0"/>
              <a:t>Развитие международного финансово-экономического сотрудничества Российской Федерации  </a:t>
            </a:r>
          </a:p>
          <a:p>
            <a:r>
              <a:rPr lang="ru-RU" sz="1600" u="sng" dirty="0"/>
              <a:t>Задача 9. </a:t>
            </a:r>
            <a:r>
              <a:rPr lang="ru-RU" sz="1600" dirty="0"/>
              <a:t>Создание и развитие государственной интегрированной информационной системы управления общественными финансами «Электронный бюджет» </a:t>
            </a:r>
          </a:p>
          <a:p>
            <a:r>
              <a:rPr lang="ru-RU" sz="1600" u="sng" dirty="0"/>
              <a:t>Задача 10. </a:t>
            </a:r>
            <a:r>
              <a:rPr lang="ru-RU" sz="1600" dirty="0"/>
              <a:t>Повышение эффективности государственного регулирования отрасли драгоценных металлов и драгоценных камней </a:t>
            </a:r>
          </a:p>
          <a:p>
            <a:r>
              <a:rPr lang="ru-RU" sz="1600" u="sng" dirty="0"/>
              <a:t>Задача 11. </a:t>
            </a:r>
            <a:r>
              <a:rPr lang="ru-RU" sz="1600" dirty="0"/>
              <a:t>Создание условий для эффективного и ответственного управления региональными и муниципальными финансами, повышение устойчивости бюджетов субъектов Российской </a:t>
            </a:r>
            <a:r>
              <a:rPr lang="ru-RU" sz="1600" dirty="0" smtClean="0"/>
              <a:t>Федерации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4520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Поступление доходов в консолидированный бюджет Республики Татарстан в </a:t>
            </a:r>
            <a:r>
              <a:rPr lang="en-US" sz="2800" dirty="0" smtClean="0">
                <a:solidFill>
                  <a:schemeClr val="tx1"/>
                </a:solidFill>
              </a:rPr>
              <a:t>1</a:t>
            </a:r>
            <a:r>
              <a:rPr lang="ru-RU" sz="2800" dirty="0" smtClean="0">
                <a:solidFill>
                  <a:schemeClr val="tx1"/>
                </a:solidFill>
              </a:rPr>
              <a:t> квартале 2012-2014 гг.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0496497"/>
              </p:ext>
            </p:extLst>
          </p:nvPr>
        </p:nvGraphicFramePr>
        <p:xfrm>
          <a:off x="107504" y="1772816"/>
          <a:ext cx="885698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6444208" y="1844824"/>
            <a:ext cx="1216297" cy="728630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ym typeface="Symbol"/>
              </a:rPr>
              <a:t>45,2</a:t>
            </a:r>
            <a:endParaRPr lang="ru-RU" sz="2800" b="1" dirty="0"/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2123728" y="1694978"/>
            <a:ext cx="1260140" cy="728630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ym typeface="Symbol"/>
              </a:rPr>
              <a:t>46,5</a:t>
            </a:r>
            <a:endParaRPr lang="ru-RU" sz="2800" b="1" dirty="0"/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4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4211960" y="1967833"/>
            <a:ext cx="1260140" cy="728630"/>
          </a:xfrm>
          <a:prstGeom prst="wedge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ym typeface="Symbol"/>
              </a:rPr>
              <a:t>42,9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0100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90744785"/>
              </p:ext>
            </p:extLst>
          </p:nvPr>
        </p:nvGraphicFramePr>
        <p:xfrm>
          <a:off x="107503" y="1628800"/>
          <a:ext cx="895094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920846"/>
          </a:xfrm>
        </p:spPr>
        <p:txBody>
          <a:bodyPr/>
          <a:lstStyle/>
          <a:p>
            <a:pPr marL="85725" indent="0"/>
            <a:r>
              <a:rPr lang="ru-RU" sz="2000" dirty="0" smtClean="0">
                <a:solidFill>
                  <a:schemeClr val="tx1"/>
                </a:solidFill>
              </a:rPr>
              <a:t>Динамика поступлений налоговых и неналоговых доходов </a:t>
            </a:r>
            <a:r>
              <a:rPr lang="ru-RU" sz="2000" dirty="0">
                <a:solidFill>
                  <a:schemeClr val="tx1"/>
                </a:solidFill>
              </a:rPr>
              <a:t>в консолидированные бюджеты субъектов Приволжского федерального округа </a:t>
            </a:r>
            <a:r>
              <a:rPr lang="ru-RU" sz="2000" dirty="0" smtClean="0">
                <a:solidFill>
                  <a:schemeClr val="tx1"/>
                </a:solidFill>
              </a:rPr>
              <a:t>в 1 квартале 2014 года по сравнению с 1 кварталом 2013 года. 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5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405343" y="1340768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+mn-lt"/>
              </a:rPr>
              <a:t>в</a:t>
            </a:r>
            <a:r>
              <a:rPr lang="ru-RU" sz="2000" b="1" dirty="0" smtClean="0">
                <a:latin typeface="+mn-lt"/>
              </a:rPr>
              <a:t> %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7551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37506306"/>
              </p:ext>
            </p:extLst>
          </p:nvPr>
        </p:nvGraphicFramePr>
        <p:xfrm>
          <a:off x="107503" y="1628800"/>
          <a:ext cx="8950947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128758"/>
          </a:xfrm>
        </p:spPr>
        <p:txBody>
          <a:bodyPr/>
          <a:lstStyle/>
          <a:p>
            <a:pPr marL="85725" indent="0"/>
            <a:r>
              <a:rPr lang="ru-RU" sz="2000" dirty="0" smtClean="0">
                <a:solidFill>
                  <a:schemeClr val="tx1"/>
                </a:solidFill>
              </a:rPr>
              <a:t>Динамика поступлений налоговых и неналоговых доходов </a:t>
            </a:r>
            <a:r>
              <a:rPr lang="ru-RU" sz="2000" dirty="0">
                <a:solidFill>
                  <a:schemeClr val="tx1"/>
                </a:solidFill>
              </a:rPr>
              <a:t>в консолидированные бюджеты субъектов </a:t>
            </a:r>
            <a:r>
              <a:rPr lang="ru-RU" sz="2000" dirty="0" smtClean="0">
                <a:solidFill>
                  <a:schemeClr val="tx1"/>
                </a:solidFill>
              </a:rPr>
              <a:t>Российской Федерации в 1 квартале 2014 года по сравнению с 1 кварталом 2013 года. </a:t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6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05343" y="1368369"/>
            <a:ext cx="556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+mn-lt"/>
              </a:rPr>
              <a:t>в</a:t>
            </a:r>
            <a:r>
              <a:rPr lang="ru-RU" sz="2000" b="1" dirty="0" smtClean="0">
                <a:latin typeface="+mn-lt"/>
              </a:rPr>
              <a:t> %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3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1273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Динамика поступления по налогу на прибыль в бюджет Республики Татарстан в 1 квартале 2012-2014 годов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51860056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/>
          <p:nvPr/>
        </p:nvSpPr>
        <p:spPr>
          <a:xfrm>
            <a:off x="35496" y="1550823"/>
            <a:ext cx="1285864" cy="33909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b="1" dirty="0"/>
              <a:t>м</a:t>
            </a:r>
            <a:r>
              <a:rPr lang="ru-RU" sz="2000" b="1" dirty="0" smtClean="0"/>
              <a:t>лрд. руб.</a:t>
            </a:r>
            <a:endParaRPr lang="ru-RU" sz="2000" b="1" dirty="0"/>
          </a:p>
        </p:txBody>
      </p:sp>
      <p:sp>
        <p:nvSpPr>
          <p:cNvPr id="5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7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94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984742"/>
          </a:xfrm>
        </p:spPr>
        <p:txBody>
          <a:bodyPr/>
          <a:lstStyle/>
          <a:p>
            <a:pPr marL="0" indent="0"/>
            <a:r>
              <a:rPr lang="ru-RU" sz="2800" dirty="0" smtClean="0">
                <a:solidFill>
                  <a:schemeClr val="tx1"/>
                </a:solidFill>
              </a:rPr>
              <a:t>Поступление налога на прибыль по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основным отраслям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672151"/>
              </p:ext>
            </p:extLst>
          </p:nvPr>
        </p:nvGraphicFramePr>
        <p:xfrm>
          <a:off x="142844" y="1484785"/>
          <a:ext cx="8740102" cy="5112566"/>
        </p:xfrm>
        <a:graphic>
          <a:graphicData uri="http://schemas.openxmlformats.org/drawingml/2006/table">
            <a:tbl>
              <a:tblPr/>
              <a:tblGrid>
                <a:gridCol w="5571750"/>
                <a:gridCol w="2097766"/>
                <a:gridCol w="1070586"/>
              </a:tblGrid>
              <a:tr h="878887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Отрасль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Сумма,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b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млрд. руб.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</a:tr>
              <a:tr h="67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нефть, газ и их обслуживание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7,4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45,4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7110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химическое и нефтехимическое производство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2,0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производство машин, транспорта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6,6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торговля и общепит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0,9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энергетика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0,8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251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организации банковской сферы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0,7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4,3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8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850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984742"/>
          </a:xfrm>
        </p:spPr>
        <p:txBody>
          <a:bodyPr/>
          <a:lstStyle/>
          <a:p>
            <a:pPr marL="0" indent="0"/>
            <a:r>
              <a:rPr lang="ru-RU" sz="2800" dirty="0" smtClean="0">
                <a:solidFill>
                  <a:schemeClr val="tx1"/>
                </a:solidFill>
              </a:rPr>
              <a:t>Рост налога на прибыль за 1 квартал 2013-2014 гг. в разрезе групп налогоплательщиков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525445"/>
              </p:ext>
            </p:extLst>
          </p:nvPr>
        </p:nvGraphicFramePr>
        <p:xfrm>
          <a:off x="261053" y="1772816"/>
          <a:ext cx="8740103" cy="4844836"/>
        </p:xfrm>
        <a:graphic>
          <a:graphicData uri="http://schemas.openxmlformats.org/drawingml/2006/table">
            <a:tbl>
              <a:tblPr/>
              <a:tblGrid>
                <a:gridCol w="2798778"/>
                <a:gridCol w="1188265"/>
                <a:gridCol w="1476031"/>
                <a:gridCol w="900499"/>
                <a:gridCol w="1331749"/>
                <a:gridCol w="1044781"/>
              </a:tblGrid>
              <a:tr h="564023">
                <a:tc rowSpan="3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Рост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по включенным в мониторинг</a:t>
                      </a:r>
                      <a:endParaRPr lang="ru-RU" sz="20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4023">
                <a:tc v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Увеличили поступления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Уменьшили поступления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7262">
                <a:tc vMerge="1"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Кол-во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Кол-во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4778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Поступления всего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2 191,1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5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effectLst/>
                          <a:latin typeface="+mn-lt"/>
                        </a:rPr>
                        <a:t>По организациям, включенным в мониторинг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2 056,6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5 039,7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-2 983,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477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1" u="none" strike="noStrike" dirty="0" smtClean="0">
                          <a:effectLst/>
                          <a:latin typeface="+mn-lt"/>
                        </a:rPr>
                        <a:t>Крупные </a:t>
                      </a:r>
                      <a:r>
                        <a:rPr lang="ru-RU" sz="1800" b="0" i="1" u="none" strike="noStrike" dirty="0">
                          <a:effectLst/>
                          <a:latin typeface="+mn-lt"/>
                        </a:rPr>
                        <a:t>плательщики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2 193,7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3 265,9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-1 072,3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14778"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1" u="none" strike="noStrike" dirty="0" smtClean="0">
                          <a:effectLst/>
                          <a:latin typeface="+mn-lt"/>
                        </a:rPr>
                        <a:t>Прочие </a:t>
                      </a:r>
                      <a:r>
                        <a:rPr lang="ru-RU" sz="1800" b="0" i="1" u="none" strike="noStrike" dirty="0">
                          <a:effectLst/>
                          <a:latin typeface="+mn-lt"/>
                        </a:rPr>
                        <a:t>плательщики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- 137, 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1 773,7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-1 910,8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8355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effectLst/>
                          <a:latin typeface="+mn-lt"/>
                        </a:rPr>
                        <a:t>По организациям, не включенным в мониторинг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134,5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2000" marR="72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2000" marR="7200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683625" y="46038"/>
            <a:ext cx="433388" cy="314325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pPr marL="342900" indent="-342900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9</a:t>
            </a:fld>
            <a:endParaRPr lang="ru-RU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93739" y="1376189"/>
            <a:ext cx="1139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>
                <a:latin typeface="+mn-lt"/>
              </a:rPr>
              <a:t>млн.руб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22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нФинРТ_2010_Слайд_Вариант_1">
  <a:themeElements>
    <a:clrScheme name="МинфинРТ_2010">
      <a:dk1>
        <a:sysClr val="windowText" lastClr="000000"/>
      </a:dk1>
      <a:lt1>
        <a:sysClr val="window" lastClr="FFFFFF"/>
      </a:lt1>
      <a:dk2>
        <a:srgbClr val="1F497D"/>
      </a:dk2>
      <a:lt2>
        <a:srgbClr val="FFFFD9"/>
      </a:lt2>
      <a:accent1>
        <a:srgbClr val="4F81BD"/>
      </a:accent1>
      <a:accent2>
        <a:srgbClr val="C00000"/>
      </a:accent2>
      <a:accent3>
        <a:srgbClr val="0B9A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МинФинРТ_2010_Слайд_Вариант_2">
  <a:themeElements>
    <a:clrScheme name="МинфинРТ_2010">
      <a:dk1>
        <a:sysClr val="windowText" lastClr="000000"/>
      </a:dk1>
      <a:lt1>
        <a:sysClr val="window" lastClr="FFFFFF"/>
      </a:lt1>
      <a:dk2>
        <a:srgbClr val="1F497D"/>
      </a:dk2>
      <a:lt2>
        <a:srgbClr val="FFFFD9"/>
      </a:lt2>
      <a:accent1>
        <a:srgbClr val="4F81BD"/>
      </a:accent1>
      <a:accent2>
        <a:srgbClr val="C00000"/>
      </a:accent2>
      <a:accent3>
        <a:srgbClr val="0B9A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инФинРТ_2010_Заставка_Образец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40567</TotalTime>
  <Words>2206</Words>
  <Application>Microsoft Office PowerPoint</Application>
  <PresentationFormat>Экран (4:3)</PresentationFormat>
  <Paragraphs>723</Paragraphs>
  <Slides>31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40" baseType="lpstr">
      <vt:lpstr>Arial</vt:lpstr>
      <vt:lpstr>Arial Narrow</vt:lpstr>
      <vt:lpstr>Calibri</vt:lpstr>
      <vt:lpstr>Segoe UI Semilight</vt:lpstr>
      <vt:lpstr>Symbol</vt:lpstr>
      <vt:lpstr>Times New Roman</vt:lpstr>
      <vt:lpstr>МинФинРТ_2010_Слайд_Вариант_1</vt:lpstr>
      <vt:lpstr>1_МинФинРТ_2010_Слайд_Вариант_2</vt:lpstr>
      <vt:lpstr>МинФинРТ_2010_Заставка_Образец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Муниципалитеты, в которых снизилось поступление единого налога на  вмененный доход в 1 квартале 2014 года</vt:lpstr>
      <vt:lpstr>Муниципалитеты увеличившие поступление единого налога на  вмененный доход  за 1 квартал 2014 года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Singaevskii</dc:creator>
  <cp:lastModifiedBy>Семен Сингаевский</cp:lastModifiedBy>
  <cp:revision>2111</cp:revision>
  <cp:lastPrinted>2014-04-28T03:50:52Z</cp:lastPrinted>
  <dcterms:created xsi:type="dcterms:W3CDTF">2010-01-14T07:46:46Z</dcterms:created>
  <dcterms:modified xsi:type="dcterms:W3CDTF">2014-04-28T10:20:07Z</dcterms:modified>
</cp:coreProperties>
</file>