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0" r:id="rId2"/>
    <p:sldMasterId id="2147483842" r:id="rId3"/>
  </p:sldMasterIdLst>
  <p:notesMasterIdLst>
    <p:notesMasterId r:id="rId66"/>
  </p:notesMasterIdLst>
  <p:handoutMasterIdLst>
    <p:handoutMasterId r:id="rId67"/>
  </p:handoutMasterIdLst>
  <p:sldIdLst>
    <p:sldId id="265" r:id="rId4"/>
    <p:sldId id="822" r:id="rId5"/>
    <p:sldId id="743" r:id="rId6"/>
    <p:sldId id="785" r:id="rId7"/>
    <p:sldId id="793" r:id="rId8"/>
    <p:sldId id="797" r:id="rId9"/>
    <p:sldId id="859" r:id="rId10"/>
    <p:sldId id="799" r:id="rId11"/>
    <p:sldId id="839" r:id="rId12"/>
    <p:sldId id="800" r:id="rId13"/>
    <p:sldId id="871" r:id="rId14"/>
    <p:sldId id="852" r:id="rId15"/>
    <p:sldId id="853" r:id="rId16"/>
    <p:sldId id="851" r:id="rId17"/>
    <p:sldId id="856" r:id="rId18"/>
    <p:sldId id="855" r:id="rId19"/>
    <p:sldId id="857" r:id="rId20"/>
    <p:sldId id="820" r:id="rId21"/>
    <p:sldId id="697" r:id="rId22"/>
    <p:sldId id="836" r:id="rId23"/>
    <p:sldId id="837" r:id="rId24"/>
    <p:sldId id="745" r:id="rId25"/>
    <p:sldId id="801" r:id="rId26"/>
    <p:sldId id="802" r:id="rId27"/>
    <p:sldId id="873" r:id="rId28"/>
    <p:sldId id="850" r:id="rId29"/>
    <p:sldId id="849" r:id="rId30"/>
    <p:sldId id="805" r:id="rId31"/>
    <p:sldId id="870" r:id="rId32"/>
    <p:sldId id="806" r:id="rId33"/>
    <p:sldId id="867" r:id="rId34"/>
    <p:sldId id="807" r:id="rId35"/>
    <p:sldId id="809" r:id="rId36"/>
    <p:sldId id="868" r:id="rId37"/>
    <p:sldId id="862" r:id="rId38"/>
    <p:sldId id="864" r:id="rId39"/>
    <p:sldId id="869" r:id="rId40"/>
    <p:sldId id="814" r:id="rId41"/>
    <p:sldId id="816" r:id="rId42"/>
    <p:sldId id="874" r:id="rId43"/>
    <p:sldId id="711" r:id="rId44"/>
    <p:sldId id="710" r:id="rId45"/>
    <p:sldId id="833" r:id="rId46"/>
    <p:sldId id="715" r:id="rId47"/>
    <p:sldId id="716" r:id="rId48"/>
    <p:sldId id="717" r:id="rId49"/>
    <p:sldId id="848" r:id="rId50"/>
    <p:sldId id="773" r:id="rId51"/>
    <p:sldId id="748" r:id="rId52"/>
    <p:sldId id="782" r:id="rId53"/>
    <p:sldId id="714" r:id="rId54"/>
    <p:sldId id="727" r:id="rId55"/>
    <p:sldId id="819" r:id="rId56"/>
    <p:sldId id="818" r:id="rId57"/>
    <p:sldId id="872" r:id="rId58"/>
    <p:sldId id="861" r:id="rId59"/>
    <p:sldId id="843" r:id="rId60"/>
    <p:sldId id="860" r:id="rId61"/>
    <p:sldId id="878" r:id="rId62"/>
    <p:sldId id="875" r:id="rId63"/>
    <p:sldId id="842" r:id="rId64"/>
    <p:sldId id="877" r:id="rId6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F6"/>
    <a:srgbClr val="A568D2"/>
    <a:srgbClr val="0032C8"/>
    <a:srgbClr val="AC9576"/>
    <a:srgbClr val="6B7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1" autoAdjust="0"/>
    <p:restoredTop sz="94667" autoAdjust="0"/>
  </p:normalViewPr>
  <p:slideViewPr>
    <p:cSldViewPr snapToGrid="0">
      <p:cViewPr varScale="1">
        <p:scale>
          <a:sx n="55" d="100"/>
          <a:sy n="55" d="100"/>
        </p:scale>
        <p:origin x="53" y="6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999893315488E-2"/>
          <c:y val="5.4227679545796478E-2"/>
          <c:w val="0.91421465478034936"/>
          <c:h val="0.75857165414250094"/>
        </c:manualLayout>
      </c:layout>
      <c:lineChart>
        <c:grouping val="standar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4.3994264316873824E-2"/>
                  <c:y val="-4.9943210432893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136593268223352E-2"/>
                  <c:y val="-6.788419307605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922293411063202E-2"/>
                  <c:y val="-4.3215341941708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5840521715941532E-2"/>
                  <c:y val="-5.891370175447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1315819827439713E-2"/>
                  <c:y val="-5.6671078924077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938546532150011E-2"/>
                  <c:y val="-5.6671078924077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810287266019265E-2"/>
                  <c:y val="-4.6655207511479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770701731233312E-2"/>
                  <c:y val="5.546006259566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2005г.</c:v>
                </c:pt>
                <c:pt idx="1">
                  <c:v>2006г.</c:v>
                </c:pt>
                <c:pt idx="2">
                  <c:v>2007г.</c:v>
                </c:pt>
                <c:pt idx="3">
                  <c:v>2008г.</c:v>
                </c:pt>
                <c:pt idx="4">
                  <c:v>2009г.</c:v>
                </c:pt>
                <c:pt idx="5">
                  <c:v>2010г.</c:v>
                </c:pt>
                <c:pt idx="6">
                  <c:v>2011г.</c:v>
                </c:pt>
                <c:pt idx="7">
                  <c:v>2012г.</c:v>
                </c:pt>
                <c:pt idx="8">
                  <c:v>2013г.</c:v>
                </c:pt>
                <c:pt idx="9">
                  <c:v>2014г.</c:v>
                </c:pt>
                <c:pt idx="10">
                  <c:v>2015г.</c:v>
                </c:pt>
                <c:pt idx="11">
                  <c:v>2016г.</c:v>
                </c:pt>
                <c:pt idx="12">
                  <c:v>2017г.</c:v>
                </c:pt>
                <c:pt idx="13">
                  <c:v>2018г.</c:v>
                </c:pt>
                <c:pt idx="14">
                  <c:v>2019г.</c:v>
                </c:pt>
                <c:pt idx="15">
                  <c:v>Прогноз 2020г.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6"/>
                <c:pt idx="0">
                  <c:v>60.2</c:v>
                </c:pt>
                <c:pt idx="1">
                  <c:v>69.400000000000006</c:v>
                </c:pt>
                <c:pt idx="2">
                  <c:v>87.6</c:v>
                </c:pt>
                <c:pt idx="3">
                  <c:v>109.7</c:v>
                </c:pt>
                <c:pt idx="4">
                  <c:v>91.5</c:v>
                </c:pt>
                <c:pt idx="5">
                  <c:v>111.3</c:v>
                </c:pt>
                <c:pt idx="6">
                  <c:v>131.80000000000001</c:v>
                </c:pt>
                <c:pt idx="7">
                  <c:v>162.69999999999999</c:v>
                </c:pt>
                <c:pt idx="8">
                  <c:v>168.3</c:v>
                </c:pt>
                <c:pt idx="9">
                  <c:v>186.8</c:v>
                </c:pt>
                <c:pt idx="10">
                  <c:v>208.6</c:v>
                </c:pt>
                <c:pt idx="11">
                  <c:v>233.9</c:v>
                </c:pt>
                <c:pt idx="12">
                  <c:v>258</c:v>
                </c:pt>
                <c:pt idx="13">
                  <c:v>281.3</c:v>
                </c:pt>
                <c:pt idx="14">
                  <c:v>299.10000000000002</c:v>
                </c:pt>
                <c:pt idx="15">
                  <c:v>199.4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Налог на прибыль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3163036449040666E-2"/>
                  <c:y val="-3.751907995250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063302360798837E-2"/>
                  <c:y val="-4.4246948443690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781973320469404E-2"/>
                  <c:y val="-5.0974816934874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456828777175306E-2"/>
                  <c:y val="-5.7702685426059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6249615333537777E-2"/>
                  <c:y val="-5.0974816934874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2005г.</c:v>
                </c:pt>
                <c:pt idx="1">
                  <c:v>2006г.</c:v>
                </c:pt>
                <c:pt idx="2">
                  <c:v>2007г.</c:v>
                </c:pt>
                <c:pt idx="3">
                  <c:v>2008г.</c:v>
                </c:pt>
                <c:pt idx="4">
                  <c:v>2009г.</c:v>
                </c:pt>
                <c:pt idx="5">
                  <c:v>2010г.</c:v>
                </c:pt>
                <c:pt idx="6">
                  <c:v>2011г.</c:v>
                </c:pt>
                <c:pt idx="7">
                  <c:v>2012г.</c:v>
                </c:pt>
                <c:pt idx="8">
                  <c:v>2013г.</c:v>
                </c:pt>
                <c:pt idx="9">
                  <c:v>2014г.</c:v>
                </c:pt>
                <c:pt idx="10">
                  <c:v>2015г.</c:v>
                </c:pt>
                <c:pt idx="11">
                  <c:v>2016г.</c:v>
                </c:pt>
                <c:pt idx="12">
                  <c:v>2017г.</c:v>
                </c:pt>
                <c:pt idx="13">
                  <c:v>2018г.</c:v>
                </c:pt>
                <c:pt idx="14">
                  <c:v>2019г.</c:v>
                </c:pt>
                <c:pt idx="15">
                  <c:v>Прогноз 2020г.</c:v>
                </c:pt>
              </c:strCache>
            </c:strRef>
          </c:cat>
          <c:val>
            <c:numRef>
              <c:f>Лист1!$C$2:$C$17</c:f>
              <c:numCache>
                <c:formatCode>#\ ##0.0</c:formatCode>
                <c:ptCount val="16"/>
                <c:pt idx="0">
                  <c:v>23.4</c:v>
                </c:pt>
                <c:pt idx="1">
                  <c:v>23</c:v>
                </c:pt>
                <c:pt idx="2">
                  <c:v>29.9</c:v>
                </c:pt>
                <c:pt idx="3">
                  <c:v>39.6</c:v>
                </c:pt>
                <c:pt idx="4">
                  <c:v>24.6</c:v>
                </c:pt>
                <c:pt idx="5">
                  <c:v>37.700000000000003</c:v>
                </c:pt>
                <c:pt idx="6">
                  <c:v>48.8</c:v>
                </c:pt>
                <c:pt idx="7">
                  <c:v>59.5</c:v>
                </c:pt>
                <c:pt idx="8">
                  <c:v>51.2</c:v>
                </c:pt>
                <c:pt idx="9">
                  <c:v>59.4</c:v>
                </c:pt>
                <c:pt idx="10">
                  <c:v>72.3</c:v>
                </c:pt>
                <c:pt idx="11">
                  <c:v>72.5</c:v>
                </c:pt>
                <c:pt idx="12">
                  <c:v>82.2</c:v>
                </c:pt>
                <c:pt idx="13">
                  <c:v>103.7</c:v>
                </c:pt>
                <c:pt idx="14">
                  <c:v>111.1</c:v>
                </c:pt>
                <c:pt idx="15">
                  <c:v>40.6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0748976"/>
        <c:axId val="1020750608"/>
      </c:lineChart>
      <c:catAx>
        <c:axId val="102074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20750608"/>
        <c:crosses val="autoZero"/>
        <c:auto val="1"/>
        <c:lblAlgn val="ctr"/>
        <c:lblOffset val="100"/>
        <c:noMultiLvlLbl val="0"/>
      </c:catAx>
      <c:valAx>
        <c:axId val="1020750608"/>
        <c:scaling>
          <c:orientation val="minMax"/>
          <c:max val="3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2074897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72274942619566"/>
          <c:y val="0.92525051949531811"/>
          <c:w val="0.61534146491142672"/>
          <c:h val="6.983553168055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4512605918156E-2"/>
          <c:y val="3.5287145450278078E-2"/>
          <c:w val="0.89221963362183221"/>
          <c:h val="0.7088528306141782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2018г.</c:v>
                </c:pt>
                <c:pt idx="1">
                  <c:v>I полугодие 2019г.</c:v>
                </c:pt>
                <c:pt idx="2">
                  <c:v>I полугодие 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28192"/>
        <c:axId val="1094235808"/>
      </c:barChart>
      <c:catAx>
        <c:axId val="10942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5808"/>
        <c:crosses val="autoZero"/>
        <c:auto val="1"/>
        <c:lblAlgn val="ctr"/>
        <c:lblOffset val="100"/>
        <c:noMultiLvlLbl val="0"/>
      </c:catAx>
      <c:valAx>
        <c:axId val="1094235808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8192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500226920721823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г.</c:v>
                </c:pt>
                <c:pt idx="1">
                  <c:v>I полугодие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25.7</c:v>
                </c:pt>
                <c:pt idx="1">
                  <c:v>24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г.</c:v>
                </c:pt>
                <c:pt idx="1">
                  <c:v>I полугодие 2020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11.5</c:v>
                </c:pt>
                <c:pt idx="1">
                  <c:v>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22752"/>
        <c:axId val="1094230368"/>
      </c:barChart>
      <c:catAx>
        <c:axId val="10942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0368"/>
        <c:crosses val="autoZero"/>
        <c:auto val="1"/>
        <c:lblAlgn val="ctr"/>
        <c:lblOffset val="100"/>
        <c:noMultiLvlLbl val="0"/>
      </c:catAx>
      <c:valAx>
        <c:axId val="109423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2752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1309192152315016E-2"/>
          <c:y val="0.89402782875911868"/>
          <c:w val="0.94198510088440757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500226920721823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2018 г.</c:v>
                </c:pt>
                <c:pt idx="1">
                  <c:v>I полугодие 2019 г.</c:v>
                </c:pt>
                <c:pt idx="2">
                  <c:v>I полугодие 2020 г.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3273.4753376600002</c:v>
                </c:pt>
                <c:pt idx="1">
                  <c:v>3849.3299854799998</c:v>
                </c:pt>
                <c:pt idx="2">
                  <c:v>3432.3941238799998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2018 г.</c:v>
                </c:pt>
                <c:pt idx="1">
                  <c:v>I полугодие 2019 г.</c:v>
                </c:pt>
                <c:pt idx="2">
                  <c:v>I полугодие 2020 г.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1403.5955176299999</c:v>
                </c:pt>
                <c:pt idx="1">
                  <c:v>1650.2</c:v>
                </c:pt>
                <c:pt idx="2">
                  <c:v>1470.6857605600001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24928"/>
        <c:axId val="1094223296"/>
      </c:barChart>
      <c:catAx>
        <c:axId val="109422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3296"/>
        <c:crosses val="autoZero"/>
        <c:auto val="1"/>
        <c:lblAlgn val="ctr"/>
        <c:lblOffset val="100"/>
        <c:noMultiLvlLbl val="0"/>
      </c:catAx>
      <c:valAx>
        <c:axId val="109422329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49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2447548348131285E-2"/>
          <c:y val="0.90314262850416982"/>
          <c:w val="0.94198510088440757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4512605918156E-2"/>
          <c:y val="3.0856655251653913E-2"/>
          <c:w val="0.89221963362183221"/>
          <c:h val="0.7500226920721823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г.</c:v>
                </c:pt>
                <c:pt idx="1">
                  <c:v>I полугодие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5.4</c:v>
                </c:pt>
                <c:pt idx="1">
                  <c:v>2.4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г.</c:v>
                </c:pt>
                <c:pt idx="1">
                  <c:v>I полугодие 2020 г.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3.2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25472"/>
        <c:axId val="1094232000"/>
      </c:barChart>
      <c:catAx>
        <c:axId val="10942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2000"/>
        <c:crosses val="autoZero"/>
        <c:auto val="1"/>
        <c:lblAlgn val="ctr"/>
        <c:lblOffset val="100"/>
        <c:noMultiLvlLbl val="0"/>
      </c:catAx>
      <c:valAx>
        <c:axId val="10942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5472"/>
        <c:crosses val="autoZero"/>
        <c:crossBetween val="between"/>
        <c:majorUnit val="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2.1309192152315016E-2"/>
          <c:y val="0.89402782875911868"/>
          <c:w val="0.94198510088440757"/>
          <c:h val="7.045870902878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2397285591758E-2"/>
          <c:y val="7.9208514112421011E-2"/>
          <c:w val="0.45786407733134343"/>
          <c:h val="0.944923083676885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-4.4286979627989373E-2"/>
                  <c:y val="-0.106243726831210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393268379096545E-2"/>
                  <c:y val="-0.106243726831210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038086802479667E-3"/>
                  <c:y val="-0.10407548750812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062001771479183E-2"/>
                      <c:h val="5.6265810434079806E-2"/>
                    </c:manualLayout>
                  </c15:layout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Лист1!$A$1:$A$9</c:f>
              <c:strCache>
                <c:ptCount val="9"/>
                <c:pt idx="0">
                  <c:v> - налог на доходы физических лиц</c:v>
                </c:pt>
                <c:pt idx="1">
                  <c:v> - земельный налог</c:v>
                </c:pt>
                <c:pt idx="2">
                  <c:v> - неналоговые доходы</c:v>
                </c:pt>
                <c:pt idx="3">
                  <c:v> - налоги на совокупный доход</c:v>
                </c:pt>
                <c:pt idx="4">
                  <c:v> - акцизы</c:v>
                </c:pt>
                <c:pt idx="5">
                  <c:v> - госпошлина</c:v>
                </c:pt>
                <c:pt idx="6">
                  <c:v> - налог на имущество физических лиц</c:v>
                </c:pt>
                <c:pt idx="7">
                  <c:v> - налог на добычу полезных ископаемых</c:v>
                </c:pt>
                <c:pt idx="8">
                  <c:v> - прочие налоги и сборы</c:v>
                </c:pt>
              </c:strCache>
            </c:strRef>
          </c:cat>
          <c:val>
            <c:numRef>
              <c:f>Лист1!$B$1:$B$9</c:f>
              <c:numCache>
                <c:formatCode>0.00</c:formatCode>
                <c:ptCount val="9"/>
                <c:pt idx="0">
                  <c:v>10873.147112170003</c:v>
                </c:pt>
                <c:pt idx="1">
                  <c:v>3456.4216578600003</c:v>
                </c:pt>
                <c:pt idx="2">
                  <c:v>2834.4573491500005</c:v>
                </c:pt>
                <c:pt idx="3">
                  <c:v>2380.1101097600003</c:v>
                </c:pt>
                <c:pt idx="4">
                  <c:v>467.32407637</c:v>
                </c:pt>
                <c:pt idx="5">
                  <c:v>261.86089807000002</c:v>
                </c:pt>
                <c:pt idx="6">
                  <c:v>168.41593276</c:v>
                </c:pt>
                <c:pt idx="7">
                  <c:v>22.562432670000003</c:v>
                </c:pt>
                <c:pt idx="8">
                  <c:v>6.5842205500000004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520685855366398"/>
          <c:y val="5.4611290175810075E-2"/>
          <c:w val="0.4737568261230411"/>
          <c:h val="0.8752538504601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Roboto" panose="02000000000000000000" pitchFamily="2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4512605918156E-2"/>
          <c:y val="3.5287145450278078E-2"/>
          <c:w val="0.89221963362183221"/>
          <c:h val="0.8026204567066543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2018г.</c:v>
                </c:pt>
                <c:pt idx="1">
                  <c:v>I полугодие 2019г.</c:v>
                </c:pt>
                <c:pt idx="2">
                  <c:v>I полугодие 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3.9</c:v>
                </c:pt>
                <c:pt idx="1">
                  <c:v>3.7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34720"/>
        <c:axId val="1094230912"/>
      </c:barChart>
      <c:catAx>
        <c:axId val="10942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0912"/>
        <c:crosses val="autoZero"/>
        <c:auto val="1"/>
        <c:lblAlgn val="ctr"/>
        <c:lblOffset val="100"/>
        <c:noMultiLvlLbl val="0"/>
      </c:catAx>
      <c:valAx>
        <c:axId val="1094230912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47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72085426505E-2"/>
          <c:y val="5.5099729581188021E-2"/>
          <c:w val="0.89221963362183221"/>
          <c:h val="0.6784228884910157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в консолидированный бюджет Республики Татарстан за исключением банкротов и ликвидированных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3 924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1.01.2020 г.</c:v>
                </c:pt>
                <c:pt idx="1">
                  <c:v>На 1.07.2020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3565.1</c:v>
                </c:pt>
                <c:pt idx="1">
                  <c:v>4549.2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26016"/>
        <c:axId val="1094234176"/>
      </c:barChart>
      <c:barChart>
        <c:barDir val="col"/>
        <c:grouping val="clustered"/>
        <c:varyColors val="0"/>
        <c:ser>
          <c:idx val="0"/>
          <c:order val="1"/>
          <c:tx>
            <c:strRef>
              <c:f>Лист1!$C$1</c:f>
              <c:strCache>
                <c:ptCount val="1"/>
                <c:pt idx="0">
                  <c:v>в том числе местный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1 146,2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1.01.2020 г.</c:v>
                </c:pt>
                <c:pt idx="1">
                  <c:v>На 1.07.2020 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1144.5</c:v>
                </c:pt>
                <c:pt idx="1">
                  <c:v>1322.2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0"/>
        <c:axId val="1094221120"/>
        <c:axId val="1094236352"/>
      </c:barChart>
      <c:catAx>
        <c:axId val="109422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4176"/>
        <c:crosses val="autoZero"/>
        <c:auto val="1"/>
        <c:lblAlgn val="ctr"/>
        <c:lblOffset val="100"/>
        <c:noMultiLvlLbl val="0"/>
      </c:catAx>
      <c:valAx>
        <c:axId val="10942341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6016"/>
        <c:crosses val="autoZero"/>
        <c:crossBetween val="between"/>
      </c:valAx>
      <c:valAx>
        <c:axId val="1094236352"/>
        <c:scaling>
          <c:orientation val="minMax"/>
          <c:max val="5000"/>
          <c:min val="0"/>
        </c:scaling>
        <c:delete val="1"/>
        <c:axPos val="r"/>
        <c:numFmt formatCode="#,##0.0" sourceLinked="1"/>
        <c:majorTickMark val="out"/>
        <c:minorTickMark val="none"/>
        <c:tickLblPos val="nextTo"/>
        <c:crossAx val="1094221120"/>
        <c:crosses val="max"/>
        <c:crossBetween val="between"/>
      </c:valAx>
      <c:catAx>
        <c:axId val="109422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423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178005374998961E-2"/>
          <c:y val="0.87055048098807397"/>
          <c:w val="0.89665188799649165"/>
          <c:h val="0.12409677756535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088528306141782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I полугодие 2019г.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Лист1!$B$2:$C$2</c:f>
              <c:numCache>
                <c:formatCode>0.0</c:formatCode>
                <c:ptCount val="2"/>
                <c:pt idx="0">
                  <c:v>5.5</c:v>
                </c:pt>
                <c:pt idx="1">
                  <c:v>1.9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I полугодие 2020г.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Республиканские учреждения</c:v>
                </c:pt>
                <c:pt idx="1">
                  <c:v>Муниципальные учреждения</c:v>
                </c:pt>
              </c:strCache>
            </c:strRef>
          </c:cat>
          <c:val>
            <c:numRef>
              <c:f>Лист1!$B$3:$C$3</c:f>
              <c:numCache>
                <c:formatCode>0.0</c:formatCode>
                <c:ptCount val="2"/>
                <c:pt idx="0">
                  <c:v>4.7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226560"/>
        <c:axId val="1094223840"/>
      </c:barChart>
      <c:catAx>
        <c:axId val="10942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3840"/>
        <c:crosses val="autoZero"/>
        <c:auto val="1"/>
        <c:lblAlgn val="ctr"/>
        <c:lblOffset val="100"/>
        <c:noMultiLvlLbl val="0"/>
      </c:catAx>
      <c:valAx>
        <c:axId val="10942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2397285591758E-2"/>
          <c:y val="7.9208514112421011E-2"/>
          <c:w val="0.45786407733134343"/>
          <c:h val="0.944923083676885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1.1071744906997344E-3"/>
                  <c:y val="-4.33647864617185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214348981399428E-3"/>
                  <c:y val="3.016072116664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965456155890194E-2"/>
                  <c:y val="-0.112830735458242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Лист1!$A$1:$A$9</c:f>
              <c:strCache>
                <c:ptCount val="9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неналоговые доходы</c:v>
                </c:pt>
                <c:pt idx="5">
                  <c:v>налоги на совокупный доход</c:v>
                </c:pt>
                <c:pt idx="6">
                  <c:v>земельный налог</c:v>
                </c:pt>
                <c:pt idx="7">
                  <c:v>транспортный налог</c:v>
                </c:pt>
                <c:pt idx="8">
                  <c:v>прочие налоги и сборы</c:v>
                </c:pt>
              </c:strCache>
            </c:strRef>
          </c:cat>
          <c:val>
            <c:numRef>
              <c:f>Лист1!$B$1:$B$9</c:f>
              <c:numCache>
                <c:formatCode>0.00</c:formatCode>
                <c:ptCount val="9"/>
                <c:pt idx="0">
                  <c:v>24.7</c:v>
                </c:pt>
                <c:pt idx="1">
                  <c:v>34.9</c:v>
                </c:pt>
                <c:pt idx="2">
                  <c:v>16.899999999999999</c:v>
                </c:pt>
                <c:pt idx="3">
                  <c:v>12</c:v>
                </c:pt>
                <c:pt idx="4">
                  <c:v>5.2</c:v>
                </c:pt>
                <c:pt idx="5">
                  <c:v>5.9</c:v>
                </c:pt>
                <c:pt idx="6">
                  <c:v>3.5</c:v>
                </c:pt>
                <c:pt idx="7">
                  <c:v>1.3</c:v>
                </c:pt>
                <c:pt idx="8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520685855366398"/>
          <c:y val="0.10664903392987236"/>
          <c:w val="0.47264965163234135"/>
          <c:h val="0.84706673926000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Roboto" panose="02000000000000000000" pitchFamily="2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8186312082873423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г.</c:v>
                </c:pt>
                <c:pt idx="1">
                  <c:v>I полугодие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136.80000000000001</c:v>
                </c:pt>
                <c:pt idx="1">
                  <c:v>105.2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0744080"/>
        <c:axId val="1020745168"/>
      </c:barChart>
      <c:catAx>
        <c:axId val="102074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20745168"/>
        <c:crosses val="autoZero"/>
        <c:auto val="1"/>
        <c:lblAlgn val="ctr"/>
        <c:lblOffset val="100"/>
        <c:noMultiLvlLbl val="0"/>
      </c:catAx>
      <c:valAx>
        <c:axId val="102074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20744080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99084888773346"/>
          <c:y val="0"/>
          <c:w val="0.68081635029882592"/>
          <c:h val="0.8912582503473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г. Москва (1)</c:v>
                </c:pt>
                <c:pt idx="1">
                  <c:v>Московская область (2)</c:v>
                </c:pt>
                <c:pt idx="2">
                  <c:v>г. Санкт-Петербург (3)</c:v>
                </c:pt>
                <c:pt idx="3">
                  <c:v>Ханты-Мансийский АО (4)</c:v>
                </c:pt>
                <c:pt idx="4">
                  <c:v>Краснодарский край (5)</c:v>
                </c:pt>
                <c:pt idx="5">
                  <c:v>Свердловская область (6)</c:v>
                </c:pt>
                <c:pt idx="6">
                  <c:v>Сахалинская область (7)</c:v>
                </c:pt>
                <c:pt idx="7">
                  <c:v>Красноярский край (8)</c:v>
                </c:pt>
                <c:pt idx="8">
                  <c:v>Ямало-Ненецкий АО (9)</c:v>
                </c:pt>
                <c:pt idx="9">
                  <c:v>Республика Татарстан (10)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1148.7913859656001</c:v>
                </c:pt>
                <c:pt idx="1">
                  <c:v>290.84284194859998</c:v>
                </c:pt>
                <c:pt idx="2">
                  <c:v>280.03561799250002</c:v>
                </c:pt>
                <c:pt idx="3">
                  <c:v>164.5231750392</c:v>
                </c:pt>
                <c:pt idx="4">
                  <c:v>125.02237343909999</c:v>
                </c:pt>
                <c:pt idx="5">
                  <c:v>121.47247107219999</c:v>
                </c:pt>
                <c:pt idx="6">
                  <c:v>119.8550710313</c:v>
                </c:pt>
                <c:pt idx="7">
                  <c:v>118.7342443678</c:v>
                </c:pt>
                <c:pt idx="8">
                  <c:v>108.19683867910001</c:v>
                </c:pt>
                <c:pt idx="9">
                  <c:v>105.2246836954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980427648"/>
        <c:axId val="980429824"/>
      </c:barChart>
      <c:catAx>
        <c:axId val="98042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80429824"/>
        <c:crosses val="autoZero"/>
        <c:auto val="1"/>
        <c:lblAlgn val="ctr"/>
        <c:lblOffset val="100"/>
        <c:noMultiLvlLbl val="0"/>
      </c:catAx>
      <c:valAx>
        <c:axId val="980429824"/>
        <c:scaling>
          <c:orientation val="minMax"/>
          <c:max val="1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80427648"/>
        <c:crosses val="max"/>
        <c:crossBetween val="between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6529600466612"/>
          <c:y val="3.0594405594405596E-2"/>
          <c:w val="0.73433172225423049"/>
          <c:h val="0.89125825034738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налоговых и неналоговых доходов в 1 кв. 2018г. к 1 кв. 2017г. ,%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34804514559500815"/>
                  <c:y val="2.308419104703213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 субъектам РФ</c:v>
                </c:pt>
                <c:pt idx="1">
                  <c:v>по Приволжскому ФО</c:v>
                </c:pt>
                <c:pt idx="2">
                  <c:v>по Республике Татарстан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0.86099999999999999</c:v>
                </c:pt>
                <c:pt idx="1">
                  <c:v>0.68500000000000005</c:v>
                </c:pt>
                <c:pt idx="2">
                  <c:v>0.496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980417856"/>
        <c:axId val="980418400"/>
      </c:barChart>
      <c:catAx>
        <c:axId val="980417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80418400"/>
        <c:crosses val="autoZero"/>
        <c:auto val="1"/>
        <c:lblAlgn val="ctr"/>
        <c:lblOffset val="100"/>
        <c:noMultiLvlLbl val="0"/>
      </c:catAx>
      <c:valAx>
        <c:axId val="98041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8041785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2397285591758E-2"/>
          <c:y val="7.9208514112421011E-2"/>
          <c:w val="0.45786407733134343"/>
          <c:h val="0.944923083676885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1.1071744906997344E-3"/>
                  <c:y val="-4.33647864617185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965456155890194E-2"/>
                  <c:y val="-0.112830735458242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Лист1!$A$1:$A$8</c:f>
              <c:strCache>
                <c:ptCount val="8"/>
                <c:pt idx="0">
                  <c:v>налог на прибыль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налоги на совокупный доход</c:v>
                </c:pt>
                <c:pt idx="5">
                  <c:v>неналоговые доходы</c:v>
                </c:pt>
                <c:pt idx="6">
                  <c:v>транспортный налог</c:v>
                </c:pt>
                <c:pt idx="7">
                  <c:v>прочие налоги и сборы</c:v>
                </c:pt>
              </c:strCache>
            </c:strRef>
          </c:cat>
          <c:val>
            <c:numRef>
              <c:f>Лист1!$B$1:$B$8</c:f>
              <c:numCache>
                <c:formatCode>0.0</c:formatCode>
                <c:ptCount val="8"/>
                <c:pt idx="0">
                  <c:v>24.7</c:v>
                </c:pt>
                <c:pt idx="1">
                  <c:v>24</c:v>
                </c:pt>
                <c:pt idx="2">
                  <c:v>16.5</c:v>
                </c:pt>
                <c:pt idx="3">
                  <c:v>12</c:v>
                </c:pt>
                <c:pt idx="4">
                  <c:v>3.5</c:v>
                </c:pt>
                <c:pt idx="5">
                  <c:v>2.4</c:v>
                </c:pt>
                <c:pt idx="6">
                  <c:v>1.3</c:v>
                </c:pt>
                <c:pt idx="7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520685855366398"/>
          <c:y val="0.10664903392987236"/>
          <c:w val="0.4416487658927491"/>
          <c:h val="0.77117830172011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Roboto" panose="02000000000000000000" pitchFamily="2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3.5287123984565599E-2"/>
          <c:w val="0.89221963362183221"/>
          <c:h val="0.7961209987575941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Бюджет Республики Татарстан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2019 г.</c:v>
                </c:pt>
                <c:pt idx="1">
                  <c:v>I полугодие 2020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114.7</c:v>
                </c:pt>
                <c:pt idx="1">
                  <c:v>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1901968"/>
        <c:axId val="1094235264"/>
      </c:barChart>
      <c:catAx>
        <c:axId val="102190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5264"/>
        <c:crosses val="autoZero"/>
        <c:auto val="1"/>
        <c:lblAlgn val="ctr"/>
        <c:lblOffset val="100"/>
        <c:noMultiLvlLbl val="0"/>
      </c:catAx>
      <c:valAx>
        <c:axId val="109423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21901968"/>
        <c:crosses val="autoZero"/>
        <c:crossBetween val="between"/>
        <c:majorUnit val="4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93735685823742E-2"/>
          <c:y val="0.10631406987446129"/>
          <c:w val="0.89221963362183221"/>
          <c:h val="0.741998705110191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2018г.</c:v>
                </c:pt>
                <c:pt idx="1">
                  <c:v>I полугодие 2019 г.</c:v>
                </c:pt>
                <c:pt idx="2">
                  <c:v>I полугодие 2020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49.1</c:v>
                </c:pt>
                <c:pt idx="1">
                  <c:v>49.9</c:v>
                </c:pt>
                <c:pt idx="2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1094232544"/>
        <c:axId val="1094233088"/>
      </c:barChart>
      <c:catAx>
        <c:axId val="10942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3088"/>
        <c:crosses val="autoZero"/>
        <c:auto val="1"/>
        <c:lblAlgn val="ctr"/>
        <c:lblOffset val="100"/>
        <c:noMultiLvlLbl val="0"/>
      </c:catAx>
      <c:valAx>
        <c:axId val="10942330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4512605918156E-2"/>
          <c:y val="3.5287145450278078E-2"/>
          <c:w val="0.89221963362183221"/>
          <c:h val="0.7088528306141782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56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2018г.</c:v>
                </c:pt>
                <c:pt idx="1">
                  <c:v>I полугодие 2019г.</c:v>
                </c:pt>
                <c:pt idx="2">
                  <c:v>I полугодие 2020г.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11.6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229280"/>
        <c:axId val="1094224384"/>
      </c:barChart>
      <c:catAx>
        <c:axId val="10942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4384"/>
        <c:crosses val="autoZero"/>
        <c:auto val="1"/>
        <c:lblAlgn val="ctr"/>
        <c:lblOffset val="100"/>
        <c:noMultiLvlLbl val="0"/>
      </c:catAx>
      <c:valAx>
        <c:axId val="1094224384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09422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F00D3-F189-426D-991C-005FB2583B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F28BE98-DF69-4A4B-A644-1BB20607DFE2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Снижение мировых цен на нефть</a:t>
          </a:r>
          <a:endParaRPr lang="ru-RU" dirty="0"/>
        </a:p>
      </dgm:t>
    </dgm:pt>
    <dgm:pt modelId="{94F609A8-9F81-4B5E-AF2E-78952767180C}" type="parTrans" cxnId="{9B1CB1BD-5348-46B3-BF9C-F8F0E2AB4F96}">
      <dgm:prSet/>
      <dgm:spPr/>
      <dgm:t>
        <a:bodyPr/>
        <a:lstStyle/>
        <a:p>
          <a:endParaRPr lang="ru-RU"/>
        </a:p>
      </dgm:t>
    </dgm:pt>
    <dgm:pt modelId="{F3CF03B7-2F95-42B4-B146-6E2D86C3925C}" type="sibTrans" cxnId="{9B1CB1BD-5348-46B3-BF9C-F8F0E2AB4F96}">
      <dgm:prSet/>
      <dgm:spPr/>
      <dgm:t>
        <a:bodyPr/>
        <a:lstStyle/>
        <a:p>
          <a:endParaRPr lang="ru-RU"/>
        </a:p>
      </dgm:t>
    </dgm:pt>
    <dgm:pt modelId="{5025262C-8DFA-4A15-8D04-60B1EE41C840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Снижение объемов добычи нефти в соответствии с директивами ОПЕК</a:t>
          </a:r>
          <a:endParaRPr lang="ru-RU" dirty="0"/>
        </a:p>
      </dgm:t>
    </dgm:pt>
    <dgm:pt modelId="{675499B0-F0A3-475C-A2DF-B4322ED7160B}" type="parTrans" cxnId="{0C8834E9-1E3C-419B-AD8F-24307E3D2DFD}">
      <dgm:prSet/>
      <dgm:spPr/>
      <dgm:t>
        <a:bodyPr/>
        <a:lstStyle/>
        <a:p>
          <a:endParaRPr lang="ru-RU"/>
        </a:p>
      </dgm:t>
    </dgm:pt>
    <dgm:pt modelId="{A7A51E81-9A2D-454D-B199-0E78FE2EEEC3}" type="sibTrans" cxnId="{0C8834E9-1E3C-419B-AD8F-24307E3D2DFD}">
      <dgm:prSet/>
      <dgm:spPr/>
      <dgm:t>
        <a:bodyPr/>
        <a:lstStyle/>
        <a:p>
          <a:endParaRPr lang="ru-RU"/>
        </a:p>
      </dgm:t>
    </dgm:pt>
    <dgm:pt modelId="{305BE6EB-643D-44CF-A176-E4D2EC1B07A4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Снижение уровня деловой активности и потребления в результате распространения новой </a:t>
          </a:r>
          <a:r>
            <a:rPr lang="ru-RU" b="1" dirty="0" err="1" smtClean="0">
              <a:latin typeface="Arial Narrow" panose="020B0606020202030204" pitchFamily="34" charset="0"/>
            </a:rPr>
            <a:t>коронавирусной</a:t>
          </a:r>
          <a:r>
            <a:rPr lang="ru-RU" b="1" dirty="0" smtClean="0">
              <a:latin typeface="Arial Narrow" panose="020B0606020202030204" pitchFamily="34" charset="0"/>
            </a:rPr>
            <a:t> инфекции</a:t>
          </a:r>
          <a:endParaRPr lang="ru-RU" dirty="0"/>
        </a:p>
      </dgm:t>
    </dgm:pt>
    <dgm:pt modelId="{BC6B74FA-2FEB-42E9-B613-A8FEBBEB1B9E}" type="parTrans" cxnId="{81D301F8-F839-473B-A265-482BA337C25F}">
      <dgm:prSet/>
      <dgm:spPr/>
      <dgm:t>
        <a:bodyPr/>
        <a:lstStyle/>
        <a:p>
          <a:endParaRPr lang="ru-RU"/>
        </a:p>
      </dgm:t>
    </dgm:pt>
    <dgm:pt modelId="{F9BE1E66-6AAF-4B53-8C09-2B4FC19DEEC3}" type="sibTrans" cxnId="{81D301F8-F839-473B-A265-482BA337C25F}">
      <dgm:prSet/>
      <dgm:spPr/>
      <dgm:t>
        <a:bodyPr/>
        <a:lstStyle/>
        <a:p>
          <a:endParaRPr lang="ru-RU"/>
        </a:p>
      </dgm:t>
    </dgm:pt>
    <dgm:pt modelId="{258CDDF5-8CEF-443A-98FD-6180E5A546BA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Влияние отрицательной курсовой разницы</a:t>
          </a:r>
        </a:p>
      </dgm:t>
    </dgm:pt>
    <dgm:pt modelId="{BDBBF0FB-FEC9-4C40-AE97-63793BB9A810}" type="parTrans" cxnId="{BF0CF5BD-104B-46B9-8871-3BDB1327BE02}">
      <dgm:prSet/>
      <dgm:spPr/>
      <dgm:t>
        <a:bodyPr/>
        <a:lstStyle/>
        <a:p>
          <a:endParaRPr lang="ru-RU"/>
        </a:p>
      </dgm:t>
    </dgm:pt>
    <dgm:pt modelId="{968BFBEF-77F2-400C-8035-9618A5A6CC32}" type="sibTrans" cxnId="{BF0CF5BD-104B-46B9-8871-3BDB1327BE02}">
      <dgm:prSet/>
      <dgm:spPr/>
      <dgm:t>
        <a:bodyPr/>
        <a:lstStyle/>
        <a:p>
          <a:endParaRPr lang="ru-RU"/>
        </a:p>
      </dgm:t>
    </dgm:pt>
    <dgm:pt modelId="{E0C39C3F-E51D-4623-8DA8-CCF21F4A86C6}" type="pres">
      <dgm:prSet presAssocID="{B39F00D3-F189-426D-991C-005FB2583B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27B253-3343-44E8-BF64-C4BA860E8C5C}" type="pres">
      <dgm:prSet presAssocID="{B39F00D3-F189-426D-991C-005FB2583B3E}" presName="Name1" presStyleCnt="0"/>
      <dgm:spPr/>
    </dgm:pt>
    <dgm:pt modelId="{A632D732-9B54-4EB0-A0D6-540568A5492E}" type="pres">
      <dgm:prSet presAssocID="{B39F00D3-F189-426D-991C-005FB2583B3E}" presName="cycle" presStyleCnt="0"/>
      <dgm:spPr/>
    </dgm:pt>
    <dgm:pt modelId="{F6B5ADEA-55CF-497F-B7C5-A81596E650B9}" type="pres">
      <dgm:prSet presAssocID="{B39F00D3-F189-426D-991C-005FB2583B3E}" presName="srcNode" presStyleLbl="node1" presStyleIdx="0" presStyleCnt="4"/>
      <dgm:spPr/>
    </dgm:pt>
    <dgm:pt modelId="{1B4E6242-3C81-4E47-A700-6707BA67EC61}" type="pres">
      <dgm:prSet presAssocID="{B39F00D3-F189-426D-991C-005FB2583B3E}" presName="conn" presStyleLbl="parChTrans1D2" presStyleIdx="0" presStyleCnt="1"/>
      <dgm:spPr/>
      <dgm:t>
        <a:bodyPr/>
        <a:lstStyle/>
        <a:p>
          <a:endParaRPr lang="ru-RU"/>
        </a:p>
      </dgm:t>
    </dgm:pt>
    <dgm:pt modelId="{40D9D263-1F4A-482F-9B33-34B50F21E417}" type="pres">
      <dgm:prSet presAssocID="{B39F00D3-F189-426D-991C-005FB2583B3E}" presName="extraNode" presStyleLbl="node1" presStyleIdx="0" presStyleCnt="4"/>
      <dgm:spPr/>
    </dgm:pt>
    <dgm:pt modelId="{E08A0DC3-4D36-44D0-A8CF-FA443333DAEA}" type="pres">
      <dgm:prSet presAssocID="{B39F00D3-F189-426D-991C-005FB2583B3E}" presName="dstNode" presStyleLbl="node1" presStyleIdx="0" presStyleCnt="4"/>
      <dgm:spPr/>
    </dgm:pt>
    <dgm:pt modelId="{220E40F8-9591-41D7-A2DB-FDA158233107}" type="pres">
      <dgm:prSet presAssocID="{5F28BE98-DF69-4A4B-A644-1BB20607DFE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974E2-287E-4102-BBDA-1E5E039F188C}" type="pres">
      <dgm:prSet presAssocID="{5F28BE98-DF69-4A4B-A644-1BB20607DFE2}" presName="accent_1" presStyleCnt="0"/>
      <dgm:spPr/>
    </dgm:pt>
    <dgm:pt modelId="{1A0B7BF9-7E65-49A4-9372-BEAF3384AA6D}" type="pres">
      <dgm:prSet presAssocID="{5F28BE98-DF69-4A4B-A644-1BB20607DFE2}" presName="accentRepeatNode" presStyleLbl="solidFgAcc1" presStyleIdx="0" presStyleCnt="4"/>
      <dgm:spPr/>
    </dgm:pt>
    <dgm:pt modelId="{BBBBE7C8-BE62-41B4-AF9A-5F1BD5874844}" type="pres">
      <dgm:prSet presAssocID="{5025262C-8DFA-4A15-8D04-60B1EE41C84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5375C-5B5E-46F1-9BE5-520D8FC30F22}" type="pres">
      <dgm:prSet presAssocID="{5025262C-8DFA-4A15-8D04-60B1EE41C840}" presName="accent_2" presStyleCnt="0"/>
      <dgm:spPr/>
    </dgm:pt>
    <dgm:pt modelId="{B7FB7EB9-5F76-419A-9AE4-DAD0E194D8F5}" type="pres">
      <dgm:prSet presAssocID="{5025262C-8DFA-4A15-8D04-60B1EE41C840}" presName="accentRepeatNode" presStyleLbl="solidFgAcc1" presStyleIdx="1" presStyleCnt="4"/>
      <dgm:spPr/>
    </dgm:pt>
    <dgm:pt modelId="{43D2F0DE-32FC-4FD3-A1B6-AE37DF486316}" type="pres">
      <dgm:prSet presAssocID="{305BE6EB-643D-44CF-A176-E4D2EC1B07A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0C5CF-DC7B-48F4-BE31-59E6A3119B92}" type="pres">
      <dgm:prSet presAssocID="{305BE6EB-643D-44CF-A176-E4D2EC1B07A4}" presName="accent_3" presStyleCnt="0"/>
      <dgm:spPr/>
    </dgm:pt>
    <dgm:pt modelId="{06FFDCEB-EE2F-4A5A-A4FE-30E378BC2246}" type="pres">
      <dgm:prSet presAssocID="{305BE6EB-643D-44CF-A176-E4D2EC1B07A4}" presName="accentRepeatNode" presStyleLbl="solidFgAcc1" presStyleIdx="2" presStyleCnt="4"/>
      <dgm:spPr/>
    </dgm:pt>
    <dgm:pt modelId="{B130D153-DB2B-42AD-BD53-8F8E9DD4D16E}" type="pres">
      <dgm:prSet presAssocID="{258CDDF5-8CEF-443A-98FD-6180E5A546B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6288-BBAE-4F27-9E57-14D40C903A84}" type="pres">
      <dgm:prSet presAssocID="{258CDDF5-8CEF-443A-98FD-6180E5A546BA}" presName="accent_4" presStyleCnt="0"/>
      <dgm:spPr/>
    </dgm:pt>
    <dgm:pt modelId="{4C4AFA96-4B97-44D8-B3A3-53201E7F8D9C}" type="pres">
      <dgm:prSet presAssocID="{258CDDF5-8CEF-443A-98FD-6180E5A546BA}" presName="accentRepeatNode" presStyleLbl="solidFgAcc1" presStyleIdx="3" presStyleCnt="4"/>
      <dgm:spPr/>
    </dgm:pt>
  </dgm:ptLst>
  <dgm:cxnLst>
    <dgm:cxn modelId="{02224F53-BB5C-4534-8069-F869EEBD62F0}" type="presOf" srcId="{5F28BE98-DF69-4A4B-A644-1BB20607DFE2}" destId="{220E40F8-9591-41D7-A2DB-FDA158233107}" srcOrd="0" destOrd="0" presId="urn:microsoft.com/office/officeart/2008/layout/VerticalCurvedList"/>
    <dgm:cxn modelId="{7A3D0EF7-8CB3-4F19-A49B-C30DA5CF410C}" type="presOf" srcId="{F3CF03B7-2F95-42B4-B146-6E2D86C3925C}" destId="{1B4E6242-3C81-4E47-A700-6707BA67EC61}" srcOrd="0" destOrd="0" presId="urn:microsoft.com/office/officeart/2008/layout/VerticalCurvedList"/>
    <dgm:cxn modelId="{0664D684-1FF1-42D5-97B6-B2D30CE67752}" type="presOf" srcId="{258CDDF5-8CEF-443A-98FD-6180E5A546BA}" destId="{B130D153-DB2B-42AD-BD53-8F8E9DD4D16E}" srcOrd="0" destOrd="0" presId="urn:microsoft.com/office/officeart/2008/layout/VerticalCurvedList"/>
    <dgm:cxn modelId="{81D301F8-F839-473B-A265-482BA337C25F}" srcId="{B39F00D3-F189-426D-991C-005FB2583B3E}" destId="{305BE6EB-643D-44CF-A176-E4D2EC1B07A4}" srcOrd="2" destOrd="0" parTransId="{BC6B74FA-2FEB-42E9-B613-A8FEBBEB1B9E}" sibTransId="{F9BE1E66-6AAF-4B53-8C09-2B4FC19DEEC3}"/>
    <dgm:cxn modelId="{B25540C4-8DFC-4980-BAE2-EFBA2CA6228E}" type="presOf" srcId="{B39F00D3-F189-426D-991C-005FB2583B3E}" destId="{E0C39C3F-E51D-4623-8DA8-CCF21F4A86C6}" srcOrd="0" destOrd="0" presId="urn:microsoft.com/office/officeart/2008/layout/VerticalCurvedList"/>
    <dgm:cxn modelId="{66C813C8-6AAF-47A5-8DCB-E356FC413355}" type="presOf" srcId="{5025262C-8DFA-4A15-8D04-60B1EE41C840}" destId="{BBBBE7C8-BE62-41B4-AF9A-5F1BD5874844}" srcOrd="0" destOrd="0" presId="urn:microsoft.com/office/officeart/2008/layout/VerticalCurvedList"/>
    <dgm:cxn modelId="{0C8834E9-1E3C-419B-AD8F-24307E3D2DFD}" srcId="{B39F00D3-F189-426D-991C-005FB2583B3E}" destId="{5025262C-8DFA-4A15-8D04-60B1EE41C840}" srcOrd="1" destOrd="0" parTransId="{675499B0-F0A3-475C-A2DF-B4322ED7160B}" sibTransId="{A7A51E81-9A2D-454D-B199-0E78FE2EEEC3}"/>
    <dgm:cxn modelId="{BF0CF5BD-104B-46B9-8871-3BDB1327BE02}" srcId="{B39F00D3-F189-426D-991C-005FB2583B3E}" destId="{258CDDF5-8CEF-443A-98FD-6180E5A546BA}" srcOrd="3" destOrd="0" parTransId="{BDBBF0FB-FEC9-4C40-AE97-63793BB9A810}" sibTransId="{968BFBEF-77F2-400C-8035-9618A5A6CC32}"/>
    <dgm:cxn modelId="{622C9D86-B72A-4842-A20B-50129297B94B}" type="presOf" srcId="{305BE6EB-643D-44CF-A176-E4D2EC1B07A4}" destId="{43D2F0DE-32FC-4FD3-A1B6-AE37DF486316}" srcOrd="0" destOrd="0" presId="urn:microsoft.com/office/officeart/2008/layout/VerticalCurvedList"/>
    <dgm:cxn modelId="{9B1CB1BD-5348-46B3-BF9C-F8F0E2AB4F96}" srcId="{B39F00D3-F189-426D-991C-005FB2583B3E}" destId="{5F28BE98-DF69-4A4B-A644-1BB20607DFE2}" srcOrd="0" destOrd="0" parTransId="{94F609A8-9F81-4B5E-AF2E-78952767180C}" sibTransId="{F3CF03B7-2F95-42B4-B146-6E2D86C3925C}"/>
    <dgm:cxn modelId="{D522BE23-FDB8-410F-933E-6A583CC2A1FC}" type="presParOf" srcId="{E0C39C3F-E51D-4623-8DA8-CCF21F4A86C6}" destId="{1727B253-3343-44E8-BF64-C4BA860E8C5C}" srcOrd="0" destOrd="0" presId="urn:microsoft.com/office/officeart/2008/layout/VerticalCurvedList"/>
    <dgm:cxn modelId="{2558E3F8-45D6-4323-8CC6-D5D39CB108B5}" type="presParOf" srcId="{1727B253-3343-44E8-BF64-C4BA860E8C5C}" destId="{A632D732-9B54-4EB0-A0D6-540568A5492E}" srcOrd="0" destOrd="0" presId="urn:microsoft.com/office/officeart/2008/layout/VerticalCurvedList"/>
    <dgm:cxn modelId="{38033469-139A-4AA0-ABAA-3817A5325D09}" type="presParOf" srcId="{A632D732-9B54-4EB0-A0D6-540568A5492E}" destId="{F6B5ADEA-55CF-497F-B7C5-A81596E650B9}" srcOrd="0" destOrd="0" presId="urn:microsoft.com/office/officeart/2008/layout/VerticalCurvedList"/>
    <dgm:cxn modelId="{6A698E35-474E-46B5-88E3-55D7CE2A2721}" type="presParOf" srcId="{A632D732-9B54-4EB0-A0D6-540568A5492E}" destId="{1B4E6242-3C81-4E47-A700-6707BA67EC61}" srcOrd="1" destOrd="0" presId="urn:microsoft.com/office/officeart/2008/layout/VerticalCurvedList"/>
    <dgm:cxn modelId="{E2E67A01-1060-437E-9715-8BB974E95E9A}" type="presParOf" srcId="{A632D732-9B54-4EB0-A0D6-540568A5492E}" destId="{40D9D263-1F4A-482F-9B33-34B50F21E417}" srcOrd="2" destOrd="0" presId="urn:microsoft.com/office/officeart/2008/layout/VerticalCurvedList"/>
    <dgm:cxn modelId="{9D2D5028-60C1-4788-A6E6-A3CCBE9E9E29}" type="presParOf" srcId="{A632D732-9B54-4EB0-A0D6-540568A5492E}" destId="{E08A0DC3-4D36-44D0-A8CF-FA443333DAEA}" srcOrd="3" destOrd="0" presId="urn:microsoft.com/office/officeart/2008/layout/VerticalCurvedList"/>
    <dgm:cxn modelId="{91FFC4A0-5FBD-4213-9A25-4533873B2170}" type="presParOf" srcId="{1727B253-3343-44E8-BF64-C4BA860E8C5C}" destId="{220E40F8-9591-41D7-A2DB-FDA158233107}" srcOrd="1" destOrd="0" presId="urn:microsoft.com/office/officeart/2008/layout/VerticalCurvedList"/>
    <dgm:cxn modelId="{AF491785-6CDD-4A5A-B06C-9D335CB9681F}" type="presParOf" srcId="{1727B253-3343-44E8-BF64-C4BA860E8C5C}" destId="{C47974E2-287E-4102-BBDA-1E5E039F188C}" srcOrd="2" destOrd="0" presId="urn:microsoft.com/office/officeart/2008/layout/VerticalCurvedList"/>
    <dgm:cxn modelId="{64A4EAEB-0A4F-4222-936B-39CE05C225EA}" type="presParOf" srcId="{C47974E2-287E-4102-BBDA-1E5E039F188C}" destId="{1A0B7BF9-7E65-49A4-9372-BEAF3384AA6D}" srcOrd="0" destOrd="0" presId="urn:microsoft.com/office/officeart/2008/layout/VerticalCurvedList"/>
    <dgm:cxn modelId="{444DE5C6-88E5-4C84-9FE2-2EF3473C43FB}" type="presParOf" srcId="{1727B253-3343-44E8-BF64-C4BA860E8C5C}" destId="{BBBBE7C8-BE62-41B4-AF9A-5F1BD5874844}" srcOrd="3" destOrd="0" presId="urn:microsoft.com/office/officeart/2008/layout/VerticalCurvedList"/>
    <dgm:cxn modelId="{6685A098-E1EA-442E-8CB5-4A2443A03D4B}" type="presParOf" srcId="{1727B253-3343-44E8-BF64-C4BA860E8C5C}" destId="{C815375C-5B5E-46F1-9BE5-520D8FC30F22}" srcOrd="4" destOrd="0" presId="urn:microsoft.com/office/officeart/2008/layout/VerticalCurvedList"/>
    <dgm:cxn modelId="{7054E52C-8E66-4378-B0B4-206BEAB3D81B}" type="presParOf" srcId="{C815375C-5B5E-46F1-9BE5-520D8FC30F22}" destId="{B7FB7EB9-5F76-419A-9AE4-DAD0E194D8F5}" srcOrd="0" destOrd="0" presId="urn:microsoft.com/office/officeart/2008/layout/VerticalCurvedList"/>
    <dgm:cxn modelId="{DD29E569-BDE0-4105-ADA0-FA1AE0A40368}" type="presParOf" srcId="{1727B253-3343-44E8-BF64-C4BA860E8C5C}" destId="{43D2F0DE-32FC-4FD3-A1B6-AE37DF486316}" srcOrd="5" destOrd="0" presId="urn:microsoft.com/office/officeart/2008/layout/VerticalCurvedList"/>
    <dgm:cxn modelId="{82384A0B-A2B2-42C2-94FC-4E5296251ECC}" type="presParOf" srcId="{1727B253-3343-44E8-BF64-C4BA860E8C5C}" destId="{6280C5CF-DC7B-48F4-BE31-59E6A3119B92}" srcOrd="6" destOrd="0" presId="urn:microsoft.com/office/officeart/2008/layout/VerticalCurvedList"/>
    <dgm:cxn modelId="{2C572ED0-BA5E-477D-80DB-8677683407B0}" type="presParOf" srcId="{6280C5CF-DC7B-48F4-BE31-59E6A3119B92}" destId="{06FFDCEB-EE2F-4A5A-A4FE-30E378BC2246}" srcOrd="0" destOrd="0" presId="urn:microsoft.com/office/officeart/2008/layout/VerticalCurvedList"/>
    <dgm:cxn modelId="{7FCC3D1A-5779-421B-9710-9BA225D1F9EB}" type="presParOf" srcId="{1727B253-3343-44E8-BF64-C4BA860E8C5C}" destId="{B130D153-DB2B-42AD-BD53-8F8E9DD4D16E}" srcOrd="7" destOrd="0" presId="urn:microsoft.com/office/officeart/2008/layout/VerticalCurvedList"/>
    <dgm:cxn modelId="{A6A97190-E5EA-4EFD-8848-AD07FE51E473}" type="presParOf" srcId="{1727B253-3343-44E8-BF64-C4BA860E8C5C}" destId="{CC026288-BBAE-4F27-9E57-14D40C903A84}" srcOrd="8" destOrd="0" presId="urn:microsoft.com/office/officeart/2008/layout/VerticalCurvedList"/>
    <dgm:cxn modelId="{5EDCF6A0-0BF0-4075-B274-E02EEC586575}" type="presParOf" srcId="{CC026288-BBAE-4F27-9E57-14D40C903A84}" destId="{4C4AFA96-4B97-44D8-B3A3-53201E7F8D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A2D92-25CB-4B1E-912D-22C8B12A437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E5C3E-81DF-4E21-8715-418F7D073594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С 1 сентября 2020 года обучающиеся по образовательным программам начального общего образования обеспечиваются не менее одного раза в день бесплатным горячим питанием за счет </a:t>
          </a:r>
          <a:br>
            <a:rPr lang="ru-RU" sz="2000" dirty="0" smtClean="0">
              <a:latin typeface="Arial Narrow" panose="020B0606020202030204" pitchFamily="34" charset="0"/>
            </a:rPr>
          </a:br>
          <a:r>
            <a:rPr lang="ru-RU" sz="2000" dirty="0" smtClean="0">
              <a:latin typeface="Arial Narrow" panose="020B0606020202030204" pitchFamily="34" charset="0"/>
            </a:rPr>
            <a:t>бюджетов всех уровней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4AF6FC77-F67B-40FF-B0DA-A040189CCA8F}" type="parTrans" cxnId="{87F7BD4B-4724-4272-8330-DEF76AC70AAA}">
      <dgm:prSet/>
      <dgm:spPr/>
      <dgm:t>
        <a:bodyPr/>
        <a:lstStyle/>
        <a:p>
          <a:endParaRPr lang="ru-RU"/>
        </a:p>
      </dgm:t>
    </dgm:pt>
    <dgm:pt modelId="{97AD9307-9C2D-4447-989E-4CEA38DFC7E6}" type="sibTrans" cxnId="{87F7BD4B-4724-4272-8330-DEF76AC70AAA}">
      <dgm:prSet/>
      <dgm:spPr/>
      <dgm:t>
        <a:bodyPr/>
        <a:lstStyle/>
        <a:p>
          <a:endParaRPr lang="ru-RU"/>
        </a:p>
      </dgm:t>
    </dgm:pt>
    <dgm:pt modelId="{64940039-D175-441A-A50C-6CEFE26E76C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общий объем потребности в средствах на организацию и обеспечение бесплатным горячим питанием 209 тысяч обучающихся начальных классов на 4 месяца текущего года составляет </a:t>
          </a:r>
          <a:r>
            <a:rPr lang="ru-RU" sz="2000" b="1" dirty="0" smtClean="0">
              <a:solidFill>
                <a:srgbClr val="FF0000"/>
              </a:solidFill>
              <a:latin typeface="Arial Narrow" panose="020B0606020202030204" pitchFamily="34" charset="0"/>
            </a:rPr>
            <a:t>903,8 млн. рублей</a:t>
          </a:r>
          <a:r>
            <a:rPr lang="ru-RU" sz="2000" dirty="0" smtClean="0">
              <a:latin typeface="Arial Narrow" panose="020B0606020202030204" pitchFamily="34" charset="0"/>
            </a:rPr>
            <a:t>. При уровне </a:t>
          </a:r>
          <a:r>
            <a:rPr lang="ru-RU" sz="2000" dirty="0" err="1" smtClean="0">
              <a:latin typeface="Arial Narrow" panose="020B0606020202030204" pitchFamily="34" charset="0"/>
            </a:rPr>
            <a:t>софинансирования</a:t>
          </a:r>
          <a:r>
            <a:rPr lang="ru-RU" sz="2000" dirty="0" smtClean="0">
              <a:latin typeface="Arial Narrow" panose="020B0606020202030204" pitchFamily="34" charset="0"/>
            </a:rPr>
            <a:t> из федерального бюджета в размере 58% дополнительные расходы, не предусмотренные в бюджете Республики Татарстан, составят </a:t>
          </a:r>
          <a:br>
            <a:rPr lang="ru-RU" sz="2000" dirty="0" smtClean="0">
              <a:latin typeface="Arial Narrow" panose="020B0606020202030204" pitchFamily="34" charset="0"/>
            </a:rPr>
          </a:br>
          <a:r>
            <a:rPr lang="ru-RU" sz="2000" b="1" dirty="0" smtClean="0">
              <a:solidFill>
                <a:srgbClr val="FF0000"/>
              </a:solidFill>
              <a:latin typeface="Arial Narrow" panose="020B0606020202030204" pitchFamily="34" charset="0"/>
            </a:rPr>
            <a:t>379,6 млн. рублей.</a:t>
          </a:r>
          <a:endParaRPr lang="ru-RU" sz="2000" b="1" dirty="0">
            <a:solidFill>
              <a:srgbClr val="FF0000"/>
            </a:solidFill>
            <a:latin typeface="Arial Narrow" panose="020B0606020202030204" pitchFamily="34" charset="0"/>
          </a:endParaRPr>
        </a:p>
      </dgm:t>
    </dgm:pt>
    <dgm:pt modelId="{71274E6C-2D2F-4EE9-90E5-20E3175E82F5}" type="parTrans" cxnId="{AD5D0DEA-1E07-4391-86AE-B0CEF3C63228}">
      <dgm:prSet/>
      <dgm:spPr/>
      <dgm:t>
        <a:bodyPr/>
        <a:lstStyle/>
        <a:p>
          <a:endParaRPr lang="ru-RU"/>
        </a:p>
      </dgm:t>
    </dgm:pt>
    <dgm:pt modelId="{B45CB756-4ACE-4E4D-AA62-42A12EB47289}" type="sibTrans" cxnId="{AD5D0DEA-1E07-4391-86AE-B0CEF3C63228}">
      <dgm:prSet/>
      <dgm:spPr/>
      <dgm:t>
        <a:bodyPr/>
        <a:lstStyle/>
        <a:p>
          <a:endParaRPr lang="ru-RU"/>
        </a:p>
      </dgm:t>
    </dgm:pt>
    <dgm:pt modelId="{2343ECC7-7514-4300-BB59-FBD8F33F87FD}">
      <dgm:prSet phldrT="[Текст]" custT="1"/>
      <dgm:spPr/>
      <dgm:t>
        <a:bodyPr/>
        <a:lstStyle/>
        <a:p>
          <a:r>
            <a:rPr lang="ru-RU" sz="1800" b="0" dirty="0" smtClean="0">
              <a:latin typeface="Arial Narrow" panose="020B0606020202030204" pitchFamily="34" charset="0"/>
            </a:rPr>
            <a:t>Приостановлено взимание родительской абонентской платы на период нерабочих дней </a:t>
          </a:r>
          <a:br>
            <a:rPr lang="ru-RU" sz="1800" b="0" dirty="0" smtClean="0">
              <a:latin typeface="Arial Narrow" panose="020B0606020202030204" pitchFamily="34" charset="0"/>
            </a:rPr>
          </a:br>
          <a:r>
            <a:rPr lang="ru-RU" sz="1800" b="0" dirty="0" smtClean="0">
              <a:latin typeface="Arial Narrow" panose="020B0606020202030204" pitchFamily="34" charset="0"/>
            </a:rPr>
            <a:t>с 28 марта по 11 мая. </a:t>
          </a:r>
          <a:br>
            <a:rPr lang="ru-RU" sz="1800" b="0" dirty="0" smtClean="0">
              <a:latin typeface="Arial Narrow" panose="020B0606020202030204" pitchFamily="34" charset="0"/>
            </a:rPr>
          </a:br>
          <a:r>
            <a:rPr lang="ru-RU" sz="1800" b="0" dirty="0" smtClean="0">
              <a:latin typeface="Arial Narrow" panose="020B0606020202030204" pitchFamily="34" charset="0"/>
            </a:rPr>
            <a:t/>
          </a:r>
          <a:br>
            <a:rPr lang="ru-RU" sz="1800" b="0" dirty="0" smtClean="0">
              <a:latin typeface="Arial Narrow" panose="020B0606020202030204" pitchFamily="34" charset="0"/>
            </a:rPr>
          </a:br>
          <a:r>
            <a:rPr lang="ru-RU" sz="1800" b="0" dirty="0" smtClean="0">
              <a:latin typeface="Arial Narrow" panose="020B0606020202030204" pitchFamily="34" charset="0"/>
            </a:rPr>
            <a:t>С 12 мая 2020 года применяются новые подходы к начислению и взиманию родительской платы за присмотр и уход в дошкольных образовательных организациях, повлекшие снижение размера абонентский платы. 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692A9F92-76DE-46F9-978F-E20D84B614D1}" type="parTrans" cxnId="{16D1050C-03D8-4E01-9F62-531021E83F77}">
      <dgm:prSet/>
      <dgm:spPr/>
      <dgm:t>
        <a:bodyPr/>
        <a:lstStyle/>
        <a:p>
          <a:endParaRPr lang="ru-RU"/>
        </a:p>
      </dgm:t>
    </dgm:pt>
    <dgm:pt modelId="{1D8EAA51-CEBD-4940-A0D5-61249B1F1AA5}" type="sibTrans" cxnId="{16D1050C-03D8-4E01-9F62-531021E83F77}">
      <dgm:prSet/>
      <dgm:spPr/>
      <dgm:t>
        <a:bodyPr/>
        <a:lstStyle/>
        <a:p>
          <a:endParaRPr lang="ru-RU"/>
        </a:p>
      </dgm:t>
    </dgm:pt>
    <dgm:pt modelId="{7F04CF18-7C54-4B5A-B00D-1F95150F63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В целях компенсации выпадающих доходов муниципальных дошкольных образовательных организаций в 2020 году необходимо дополнительно направить бюджетные средства </a:t>
          </a:r>
          <a:br>
            <a:rPr lang="ru-RU" sz="2000" dirty="0" smtClean="0">
              <a:latin typeface="Arial Narrow" panose="020B0606020202030204" pitchFamily="34" charset="0"/>
            </a:rPr>
          </a:br>
          <a:r>
            <a:rPr lang="ru-RU" sz="2000" dirty="0" smtClean="0">
              <a:latin typeface="Arial Narrow" panose="020B0606020202030204" pitchFamily="34" charset="0"/>
            </a:rPr>
            <a:t>в сумме </a:t>
          </a:r>
          <a:r>
            <a:rPr lang="ru-RU" sz="2000" b="1" dirty="0" smtClean="0">
              <a:solidFill>
                <a:srgbClr val="FF0000"/>
              </a:solidFill>
              <a:latin typeface="Arial Narrow" panose="020B0606020202030204" pitchFamily="34" charset="0"/>
            </a:rPr>
            <a:t>2,2 </a:t>
          </a:r>
          <a:r>
            <a:rPr lang="ru-RU" sz="2000" b="1" dirty="0" err="1" smtClean="0">
              <a:solidFill>
                <a:srgbClr val="FF0000"/>
              </a:solidFill>
              <a:latin typeface="Arial Narrow" panose="020B0606020202030204" pitchFamily="34" charset="0"/>
            </a:rPr>
            <a:t>млрд.рублей</a:t>
          </a:r>
          <a:r>
            <a:rPr lang="ru-RU" sz="2000" dirty="0" smtClean="0">
              <a:latin typeface="Arial Narrow" panose="020B0606020202030204" pitchFamily="34" charset="0"/>
            </a:rPr>
            <a:t>.</a:t>
          </a:r>
          <a:endParaRPr lang="ru-RU" sz="2000" dirty="0">
            <a:latin typeface="Arial Narrow" panose="020B0606020202030204" pitchFamily="34" charset="0"/>
          </a:endParaRPr>
        </a:p>
      </dgm:t>
    </dgm:pt>
    <dgm:pt modelId="{DB5F765D-4260-465A-99BE-B3576E1D780B}" type="parTrans" cxnId="{35476658-52FC-41A7-AFD0-375BD57919C5}">
      <dgm:prSet/>
      <dgm:spPr/>
      <dgm:t>
        <a:bodyPr/>
        <a:lstStyle/>
        <a:p>
          <a:endParaRPr lang="ru-RU"/>
        </a:p>
      </dgm:t>
    </dgm:pt>
    <dgm:pt modelId="{527EF83B-A2EC-4ACB-819E-C11FCCE38777}" type="sibTrans" cxnId="{35476658-52FC-41A7-AFD0-375BD57919C5}">
      <dgm:prSet/>
      <dgm:spPr/>
      <dgm:t>
        <a:bodyPr/>
        <a:lstStyle/>
        <a:p>
          <a:endParaRPr lang="ru-RU"/>
        </a:p>
      </dgm:t>
    </dgm:pt>
    <dgm:pt modelId="{21C3763C-D225-466D-90C4-7FE40DCC60CE}" type="pres">
      <dgm:prSet presAssocID="{A52A2D92-25CB-4B1E-912D-22C8B12A4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27AFA5-FB6C-4854-8F51-C3EE2FE71E8D}" type="pres">
      <dgm:prSet presAssocID="{5B6E5C3E-81DF-4E21-8715-418F7D073594}" presName="linNode" presStyleCnt="0"/>
      <dgm:spPr/>
    </dgm:pt>
    <dgm:pt modelId="{D3FDEF53-028F-4B58-9347-1E5C29FE4E12}" type="pres">
      <dgm:prSet presAssocID="{5B6E5C3E-81DF-4E21-8715-418F7D073594}" presName="parentText" presStyleLbl="node1" presStyleIdx="0" presStyleCnt="2" custScaleX="1479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D6122-B47C-406D-910A-6E339EE7FD73}" type="pres">
      <dgm:prSet presAssocID="{5B6E5C3E-81DF-4E21-8715-418F7D073594}" presName="descendantText" presStyleLbl="alignAccFollowNode1" presStyleIdx="0" presStyleCnt="2" custScaleY="104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5C568-F021-4120-8FE5-9EB37CCDE538}" type="pres">
      <dgm:prSet presAssocID="{97AD9307-9C2D-4447-989E-4CEA38DFC7E6}" presName="sp" presStyleCnt="0"/>
      <dgm:spPr/>
    </dgm:pt>
    <dgm:pt modelId="{17C7E89E-5983-404B-8A99-DE705CFD3263}" type="pres">
      <dgm:prSet presAssocID="{2343ECC7-7514-4300-BB59-FBD8F33F87FD}" presName="linNode" presStyleCnt="0"/>
      <dgm:spPr/>
    </dgm:pt>
    <dgm:pt modelId="{9018AB2A-53C6-4354-ADBE-B3E2212368B4}" type="pres">
      <dgm:prSet presAssocID="{2343ECC7-7514-4300-BB59-FBD8F33F87FD}" presName="parentText" presStyleLbl="node1" presStyleIdx="1" presStyleCnt="2" custScaleX="149365" custScaleY="80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902D3-92C7-468F-955A-086A13D66F04}" type="pres">
      <dgm:prSet presAssocID="{2343ECC7-7514-4300-BB59-FBD8F33F87FD}" presName="descendantText" presStyleLbl="alignAccFollowNode1" presStyleIdx="1" presStyleCnt="2" custScaleY="78289" custLinFactNeighborX="39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76658-52FC-41A7-AFD0-375BD57919C5}" srcId="{2343ECC7-7514-4300-BB59-FBD8F33F87FD}" destId="{7F04CF18-7C54-4B5A-B00D-1F95150F6321}" srcOrd="0" destOrd="0" parTransId="{DB5F765D-4260-465A-99BE-B3576E1D780B}" sibTransId="{527EF83B-A2EC-4ACB-819E-C11FCCE38777}"/>
    <dgm:cxn modelId="{A745EA21-0B64-40C1-90FD-84B88B8C15E6}" type="presOf" srcId="{A52A2D92-25CB-4B1E-912D-22C8B12A4374}" destId="{21C3763C-D225-466D-90C4-7FE40DCC60CE}" srcOrd="0" destOrd="0" presId="urn:microsoft.com/office/officeart/2005/8/layout/vList5"/>
    <dgm:cxn modelId="{AD5D0DEA-1E07-4391-86AE-B0CEF3C63228}" srcId="{5B6E5C3E-81DF-4E21-8715-418F7D073594}" destId="{64940039-D175-441A-A50C-6CEFE26E76CB}" srcOrd="0" destOrd="0" parTransId="{71274E6C-2D2F-4EE9-90E5-20E3175E82F5}" sibTransId="{B45CB756-4ACE-4E4D-AA62-42A12EB47289}"/>
    <dgm:cxn modelId="{16D1050C-03D8-4E01-9F62-531021E83F77}" srcId="{A52A2D92-25CB-4B1E-912D-22C8B12A4374}" destId="{2343ECC7-7514-4300-BB59-FBD8F33F87FD}" srcOrd="1" destOrd="0" parTransId="{692A9F92-76DE-46F9-978F-E20D84B614D1}" sibTransId="{1D8EAA51-CEBD-4940-A0D5-61249B1F1AA5}"/>
    <dgm:cxn modelId="{9FC96253-CBC7-4295-AA37-1BA065128364}" type="presOf" srcId="{64940039-D175-441A-A50C-6CEFE26E76CB}" destId="{D51D6122-B47C-406D-910A-6E339EE7FD73}" srcOrd="0" destOrd="0" presId="urn:microsoft.com/office/officeart/2005/8/layout/vList5"/>
    <dgm:cxn modelId="{C77A973D-4B00-4372-9201-5248FECD890C}" type="presOf" srcId="{2343ECC7-7514-4300-BB59-FBD8F33F87FD}" destId="{9018AB2A-53C6-4354-ADBE-B3E2212368B4}" srcOrd="0" destOrd="0" presId="urn:microsoft.com/office/officeart/2005/8/layout/vList5"/>
    <dgm:cxn modelId="{D765698D-7938-43E7-BACA-83FBB38F4348}" type="presOf" srcId="{5B6E5C3E-81DF-4E21-8715-418F7D073594}" destId="{D3FDEF53-028F-4B58-9347-1E5C29FE4E12}" srcOrd="0" destOrd="0" presId="urn:microsoft.com/office/officeart/2005/8/layout/vList5"/>
    <dgm:cxn modelId="{87F7BD4B-4724-4272-8330-DEF76AC70AAA}" srcId="{A52A2D92-25CB-4B1E-912D-22C8B12A4374}" destId="{5B6E5C3E-81DF-4E21-8715-418F7D073594}" srcOrd="0" destOrd="0" parTransId="{4AF6FC77-F67B-40FF-B0DA-A040189CCA8F}" sibTransId="{97AD9307-9C2D-4447-989E-4CEA38DFC7E6}"/>
    <dgm:cxn modelId="{169B492C-295E-4431-8500-261FFFB753EA}" type="presOf" srcId="{7F04CF18-7C54-4B5A-B00D-1F95150F6321}" destId="{097902D3-92C7-468F-955A-086A13D66F04}" srcOrd="0" destOrd="0" presId="urn:microsoft.com/office/officeart/2005/8/layout/vList5"/>
    <dgm:cxn modelId="{55307AFD-AD05-4137-B7A1-D370EC7CFB51}" type="presParOf" srcId="{21C3763C-D225-466D-90C4-7FE40DCC60CE}" destId="{5727AFA5-FB6C-4854-8F51-C3EE2FE71E8D}" srcOrd="0" destOrd="0" presId="urn:microsoft.com/office/officeart/2005/8/layout/vList5"/>
    <dgm:cxn modelId="{A499130E-FF1B-402D-9470-B91BB57BC399}" type="presParOf" srcId="{5727AFA5-FB6C-4854-8F51-C3EE2FE71E8D}" destId="{D3FDEF53-028F-4B58-9347-1E5C29FE4E12}" srcOrd="0" destOrd="0" presId="urn:microsoft.com/office/officeart/2005/8/layout/vList5"/>
    <dgm:cxn modelId="{B81F76B6-422A-4759-89E7-81E03FD4BB9F}" type="presParOf" srcId="{5727AFA5-FB6C-4854-8F51-C3EE2FE71E8D}" destId="{D51D6122-B47C-406D-910A-6E339EE7FD73}" srcOrd="1" destOrd="0" presId="urn:microsoft.com/office/officeart/2005/8/layout/vList5"/>
    <dgm:cxn modelId="{AFFD2A1B-4449-45EE-84B4-95184B9548AA}" type="presParOf" srcId="{21C3763C-D225-466D-90C4-7FE40DCC60CE}" destId="{BA95C568-F021-4120-8FE5-9EB37CCDE538}" srcOrd="1" destOrd="0" presId="urn:microsoft.com/office/officeart/2005/8/layout/vList5"/>
    <dgm:cxn modelId="{1873B455-7723-4AB6-8F78-6D453F6709EA}" type="presParOf" srcId="{21C3763C-D225-466D-90C4-7FE40DCC60CE}" destId="{17C7E89E-5983-404B-8A99-DE705CFD3263}" srcOrd="2" destOrd="0" presId="urn:microsoft.com/office/officeart/2005/8/layout/vList5"/>
    <dgm:cxn modelId="{79AA3AC9-92E4-4987-999B-C7F2425062F8}" type="presParOf" srcId="{17C7E89E-5983-404B-8A99-DE705CFD3263}" destId="{9018AB2A-53C6-4354-ADBE-B3E2212368B4}" srcOrd="0" destOrd="0" presId="urn:microsoft.com/office/officeart/2005/8/layout/vList5"/>
    <dgm:cxn modelId="{24F318F3-BE5D-49F3-9BE8-22E9908EECA7}" type="presParOf" srcId="{17C7E89E-5983-404B-8A99-DE705CFD3263}" destId="{097902D3-92C7-468F-955A-086A13D66F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5057F-4B3A-4F63-A88E-1069CD5F8B3B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16356A-46A5-4264-9623-2748CF412A6A}">
      <dgm:prSet phldrT="[Текст]" phldr="1"/>
      <dgm:spPr/>
      <dgm:t>
        <a:bodyPr/>
        <a:lstStyle/>
        <a:p>
          <a:endParaRPr lang="ru-RU" b="0" i="0" dirty="0">
            <a:latin typeface="Arial Narrow" panose="020B0606020202030204" pitchFamily="34" charset="0"/>
          </a:endParaRPr>
        </a:p>
      </dgm:t>
    </dgm:pt>
    <dgm:pt modelId="{D6BE61C7-4B3F-488F-BDAB-640A1D8A0685}" type="parTrans" cxnId="{E7D1D2DC-89E7-4214-BD4F-220457D74824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F9F7F9A4-226B-46E3-8136-65FF5BB568E4}" type="sibTrans" cxnId="{E7D1D2DC-89E7-4214-BD4F-220457D74824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AEF313BE-5A56-4110-9780-7DF700C01671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обеспечение поступления доходов в запланированных объемах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F1BF217F-AEA6-4C72-820C-12CBEE5353FF}" type="parTrans" cxnId="{36904418-7B54-4113-B29B-C502BBE4CEC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8629C564-E0EB-4621-987B-E25CFD9F1D76}" type="sibTrans" cxnId="{36904418-7B54-4113-B29B-C502BBE4CEC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CF81316F-45C4-4710-9531-7CE1B1703151}">
      <dgm:prSet phldrT="[Текст]" phldr="1"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4F3FE85B-C4AB-4EBE-8F0F-6530AAC1AFAC}" type="parTrans" cxnId="{BEFD43D3-45DE-43D3-A422-CDE16017567C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2895A886-72A2-4CE3-8F03-3DACBA6DB1F9}" type="sibTrans" cxnId="{BEFD43D3-45DE-43D3-A422-CDE16017567C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99105B57-69C1-48B7-ACB9-252FBE199627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максимальный сбор доходов от аренды земли и имущества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EF48AAD-5674-49AD-9BC7-06A8F36D793F}" type="parTrans" cxnId="{C40C8060-C73F-4D50-AC06-1874B45DE334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A08E6397-A491-4D38-B505-458CBB5E36C9}" type="sibTrans" cxnId="{C40C8060-C73F-4D50-AC06-1874B45DE334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E6FB565B-4BFB-4EA3-989F-D50192A21C15}">
      <dgm:prSet phldrT="[Текст]" phldr="1"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152E3C06-5CE3-42B9-83A7-B83361D15FEF}" type="parTrans" cxnId="{7E6C60B5-ACC3-4125-973A-F2ADF8412389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279FDD4F-2460-4C93-A826-658AA995F598}" type="sibTrans" cxnId="{7E6C60B5-ACC3-4125-973A-F2ADF8412389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5A391E0F-4583-46C2-8C8E-544D97010AFD}">
      <dgm:prSet phldrT="[Текст]"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работа с недоимкой по налогам и задолженностью по арендным платежам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D642C306-A7E7-434B-8EDF-D83600E3B2AD}" type="parTrans" cxnId="{5C4D5DD0-19A9-48DE-811E-6B7A7694E62C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5846B0D1-27EE-4FB1-8EB7-5AC9429B2606}" type="sibTrans" cxnId="{5C4D5DD0-19A9-48DE-811E-6B7A7694E62C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70677506-C531-4FF3-B018-F8BE8F6310B0}">
      <dgm:prSet/>
      <dgm:spPr/>
      <dgm:t>
        <a:bodyPr/>
        <a:lstStyle/>
        <a:p>
          <a:endParaRPr lang="ru-RU" b="0" i="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gm:t>
    </dgm:pt>
    <dgm:pt modelId="{64BDBF7F-74F8-4286-A9AC-9C6811C6DB0B}" type="parTrans" cxnId="{36A7351A-15B9-4E91-B28F-52F0FFC3073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657361AE-1F68-4ACD-B741-8B403B6C28D8}" type="sibTrans" cxnId="{36A7351A-15B9-4E91-B28F-52F0FFC3073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61EBD052-46D8-42DC-8D54-C26BD0857E5A}">
      <dgm:prSet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увеличение доходов от внебюджетной деятельности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37737170-0C39-4198-A89B-64C9450B0AEF}" type="parTrans" cxnId="{6124E55E-7508-402C-A231-C714750F6D17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DA7C5424-F92D-4D2C-85B4-213324B4DBEC}" type="sibTrans" cxnId="{6124E55E-7508-402C-A231-C714750F6D17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7A4F4E7F-DF55-4F73-9DA4-0BC150C73B5A}">
      <dgm:prSet/>
      <dgm:spPr/>
      <dgm:t>
        <a:bodyPr/>
        <a:lstStyle/>
        <a:p>
          <a:endParaRPr lang="ru-RU" b="0" i="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gm:t>
    </dgm:pt>
    <dgm:pt modelId="{ADFB5F34-705B-4D5B-98E6-505EC63E28DA}" type="parTrans" cxnId="{B90AC022-D4A9-49B4-AC43-833F9357825A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18716314-4B1F-4976-9BAA-00D4A9EEA16F}" type="sibTrans" cxnId="{B90AC022-D4A9-49B4-AC43-833F9357825A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E3072A4A-45E7-47F6-971E-0BF3E2400A3C}">
      <dgm:prSet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качественное исполнение бюджета в разрезе каждого доходного источника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6FE1246A-B7A3-40F9-A8DC-4E3FBD4EDBA3}" type="parTrans" cxnId="{29A0ACCB-9325-4511-803C-FF3661CE5DA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7B3066C3-BEBD-4669-AD8A-7D2048C244C9}" type="sibTrans" cxnId="{29A0ACCB-9325-4511-803C-FF3661CE5DA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6C77171A-3A39-4841-972D-F8B027E4F35F}">
      <dgm:prSet/>
      <dgm:spPr/>
      <dgm:t>
        <a:bodyPr/>
        <a:lstStyle/>
        <a:p>
          <a:endParaRPr lang="ru-RU" b="0" i="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gm:t>
    </dgm:pt>
    <dgm:pt modelId="{F8A5BEC2-92D0-4FD5-906D-3000D13A82E4}" type="parTrans" cxnId="{F9D0E7D1-B2F1-4D74-AFBF-9FE94E1959D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7B3DB366-2768-4301-9F95-B752A585533B}" type="sibTrans" cxnId="{F9D0E7D1-B2F1-4D74-AFBF-9FE94E1959D8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0F6C5950-478B-46E6-8C88-C9217DB3845C}">
      <dgm:prSet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экономное и эффективное расходование бюджетных средств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A98D3245-CE3E-4F1E-B7C1-4FB79C7B8FE2}" type="parTrans" cxnId="{ABEA039B-9059-4737-85F7-6F287F2A3A05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859CF743-41E6-40AD-99EF-BA15EFD4EEDA}" type="sibTrans" cxnId="{ABEA039B-9059-4737-85F7-6F287F2A3A05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FE12BF99-085A-4DD9-A94D-D44055DC7C20}">
      <dgm:prSet/>
      <dgm:spPr/>
      <dgm:t>
        <a:bodyPr/>
        <a:lstStyle/>
        <a:p>
          <a:endParaRPr lang="ru-RU" b="0" i="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gm:t>
    </dgm:pt>
    <dgm:pt modelId="{F95AA6DC-7A7D-403C-A634-E2E153F7CAB7}" type="parTrans" cxnId="{0B8D2DAB-73B7-42E2-AEA5-9AE0B87249C6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1922645A-28F5-4579-8E2D-8BC53C1F9FC9}" type="sibTrans" cxnId="{0B8D2DAB-73B7-42E2-AEA5-9AE0B87249C6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4F0B3307-187B-4320-97DD-CA5213BC81DB}">
      <dgm:prSet/>
      <dgm:spPr/>
      <dgm:t>
        <a:bodyPr/>
        <a:lstStyle/>
        <a:p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приостановление </a:t>
          </a:r>
          <a:r>
            <a:rPr lang="ru-RU" b="0" i="0" dirty="0" smtClean="0">
              <a:solidFill>
                <a:schemeClr val="tx2"/>
              </a:solidFill>
              <a:latin typeface="Arial Narrow" panose="020B0606020202030204" pitchFamily="34" charset="0"/>
            </a:rPr>
            <a:t>действия, отсрочка исполнения расходов бюджета</a:t>
          </a:r>
          <a:endParaRPr lang="ru-RU" b="0" i="0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8A6FAA64-A3BA-4ED0-A237-F82D05C1A0A4}" type="parTrans" cxnId="{B228799F-1208-4B4F-BD2E-AF70A8AC5AE9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098187B5-16AE-45DC-88B1-8E4B1F82A01A}" type="sibTrans" cxnId="{B228799F-1208-4B4F-BD2E-AF70A8AC5AE9}">
      <dgm:prSet/>
      <dgm:spPr/>
      <dgm:t>
        <a:bodyPr/>
        <a:lstStyle/>
        <a:p>
          <a:endParaRPr lang="ru-RU" b="0" i="0">
            <a:latin typeface="Arial Narrow" panose="020B0606020202030204" pitchFamily="34" charset="0"/>
          </a:endParaRPr>
        </a:p>
      </dgm:t>
    </dgm:pt>
    <dgm:pt modelId="{E0E4DE5C-FEE3-409E-A77D-6D2A0C1361A8}" type="pres">
      <dgm:prSet presAssocID="{D055057F-4B3A-4F63-A88E-1069CD5F8B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D58E1-591B-47DF-87A5-D9B7B470E0BB}" type="pres">
      <dgm:prSet presAssocID="{EE16356A-46A5-4264-9623-2748CF412A6A}" presName="composite" presStyleCnt="0"/>
      <dgm:spPr/>
    </dgm:pt>
    <dgm:pt modelId="{FEDFB87C-EDE7-4F06-A585-5E026E9579CE}" type="pres">
      <dgm:prSet presAssocID="{EE16356A-46A5-4264-9623-2748CF412A6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A32F4-0770-4836-BDBC-75D65411A11C}" type="pres">
      <dgm:prSet presAssocID="{EE16356A-46A5-4264-9623-2748CF412A6A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DC83-2C68-4DE2-B629-3F0B6B63B752}" type="pres">
      <dgm:prSet presAssocID="{F9F7F9A4-226B-46E3-8136-65FF5BB568E4}" presName="sp" presStyleCnt="0"/>
      <dgm:spPr/>
    </dgm:pt>
    <dgm:pt modelId="{BF5159F3-4428-4FD4-AE4C-F09281509E6D}" type="pres">
      <dgm:prSet presAssocID="{CF81316F-45C4-4710-9531-7CE1B1703151}" presName="composite" presStyleCnt="0"/>
      <dgm:spPr/>
    </dgm:pt>
    <dgm:pt modelId="{68B3EE15-6976-47AE-904E-7FA511EE4210}" type="pres">
      <dgm:prSet presAssocID="{CF81316F-45C4-4710-9531-7CE1B17031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AE6E3-2469-43B8-80BF-9FFF9E4D851F}" type="pres">
      <dgm:prSet presAssocID="{CF81316F-45C4-4710-9531-7CE1B17031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29D8B-9566-403D-A2C1-27C2CC03E3C5}" type="pres">
      <dgm:prSet presAssocID="{2895A886-72A2-4CE3-8F03-3DACBA6DB1F9}" presName="sp" presStyleCnt="0"/>
      <dgm:spPr/>
    </dgm:pt>
    <dgm:pt modelId="{B7F84646-8421-4E41-8097-381B5A12FBE7}" type="pres">
      <dgm:prSet presAssocID="{E6FB565B-4BFB-4EA3-989F-D50192A21C15}" presName="composite" presStyleCnt="0"/>
      <dgm:spPr/>
    </dgm:pt>
    <dgm:pt modelId="{45F496DC-75FC-4E74-A984-15948B107ED2}" type="pres">
      <dgm:prSet presAssocID="{E6FB565B-4BFB-4EA3-989F-D50192A21C1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6D2E1-99E3-479C-B27C-CC210036CEA2}" type="pres">
      <dgm:prSet presAssocID="{E6FB565B-4BFB-4EA3-989F-D50192A21C1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DB18C-CEB3-45A2-9AE9-6EEF10830989}" type="pres">
      <dgm:prSet presAssocID="{279FDD4F-2460-4C93-A826-658AA995F598}" presName="sp" presStyleCnt="0"/>
      <dgm:spPr/>
    </dgm:pt>
    <dgm:pt modelId="{83907409-FF69-4CDA-9259-CD5690C89217}" type="pres">
      <dgm:prSet presAssocID="{70677506-C531-4FF3-B018-F8BE8F6310B0}" presName="composite" presStyleCnt="0"/>
      <dgm:spPr/>
    </dgm:pt>
    <dgm:pt modelId="{26284E5A-DB27-4EDA-8736-8654C5172C17}" type="pres">
      <dgm:prSet presAssocID="{70677506-C531-4FF3-B018-F8BE8F6310B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6AEF8-FC1C-458B-83CB-9D842B87C6E1}" type="pres">
      <dgm:prSet presAssocID="{70677506-C531-4FF3-B018-F8BE8F6310B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59EDB-8425-48C5-BD64-AE2B524761BF}" type="pres">
      <dgm:prSet presAssocID="{657361AE-1F68-4ACD-B741-8B403B6C28D8}" presName="sp" presStyleCnt="0"/>
      <dgm:spPr/>
    </dgm:pt>
    <dgm:pt modelId="{9F311C30-F06D-4E99-8E8E-33326F46ED8F}" type="pres">
      <dgm:prSet presAssocID="{7A4F4E7F-DF55-4F73-9DA4-0BC150C73B5A}" presName="composite" presStyleCnt="0"/>
      <dgm:spPr/>
    </dgm:pt>
    <dgm:pt modelId="{01EAE7DA-001E-4E58-9C5D-1F81B101BFD4}" type="pres">
      <dgm:prSet presAssocID="{7A4F4E7F-DF55-4F73-9DA4-0BC150C73B5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921BF-7D39-47AC-8350-3890D6AF1507}" type="pres">
      <dgm:prSet presAssocID="{7A4F4E7F-DF55-4F73-9DA4-0BC150C73B5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6C463-ACBA-4AA6-B05C-23CCD3991E0A}" type="pres">
      <dgm:prSet presAssocID="{18716314-4B1F-4976-9BAA-00D4A9EEA16F}" presName="sp" presStyleCnt="0"/>
      <dgm:spPr/>
    </dgm:pt>
    <dgm:pt modelId="{CFCF420B-534E-41D0-9F12-9B7E675B4E89}" type="pres">
      <dgm:prSet presAssocID="{6C77171A-3A39-4841-972D-F8B027E4F35F}" presName="composite" presStyleCnt="0"/>
      <dgm:spPr/>
    </dgm:pt>
    <dgm:pt modelId="{D9ECDCA4-808F-4F86-B914-2A393D7BF74D}" type="pres">
      <dgm:prSet presAssocID="{6C77171A-3A39-4841-972D-F8B027E4F35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C6C48-B137-4285-A0D9-3649F33CDE0D}" type="pres">
      <dgm:prSet presAssocID="{6C77171A-3A39-4841-972D-F8B027E4F35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E23E3-2DB2-47B8-B862-9EFFAF596C6E}" type="pres">
      <dgm:prSet presAssocID="{7B3DB366-2768-4301-9F95-B752A585533B}" presName="sp" presStyleCnt="0"/>
      <dgm:spPr/>
    </dgm:pt>
    <dgm:pt modelId="{3FC03000-92DC-4901-B3D7-45A6F64A5D23}" type="pres">
      <dgm:prSet presAssocID="{FE12BF99-085A-4DD9-A94D-D44055DC7C20}" presName="composite" presStyleCnt="0"/>
      <dgm:spPr/>
    </dgm:pt>
    <dgm:pt modelId="{EA853181-1CC0-418B-9138-A3D7728505BB}" type="pres">
      <dgm:prSet presAssocID="{FE12BF99-085A-4DD9-A94D-D44055DC7C20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F4FD4-7298-47FA-80B1-A03992B10C65}" type="pres">
      <dgm:prSet presAssocID="{FE12BF99-085A-4DD9-A94D-D44055DC7C20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4C0E3-E17F-4E95-BADF-B66E4C89ED21}" type="presOf" srcId="{61EBD052-46D8-42DC-8D54-C26BD0857E5A}" destId="{9476AEF8-FC1C-458B-83CB-9D842B87C6E1}" srcOrd="0" destOrd="0" presId="urn:microsoft.com/office/officeart/2005/8/layout/chevron2"/>
    <dgm:cxn modelId="{C7BCD68F-D549-48F5-A144-00A8E4657759}" type="presOf" srcId="{D055057F-4B3A-4F63-A88E-1069CD5F8B3B}" destId="{E0E4DE5C-FEE3-409E-A77D-6D2A0C1361A8}" srcOrd="0" destOrd="0" presId="urn:microsoft.com/office/officeart/2005/8/layout/chevron2"/>
    <dgm:cxn modelId="{C40C8060-C73F-4D50-AC06-1874B45DE334}" srcId="{CF81316F-45C4-4710-9531-7CE1B1703151}" destId="{99105B57-69C1-48B7-ACB9-252FBE199627}" srcOrd="0" destOrd="0" parTransId="{9EF48AAD-5674-49AD-9BC7-06A8F36D793F}" sibTransId="{A08E6397-A491-4D38-B505-458CBB5E36C9}"/>
    <dgm:cxn modelId="{36904418-7B54-4113-B29B-C502BBE4CEC8}" srcId="{EE16356A-46A5-4264-9623-2748CF412A6A}" destId="{AEF313BE-5A56-4110-9780-7DF700C01671}" srcOrd="0" destOrd="0" parTransId="{F1BF217F-AEA6-4C72-820C-12CBEE5353FF}" sibTransId="{8629C564-E0EB-4621-987B-E25CFD9F1D76}"/>
    <dgm:cxn modelId="{412FC929-D109-416D-B394-BA90E644EB8F}" type="presOf" srcId="{7A4F4E7F-DF55-4F73-9DA4-0BC150C73B5A}" destId="{01EAE7DA-001E-4E58-9C5D-1F81B101BFD4}" srcOrd="0" destOrd="0" presId="urn:microsoft.com/office/officeart/2005/8/layout/chevron2"/>
    <dgm:cxn modelId="{11D3592A-D701-4E66-920D-3BD7330EC677}" type="presOf" srcId="{6C77171A-3A39-4841-972D-F8B027E4F35F}" destId="{D9ECDCA4-808F-4F86-B914-2A393D7BF74D}" srcOrd="0" destOrd="0" presId="urn:microsoft.com/office/officeart/2005/8/layout/chevron2"/>
    <dgm:cxn modelId="{9C6A37B0-40B1-4020-A635-B540A78B89EE}" type="presOf" srcId="{E6FB565B-4BFB-4EA3-989F-D50192A21C15}" destId="{45F496DC-75FC-4E74-A984-15948B107ED2}" srcOrd="0" destOrd="0" presId="urn:microsoft.com/office/officeart/2005/8/layout/chevron2"/>
    <dgm:cxn modelId="{9BE617F8-1D36-4FE4-B8D6-A7B93DAADF53}" type="presOf" srcId="{FE12BF99-085A-4DD9-A94D-D44055DC7C20}" destId="{EA853181-1CC0-418B-9138-A3D7728505BB}" srcOrd="0" destOrd="0" presId="urn:microsoft.com/office/officeart/2005/8/layout/chevron2"/>
    <dgm:cxn modelId="{BEFD43D3-45DE-43D3-A422-CDE16017567C}" srcId="{D055057F-4B3A-4F63-A88E-1069CD5F8B3B}" destId="{CF81316F-45C4-4710-9531-7CE1B1703151}" srcOrd="1" destOrd="0" parTransId="{4F3FE85B-C4AB-4EBE-8F0F-6530AAC1AFAC}" sibTransId="{2895A886-72A2-4CE3-8F03-3DACBA6DB1F9}"/>
    <dgm:cxn modelId="{AD7E9884-73B0-4FA5-AF0F-48B6D4B01E1E}" type="presOf" srcId="{CF81316F-45C4-4710-9531-7CE1B1703151}" destId="{68B3EE15-6976-47AE-904E-7FA511EE4210}" srcOrd="0" destOrd="0" presId="urn:microsoft.com/office/officeart/2005/8/layout/chevron2"/>
    <dgm:cxn modelId="{B228799F-1208-4B4F-BD2E-AF70A8AC5AE9}" srcId="{FE12BF99-085A-4DD9-A94D-D44055DC7C20}" destId="{4F0B3307-187B-4320-97DD-CA5213BC81DB}" srcOrd="0" destOrd="0" parTransId="{8A6FAA64-A3BA-4ED0-A237-F82D05C1A0A4}" sibTransId="{098187B5-16AE-45DC-88B1-8E4B1F82A01A}"/>
    <dgm:cxn modelId="{0B8D2DAB-73B7-42E2-AEA5-9AE0B87249C6}" srcId="{D055057F-4B3A-4F63-A88E-1069CD5F8B3B}" destId="{FE12BF99-085A-4DD9-A94D-D44055DC7C20}" srcOrd="6" destOrd="0" parTransId="{F95AA6DC-7A7D-403C-A634-E2E153F7CAB7}" sibTransId="{1922645A-28F5-4579-8E2D-8BC53C1F9FC9}"/>
    <dgm:cxn modelId="{5616EC68-BD82-4DC1-8D10-43BFBF4FE56E}" type="presOf" srcId="{E3072A4A-45E7-47F6-971E-0BF3E2400A3C}" destId="{DE7921BF-7D39-47AC-8350-3890D6AF1507}" srcOrd="0" destOrd="0" presId="urn:microsoft.com/office/officeart/2005/8/layout/chevron2"/>
    <dgm:cxn modelId="{2563362D-6BC0-4719-801C-F247B0D01D44}" type="presOf" srcId="{0F6C5950-478B-46E6-8C88-C9217DB3845C}" destId="{E69C6C48-B137-4285-A0D9-3649F33CDE0D}" srcOrd="0" destOrd="0" presId="urn:microsoft.com/office/officeart/2005/8/layout/chevron2"/>
    <dgm:cxn modelId="{E7D1D2DC-89E7-4214-BD4F-220457D74824}" srcId="{D055057F-4B3A-4F63-A88E-1069CD5F8B3B}" destId="{EE16356A-46A5-4264-9623-2748CF412A6A}" srcOrd="0" destOrd="0" parTransId="{D6BE61C7-4B3F-488F-BDAB-640A1D8A0685}" sibTransId="{F9F7F9A4-226B-46E3-8136-65FF5BB568E4}"/>
    <dgm:cxn modelId="{0B790D6E-AFE3-4318-ABB9-A8504CC5EBAB}" type="presOf" srcId="{AEF313BE-5A56-4110-9780-7DF700C01671}" destId="{26FA32F4-0770-4836-BDBC-75D65411A11C}" srcOrd="0" destOrd="0" presId="urn:microsoft.com/office/officeart/2005/8/layout/chevron2"/>
    <dgm:cxn modelId="{AC58B02A-659F-4B6F-852E-5A3018207539}" type="presOf" srcId="{99105B57-69C1-48B7-ACB9-252FBE199627}" destId="{13DAE6E3-2469-43B8-80BF-9FFF9E4D851F}" srcOrd="0" destOrd="0" presId="urn:microsoft.com/office/officeart/2005/8/layout/chevron2"/>
    <dgm:cxn modelId="{B90AC022-D4A9-49B4-AC43-833F9357825A}" srcId="{D055057F-4B3A-4F63-A88E-1069CD5F8B3B}" destId="{7A4F4E7F-DF55-4F73-9DA4-0BC150C73B5A}" srcOrd="4" destOrd="0" parTransId="{ADFB5F34-705B-4D5B-98E6-505EC63E28DA}" sibTransId="{18716314-4B1F-4976-9BAA-00D4A9EEA16F}"/>
    <dgm:cxn modelId="{03D1EC62-B112-4C5C-94A5-094754B6F352}" type="presOf" srcId="{5A391E0F-4583-46C2-8C8E-544D97010AFD}" destId="{1CC6D2E1-99E3-479C-B27C-CC210036CEA2}" srcOrd="0" destOrd="0" presId="urn:microsoft.com/office/officeart/2005/8/layout/chevron2"/>
    <dgm:cxn modelId="{5C4D5DD0-19A9-48DE-811E-6B7A7694E62C}" srcId="{E6FB565B-4BFB-4EA3-989F-D50192A21C15}" destId="{5A391E0F-4583-46C2-8C8E-544D97010AFD}" srcOrd="0" destOrd="0" parTransId="{D642C306-A7E7-434B-8EDF-D83600E3B2AD}" sibTransId="{5846B0D1-27EE-4FB1-8EB7-5AC9429B2606}"/>
    <dgm:cxn modelId="{F9D0E7D1-B2F1-4D74-AFBF-9FE94E1959D8}" srcId="{D055057F-4B3A-4F63-A88E-1069CD5F8B3B}" destId="{6C77171A-3A39-4841-972D-F8B027E4F35F}" srcOrd="5" destOrd="0" parTransId="{F8A5BEC2-92D0-4FD5-906D-3000D13A82E4}" sibTransId="{7B3DB366-2768-4301-9F95-B752A585533B}"/>
    <dgm:cxn modelId="{7E6C60B5-ACC3-4125-973A-F2ADF8412389}" srcId="{D055057F-4B3A-4F63-A88E-1069CD5F8B3B}" destId="{E6FB565B-4BFB-4EA3-989F-D50192A21C15}" srcOrd="2" destOrd="0" parTransId="{152E3C06-5CE3-42B9-83A7-B83361D15FEF}" sibTransId="{279FDD4F-2460-4C93-A826-658AA995F598}"/>
    <dgm:cxn modelId="{6124E55E-7508-402C-A231-C714750F6D17}" srcId="{70677506-C531-4FF3-B018-F8BE8F6310B0}" destId="{61EBD052-46D8-42DC-8D54-C26BD0857E5A}" srcOrd="0" destOrd="0" parTransId="{37737170-0C39-4198-A89B-64C9450B0AEF}" sibTransId="{DA7C5424-F92D-4D2C-85B4-213324B4DBEC}"/>
    <dgm:cxn modelId="{36A7351A-15B9-4E91-B28F-52F0FFC30738}" srcId="{D055057F-4B3A-4F63-A88E-1069CD5F8B3B}" destId="{70677506-C531-4FF3-B018-F8BE8F6310B0}" srcOrd="3" destOrd="0" parTransId="{64BDBF7F-74F8-4286-A9AC-9C6811C6DB0B}" sibTransId="{657361AE-1F68-4ACD-B741-8B403B6C28D8}"/>
    <dgm:cxn modelId="{ABEA039B-9059-4737-85F7-6F287F2A3A05}" srcId="{6C77171A-3A39-4841-972D-F8B027E4F35F}" destId="{0F6C5950-478B-46E6-8C88-C9217DB3845C}" srcOrd="0" destOrd="0" parTransId="{A98D3245-CE3E-4F1E-B7C1-4FB79C7B8FE2}" sibTransId="{859CF743-41E6-40AD-99EF-BA15EFD4EEDA}"/>
    <dgm:cxn modelId="{CAF17153-27E1-4929-89B9-E66E0FF29DA6}" type="presOf" srcId="{4F0B3307-187B-4320-97DD-CA5213BC81DB}" destId="{476F4FD4-7298-47FA-80B1-A03992B10C65}" srcOrd="0" destOrd="0" presId="urn:microsoft.com/office/officeart/2005/8/layout/chevron2"/>
    <dgm:cxn modelId="{C4437E01-A971-47F4-B834-3AC189F8C8F7}" type="presOf" srcId="{70677506-C531-4FF3-B018-F8BE8F6310B0}" destId="{26284E5A-DB27-4EDA-8736-8654C5172C17}" srcOrd="0" destOrd="0" presId="urn:microsoft.com/office/officeart/2005/8/layout/chevron2"/>
    <dgm:cxn modelId="{29A0ACCB-9325-4511-803C-FF3661CE5DA8}" srcId="{7A4F4E7F-DF55-4F73-9DA4-0BC150C73B5A}" destId="{E3072A4A-45E7-47F6-971E-0BF3E2400A3C}" srcOrd="0" destOrd="0" parTransId="{6FE1246A-B7A3-40F9-A8DC-4E3FBD4EDBA3}" sibTransId="{7B3066C3-BEBD-4669-AD8A-7D2048C244C9}"/>
    <dgm:cxn modelId="{C1DCB7DE-C521-4B6A-AD83-C65A3CB44B18}" type="presOf" srcId="{EE16356A-46A5-4264-9623-2748CF412A6A}" destId="{FEDFB87C-EDE7-4F06-A585-5E026E9579CE}" srcOrd="0" destOrd="0" presId="urn:microsoft.com/office/officeart/2005/8/layout/chevron2"/>
    <dgm:cxn modelId="{56341C2A-CCCA-4E51-A3FF-A22AC89E11D1}" type="presParOf" srcId="{E0E4DE5C-FEE3-409E-A77D-6D2A0C1361A8}" destId="{B0ED58E1-591B-47DF-87A5-D9B7B470E0BB}" srcOrd="0" destOrd="0" presId="urn:microsoft.com/office/officeart/2005/8/layout/chevron2"/>
    <dgm:cxn modelId="{AE49E877-A7E6-447D-94DF-65C2FA2FF2D3}" type="presParOf" srcId="{B0ED58E1-591B-47DF-87A5-D9B7B470E0BB}" destId="{FEDFB87C-EDE7-4F06-A585-5E026E9579CE}" srcOrd="0" destOrd="0" presId="urn:microsoft.com/office/officeart/2005/8/layout/chevron2"/>
    <dgm:cxn modelId="{B80B28AE-9474-4013-A0EA-A213441643EB}" type="presParOf" srcId="{B0ED58E1-591B-47DF-87A5-D9B7B470E0BB}" destId="{26FA32F4-0770-4836-BDBC-75D65411A11C}" srcOrd="1" destOrd="0" presId="urn:microsoft.com/office/officeart/2005/8/layout/chevron2"/>
    <dgm:cxn modelId="{EBD0F7E1-9C18-4BD2-9C7B-3866DACCF595}" type="presParOf" srcId="{E0E4DE5C-FEE3-409E-A77D-6D2A0C1361A8}" destId="{5965DC83-2C68-4DE2-B629-3F0B6B63B752}" srcOrd="1" destOrd="0" presId="urn:microsoft.com/office/officeart/2005/8/layout/chevron2"/>
    <dgm:cxn modelId="{2B4ED7A8-BFDE-4614-8595-C52658C1A367}" type="presParOf" srcId="{E0E4DE5C-FEE3-409E-A77D-6D2A0C1361A8}" destId="{BF5159F3-4428-4FD4-AE4C-F09281509E6D}" srcOrd="2" destOrd="0" presId="urn:microsoft.com/office/officeart/2005/8/layout/chevron2"/>
    <dgm:cxn modelId="{A266B777-E977-440A-8393-1CFD1BA8E32B}" type="presParOf" srcId="{BF5159F3-4428-4FD4-AE4C-F09281509E6D}" destId="{68B3EE15-6976-47AE-904E-7FA511EE4210}" srcOrd="0" destOrd="0" presId="urn:microsoft.com/office/officeart/2005/8/layout/chevron2"/>
    <dgm:cxn modelId="{7B28AF4A-AA0C-45D7-9DC9-07AAA7040DCA}" type="presParOf" srcId="{BF5159F3-4428-4FD4-AE4C-F09281509E6D}" destId="{13DAE6E3-2469-43B8-80BF-9FFF9E4D851F}" srcOrd="1" destOrd="0" presId="urn:microsoft.com/office/officeart/2005/8/layout/chevron2"/>
    <dgm:cxn modelId="{B4BA5DF1-1257-44FD-BDED-DB734CE3AA72}" type="presParOf" srcId="{E0E4DE5C-FEE3-409E-A77D-6D2A0C1361A8}" destId="{5E529D8B-9566-403D-A2C1-27C2CC03E3C5}" srcOrd="3" destOrd="0" presId="urn:microsoft.com/office/officeart/2005/8/layout/chevron2"/>
    <dgm:cxn modelId="{70621E7D-2CD5-45AC-AB16-01B4F7E3A0E4}" type="presParOf" srcId="{E0E4DE5C-FEE3-409E-A77D-6D2A0C1361A8}" destId="{B7F84646-8421-4E41-8097-381B5A12FBE7}" srcOrd="4" destOrd="0" presId="urn:microsoft.com/office/officeart/2005/8/layout/chevron2"/>
    <dgm:cxn modelId="{E98D44E4-CBA8-4A3B-A4F1-7A1C47969AB5}" type="presParOf" srcId="{B7F84646-8421-4E41-8097-381B5A12FBE7}" destId="{45F496DC-75FC-4E74-A984-15948B107ED2}" srcOrd="0" destOrd="0" presId="urn:microsoft.com/office/officeart/2005/8/layout/chevron2"/>
    <dgm:cxn modelId="{7073FEA4-267E-4B14-BD88-3C1346B11B1A}" type="presParOf" srcId="{B7F84646-8421-4E41-8097-381B5A12FBE7}" destId="{1CC6D2E1-99E3-479C-B27C-CC210036CEA2}" srcOrd="1" destOrd="0" presId="urn:microsoft.com/office/officeart/2005/8/layout/chevron2"/>
    <dgm:cxn modelId="{8B1C8A67-D458-440F-93D3-A68B682D297B}" type="presParOf" srcId="{E0E4DE5C-FEE3-409E-A77D-6D2A0C1361A8}" destId="{6F7DB18C-CEB3-45A2-9AE9-6EEF10830989}" srcOrd="5" destOrd="0" presId="urn:microsoft.com/office/officeart/2005/8/layout/chevron2"/>
    <dgm:cxn modelId="{3EC6255F-F400-483A-8A61-10C1F989C74C}" type="presParOf" srcId="{E0E4DE5C-FEE3-409E-A77D-6D2A0C1361A8}" destId="{83907409-FF69-4CDA-9259-CD5690C89217}" srcOrd="6" destOrd="0" presId="urn:microsoft.com/office/officeart/2005/8/layout/chevron2"/>
    <dgm:cxn modelId="{B6C72DE9-06BD-4FA2-BD85-93A02FB3AB4D}" type="presParOf" srcId="{83907409-FF69-4CDA-9259-CD5690C89217}" destId="{26284E5A-DB27-4EDA-8736-8654C5172C17}" srcOrd="0" destOrd="0" presId="urn:microsoft.com/office/officeart/2005/8/layout/chevron2"/>
    <dgm:cxn modelId="{BE330F2F-60CA-4063-8A89-C326C4ED5100}" type="presParOf" srcId="{83907409-FF69-4CDA-9259-CD5690C89217}" destId="{9476AEF8-FC1C-458B-83CB-9D842B87C6E1}" srcOrd="1" destOrd="0" presId="urn:microsoft.com/office/officeart/2005/8/layout/chevron2"/>
    <dgm:cxn modelId="{EBC3C7B0-405B-46CD-958A-9F3A6B92F76C}" type="presParOf" srcId="{E0E4DE5C-FEE3-409E-A77D-6D2A0C1361A8}" destId="{50E59EDB-8425-48C5-BD64-AE2B524761BF}" srcOrd="7" destOrd="0" presId="urn:microsoft.com/office/officeart/2005/8/layout/chevron2"/>
    <dgm:cxn modelId="{215A6AD6-9003-49A8-A87F-01CBFC2B545F}" type="presParOf" srcId="{E0E4DE5C-FEE3-409E-A77D-6D2A0C1361A8}" destId="{9F311C30-F06D-4E99-8E8E-33326F46ED8F}" srcOrd="8" destOrd="0" presId="urn:microsoft.com/office/officeart/2005/8/layout/chevron2"/>
    <dgm:cxn modelId="{8A53738D-FC62-45C8-B7E9-F87EF427606B}" type="presParOf" srcId="{9F311C30-F06D-4E99-8E8E-33326F46ED8F}" destId="{01EAE7DA-001E-4E58-9C5D-1F81B101BFD4}" srcOrd="0" destOrd="0" presId="urn:microsoft.com/office/officeart/2005/8/layout/chevron2"/>
    <dgm:cxn modelId="{6DF56BF0-1552-41F4-BBE7-8D27463D49C5}" type="presParOf" srcId="{9F311C30-F06D-4E99-8E8E-33326F46ED8F}" destId="{DE7921BF-7D39-47AC-8350-3890D6AF1507}" srcOrd="1" destOrd="0" presId="urn:microsoft.com/office/officeart/2005/8/layout/chevron2"/>
    <dgm:cxn modelId="{B2154268-44EC-4B25-A73D-529B05833B0B}" type="presParOf" srcId="{E0E4DE5C-FEE3-409E-A77D-6D2A0C1361A8}" destId="{7046C463-ACBA-4AA6-B05C-23CCD3991E0A}" srcOrd="9" destOrd="0" presId="urn:microsoft.com/office/officeart/2005/8/layout/chevron2"/>
    <dgm:cxn modelId="{DBBA8E1A-5009-4D65-858E-A64486844B99}" type="presParOf" srcId="{E0E4DE5C-FEE3-409E-A77D-6D2A0C1361A8}" destId="{CFCF420B-534E-41D0-9F12-9B7E675B4E89}" srcOrd="10" destOrd="0" presId="urn:microsoft.com/office/officeart/2005/8/layout/chevron2"/>
    <dgm:cxn modelId="{8EB91D20-66FB-42F9-AF6F-A2DC7B6502C3}" type="presParOf" srcId="{CFCF420B-534E-41D0-9F12-9B7E675B4E89}" destId="{D9ECDCA4-808F-4F86-B914-2A393D7BF74D}" srcOrd="0" destOrd="0" presId="urn:microsoft.com/office/officeart/2005/8/layout/chevron2"/>
    <dgm:cxn modelId="{8B5DA9E3-5765-426C-9BB0-87331961AE32}" type="presParOf" srcId="{CFCF420B-534E-41D0-9F12-9B7E675B4E89}" destId="{E69C6C48-B137-4285-A0D9-3649F33CDE0D}" srcOrd="1" destOrd="0" presId="urn:microsoft.com/office/officeart/2005/8/layout/chevron2"/>
    <dgm:cxn modelId="{BFEAE019-DD1A-4C69-936E-CEAB36F647B1}" type="presParOf" srcId="{E0E4DE5C-FEE3-409E-A77D-6D2A0C1361A8}" destId="{77CE23E3-2DB2-47B8-B862-9EFFAF596C6E}" srcOrd="11" destOrd="0" presId="urn:microsoft.com/office/officeart/2005/8/layout/chevron2"/>
    <dgm:cxn modelId="{CC34AB60-77F5-4AE1-98C0-88A2D22D3F59}" type="presParOf" srcId="{E0E4DE5C-FEE3-409E-A77D-6D2A0C1361A8}" destId="{3FC03000-92DC-4901-B3D7-45A6F64A5D23}" srcOrd="12" destOrd="0" presId="urn:microsoft.com/office/officeart/2005/8/layout/chevron2"/>
    <dgm:cxn modelId="{7EBF9010-14AF-4224-899C-45DC515D6BDF}" type="presParOf" srcId="{3FC03000-92DC-4901-B3D7-45A6F64A5D23}" destId="{EA853181-1CC0-418B-9138-A3D7728505BB}" srcOrd="0" destOrd="0" presId="urn:microsoft.com/office/officeart/2005/8/layout/chevron2"/>
    <dgm:cxn modelId="{0A132AC4-A6DE-4AA3-8418-91FE84FAD28C}" type="presParOf" srcId="{3FC03000-92DC-4901-B3D7-45A6F64A5D23}" destId="{476F4FD4-7298-47FA-80B1-A03992B10C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2F7EB-657A-40E9-A0A4-88B89E5958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6F0718-1D38-4343-9A1F-73E6992F09E8}">
      <dgm:prSet custT="1"/>
      <dgm:spPr/>
      <dgm:t>
        <a:bodyPr/>
        <a:lstStyle/>
        <a:p>
          <a:pPr rtl="0"/>
          <a:r>
            <a:rPr lang="ru-RU" sz="1800" b="0" i="0" u="none" smtClean="0">
              <a:latin typeface="Arial Narrow" panose="020B0606020202030204" pitchFamily="34" charset="0"/>
            </a:rPr>
            <a:t>Основные направления совершенствования межбюджетных отношений </a:t>
          </a:r>
          <a:br>
            <a:rPr lang="ru-RU" sz="1800" b="0" i="0" u="none" smtClean="0">
              <a:latin typeface="Arial Narrow" panose="020B0606020202030204" pitchFamily="34" charset="0"/>
            </a:rPr>
          </a:br>
          <a:r>
            <a:rPr lang="ru-RU" sz="1800" b="0" i="0" u="none" smtClean="0">
              <a:latin typeface="Arial Narrow" panose="020B0606020202030204" pitchFamily="34" charset="0"/>
            </a:rPr>
            <a:t>в Российской Федерации на 2021-2023 годы</a:t>
          </a:r>
          <a:endParaRPr lang="ru-RU" sz="1800" b="0" i="0" u="none">
            <a:latin typeface="Arial Narrow" panose="020B0606020202030204" pitchFamily="34" charset="0"/>
          </a:endParaRPr>
        </a:p>
      </dgm:t>
    </dgm:pt>
    <dgm:pt modelId="{4185E80F-6345-4445-9C47-0CEC63581AA8}" type="parTrans" cxnId="{89DD4B1A-14E1-40CB-A269-63B3ED12053F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4D6CC4E-00A6-4532-870B-427C661413D4}" type="sibTrans" cxnId="{89DD4B1A-14E1-40CB-A269-63B3ED12053F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D7EAD7FD-0CF3-4361-8A5A-EBA735521019}">
      <dgm:prSet custT="1"/>
      <dgm:spPr/>
      <dgm:t>
        <a:bodyPr/>
        <a:lstStyle/>
        <a:p>
          <a:pPr rtl="0"/>
          <a:r>
            <a:rPr lang="ru-RU" sz="1800" b="0" i="0" u="none" smtClean="0">
              <a:latin typeface="Arial Narrow" panose="020B0606020202030204" pitchFamily="34" charset="0"/>
            </a:rPr>
            <a:t>Актуальные вопросы взаимодействия Федерального казначейства с финансовыми органами субъектов Российской Федерации</a:t>
          </a:r>
          <a:endParaRPr lang="ru-RU" sz="1800" b="0" i="0" u="none">
            <a:latin typeface="Arial Narrow" panose="020B0606020202030204" pitchFamily="34" charset="0"/>
          </a:endParaRPr>
        </a:p>
      </dgm:t>
    </dgm:pt>
    <dgm:pt modelId="{4F5367F7-FCED-4D2F-BA0F-0756E146F0D5}" type="parTrans" cxnId="{44C6C15E-65B8-4167-86A5-0157CD2BE5C7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A96EBDD-69DC-483C-8960-49B024C0977B}" type="sibTrans" cxnId="{44C6C15E-65B8-4167-86A5-0157CD2BE5C7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86D76D2F-1DCC-4A29-80EB-D04C00CB758C}">
      <dgm:prSet custT="1"/>
      <dgm:spPr/>
      <dgm:t>
        <a:bodyPr/>
        <a:lstStyle/>
        <a:p>
          <a:pPr rtl="0"/>
          <a:r>
            <a:rPr lang="ru-RU" sz="1800" b="0" i="0" u="none" dirty="0" smtClean="0">
              <a:latin typeface="Arial Narrow" panose="020B0606020202030204" pitchFamily="34" charset="0"/>
            </a:rPr>
            <a:t>Новации бюджетного и закупочного законодательства на 2021 год и на плановый период 2022 и 2023 годов</a:t>
          </a:r>
          <a:endParaRPr lang="ru-RU" sz="1800" b="0" i="0" u="none" dirty="0">
            <a:latin typeface="Arial Narrow" panose="020B0606020202030204" pitchFamily="34" charset="0"/>
          </a:endParaRPr>
        </a:p>
      </dgm:t>
    </dgm:pt>
    <dgm:pt modelId="{2A2D30D8-644F-46FD-8D70-4C189515D369}" type="parTrans" cxnId="{6E12B415-B8C2-41D7-9284-C1DB6D2E0FE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91C9D2C-9191-48EF-BC63-9B7321AF36AA}" type="sibTrans" cxnId="{6E12B415-B8C2-41D7-9284-C1DB6D2E0FE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E73A4B53-01B6-46E5-B826-C23F889C0113}">
      <dgm:prSet custT="1"/>
      <dgm:spPr/>
      <dgm:t>
        <a:bodyPr/>
        <a:lstStyle/>
        <a:p>
          <a:pPr rtl="0"/>
          <a:r>
            <a:rPr lang="ru-RU" sz="1800" b="0" i="0" u="none" dirty="0" smtClean="0">
              <a:latin typeface="Arial Narrow" panose="020B0606020202030204" pitchFamily="34" charset="0"/>
            </a:rPr>
            <a:t>Сценарные условия и основные подходы к формированию бюджетной политики</a:t>
          </a:r>
          <a:br>
            <a:rPr lang="ru-RU" sz="1800" b="0" i="0" u="none" dirty="0" smtClean="0">
              <a:latin typeface="Arial Narrow" panose="020B0606020202030204" pitchFamily="34" charset="0"/>
            </a:rPr>
          </a:br>
          <a:r>
            <a:rPr lang="ru-RU" sz="1800" b="0" i="0" u="none" dirty="0" smtClean="0">
              <a:latin typeface="Arial Narrow" panose="020B0606020202030204" pitchFamily="34" charset="0"/>
            </a:rPr>
            <a:t>в Российской Федерации в 2021-2023 годах</a:t>
          </a:r>
          <a:endParaRPr lang="ru-RU" sz="1800" b="0" i="0" u="none" dirty="0">
            <a:latin typeface="Arial Narrow" panose="020B0606020202030204" pitchFamily="34" charset="0"/>
          </a:endParaRPr>
        </a:p>
      </dgm:t>
    </dgm:pt>
    <dgm:pt modelId="{450AD795-43AE-4508-AA7D-5E49B33DA14E}" type="parTrans" cxnId="{F535F117-071F-4C1C-8DAA-3261D574A7D2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F151795B-D752-4C84-ABCD-AE79BCB35F07}" type="sibTrans" cxnId="{F535F117-071F-4C1C-8DAA-3261D574A7D2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7DFAB44-02E1-49DC-9474-70B4E8DCF1C6}">
      <dgm:prSet custT="1"/>
      <dgm:spPr/>
      <dgm:t>
        <a:bodyPr/>
        <a:lstStyle/>
        <a:p>
          <a:pPr rtl="0"/>
          <a:r>
            <a:rPr lang="ru-RU" sz="2000" b="0" i="0" u="none" smtClean="0">
              <a:latin typeface="Arial Narrow" panose="020B0606020202030204" pitchFamily="34" charset="0"/>
            </a:rPr>
            <a:t>Особенности реализации национальных проектов в 2020-2021 годах</a:t>
          </a:r>
          <a:endParaRPr lang="ru-RU" sz="2000" b="0" i="0" u="none">
            <a:latin typeface="Arial Narrow" panose="020B0606020202030204" pitchFamily="34" charset="0"/>
          </a:endParaRPr>
        </a:p>
      </dgm:t>
    </dgm:pt>
    <dgm:pt modelId="{B5B99D37-1025-4894-BD2C-C4C584418DD6}" type="parTrans" cxnId="{E632042E-18C1-4964-8C40-E1CF5A0AD0E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1D9D7B4A-7C75-4165-A144-F9C2B4FA996A}" type="sibTrans" cxnId="{E632042E-18C1-4964-8C40-E1CF5A0AD0E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DE5E6EAB-62D1-4163-AD8D-28932EC81AE0}">
      <dgm:prSet custT="1"/>
      <dgm:spPr/>
      <dgm:t>
        <a:bodyPr/>
        <a:lstStyle/>
        <a:p>
          <a:pPr rtl="0"/>
          <a:r>
            <a:rPr lang="ru-RU" sz="2000" b="0" i="0" u="none" dirty="0" smtClean="0">
              <a:latin typeface="Arial Narrow" panose="020B0606020202030204" pitchFamily="34" charset="0"/>
            </a:rPr>
            <a:t>Основные направления налоговой политики</a:t>
          </a:r>
          <a:br>
            <a:rPr lang="ru-RU" sz="2000" b="0" i="0" u="none" dirty="0" smtClean="0">
              <a:latin typeface="Arial Narrow" panose="020B0606020202030204" pitchFamily="34" charset="0"/>
            </a:rPr>
          </a:br>
          <a:r>
            <a:rPr lang="ru-RU" sz="2000" b="0" i="0" u="none" dirty="0" smtClean="0">
              <a:latin typeface="Arial Narrow" panose="020B0606020202030204" pitchFamily="34" charset="0"/>
            </a:rPr>
            <a:t> на 2021 -2023 годы</a:t>
          </a:r>
          <a:endParaRPr lang="ru-RU" sz="2000" b="0" i="0" u="none" dirty="0">
            <a:latin typeface="Arial Narrow" panose="020B0606020202030204" pitchFamily="34" charset="0"/>
          </a:endParaRPr>
        </a:p>
      </dgm:t>
    </dgm:pt>
    <dgm:pt modelId="{79051FBF-6A4C-4394-9054-BF487A495BBC}" type="parTrans" cxnId="{5B58631D-DC40-43CC-BDDC-66C198F8453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31FD2E0-580D-4438-A1FB-83EFBB79AF2E}" type="sibTrans" cxnId="{5B58631D-DC40-43CC-BDDC-66C198F8453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ACD33941-3E56-4E37-BA26-5F421778787E}">
      <dgm:prSet custT="1"/>
      <dgm:spPr/>
      <dgm:t>
        <a:bodyPr/>
        <a:lstStyle/>
        <a:p>
          <a:pPr rtl="0"/>
          <a:r>
            <a:rPr lang="ru-RU" sz="1800" b="0" i="0" u="none" smtClean="0">
              <a:latin typeface="Arial Narrow" panose="020B0606020202030204" pitchFamily="34" charset="0"/>
            </a:rPr>
            <a:t>Ключевые изменения законодательства и приоритетные задачи </a:t>
          </a:r>
          <a:br>
            <a:rPr lang="ru-RU" sz="1800" b="0" i="0" u="none" smtClean="0">
              <a:latin typeface="Arial Narrow" panose="020B0606020202030204" pitchFamily="34" charset="0"/>
            </a:rPr>
          </a:br>
          <a:r>
            <a:rPr lang="ru-RU" sz="1800" b="0" i="0" u="none" smtClean="0">
              <a:latin typeface="Arial Narrow" panose="020B0606020202030204" pitchFamily="34" charset="0"/>
            </a:rPr>
            <a:t>в сфере администрирования доходов в 2020-2021 годах</a:t>
          </a:r>
          <a:endParaRPr lang="ru-RU" sz="1800" b="0" i="0" u="none">
            <a:latin typeface="Arial Narrow" panose="020B0606020202030204" pitchFamily="34" charset="0"/>
          </a:endParaRPr>
        </a:p>
      </dgm:t>
    </dgm:pt>
    <dgm:pt modelId="{D08EC6EE-2F17-42CE-BEE2-3353A785524B}" type="parTrans" cxnId="{057887E6-81F3-4092-8ADF-C36D3C7EC0D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1044CEE-6D4D-4544-B351-D05D28F7CA60}" type="sibTrans" cxnId="{057887E6-81F3-4092-8ADF-C36D3C7EC0D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DB9BCEF-C667-4165-AD24-E730D50BB6E9}">
      <dgm:prSet custT="1"/>
      <dgm:spPr/>
      <dgm:t>
        <a:bodyPr/>
        <a:lstStyle/>
        <a:p>
          <a:pPr rtl="0"/>
          <a:r>
            <a:rPr lang="ru-RU" sz="2000" b="0" i="0" u="none" smtClean="0">
              <a:latin typeface="Arial Narrow" panose="020B0606020202030204" pitchFamily="34" charset="0"/>
            </a:rPr>
            <a:t>Актуальные вопросы формирования доходов региональных бюджетов</a:t>
          </a:r>
          <a:endParaRPr lang="ru-RU" sz="2000" b="0" i="0" u="none">
            <a:latin typeface="Arial Narrow" panose="020B0606020202030204" pitchFamily="34" charset="0"/>
          </a:endParaRPr>
        </a:p>
      </dgm:t>
    </dgm:pt>
    <dgm:pt modelId="{F97B10F6-4E81-4A07-8CB7-05937B281C7C}" type="parTrans" cxnId="{967AAE5F-1F00-48CB-9553-699FCEDBCA9C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155225A-0F07-42FF-9B2C-79F3245EB0BD}" type="sibTrans" cxnId="{967AAE5F-1F00-48CB-9553-699FCEDBCA9C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01F95A4A-80DA-4B35-B212-96B2B889C0E2}">
      <dgm:prSet custT="1"/>
      <dgm:spPr/>
      <dgm:t>
        <a:bodyPr/>
        <a:lstStyle/>
        <a:p>
          <a:pPr rtl="0"/>
          <a:r>
            <a:rPr lang="ru-RU" sz="2000" b="0" i="0" u="none" smtClean="0">
              <a:latin typeface="Arial Narrow" panose="020B0606020202030204" pitchFamily="34" charset="0"/>
            </a:rPr>
            <a:t>Новые меры поддержки инвестиций в регионах в 2021-2023 годах</a:t>
          </a:r>
          <a:endParaRPr lang="ru-RU" sz="2000" b="0" i="0" u="none">
            <a:latin typeface="Arial Narrow" panose="020B0606020202030204" pitchFamily="34" charset="0"/>
          </a:endParaRPr>
        </a:p>
      </dgm:t>
    </dgm:pt>
    <dgm:pt modelId="{C7E9D12D-55AD-4EBD-A4C6-8D7AA2723897}" type="parTrans" cxnId="{F4F3F83C-594A-4F68-9A16-11AC1AB85C3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2168763-5B2D-459E-BC9E-B255E643837B}" type="sibTrans" cxnId="{F4F3F83C-594A-4F68-9A16-11AC1AB85C33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1A7E25A1-5D33-47C0-81CE-879022CFF9F2}" type="pres">
      <dgm:prSet presAssocID="{2312F7EB-657A-40E9-A0A4-88B89E5958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9E65E-AB07-4ECD-A202-8691EFFA1E85}" type="pres">
      <dgm:prSet presAssocID="{556F0718-1D38-4343-9A1F-73E6992F09E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67924-0FAA-4A02-AA54-0991201B23A7}" type="pres">
      <dgm:prSet presAssocID="{B4D6CC4E-00A6-4532-870B-427C661413D4}" presName="sibTrans" presStyleCnt="0"/>
      <dgm:spPr/>
      <dgm:t>
        <a:bodyPr/>
        <a:lstStyle/>
        <a:p>
          <a:endParaRPr lang="ru-RU"/>
        </a:p>
      </dgm:t>
    </dgm:pt>
    <dgm:pt modelId="{25BFA65E-EB9C-49C3-A342-59352AA11D72}" type="pres">
      <dgm:prSet presAssocID="{D7EAD7FD-0CF3-4361-8A5A-EBA73552101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97A8-2F24-4A2B-82AC-28A332F9D8D0}" type="pres">
      <dgm:prSet presAssocID="{CA96EBDD-69DC-483C-8960-49B024C0977B}" presName="sibTrans" presStyleCnt="0"/>
      <dgm:spPr/>
      <dgm:t>
        <a:bodyPr/>
        <a:lstStyle/>
        <a:p>
          <a:endParaRPr lang="ru-RU"/>
        </a:p>
      </dgm:t>
    </dgm:pt>
    <dgm:pt modelId="{5D280C23-BBAB-41DE-8A41-3E8FFFCC15BC}" type="pres">
      <dgm:prSet presAssocID="{86D76D2F-1DCC-4A29-80EB-D04C00CB758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7F168-882D-4524-B34A-37F6A93EF57F}" type="pres">
      <dgm:prSet presAssocID="{291C9D2C-9191-48EF-BC63-9B7321AF36AA}" presName="sibTrans" presStyleCnt="0"/>
      <dgm:spPr/>
      <dgm:t>
        <a:bodyPr/>
        <a:lstStyle/>
        <a:p>
          <a:endParaRPr lang="ru-RU"/>
        </a:p>
      </dgm:t>
    </dgm:pt>
    <dgm:pt modelId="{D8F1E31B-D8D1-443D-AF48-A9BA15D4ABC1}" type="pres">
      <dgm:prSet presAssocID="{E73A4B53-01B6-46E5-B826-C23F889C011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01B26-979A-4A79-8F69-AB6D034E2A45}" type="pres">
      <dgm:prSet presAssocID="{F151795B-D752-4C84-ABCD-AE79BCB35F07}" presName="sibTrans" presStyleCnt="0"/>
      <dgm:spPr/>
      <dgm:t>
        <a:bodyPr/>
        <a:lstStyle/>
        <a:p>
          <a:endParaRPr lang="ru-RU"/>
        </a:p>
      </dgm:t>
    </dgm:pt>
    <dgm:pt modelId="{EAA91E7F-BA4F-4201-8BCE-E1934A537B25}" type="pres">
      <dgm:prSet presAssocID="{C7DFAB44-02E1-49DC-9474-70B4E8DCF1C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04518-06FC-4DCD-839E-CF5A3FB5EFFE}" type="pres">
      <dgm:prSet presAssocID="{1D9D7B4A-7C75-4165-A144-F9C2B4FA996A}" presName="sibTrans" presStyleCnt="0"/>
      <dgm:spPr/>
      <dgm:t>
        <a:bodyPr/>
        <a:lstStyle/>
        <a:p>
          <a:endParaRPr lang="ru-RU"/>
        </a:p>
      </dgm:t>
    </dgm:pt>
    <dgm:pt modelId="{628617FC-812F-42E4-9AA2-8A4AD85058C4}" type="pres">
      <dgm:prSet presAssocID="{DE5E6EAB-62D1-4163-AD8D-28932EC81AE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8F2B9-55D9-4BBC-8E88-C2FDA07EC4F9}" type="pres">
      <dgm:prSet presAssocID="{C31FD2E0-580D-4438-A1FB-83EFBB79AF2E}" presName="sibTrans" presStyleCnt="0"/>
      <dgm:spPr/>
      <dgm:t>
        <a:bodyPr/>
        <a:lstStyle/>
        <a:p>
          <a:endParaRPr lang="ru-RU"/>
        </a:p>
      </dgm:t>
    </dgm:pt>
    <dgm:pt modelId="{B8841599-5951-4F75-90D5-0AC1C25DDE2A}" type="pres">
      <dgm:prSet presAssocID="{ACD33941-3E56-4E37-BA26-5F42177878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F170-EFF0-42AE-AB85-9F9534DD52DF}" type="pres">
      <dgm:prSet presAssocID="{B1044CEE-6D4D-4544-B351-D05D28F7CA60}" presName="sibTrans" presStyleCnt="0"/>
      <dgm:spPr/>
      <dgm:t>
        <a:bodyPr/>
        <a:lstStyle/>
        <a:p>
          <a:endParaRPr lang="ru-RU"/>
        </a:p>
      </dgm:t>
    </dgm:pt>
    <dgm:pt modelId="{F085ABD0-1CB7-4AC4-AF08-E69820F78C20}" type="pres">
      <dgm:prSet presAssocID="{7DB9BCEF-C667-4165-AD24-E730D50BB6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11C97-D909-4539-BD44-2309BBB38616}" type="pres">
      <dgm:prSet presAssocID="{7155225A-0F07-42FF-9B2C-79F3245EB0BD}" presName="sibTrans" presStyleCnt="0"/>
      <dgm:spPr/>
      <dgm:t>
        <a:bodyPr/>
        <a:lstStyle/>
        <a:p>
          <a:endParaRPr lang="ru-RU"/>
        </a:p>
      </dgm:t>
    </dgm:pt>
    <dgm:pt modelId="{F6202788-E040-46B4-BF14-CD1DF018311C}" type="pres">
      <dgm:prSet presAssocID="{01F95A4A-80DA-4B35-B212-96B2B889C0E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2042E-18C1-4964-8C40-E1CF5A0AD0E1}" srcId="{2312F7EB-657A-40E9-A0A4-88B89E595864}" destId="{C7DFAB44-02E1-49DC-9474-70B4E8DCF1C6}" srcOrd="4" destOrd="0" parTransId="{B5B99D37-1025-4894-BD2C-C4C584418DD6}" sibTransId="{1D9D7B4A-7C75-4165-A144-F9C2B4FA996A}"/>
    <dgm:cxn modelId="{057887E6-81F3-4092-8ADF-C36D3C7EC0D3}" srcId="{2312F7EB-657A-40E9-A0A4-88B89E595864}" destId="{ACD33941-3E56-4E37-BA26-5F421778787E}" srcOrd="6" destOrd="0" parTransId="{D08EC6EE-2F17-42CE-BEE2-3353A785524B}" sibTransId="{B1044CEE-6D4D-4544-B351-D05D28F7CA60}"/>
    <dgm:cxn modelId="{89DD4B1A-14E1-40CB-A269-63B3ED12053F}" srcId="{2312F7EB-657A-40E9-A0A4-88B89E595864}" destId="{556F0718-1D38-4343-9A1F-73E6992F09E8}" srcOrd="0" destOrd="0" parTransId="{4185E80F-6345-4445-9C47-0CEC63581AA8}" sibTransId="{B4D6CC4E-00A6-4532-870B-427C661413D4}"/>
    <dgm:cxn modelId="{B130DB53-E3CB-4145-93D1-9931D860235E}" type="presOf" srcId="{01F95A4A-80DA-4B35-B212-96B2B889C0E2}" destId="{F6202788-E040-46B4-BF14-CD1DF018311C}" srcOrd="0" destOrd="0" presId="urn:microsoft.com/office/officeart/2005/8/layout/default"/>
    <dgm:cxn modelId="{F4F3F83C-594A-4F68-9A16-11AC1AB85C33}" srcId="{2312F7EB-657A-40E9-A0A4-88B89E595864}" destId="{01F95A4A-80DA-4B35-B212-96B2B889C0E2}" srcOrd="8" destOrd="0" parTransId="{C7E9D12D-55AD-4EBD-A4C6-8D7AA2723897}" sibTransId="{32168763-5B2D-459E-BC9E-B255E643837B}"/>
    <dgm:cxn modelId="{8F9DADBF-33CB-444D-A6DF-0FFAC0E27178}" type="presOf" srcId="{C7DFAB44-02E1-49DC-9474-70B4E8DCF1C6}" destId="{EAA91E7F-BA4F-4201-8BCE-E1934A537B25}" srcOrd="0" destOrd="0" presId="urn:microsoft.com/office/officeart/2005/8/layout/default"/>
    <dgm:cxn modelId="{44C6C15E-65B8-4167-86A5-0157CD2BE5C7}" srcId="{2312F7EB-657A-40E9-A0A4-88B89E595864}" destId="{D7EAD7FD-0CF3-4361-8A5A-EBA735521019}" srcOrd="1" destOrd="0" parTransId="{4F5367F7-FCED-4D2F-BA0F-0756E146F0D5}" sibTransId="{CA96EBDD-69DC-483C-8960-49B024C0977B}"/>
    <dgm:cxn modelId="{6E12B415-B8C2-41D7-9284-C1DB6D2E0FE8}" srcId="{2312F7EB-657A-40E9-A0A4-88B89E595864}" destId="{86D76D2F-1DCC-4A29-80EB-D04C00CB758C}" srcOrd="2" destOrd="0" parTransId="{2A2D30D8-644F-46FD-8D70-4C189515D369}" sibTransId="{291C9D2C-9191-48EF-BC63-9B7321AF36AA}"/>
    <dgm:cxn modelId="{F1B8D896-DA2E-4A77-91E1-99DB13B639BD}" type="presOf" srcId="{E73A4B53-01B6-46E5-B826-C23F889C0113}" destId="{D8F1E31B-D8D1-443D-AF48-A9BA15D4ABC1}" srcOrd="0" destOrd="0" presId="urn:microsoft.com/office/officeart/2005/8/layout/default"/>
    <dgm:cxn modelId="{967AAE5F-1F00-48CB-9553-699FCEDBCA9C}" srcId="{2312F7EB-657A-40E9-A0A4-88B89E595864}" destId="{7DB9BCEF-C667-4165-AD24-E730D50BB6E9}" srcOrd="7" destOrd="0" parTransId="{F97B10F6-4E81-4A07-8CB7-05937B281C7C}" sibTransId="{7155225A-0F07-42FF-9B2C-79F3245EB0BD}"/>
    <dgm:cxn modelId="{439FCC5A-9249-4192-8CD4-61C855CC1BD1}" type="presOf" srcId="{7DB9BCEF-C667-4165-AD24-E730D50BB6E9}" destId="{F085ABD0-1CB7-4AC4-AF08-E69820F78C20}" srcOrd="0" destOrd="0" presId="urn:microsoft.com/office/officeart/2005/8/layout/default"/>
    <dgm:cxn modelId="{9BA529AF-D012-4D37-B62B-ACF6D90B6E7F}" type="presOf" srcId="{D7EAD7FD-0CF3-4361-8A5A-EBA735521019}" destId="{25BFA65E-EB9C-49C3-A342-59352AA11D72}" srcOrd="0" destOrd="0" presId="urn:microsoft.com/office/officeart/2005/8/layout/default"/>
    <dgm:cxn modelId="{5B58631D-DC40-43CC-BDDC-66C198F84536}" srcId="{2312F7EB-657A-40E9-A0A4-88B89E595864}" destId="{DE5E6EAB-62D1-4163-AD8D-28932EC81AE0}" srcOrd="5" destOrd="0" parTransId="{79051FBF-6A4C-4394-9054-BF487A495BBC}" sibTransId="{C31FD2E0-580D-4438-A1FB-83EFBB79AF2E}"/>
    <dgm:cxn modelId="{F535F117-071F-4C1C-8DAA-3261D574A7D2}" srcId="{2312F7EB-657A-40E9-A0A4-88B89E595864}" destId="{E73A4B53-01B6-46E5-B826-C23F889C0113}" srcOrd="3" destOrd="0" parTransId="{450AD795-43AE-4508-AA7D-5E49B33DA14E}" sibTransId="{F151795B-D752-4C84-ABCD-AE79BCB35F07}"/>
    <dgm:cxn modelId="{6672EDC2-3DA5-4E9C-8902-D76848069F2A}" type="presOf" srcId="{86D76D2F-1DCC-4A29-80EB-D04C00CB758C}" destId="{5D280C23-BBAB-41DE-8A41-3E8FFFCC15BC}" srcOrd="0" destOrd="0" presId="urn:microsoft.com/office/officeart/2005/8/layout/default"/>
    <dgm:cxn modelId="{59AF9FB3-543F-4959-975B-B72939529C3A}" type="presOf" srcId="{DE5E6EAB-62D1-4163-AD8D-28932EC81AE0}" destId="{628617FC-812F-42E4-9AA2-8A4AD85058C4}" srcOrd="0" destOrd="0" presId="urn:microsoft.com/office/officeart/2005/8/layout/default"/>
    <dgm:cxn modelId="{F0965AA0-2597-4501-BDF5-BE9015CA078F}" type="presOf" srcId="{2312F7EB-657A-40E9-A0A4-88B89E595864}" destId="{1A7E25A1-5D33-47C0-81CE-879022CFF9F2}" srcOrd="0" destOrd="0" presId="urn:microsoft.com/office/officeart/2005/8/layout/default"/>
    <dgm:cxn modelId="{289C3C62-1CD8-45B3-B1A1-669B52457991}" type="presOf" srcId="{556F0718-1D38-4343-9A1F-73E6992F09E8}" destId="{0539E65E-AB07-4ECD-A202-8691EFFA1E85}" srcOrd="0" destOrd="0" presId="urn:microsoft.com/office/officeart/2005/8/layout/default"/>
    <dgm:cxn modelId="{5CEAE096-C6F7-443C-89F7-7E630FC89801}" type="presOf" srcId="{ACD33941-3E56-4E37-BA26-5F421778787E}" destId="{B8841599-5951-4F75-90D5-0AC1C25DDE2A}" srcOrd="0" destOrd="0" presId="urn:microsoft.com/office/officeart/2005/8/layout/default"/>
    <dgm:cxn modelId="{D7EABF3D-BDC3-418B-993B-73458D91DFA0}" type="presParOf" srcId="{1A7E25A1-5D33-47C0-81CE-879022CFF9F2}" destId="{0539E65E-AB07-4ECD-A202-8691EFFA1E85}" srcOrd="0" destOrd="0" presId="urn:microsoft.com/office/officeart/2005/8/layout/default"/>
    <dgm:cxn modelId="{ED858907-23ED-4ECD-8EBB-8FA721DB7E77}" type="presParOf" srcId="{1A7E25A1-5D33-47C0-81CE-879022CFF9F2}" destId="{6ED67924-0FAA-4A02-AA54-0991201B23A7}" srcOrd="1" destOrd="0" presId="urn:microsoft.com/office/officeart/2005/8/layout/default"/>
    <dgm:cxn modelId="{1FAB8E09-89EA-46C6-8B02-E4656780A4BF}" type="presParOf" srcId="{1A7E25A1-5D33-47C0-81CE-879022CFF9F2}" destId="{25BFA65E-EB9C-49C3-A342-59352AA11D72}" srcOrd="2" destOrd="0" presId="urn:microsoft.com/office/officeart/2005/8/layout/default"/>
    <dgm:cxn modelId="{2D2BDC7F-AB9D-4623-BC1F-6A04E9DDD67C}" type="presParOf" srcId="{1A7E25A1-5D33-47C0-81CE-879022CFF9F2}" destId="{16B797A8-2F24-4A2B-82AC-28A332F9D8D0}" srcOrd="3" destOrd="0" presId="urn:microsoft.com/office/officeart/2005/8/layout/default"/>
    <dgm:cxn modelId="{991A9679-3E62-4F7C-8572-275DAB369AD3}" type="presParOf" srcId="{1A7E25A1-5D33-47C0-81CE-879022CFF9F2}" destId="{5D280C23-BBAB-41DE-8A41-3E8FFFCC15BC}" srcOrd="4" destOrd="0" presId="urn:microsoft.com/office/officeart/2005/8/layout/default"/>
    <dgm:cxn modelId="{7AC31FB3-7B39-4E8B-9EDB-B481F8B65997}" type="presParOf" srcId="{1A7E25A1-5D33-47C0-81CE-879022CFF9F2}" destId="{DCF7F168-882D-4524-B34A-37F6A93EF57F}" srcOrd="5" destOrd="0" presId="urn:microsoft.com/office/officeart/2005/8/layout/default"/>
    <dgm:cxn modelId="{78C9E21C-3B63-44AB-B149-36BCFF2D75E3}" type="presParOf" srcId="{1A7E25A1-5D33-47C0-81CE-879022CFF9F2}" destId="{D8F1E31B-D8D1-443D-AF48-A9BA15D4ABC1}" srcOrd="6" destOrd="0" presId="urn:microsoft.com/office/officeart/2005/8/layout/default"/>
    <dgm:cxn modelId="{DF3D39BB-BC3B-4064-9C3A-D79C1E241299}" type="presParOf" srcId="{1A7E25A1-5D33-47C0-81CE-879022CFF9F2}" destId="{80D01B26-979A-4A79-8F69-AB6D034E2A45}" srcOrd="7" destOrd="0" presId="urn:microsoft.com/office/officeart/2005/8/layout/default"/>
    <dgm:cxn modelId="{BA44A8C9-36F2-4D37-B15B-FA7EC1C58904}" type="presParOf" srcId="{1A7E25A1-5D33-47C0-81CE-879022CFF9F2}" destId="{EAA91E7F-BA4F-4201-8BCE-E1934A537B25}" srcOrd="8" destOrd="0" presId="urn:microsoft.com/office/officeart/2005/8/layout/default"/>
    <dgm:cxn modelId="{200CF3E0-F02A-4409-8D7D-AA18930EE268}" type="presParOf" srcId="{1A7E25A1-5D33-47C0-81CE-879022CFF9F2}" destId="{41D04518-06FC-4DCD-839E-CF5A3FB5EFFE}" srcOrd="9" destOrd="0" presId="urn:microsoft.com/office/officeart/2005/8/layout/default"/>
    <dgm:cxn modelId="{96D1BA90-264F-4DE2-B62C-20DEC282DC3B}" type="presParOf" srcId="{1A7E25A1-5D33-47C0-81CE-879022CFF9F2}" destId="{628617FC-812F-42E4-9AA2-8A4AD85058C4}" srcOrd="10" destOrd="0" presId="urn:microsoft.com/office/officeart/2005/8/layout/default"/>
    <dgm:cxn modelId="{78A7DE91-5BFE-440E-AEC1-EE89C0A0C1F7}" type="presParOf" srcId="{1A7E25A1-5D33-47C0-81CE-879022CFF9F2}" destId="{0C58F2B9-55D9-4BBC-8E88-C2FDA07EC4F9}" srcOrd="11" destOrd="0" presId="urn:microsoft.com/office/officeart/2005/8/layout/default"/>
    <dgm:cxn modelId="{7C8D80BB-DB78-4394-B1BC-E055B4CE1946}" type="presParOf" srcId="{1A7E25A1-5D33-47C0-81CE-879022CFF9F2}" destId="{B8841599-5951-4F75-90D5-0AC1C25DDE2A}" srcOrd="12" destOrd="0" presId="urn:microsoft.com/office/officeart/2005/8/layout/default"/>
    <dgm:cxn modelId="{7F231B5F-0906-48F4-96FB-EC7CEB861755}" type="presParOf" srcId="{1A7E25A1-5D33-47C0-81CE-879022CFF9F2}" destId="{405BF170-EFF0-42AE-AB85-9F9534DD52DF}" srcOrd="13" destOrd="0" presId="urn:microsoft.com/office/officeart/2005/8/layout/default"/>
    <dgm:cxn modelId="{A157C8BE-6E15-426D-BDB5-6FF1B8FE64FA}" type="presParOf" srcId="{1A7E25A1-5D33-47C0-81CE-879022CFF9F2}" destId="{F085ABD0-1CB7-4AC4-AF08-E69820F78C20}" srcOrd="14" destOrd="0" presId="urn:microsoft.com/office/officeart/2005/8/layout/default"/>
    <dgm:cxn modelId="{C44AA075-3F49-40EA-A120-370D4A4F8317}" type="presParOf" srcId="{1A7E25A1-5D33-47C0-81CE-879022CFF9F2}" destId="{51D11C97-D909-4539-BD44-2309BBB38616}" srcOrd="15" destOrd="0" presId="urn:microsoft.com/office/officeart/2005/8/layout/default"/>
    <dgm:cxn modelId="{AD00BD9D-4A59-4E84-A998-88D9F44BBB38}" type="presParOf" srcId="{1A7E25A1-5D33-47C0-81CE-879022CFF9F2}" destId="{F6202788-E040-46B4-BF14-CD1DF018311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9F00D3-F189-426D-991C-005FB2583B3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F28BE98-DF69-4A4B-A644-1BB20607DFE2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Эффективная работа по мобилизации доходов</a:t>
          </a:r>
          <a:endParaRPr lang="ru-RU" dirty="0"/>
        </a:p>
      </dgm:t>
    </dgm:pt>
    <dgm:pt modelId="{94F609A8-9F81-4B5E-AF2E-78952767180C}" type="parTrans" cxnId="{9B1CB1BD-5348-46B3-BF9C-F8F0E2AB4F96}">
      <dgm:prSet/>
      <dgm:spPr/>
      <dgm:t>
        <a:bodyPr/>
        <a:lstStyle/>
        <a:p>
          <a:endParaRPr lang="ru-RU"/>
        </a:p>
      </dgm:t>
    </dgm:pt>
    <dgm:pt modelId="{F3CF03B7-2F95-42B4-B146-6E2D86C3925C}" type="sibTrans" cxnId="{9B1CB1BD-5348-46B3-BF9C-F8F0E2AB4F96}">
      <dgm:prSet/>
      <dgm:spPr/>
      <dgm:t>
        <a:bodyPr/>
        <a:lstStyle/>
        <a:p>
          <a:endParaRPr lang="ru-RU"/>
        </a:p>
      </dgm:t>
    </dgm:pt>
    <dgm:pt modelId="{5025262C-8DFA-4A15-8D04-60B1EE41C840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Сокращение недоимки </a:t>
          </a:r>
          <a:endParaRPr lang="ru-RU" dirty="0"/>
        </a:p>
      </dgm:t>
    </dgm:pt>
    <dgm:pt modelId="{675499B0-F0A3-475C-A2DF-B4322ED7160B}" type="parTrans" cxnId="{0C8834E9-1E3C-419B-AD8F-24307E3D2DFD}">
      <dgm:prSet/>
      <dgm:spPr/>
      <dgm:t>
        <a:bodyPr/>
        <a:lstStyle/>
        <a:p>
          <a:endParaRPr lang="ru-RU"/>
        </a:p>
      </dgm:t>
    </dgm:pt>
    <dgm:pt modelId="{A7A51E81-9A2D-454D-B199-0E78FE2EEEC3}" type="sibTrans" cxnId="{0C8834E9-1E3C-419B-AD8F-24307E3D2DFD}">
      <dgm:prSet/>
      <dgm:spPr/>
      <dgm:t>
        <a:bodyPr/>
        <a:lstStyle/>
        <a:p>
          <a:endParaRPr lang="ru-RU"/>
        </a:p>
      </dgm:t>
    </dgm:pt>
    <dgm:pt modelId="{305BE6EB-643D-44CF-A176-E4D2EC1B07A4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Экономное расходование бюджетных средств</a:t>
          </a:r>
          <a:endParaRPr lang="ru-RU" dirty="0"/>
        </a:p>
      </dgm:t>
    </dgm:pt>
    <dgm:pt modelId="{BC6B74FA-2FEB-42E9-B613-A8FEBBEB1B9E}" type="parTrans" cxnId="{81D301F8-F839-473B-A265-482BA337C25F}">
      <dgm:prSet/>
      <dgm:spPr/>
      <dgm:t>
        <a:bodyPr/>
        <a:lstStyle/>
        <a:p>
          <a:endParaRPr lang="ru-RU"/>
        </a:p>
      </dgm:t>
    </dgm:pt>
    <dgm:pt modelId="{F9BE1E66-6AAF-4B53-8C09-2B4FC19DEEC3}" type="sibTrans" cxnId="{81D301F8-F839-473B-A265-482BA337C25F}">
      <dgm:prSet/>
      <dgm:spPr/>
      <dgm:t>
        <a:bodyPr/>
        <a:lstStyle/>
        <a:p>
          <a:endParaRPr lang="ru-RU"/>
        </a:p>
      </dgm:t>
    </dgm:pt>
    <dgm:pt modelId="{258CDDF5-8CEF-443A-98FD-6180E5A546BA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Отработка на федеральном уровне вопросов получения дополнительной финансовой помощи</a:t>
          </a:r>
          <a:endParaRPr lang="ru-RU" b="1" dirty="0" smtClean="0">
            <a:latin typeface="Arial Narrow" panose="020B0606020202030204" pitchFamily="34" charset="0"/>
          </a:endParaRPr>
        </a:p>
      </dgm:t>
    </dgm:pt>
    <dgm:pt modelId="{BDBBF0FB-FEC9-4C40-AE97-63793BB9A810}" type="parTrans" cxnId="{BF0CF5BD-104B-46B9-8871-3BDB1327BE02}">
      <dgm:prSet/>
      <dgm:spPr/>
      <dgm:t>
        <a:bodyPr/>
        <a:lstStyle/>
        <a:p>
          <a:endParaRPr lang="ru-RU"/>
        </a:p>
      </dgm:t>
    </dgm:pt>
    <dgm:pt modelId="{968BFBEF-77F2-400C-8035-9618A5A6CC32}" type="sibTrans" cxnId="{BF0CF5BD-104B-46B9-8871-3BDB1327BE02}">
      <dgm:prSet/>
      <dgm:spPr/>
      <dgm:t>
        <a:bodyPr/>
        <a:lstStyle/>
        <a:p>
          <a:endParaRPr lang="ru-RU"/>
        </a:p>
      </dgm:t>
    </dgm:pt>
    <dgm:pt modelId="{C4D05347-8A98-489E-B164-4D3F1921E370}">
      <dgm:prSet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Формирование </a:t>
          </a:r>
          <a:r>
            <a:rPr lang="ru-RU" b="1" dirty="0">
              <a:latin typeface="Arial Narrow" panose="020B0606020202030204" pitchFamily="34" charset="0"/>
            </a:rPr>
            <a:t>реального, максимально сбалансированного бюджета Республики Татарстан и местных бюджетов</a:t>
          </a:r>
          <a:endParaRPr lang="ru-RU" b="1" dirty="0">
            <a:latin typeface="Arial Narrow" panose="020B0606020202030204" pitchFamily="34" charset="0"/>
          </a:endParaRPr>
        </a:p>
      </dgm:t>
    </dgm:pt>
    <dgm:pt modelId="{6335D5B9-644C-4555-9623-83510B5A7691}" type="parTrans" cxnId="{939CE144-D0AE-4132-925C-AAF9A16C141F}">
      <dgm:prSet/>
      <dgm:spPr/>
      <dgm:t>
        <a:bodyPr/>
        <a:lstStyle/>
        <a:p>
          <a:endParaRPr lang="ru-RU"/>
        </a:p>
      </dgm:t>
    </dgm:pt>
    <dgm:pt modelId="{9BA7DC4F-0E25-48D1-BE3A-461FA86BC86E}" type="sibTrans" cxnId="{939CE144-D0AE-4132-925C-AAF9A16C141F}">
      <dgm:prSet/>
      <dgm:spPr/>
      <dgm:t>
        <a:bodyPr/>
        <a:lstStyle/>
        <a:p>
          <a:endParaRPr lang="ru-RU"/>
        </a:p>
      </dgm:t>
    </dgm:pt>
    <dgm:pt modelId="{E0C39C3F-E51D-4623-8DA8-CCF21F4A86C6}" type="pres">
      <dgm:prSet presAssocID="{B39F00D3-F189-426D-991C-005FB2583B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27B253-3343-44E8-BF64-C4BA860E8C5C}" type="pres">
      <dgm:prSet presAssocID="{B39F00D3-F189-426D-991C-005FB2583B3E}" presName="Name1" presStyleCnt="0"/>
      <dgm:spPr/>
      <dgm:t>
        <a:bodyPr/>
        <a:lstStyle/>
        <a:p>
          <a:endParaRPr lang="ru-RU"/>
        </a:p>
      </dgm:t>
    </dgm:pt>
    <dgm:pt modelId="{A632D732-9B54-4EB0-A0D6-540568A5492E}" type="pres">
      <dgm:prSet presAssocID="{B39F00D3-F189-426D-991C-005FB2583B3E}" presName="cycle" presStyleCnt="0"/>
      <dgm:spPr/>
      <dgm:t>
        <a:bodyPr/>
        <a:lstStyle/>
        <a:p>
          <a:endParaRPr lang="ru-RU"/>
        </a:p>
      </dgm:t>
    </dgm:pt>
    <dgm:pt modelId="{F6B5ADEA-55CF-497F-B7C5-A81596E650B9}" type="pres">
      <dgm:prSet presAssocID="{B39F00D3-F189-426D-991C-005FB2583B3E}" presName="srcNode" presStyleLbl="node1" presStyleIdx="0" presStyleCnt="5"/>
      <dgm:spPr/>
      <dgm:t>
        <a:bodyPr/>
        <a:lstStyle/>
        <a:p>
          <a:endParaRPr lang="ru-RU"/>
        </a:p>
      </dgm:t>
    </dgm:pt>
    <dgm:pt modelId="{1B4E6242-3C81-4E47-A700-6707BA67EC61}" type="pres">
      <dgm:prSet presAssocID="{B39F00D3-F189-426D-991C-005FB2583B3E}" presName="conn" presStyleLbl="parChTrans1D2" presStyleIdx="0" presStyleCnt="1"/>
      <dgm:spPr/>
      <dgm:t>
        <a:bodyPr/>
        <a:lstStyle/>
        <a:p>
          <a:endParaRPr lang="ru-RU"/>
        </a:p>
      </dgm:t>
    </dgm:pt>
    <dgm:pt modelId="{40D9D263-1F4A-482F-9B33-34B50F21E417}" type="pres">
      <dgm:prSet presAssocID="{B39F00D3-F189-426D-991C-005FB2583B3E}" presName="extraNode" presStyleLbl="node1" presStyleIdx="0" presStyleCnt="5"/>
      <dgm:spPr/>
      <dgm:t>
        <a:bodyPr/>
        <a:lstStyle/>
        <a:p>
          <a:endParaRPr lang="ru-RU"/>
        </a:p>
      </dgm:t>
    </dgm:pt>
    <dgm:pt modelId="{E08A0DC3-4D36-44D0-A8CF-FA443333DAEA}" type="pres">
      <dgm:prSet presAssocID="{B39F00D3-F189-426D-991C-005FB2583B3E}" presName="dstNode" presStyleLbl="node1" presStyleIdx="0" presStyleCnt="5"/>
      <dgm:spPr/>
      <dgm:t>
        <a:bodyPr/>
        <a:lstStyle/>
        <a:p>
          <a:endParaRPr lang="ru-RU"/>
        </a:p>
      </dgm:t>
    </dgm:pt>
    <dgm:pt modelId="{220E40F8-9591-41D7-A2DB-FDA158233107}" type="pres">
      <dgm:prSet presAssocID="{5F28BE98-DF69-4A4B-A644-1BB20607DFE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974E2-287E-4102-BBDA-1E5E039F188C}" type="pres">
      <dgm:prSet presAssocID="{5F28BE98-DF69-4A4B-A644-1BB20607DFE2}" presName="accent_1" presStyleCnt="0"/>
      <dgm:spPr/>
      <dgm:t>
        <a:bodyPr/>
        <a:lstStyle/>
        <a:p>
          <a:endParaRPr lang="ru-RU"/>
        </a:p>
      </dgm:t>
    </dgm:pt>
    <dgm:pt modelId="{1A0B7BF9-7E65-49A4-9372-BEAF3384AA6D}" type="pres">
      <dgm:prSet presAssocID="{5F28BE98-DF69-4A4B-A644-1BB20607DFE2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BBBBE7C8-BE62-41B4-AF9A-5F1BD5874844}" type="pres">
      <dgm:prSet presAssocID="{5025262C-8DFA-4A15-8D04-60B1EE41C84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5375C-5B5E-46F1-9BE5-520D8FC30F22}" type="pres">
      <dgm:prSet presAssocID="{5025262C-8DFA-4A15-8D04-60B1EE41C840}" presName="accent_2" presStyleCnt="0"/>
      <dgm:spPr/>
      <dgm:t>
        <a:bodyPr/>
        <a:lstStyle/>
        <a:p>
          <a:endParaRPr lang="ru-RU"/>
        </a:p>
      </dgm:t>
    </dgm:pt>
    <dgm:pt modelId="{B7FB7EB9-5F76-419A-9AE4-DAD0E194D8F5}" type="pres">
      <dgm:prSet presAssocID="{5025262C-8DFA-4A15-8D04-60B1EE41C840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43D2F0DE-32FC-4FD3-A1B6-AE37DF486316}" type="pres">
      <dgm:prSet presAssocID="{305BE6EB-643D-44CF-A176-E4D2EC1B07A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0C5CF-DC7B-48F4-BE31-59E6A3119B92}" type="pres">
      <dgm:prSet presAssocID="{305BE6EB-643D-44CF-A176-E4D2EC1B07A4}" presName="accent_3" presStyleCnt="0"/>
      <dgm:spPr/>
      <dgm:t>
        <a:bodyPr/>
        <a:lstStyle/>
        <a:p>
          <a:endParaRPr lang="ru-RU"/>
        </a:p>
      </dgm:t>
    </dgm:pt>
    <dgm:pt modelId="{06FFDCEB-EE2F-4A5A-A4FE-30E378BC2246}" type="pres">
      <dgm:prSet presAssocID="{305BE6EB-643D-44CF-A176-E4D2EC1B07A4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B130D153-DB2B-42AD-BD53-8F8E9DD4D16E}" type="pres">
      <dgm:prSet presAssocID="{258CDDF5-8CEF-443A-98FD-6180E5A546B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26288-BBAE-4F27-9E57-14D40C903A84}" type="pres">
      <dgm:prSet presAssocID="{258CDDF5-8CEF-443A-98FD-6180E5A546BA}" presName="accent_4" presStyleCnt="0"/>
      <dgm:spPr/>
      <dgm:t>
        <a:bodyPr/>
        <a:lstStyle/>
        <a:p>
          <a:endParaRPr lang="ru-RU"/>
        </a:p>
      </dgm:t>
    </dgm:pt>
    <dgm:pt modelId="{4C4AFA96-4B97-44D8-B3A3-53201E7F8D9C}" type="pres">
      <dgm:prSet presAssocID="{258CDDF5-8CEF-443A-98FD-6180E5A546BA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20C8C5F-3754-4E1E-BC56-84D2AA903B9F}" type="pres">
      <dgm:prSet presAssocID="{C4D05347-8A98-489E-B164-4D3F1921E37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69A12-3AC3-433A-A96A-680B5DB5566F}" type="pres">
      <dgm:prSet presAssocID="{C4D05347-8A98-489E-B164-4D3F1921E370}" presName="accent_5" presStyleCnt="0"/>
      <dgm:spPr/>
      <dgm:t>
        <a:bodyPr/>
        <a:lstStyle/>
        <a:p>
          <a:endParaRPr lang="ru-RU"/>
        </a:p>
      </dgm:t>
    </dgm:pt>
    <dgm:pt modelId="{EE289AD7-105B-4926-A842-DDADF446D662}" type="pres">
      <dgm:prSet presAssocID="{C4D05347-8A98-489E-B164-4D3F1921E370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939CE144-D0AE-4132-925C-AAF9A16C141F}" srcId="{B39F00D3-F189-426D-991C-005FB2583B3E}" destId="{C4D05347-8A98-489E-B164-4D3F1921E370}" srcOrd="4" destOrd="0" parTransId="{6335D5B9-644C-4555-9623-83510B5A7691}" sibTransId="{9BA7DC4F-0E25-48D1-BE3A-461FA86BC86E}"/>
    <dgm:cxn modelId="{81D301F8-F839-473B-A265-482BA337C25F}" srcId="{B39F00D3-F189-426D-991C-005FB2583B3E}" destId="{305BE6EB-643D-44CF-A176-E4D2EC1B07A4}" srcOrd="2" destOrd="0" parTransId="{BC6B74FA-2FEB-42E9-B613-A8FEBBEB1B9E}" sibTransId="{F9BE1E66-6AAF-4B53-8C09-2B4FC19DEEC3}"/>
    <dgm:cxn modelId="{386C85D5-C655-40F4-9495-3C53990C2951}" type="presOf" srcId="{C4D05347-8A98-489E-B164-4D3F1921E370}" destId="{D20C8C5F-3754-4E1E-BC56-84D2AA903B9F}" srcOrd="0" destOrd="0" presId="urn:microsoft.com/office/officeart/2008/layout/VerticalCurvedList"/>
    <dgm:cxn modelId="{0C8834E9-1E3C-419B-AD8F-24307E3D2DFD}" srcId="{B39F00D3-F189-426D-991C-005FB2583B3E}" destId="{5025262C-8DFA-4A15-8D04-60B1EE41C840}" srcOrd="1" destOrd="0" parTransId="{675499B0-F0A3-475C-A2DF-B4322ED7160B}" sibTransId="{A7A51E81-9A2D-454D-B199-0E78FE2EEEC3}"/>
    <dgm:cxn modelId="{385A70CC-4D82-4699-B810-E5900E4B5AA3}" type="presOf" srcId="{258CDDF5-8CEF-443A-98FD-6180E5A546BA}" destId="{B130D153-DB2B-42AD-BD53-8F8E9DD4D16E}" srcOrd="0" destOrd="0" presId="urn:microsoft.com/office/officeart/2008/layout/VerticalCurvedList"/>
    <dgm:cxn modelId="{BF0CF5BD-104B-46B9-8871-3BDB1327BE02}" srcId="{B39F00D3-F189-426D-991C-005FB2583B3E}" destId="{258CDDF5-8CEF-443A-98FD-6180E5A546BA}" srcOrd="3" destOrd="0" parTransId="{BDBBF0FB-FEC9-4C40-AE97-63793BB9A810}" sibTransId="{968BFBEF-77F2-400C-8035-9618A5A6CC32}"/>
    <dgm:cxn modelId="{DAD2C521-C7A7-4176-83DC-9A593C03B769}" type="presOf" srcId="{5F28BE98-DF69-4A4B-A644-1BB20607DFE2}" destId="{220E40F8-9591-41D7-A2DB-FDA158233107}" srcOrd="0" destOrd="0" presId="urn:microsoft.com/office/officeart/2008/layout/VerticalCurvedList"/>
    <dgm:cxn modelId="{2E69BD35-8579-40A2-8404-31D8FE2A442E}" type="presOf" srcId="{F3CF03B7-2F95-42B4-B146-6E2D86C3925C}" destId="{1B4E6242-3C81-4E47-A700-6707BA67EC61}" srcOrd="0" destOrd="0" presId="urn:microsoft.com/office/officeart/2008/layout/VerticalCurvedList"/>
    <dgm:cxn modelId="{32FA0252-CBD6-4695-8E12-789BA110381A}" type="presOf" srcId="{B39F00D3-F189-426D-991C-005FB2583B3E}" destId="{E0C39C3F-E51D-4623-8DA8-CCF21F4A86C6}" srcOrd="0" destOrd="0" presId="urn:microsoft.com/office/officeart/2008/layout/VerticalCurvedList"/>
    <dgm:cxn modelId="{5CEC2521-5C0C-4D8C-8C2F-C5240857F923}" type="presOf" srcId="{305BE6EB-643D-44CF-A176-E4D2EC1B07A4}" destId="{43D2F0DE-32FC-4FD3-A1B6-AE37DF486316}" srcOrd="0" destOrd="0" presId="urn:microsoft.com/office/officeart/2008/layout/VerticalCurvedList"/>
    <dgm:cxn modelId="{CA537C41-2621-4AF9-B04E-C017A26E50FE}" type="presOf" srcId="{5025262C-8DFA-4A15-8D04-60B1EE41C840}" destId="{BBBBE7C8-BE62-41B4-AF9A-5F1BD5874844}" srcOrd="0" destOrd="0" presId="urn:microsoft.com/office/officeart/2008/layout/VerticalCurvedList"/>
    <dgm:cxn modelId="{9B1CB1BD-5348-46B3-BF9C-F8F0E2AB4F96}" srcId="{B39F00D3-F189-426D-991C-005FB2583B3E}" destId="{5F28BE98-DF69-4A4B-A644-1BB20607DFE2}" srcOrd="0" destOrd="0" parTransId="{94F609A8-9F81-4B5E-AF2E-78952767180C}" sibTransId="{F3CF03B7-2F95-42B4-B146-6E2D86C3925C}"/>
    <dgm:cxn modelId="{CF09C5BF-8279-4779-9223-E5F5DB01ABF5}" type="presParOf" srcId="{E0C39C3F-E51D-4623-8DA8-CCF21F4A86C6}" destId="{1727B253-3343-44E8-BF64-C4BA860E8C5C}" srcOrd="0" destOrd="0" presId="urn:microsoft.com/office/officeart/2008/layout/VerticalCurvedList"/>
    <dgm:cxn modelId="{83F43330-6C59-424D-8DC6-594F082D40E7}" type="presParOf" srcId="{1727B253-3343-44E8-BF64-C4BA860E8C5C}" destId="{A632D732-9B54-4EB0-A0D6-540568A5492E}" srcOrd="0" destOrd="0" presId="urn:microsoft.com/office/officeart/2008/layout/VerticalCurvedList"/>
    <dgm:cxn modelId="{8F869212-56C6-4A28-930F-5D0893602326}" type="presParOf" srcId="{A632D732-9B54-4EB0-A0D6-540568A5492E}" destId="{F6B5ADEA-55CF-497F-B7C5-A81596E650B9}" srcOrd="0" destOrd="0" presId="urn:microsoft.com/office/officeart/2008/layout/VerticalCurvedList"/>
    <dgm:cxn modelId="{21248A1F-F53C-42C4-B17E-D60C408EFCDB}" type="presParOf" srcId="{A632D732-9B54-4EB0-A0D6-540568A5492E}" destId="{1B4E6242-3C81-4E47-A700-6707BA67EC61}" srcOrd="1" destOrd="0" presId="urn:microsoft.com/office/officeart/2008/layout/VerticalCurvedList"/>
    <dgm:cxn modelId="{E3A6AE3B-1DB9-476D-B255-607D9116FB8D}" type="presParOf" srcId="{A632D732-9B54-4EB0-A0D6-540568A5492E}" destId="{40D9D263-1F4A-482F-9B33-34B50F21E417}" srcOrd="2" destOrd="0" presId="urn:microsoft.com/office/officeart/2008/layout/VerticalCurvedList"/>
    <dgm:cxn modelId="{659C5941-6767-4A93-AC7F-CEE62E4BFAE4}" type="presParOf" srcId="{A632D732-9B54-4EB0-A0D6-540568A5492E}" destId="{E08A0DC3-4D36-44D0-A8CF-FA443333DAEA}" srcOrd="3" destOrd="0" presId="urn:microsoft.com/office/officeart/2008/layout/VerticalCurvedList"/>
    <dgm:cxn modelId="{C4BF7172-68B1-460A-8B3E-CAFDA5A5482B}" type="presParOf" srcId="{1727B253-3343-44E8-BF64-C4BA860E8C5C}" destId="{220E40F8-9591-41D7-A2DB-FDA158233107}" srcOrd="1" destOrd="0" presId="urn:microsoft.com/office/officeart/2008/layout/VerticalCurvedList"/>
    <dgm:cxn modelId="{339D33BB-BB73-4029-9FAD-D4F1E39D88EB}" type="presParOf" srcId="{1727B253-3343-44E8-BF64-C4BA860E8C5C}" destId="{C47974E2-287E-4102-BBDA-1E5E039F188C}" srcOrd="2" destOrd="0" presId="urn:microsoft.com/office/officeart/2008/layout/VerticalCurvedList"/>
    <dgm:cxn modelId="{02BCBF76-EFE1-45F0-B976-81B7AE4442FA}" type="presParOf" srcId="{C47974E2-287E-4102-BBDA-1E5E039F188C}" destId="{1A0B7BF9-7E65-49A4-9372-BEAF3384AA6D}" srcOrd="0" destOrd="0" presId="urn:microsoft.com/office/officeart/2008/layout/VerticalCurvedList"/>
    <dgm:cxn modelId="{4ABBCC4B-376B-41E8-A343-8A3299E13DB2}" type="presParOf" srcId="{1727B253-3343-44E8-BF64-C4BA860E8C5C}" destId="{BBBBE7C8-BE62-41B4-AF9A-5F1BD5874844}" srcOrd="3" destOrd="0" presId="urn:microsoft.com/office/officeart/2008/layout/VerticalCurvedList"/>
    <dgm:cxn modelId="{0C719CD6-94ED-458A-858B-53718E0800D9}" type="presParOf" srcId="{1727B253-3343-44E8-BF64-C4BA860E8C5C}" destId="{C815375C-5B5E-46F1-9BE5-520D8FC30F22}" srcOrd="4" destOrd="0" presId="urn:microsoft.com/office/officeart/2008/layout/VerticalCurvedList"/>
    <dgm:cxn modelId="{5CF9EACA-0502-4FF2-8768-886BB996EA3E}" type="presParOf" srcId="{C815375C-5B5E-46F1-9BE5-520D8FC30F22}" destId="{B7FB7EB9-5F76-419A-9AE4-DAD0E194D8F5}" srcOrd="0" destOrd="0" presId="urn:microsoft.com/office/officeart/2008/layout/VerticalCurvedList"/>
    <dgm:cxn modelId="{C594269F-DF84-40F8-8CF5-7891A78F5663}" type="presParOf" srcId="{1727B253-3343-44E8-BF64-C4BA860E8C5C}" destId="{43D2F0DE-32FC-4FD3-A1B6-AE37DF486316}" srcOrd="5" destOrd="0" presId="urn:microsoft.com/office/officeart/2008/layout/VerticalCurvedList"/>
    <dgm:cxn modelId="{8F2704B8-2728-4A07-ACCD-9139B0555654}" type="presParOf" srcId="{1727B253-3343-44E8-BF64-C4BA860E8C5C}" destId="{6280C5CF-DC7B-48F4-BE31-59E6A3119B92}" srcOrd="6" destOrd="0" presId="urn:microsoft.com/office/officeart/2008/layout/VerticalCurvedList"/>
    <dgm:cxn modelId="{DCC7BB8D-E5BD-45E1-AE67-2707D0B2D6D2}" type="presParOf" srcId="{6280C5CF-DC7B-48F4-BE31-59E6A3119B92}" destId="{06FFDCEB-EE2F-4A5A-A4FE-30E378BC2246}" srcOrd="0" destOrd="0" presId="urn:microsoft.com/office/officeart/2008/layout/VerticalCurvedList"/>
    <dgm:cxn modelId="{09FCAE88-A20C-4FC7-A799-B2F42FCD051D}" type="presParOf" srcId="{1727B253-3343-44E8-BF64-C4BA860E8C5C}" destId="{B130D153-DB2B-42AD-BD53-8F8E9DD4D16E}" srcOrd="7" destOrd="0" presId="urn:microsoft.com/office/officeart/2008/layout/VerticalCurvedList"/>
    <dgm:cxn modelId="{43DD6795-D142-4701-AEF8-A73865023283}" type="presParOf" srcId="{1727B253-3343-44E8-BF64-C4BA860E8C5C}" destId="{CC026288-BBAE-4F27-9E57-14D40C903A84}" srcOrd="8" destOrd="0" presId="urn:microsoft.com/office/officeart/2008/layout/VerticalCurvedList"/>
    <dgm:cxn modelId="{694DC78C-99E3-4E05-91C2-CE87FED7EBEF}" type="presParOf" srcId="{CC026288-BBAE-4F27-9E57-14D40C903A84}" destId="{4C4AFA96-4B97-44D8-B3A3-53201E7F8D9C}" srcOrd="0" destOrd="0" presId="urn:microsoft.com/office/officeart/2008/layout/VerticalCurvedList"/>
    <dgm:cxn modelId="{A64563B6-1057-441E-982D-8543AAC48A9C}" type="presParOf" srcId="{1727B253-3343-44E8-BF64-C4BA860E8C5C}" destId="{D20C8C5F-3754-4E1E-BC56-84D2AA903B9F}" srcOrd="9" destOrd="0" presId="urn:microsoft.com/office/officeart/2008/layout/VerticalCurvedList"/>
    <dgm:cxn modelId="{F86B2CF3-1E7C-427A-9726-1AFCF00016CC}" type="presParOf" srcId="{1727B253-3343-44E8-BF64-C4BA860E8C5C}" destId="{B1C69A12-3AC3-433A-A96A-680B5DB5566F}" srcOrd="10" destOrd="0" presId="urn:microsoft.com/office/officeart/2008/layout/VerticalCurvedList"/>
    <dgm:cxn modelId="{8E17195F-3481-4413-B697-4B85F695B9E8}" type="presParOf" srcId="{B1C69A12-3AC3-433A-A96A-680B5DB5566F}" destId="{EE289AD7-105B-4926-A842-DDADF446D6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6242-3C81-4E47-A700-6707BA67EC61}">
      <dsp:nvSpPr>
        <dsp:cNvPr id="0" name=""/>
        <dsp:cNvSpPr/>
      </dsp:nvSpPr>
      <dsp:spPr>
        <a:xfrm>
          <a:off x="-6473548" y="-990098"/>
          <a:ext cx="7705185" cy="7705185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E40F8-9591-41D7-A2DB-FDA158233107}">
      <dsp:nvSpPr>
        <dsp:cNvPr id="0" name=""/>
        <dsp:cNvSpPr/>
      </dsp:nvSpPr>
      <dsp:spPr>
        <a:xfrm>
          <a:off x="644508" y="440137"/>
          <a:ext cx="9846084" cy="88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Снижение мировых цен на нефть</a:t>
          </a:r>
          <a:endParaRPr lang="ru-RU" sz="2500" kern="1200" dirty="0"/>
        </a:p>
      </dsp:txBody>
      <dsp:txXfrm>
        <a:off x="644508" y="440137"/>
        <a:ext cx="9846084" cy="880732"/>
      </dsp:txXfrm>
    </dsp:sp>
    <dsp:sp modelId="{1A0B7BF9-7E65-49A4-9372-BEAF3384AA6D}">
      <dsp:nvSpPr>
        <dsp:cNvPr id="0" name=""/>
        <dsp:cNvSpPr/>
      </dsp:nvSpPr>
      <dsp:spPr>
        <a:xfrm>
          <a:off x="94050" y="330045"/>
          <a:ext cx="1100915" cy="1100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BE7C8-BE62-41B4-AF9A-5F1BD5874844}">
      <dsp:nvSpPr>
        <dsp:cNvPr id="0" name=""/>
        <dsp:cNvSpPr/>
      </dsp:nvSpPr>
      <dsp:spPr>
        <a:xfrm>
          <a:off x="1149452" y="1761464"/>
          <a:ext cx="9341140" cy="88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Снижение объемов добычи нефти в соответствии с директивами ОПЕК</a:t>
          </a:r>
          <a:endParaRPr lang="ru-RU" sz="2500" kern="1200" dirty="0"/>
        </a:p>
      </dsp:txBody>
      <dsp:txXfrm>
        <a:off x="1149452" y="1761464"/>
        <a:ext cx="9341140" cy="880732"/>
      </dsp:txXfrm>
    </dsp:sp>
    <dsp:sp modelId="{B7FB7EB9-5F76-419A-9AE4-DAD0E194D8F5}">
      <dsp:nvSpPr>
        <dsp:cNvPr id="0" name=""/>
        <dsp:cNvSpPr/>
      </dsp:nvSpPr>
      <dsp:spPr>
        <a:xfrm>
          <a:off x="598994" y="1651373"/>
          <a:ext cx="1100915" cy="1100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0DE-32FC-4FD3-A1B6-AE37DF486316}">
      <dsp:nvSpPr>
        <dsp:cNvPr id="0" name=""/>
        <dsp:cNvSpPr/>
      </dsp:nvSpPr>
      <dsp:spPr>
        <a:xfrm>
          <a:off x="1149452" y="3082792"/>
          <a:ext cx="9341140" cy="88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Снижение уровня деловой активности и потребления в результате распространения новой </a:t>
          </a:r>
          <a:r>
            <a:rPr lang="ru-RU" sz="2500" b="1" kern="1200" dirty="0" err="1" smtClean="0">
              <a:latin typeface="Arial Narrow" panose="020B0606020202030204" pitchFamily="34" charset="0"/>
            </a:rPr>
            <a:t>коронавирусной</a:t>
          </a:r>
          <a:r>
            <a:rPr lang="ru-RU" sz="2500" b="1" kern="1200" dirty="0" smtClean="0">
              <a:latin typeface="Arial Narrow" panose="020B0606020202030204" pitchFamily="34" charset="0"/>
            </a:rPr>
            <a:t> инфекции</a:t>
          </a:r>
          <a:endParaRPr lang="ru-RU" sz="2500" kern="1200" dirty="0"/>
        </a:p>
      </dsp:txBody>
      <dsp:txXfrm>
        <a:off x="1149452" y="3082792"/>
        <a:ext cx="9341140" cy="880732"/>
      </dsp:txXfrm>
    </dsp:sp>
    <dsp:sp modelId="{06FFDCEB-EE2F-4A5A-A4FE-30E378BC2246}">
      <dsp:nvSpPr>
        <dsp:cNvPr id="0" name=""/>
        <dsp:cNvSpPr/>
      </dsp:nvSpPr>
      <dsp:spPr>
        <a:xfrm>
          <a:off x="598994" y="2972700"/>
          <a:ext cx="1100915" cy="1100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0D153-DB2B-42AD-BD53-8F8E9DD4D16E}">
      <dsp:nvSpPr>
        <dsp:cNvPr id="0" name=""/>
        <dsp:cNvSpPr/>
      </dsp:nvSpPr>
      <dsp:spPr>
        <a:xfrm>
          <a:off x="644508" y="4404119"/>
          <a:ext cx="9846084" cy="8807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8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Влияние отрицательной курсовой разницы</a:t>
          </a:r>
        </a:p>
      </dsp:txBody>
      <dsp:txXfrm>
        <a:off x="644508" y="4404119"/>
        <a:ext cx="9846084" cy="880732"/>
      </dsp:txXfrm>
    </dsp:sp>
    <dsp:sp modelId="{4C4AFA96-4B97-44D8-B3A3-53201E7F8D9C}">
      <dsp:nvSpPr>
        <dsp:cNvPr id="0" name=""/>
        <dsp:cNvSpPr/>
      </dsp:nvSpPr>
      <dsp:spPr>
        <a:xfrm>
          <a:off x="94050" y="4294027"/>
          <a:ext cx="1100915" cy="1100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6122-B47C-406D-910A-6E339EE7FD73}">
      <dsp:nvSpPr>
        <dsp:cNvPr id="0" name=""/>
        <dsp:cNvSpPr/>
      </dsp:nvSpPr>
      <dsp:spPr>
        <a:xfrm rot="5400000">
          <a:off x="6690677" y="-1504419"/>
          <a:ext cx="2431206" cy="593300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 Narrow" panose="020B0606020202030204" pitchFamily="34" charset="0"/>
            </a:rPr>
            <a:t>общий объем потребности в средствах на организацию и обеспечение бесплатным горячим питанием 209 тысяч обучающихся начальных классов на 4 месяца текущего года составляет </a:t>
          </a:r>
          <a:r>
            <a:rPr lang="ru-RU" sz="20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903,8 млн. рублей</a:t>
          </a:r>
          <a:r>
            <a:rPr lang="ru-RU" sz="2000" kern="1200" dirty="0" smtClean="0">
              <a:latin typeface="Arial Narrow" panose="020B0606020202030204" pitchFamily="34" charset="0"/>
            </a:rPr>
            <a:t>. При уровне </a:t>
          </a:r>
          <a:r>
            <a:rPr lang="ru-RU" sz="2000" kern="1200" dirty="0" err="1" smtClean="0">
              <a:latin typeface="Arial Narrow" panose="020B0606020202030204" pitchFamily="34" charset="0"/>
            </a:rPr>
            <a:t>софинансирования</a:t>
          </a:r>
          <a:r>
            <a:rPr lang="ru-RU" sz="2000" kern="1200" dirty="0" smtClean="0">
              <a:latin typeface="Arial Narrow" panose="020B0606020202030204" pitchFamily="34" charset="0"/>
            </a:rPr>
            <a:t> из федерального бюджета в размере 58% дополнительные расходы, не предусмотренные в бюджете Республики Татарстан, составят </a:t>
          </a:r>
          <a:br>
            <a:rPr lang="ru-RU" sz="2000" kern="1200" dirty="0" smtClean="0">
              <a:latin typeface="Arial Narrow" panose="020B0606020202030204" pitchFamily="34" charset="0"/>
            </a:rPr>
          </a:br>
          <a:r>
            <a:rPr lang="ru-RU" sz="20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379,6 млн. рублей.</a:t>
          </a:r>
          <a:endParaRPr lang="ru-RU" sz="2000" b="1" kern="1200" dirty="0">
            <a:solidFill>
              <a:srgbClr val="FF0000"/>
            </a:solidFill>
            <a:latin typeface="Arial Narrow" panose="020B0606020202030204" pitchFamily="34" charset="0"/>
          </a:endParaRPr>
        </a:p>
      </dsp:txBody>
      <dsp:txXfrm rot="-5400000">
        <a:off x="4939780" y="365160"/>
        <a:ext cx="5814319" cy="2193842"/>
      </dsp:txXfrm>
    </dsp:sp>
    <dsp:sp modelId="{D3FDEF53-028F-4B58-9347-1E5C29FE4E12}">
      <dsp:nvSpPr>
        <dsp:cNvPr id="0" name=""/>
        <dsp:cNvSpPr/>
      </dsp:nvSpPr>
      <dsp:spPr>
        <a:xfrm>
          <a:off x="989" y="1580"/>
          <a:ext cx="4938790" cy="29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С 1 сентября 2020 года обучающиеся по образовательным программам начального общего образования обеспечиваются не менее одного раза в день бесплатным горячим питанием за счет </a:t>
          </a:r>
          <a:br>
            <a:rPr lang="ru-RU" sz="2000" kern="1200" dirty="0" smtClean="0">
              <a:latin typeface="Arial Narrow" panose="020B0606020202030204" pitchFamily="34" charset="0"/>
            </a:rPr>
          </a:br>
          <a:r>
            <a:rPr lang="ru-RU" sz="2000" kern="1200" dirty="0" smtClean="0">
              <a:latin typeface="Arial Narrow" panose="020B0606020202030204" pitchFamily="34" charset="0"/>
            </a:rPr>
            <a:t>бюджетов всех уровней</a:t>
          </a:r>
          <a:endParaRPr lang="ru-RU" sz="2000" kern="1200" dirty="0">
            <a:latin typeface="Arial Narrow" panose="020B0606020202030204" pitchFamily="34" charset="0"/>
          </a:endParaRPr>
        </a:p>
      </dsp:txBody>
      <dsp:txXfrm>
        <a:off x="143580" y="144171"/>
        <a:ext cx="4653608" cy="2635818"/>
      </dsp:txXfrm>
    </dsp:sp>
    <dsp:sp modelId="{097902D3-92C7-468F-955A-086A13D66F04}">
      <dsp:nvSpPr>
        <dsp:cNvPr id="0" name=""/>
        <dsp:cNvSpPr/>
      </dsp:nvSpPr>
      <dsp:spPr>
        <a:xfrm rot="5400000">
          <a:off x="7006134" y="1289949"/>
          <a:ext cx="1829457" cy="590581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 Narrow" panose="020B0606020202030204" pitchFamily="34" charset="0"/>
            </a:rPr>
            <a:t>В целях компенсации выпадающих доходов муниципальных дошкольных образовательных организаций в 2020 году необходимо дополнительно направить бюджетные средства </a:t>
          </a:r>
          <a:br>
            <a:rPr lang="ru-RU" sz="2000" kern="1200" dirty="0" smtClean="0">
              <a:latin typeface="Arial Narrow" panose="020B0606020202030204" pitchFamily="34" charset="0"/>
            </a:rPr>
          </a:br>
          <a:r>
            <a:rPr lang="ru-RU" sz="2000" kern="1200" dirty="0" smtClean="0">
              <a:latin typeface="Arial Narrow" panose="020B0606020202030204" pitchFamily="34" charset="0"/>
            </a:rPr>
            <a:t>в сумме </a:t>
          </a:r>
          <a:r>
            <a:rPr lang="ru-RU" sz="20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2,2 </a:t>
          </a:r>
          <a:r>
            <a:rPr lang="ru-RU" sz="2000" b="1" kern="1200" dirty="0" err="1" smtClean="0">
              <a:solidFill>
                <a:srgbClr val="FF0000"/>
              </a:solidFill>
              <a:latin typeface="Arial Narrow" panose="020B0606020202030204" pitchFamily="34" charset="0"/>
            </a:rPr>
            <a:t>млрд.рублей</a:t>
          </a:r>
          <a:r>
            <a:rPr lang="ru-RU" sz="2000" kern="1200" dirty="0" smtClean="0">
              <a:latin typeface="Arial Narrow" panose="020B0606020202030204" pitchFamily="34" charset="0"/>
            </a:rPr>
            <a:t>.</a:t>
          </a:r>
          <a:endParaRPr lang="ru-RU" sz="2000" kern="1200" dirty="0">
            <a:latin typeface="Arial Narrow" panose="020B0606020202030204" pitchFamily="34" charset="0"/>
          </a:endParaRPr>
        </a:p>
      </dsp:txBody>
      <dsp:txXfrm rot="-5400000">
        <a:off x="4967955" y="3417436"/>
        <a:ext cx="5816510" cy="1650843"/>
      </dsp:txXfrm>
    </dsp:sp>
    <dsp:sp modelId="{9018AB2A-53C6-4354-ADBE-B3E2212368B4}">
      <dsp:nvSpPr>
        <dsp:cNvPr id="0" name=""/>
        <dsp:cNvSpPr/>
      </dsp:nvSpPr>
      <dsp:spPr>
        <a:xfrm>
          <a:off x="989" y="3068631"/>
          <a:ext cx="4961938" cy="2348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anose="020B0606020202030204" pitchFamily="34" charset="0"/>
            </a:rPr>
            <a:t>Приостановлено взимание родительской абонентской платы на период нерабочих дней </a:t>
          </a:r>
          <a:br>
            <a:rPr lang="ru-RU" sz="1800" b="0" kern="1200" dirty="0" smtClean="0">
              <a:latin typeface="Arial Narrow" panose="020B0606020202030204" pitchFamily="34" charset="0"/>
            </a:rPr>
          </a:br>
          <a:r>
            <a:rPr lang="ru-RU" sz="1800" b="0" kern="1200" dirty="0" smtClean="0">
              <a:latin typeface="Arial Narrow" panose="020B0606020202030204" pitchFamily="34" charset="0"/>
            </a:rPr>
            <a:t>с 28 марта по 11 мая. </a:t>
          </a:r>
          <a:br>
            <a:rPr lang="ru-RU" sz="1800" b="0" kern="1200" dirty="0" smtClean="0">
              <a:latin typeface="Arial Narrow" panose="020B0606020202030204" pitchFamily="34" charset="0"/>
            </a:rPr>
          </a:br>
          <a:r>
            <a:rPr lang="ru-RU" sz="1800" b="0" kern="1200" dirty="0" smtClean="0">
              <a:latin typeface="Arial Narrow" panose="020B0606020202030204" pitchFamily="34" charset="0"/>
            </a:rPr>
            <a:t/>
          </a:r>
          <a:br>
            <a:rPr lang="ru-RU" sz="1800" b="0" kern="1200" dirty="0" smtClean="0">
              <a:latin typeface="Arial Narrow" panose="020B0606020202030204" pitchFamily="34" charset="0"/>
            </a:rPr>
          </a:br>
          <a:r>
            <a:rPr lang="ru-RU" sz="1800" b="0" kern="1200" dirty="0" smtClean="0">
              <a:latin typeface="Arial Narrow" panose="020B0606020202030204" pitchFamily="34" charset="0"/>
            </a:rPr>
            <a:t>С 12 мая 2020 года применяются новые подходы к начислению и взиманию родительской платы за присмотр и уход в дошкольных образовательных организациях, повлекшие снижение размера абонентский платы. 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115631" y="3183273"/>
        <a:ext cx="4732654" cy="2119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FB87C-EDE7-4F06-A585-5E026E9579CE}">
      <dsp:nvSpPr>
        <dsp:cNvPr id="0" name=""/>
        <dsp:cNvSpPr/>
      </dsp:nvSpPr>
      <dsp:spPr>
        <a:xfrm rot="5400000">
          <a:off x="-135615" y="136303"/>
          <a:ext cx="904105" cy="6328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>
            <a:latin typeface="Arial Narrow" panose="020B0606020202030204" pitchFamily="34" charset="0"/>
          </a:endParaRPr>
        </a:p>
      </dsp:txBody>
      <dsp:txXfrm rot="-5400000">
        <a:off x="1" y="317124"/>
        <a:ext cx="632874" cy="271231"/>
      </dsp:txXfrm>
    </dsp:sp>
    <dsp:sp modelId="{26FA32F4-0770-4836-BDBC-75D65411A11C}">
      <dsp:nvSpPr>
        <dsp:cNvPr id="0" name=""/>
        <dsp:cNvSpPr/>
      </dsp:nvSpPr>
      <dsp:spPr>
        <a:xfrm rot="5400000">
          <a:off x="5585202" y="-4951641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обеспечение поступления доходов в запланированных объемах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29375"/>
        <a:ext cx="10463637" cy="530292"/>
      </dsp:txXfrm>
    </dsp:sp>
    <dsp:sp modelId="{68B3EE15-6976-47AE-904E-7FA511EE4210}">
      <dsp:nvSpPr>
        <dsp:cNvPr id="0" name=""/>
        <dsp:cNvSpPr/>
      </dsp:nvSpPr>
      <dsp:spPr>
        <a:xfrm rot="5400000">
          <a:off x="-135615" y="957362"/>
          <a:ext cx="904105" cy="632874"/>
        </a:xfrm>
        <a:prstGeom prst="chevron">
          <a:avLst/>
        </a:prstGeom>
        <a:solidFill>
          <a:schemeClr val="accent2">
            <a:hueOff val="1207235"/>
            <a:satOff val="-5086"/>
            <a:lumOff val="-1732"/>
            <a:alphaOff val="0"/>
          </a:schemeClr>
        </a:solidFill>
        <a:ln w="12700" cap="flat" cmpd="sng" algn="ctr">
          <a:solidFill>
            <a:schemeClr val="accent2">
              <a:hueOff val="1207235"/>
              <a:satOff val="-5086"/>
              <a:lumOff val="-1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Arial Narrow" panose="020B0606020202030204" pitchFamily="34" charset="0"/>
          </a:endParaRPr>
        </a:p>
      </dsp:txBody>
      <dsp:txXfrm rot="-5400000">
        <a:off x="1" y="1138183"/>
        <a:ext cx="632874" cy="271231"/>
      </dsp:txXfrm>
    </dsp:sp>
    <dsp:sp modelId="{13DAE6E3-2469-43B8-80BF-9FFF9E4D851F}">
      <dsp:nvSpPr>
        <dsp:cNvPr id="0" name=""/>
        <dsp:cNvSpPr/>
      </dsp:nvSpPr>
      <dsp:spPr>
        <a:xfrm rot="5400000">
          <a:off x="5585202" y="-4130581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07235"/>
              <a:satOff val="-5086"/>
              <a:lumOff val="-1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максимальный сбор доходов от аренды земли и имущества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850435"/>
        <a:ext cx="10463637" cy="530292"/>
      </dsp:txXfrm>
    </dsp:sp>
    <dsp:sp modelId="{45F496DC-75FC-4E74-A984-15948B107ED2}">
      <dsp:nvSpPr>
        <dsp:cNvPr id="0" name=""/>
        <dsp:cNvSpPr/>
      </dsp:nvSpPr>
      <dsp:spPr>
        <a:xfrm rot="5400000">
          <a:off x="-135615" y="1778422"/>
          <a:ext cx="904105" cy="632874"/>
        </a:xfrm>
        <a:prstGeom prst="chevron">
          <a:avLst/>
        </a:prstGeom>
        <a:solidFill>
          <a:schemeClr val="accent2">
            <a:hueOff val="2414470"/>
            <a:satOff val="-10171"/>
            <a:lumOff val="-3464"/>
            <a:alphaOff val="0"/>
          </a:schemeClr>
        </a:solidFill>
        <a:ln w="12700" cap="flat" cmpd="sng" algn="ctr">
          <a:solidFill>
            <a:schemeClr val="accent2">
              <a:hueOff val="2414470"/>
              <a:satOff val="-10171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>
            <a:latin typeface="Arial Narrow" panose="020B0606020202030204" pitchFamily="34" charset="0"/>
          </a:endParaRPr>
        </a:p>
      </dsp:txBody>
      <dsp:txXfrm rot="-5400000">
        <a:off x="1" y="1959243"/>
        <a:ext cx="632874" cy="271231"/>
      </dsp:txXfrm>
    </dsp:sp>
    <dsp:sp modelId="{1CC6D2E1-99E3-479C-B27C-CC210036CEA2}">
      <dsp:nvSpPr>
        <dsp:cNvPr id="0" name=""/>
        <dsp:cNvSpPr/>
      </dsp:nvSpPr>
      <dsp:spPr>
        <a:xfrm rot="5400000">
          <a:off x="5585202" y="-3309521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414470"/>
              <a:satOff val="-10171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работа с недоимкой по налогам и задолженностью по арендным платежам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1671495"/>
        <a:ext cx="10463637" cy="530292"/>
      </dsp:txXfrm>
    </dsp:sp>
    <dsp:sp modelId="{26284E5A-DB27-4EDA-8736-8654C5172C17}">
      <dsp:nvSpPr>
        <dsp:cNvPr id="0" name=""/>
        <dsp:cNvSpPr/>
      </dsp:nvSpPr>
      <dsp:spPr>
        <a:xfrm rot="5400000">
          <a:off x="-135615" y="2599482"/>
          <a:ext cx="904105" cy="632874"/>
        </a:xfrm>
        <a:prstGeom prst="chevron">
          <a:avLst/>
        </a:prstGeom>
        <a:solidFill>
          <a:schemeClr val="accent2">
            <a:hueOff val="3621704"/>
            <a:satOff val="-15257"/>
            <a:lumOff val="-5196"/>
            <a:alphaOff val="0"/>
          </a:schemeClr>
        </a:solidFill>
        <a:ln w="12700" cap="flat" cmpd="sng" algn="ctr">
          <a:solidFill>
            <a:schemeClr val="accent2">
              <a:hueOff val="3621704"/>
              <a:satOff val="-15257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sp:txBody>
      <dsp:txXfrm rot="-5400000">
        <a:off x="1" y="2780303"/>
        <a:ext cx="632874" cy="271231"/>
      </dsp:txXfrm>
    </dsp:sp>
    <dsp:sp modelId="{9476AEF8-FC1C-458B-83CB-9D842B87C6E1}">
      <dsp:nvSpPr>
        <dsp:cNvPr id="0" name=""/>
        <dsp:cNvSpPr/>
      </dsp:nvSpPr>
      <dsp:spPr>
        <a:xfrm rot="5400000">
          <a:off x="5585202" y="-2488461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621704"/>
              <a:satOff val="-15257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увеличение доходов от внебюджетной деятельности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2492555"/>
        <a:ext cx="10463637" cy="530292"/>
      </dsp:txXfrm>
    </dsp:sp>
    <dsp:sp modelId="{01EAE7DA-001E-4E58-9C5D-1F81B101BFD4}">
      <dsp:nvSpPr>
        <dsp:cNvPr id="0" name=""/>
        <dsp:cNvSpPr/>
      </dsp:nvSpPr>
      <dsp:spPr>
        <a:xfrm rot="5400000">
          <a:off x="-135615" y="3420542"/>
          <a:ext cx="904105" cy="632874"/>
        </a:xfrm>
        <a:prstGeom prst="chevron">
          <a:avLst/>
        </a:prstGeom>
        <a:solidFill>
          <a:schemeClr val="accent2">
            <a:hueOff val="4828939"/>
            <a:satOff val="-20342"/>
            <a:lumOff val="-6927"/>
            <a:alphaOff val="0"/>
          </a:schemeClr>
        </a:solidFill>
        <a:ln w="12700" cap="flat" cmpd="sng" algn="ctr">
          <a:solidFill>
            <a:schemeClr val="accent2">
              <a:hueOff val="4828939"/>
              <a:satOff val="-20342"/>
              <a:lumOff val="-69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sp:txBody>
      <dsp:txXfrm rot="-5400000">
        <a:off x="1" y="3601363"/>
        <a:ext cx="632874" cy="271231"/>
      </dsp:txXfrm>
    </dsp:sp>
    <dsp:sp modelId="{DE7921BF-7D39-47AC-8350-3890D6AF1507}">
      <dsp:nvSpPr>
        <dsp:cNvPr id="0" name=""/>
        <dsp:cNvSpPr/>
      </dsp:nvSpPr>
      <dsp:spPr>
        <a:xfrm rot="5400000">
          <a:off x="5585202" y="-1667402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828939"/>
              <a:satOff val="-20342"/>
              <a:lumOff val="-69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качественное исполнение бюджета в разрезе каждого доходного источника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3313614"/>
        <a:ext cx="10463637" cy="530292"/>
      </dsp:txXfrm>
    </dsp:sp>
    <dsp:sp modelId="{D9ECDCA4-808F-4F86-B914-2A393D7BF74D}">
      <dsp:nvSpPr>
        <dsp:cNvPr id="0" name=""/>
        <dsp:cNvSpPr/>
      </dsp:nvSpPr>
      <dsp:spPr>
        <a:xfrm rot="5400000">
          <a:off x="-135615" y="4241602"/>
          <a:ext cx="904105" cy="632874"/>
        </a:xfrm>
        <a:prstGeom prst="chevron">
          <a:avLst/>
        </a:prstGeom>
        <a:solidFill>
          <a:schemeClr val="accent2">
            <a:hueOff val="6036174"/>
            <a:satOff val="-25427"/>
            <a:lumOff val="-8659"/>
            <a:alphaOff val="0"/>
          </a:schemeClr>
        </a:solidFill>
        <a:ln w="12700" cap="flat" cmpd="sng" algn="ctr">
          <a:solidFill>
            <a:schemeClr val="accent2">
              <a:hueOff val="6036174"/>
              <a:satOff val="-25427"/>
              <a:lumOff val="-86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sp:txBody>
      <dsp:txXfrm rot="-5400000">
        <a:off x="1" y="4422423"/>
        <a:ext cx="632874" cy="271231"/>
      </dsp:txXfrm>
    </dsp:sp>
    <dsp:sp modelId="{E69C6C48-B137-4285-A0D9-3649F33CDE0D}">
      <dsp:nvSpPr>
        <dsp:cNvPr id="0" name=""/>
        <dsp:cNvSpPr/>
      </dsp:nvSpPr>
      <dsp:spPr>
        <a:xfrm rot="5400000">
          <a:off x="5585202" y="-846342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36174"/>
              <a:satOff val="-25427"/>
              <a:lumOff val="-86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экономное и эффективное расходование бюджетных средств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4134674"/>
        <a:ext cx="10463637" cy="530292"/>
      </dsp:txXfrm>
    </dsp:sp>
    <dsp:sp modelId="{EA853181-1CC0-418B-9138-A3D7728505BB}">
      <dsp:nvSpPr>
        <dsp:cNvPr id="0" name=""/>
        <dsp:cNvSpPr/>
      </dsp:nvSpPr>
      <dsp:spPr>
        <a:xfrm rot="5400000">
          <a:off x="-135615" y="5062661"/>
          <a:ext cx="904105" cy="632874"/>
        </a:xfrm>
        <a:prstGeom prst="chevron">
          <a:avLst/>
        </a:prstGeom>
        <a:solidFill>
          <a:schemeClr val="accent2">
            <a:hueOff val="7243409"/>
            <a:satOff val="-30513"/>
            <a:lumOff val="-10391"/>
            <a:alphaOff val="0"/>
          </a:schemeClr>
        </a:solidFill>
        <a:ln w="12700" cap="flat" cmpd="sng" algn="ctr">
          <a:solidFill>
            <a:schemeClr val="accent2">
              <a:hueOff val="7243409"/>
              <a:satOff val="-30513"/>
              <a:lumOff val="-10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>
            <a:solidFill>
              <a:srgbClr val="3DCD58">
                <a:lumMod val="50000"/>
              </a:srgbClr>
            </a:solidFill>
            <a:latin typeface="Arial Narrow" panose="020B0606020202030204" pitchFamily="34" charset="0"/>
          </a:endParaRPr>
        </a:p>
      </dsp:txBody>
      <dsp:txXfrm rot="-5400000">
        <a:off x="1" y="5243482"/>
        <a:ext cx="632874" cy="271231"/>
      </dsp:txXfrm>
    </dsp:sp>
    <dsp:sp modelId="{476F4FD4-7298-47FA-80B1-A03992B10C65}">
      <dsp:nvSpPr>
        <dsp:cNvPr id="0" name=""/>
        <dsp:cNvSpPr/>
      </dsp:nvSpPr>
      <dsp:spPr>
        <a:xfrm rot="5400000">
          <a:off x="5585202" y="-25282"/>
          <a:ext cx="587668" cy="104923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243409"/>
              <a:satOff val="-30513"/>
              <a:lumOff val="-10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приостановление </a:t>
          </a:r>
          <a:r>
            <a:rPr lang="ru-RU" sz="2700" b="0" i="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действия, отсрочка исполнения расходов бюджета</a:t>
          </a:r>
          <a:endParaRPr lang="ru-RU" sz="2700" b="0" i="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 rot="-5400000">
        <a:off x="632874" y="4955734"/>
        <a:ext cx="10463637" cy="530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9E65E-AB07-4ECD-A202-8691EFFA1E85}">
      <dsp:nvSpPr>
        <dsp:cNvPr id="0" name=""/>
        <dsp:cNvSpPr/>
      </dsp:nvSpPr>
      <dsp:spPr>
        <a:xfrm>
          <a:off x="896905" y="496"/>
          <a:ext cx="2823983" cy="16943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smtClean="0">
              <a:latin typeface="Arial Narrow" panose="020B0606020202030204" pitchFamily="34" charset="0"/>
            </a:rPr>
            <a:t>Основные направления совершенствования межбюджетных отношений </a:t>
          </a:r>
          <a:br>
            <a:rPr lang="ru-RU" sz="1800" b="0" i="0" u="none" kern="1200" smtClean="0">
              <a:latin typeface="Arial Narrow" panose="020B0606020202030204" pitchFamily="34" charset="0"/>
            </a:rPr>
          </a:br>
          <a:r>
            <a:rPr lang="ru-RU" sz="1800" b="0" i="0" u="none" kern="1200" smtClean="0">
              <a:latin typeface="Arial Narrow" panose="020B0606020202030204" pitchFamily="34" charset="0"/>
            </a:rPr>
            <a:t>в Российской Федерации на 2021-2023 годы</a:t>
          </a:r>
          <a:endParaRPr lang="ru-RU" sz="1800" b="0" i="0" u="none" kern="1200">
            <a:latin typeface="Arial Narrow" panose="020B0606020202030204" pitchFamily="34" charset="0"/>
          </a:endParaRPr>
        </a:p>
      </dsp:txBody>
      <dsp:txXfrm>
        <a:off x="896905" y="496"/>
        <a:ext cx="2823983" cy="1694390"/>
      </dsp:txXfrm>
    </dsp:sp>
    <dsp:sp modelId="{25BFA65E-EB9C-49C3-A342-59352AA11D72}">
      <dsp:nvSpPr>
        <dsp:cNvPr id="0" name=""/>
        <dsp:cNvSpPr/>
      </dsp:nvSpPr>
      <dsp:spPr>
        <a:xfrm>
          <a:off x="4003288" y="496"/>
          <a:ext cx="2823983" cy="1694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smtClean="0">
              <a:latin typeface="Arial Narrow" panose="020B0606020202030204" pitchFamily="34" charset="0"/>
            </a:rPr>
            <a:t>Актуальные вопросы взаимодействия Федерального казначейства с финансовыми органами субъектов Российской Федерации</a:t>
          </a:r>
          <a:endParaRPr lang="ru-RU" sz="1800" b="0" i="0" u="none" kern="1200">
            <a:latin typeface="Arial Narrow" panose="020B0606020202030204" pitchFamily="34" charset="0"/>
          </a:endParaRPr>
        </a:p>
      </dsp:txBody>
      <dsp:txXfrm>
        <a:off x="4003288" y="496"/>
        <a:ext cx="2823983" cy="1694390"/>
      </dsp:txXfrm>
    </dsp:sp>
    <dsp:sp modelId="{5D280C23-BBAB-41DE-8A41-3E8FFFCC15BC}">
      <dsp:nvSpPr>
        <dsp:cNvPr id="0" name=""/>
        <dsp:cNvSpPr/>
      </dsp:nvSpPr>
      <dsp:spPr>
        <a:xfrm>
          <a:off x="7109670" y="496"/>
          <a:ext cx="2823983" cy="16943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latin typeface="Arial Narrow" panose="020B0606020202030204" pitchFamily="34" charset="0"/>
            </a:rPr>
            <a:t>Новации бюджетного и закупочного законодательства на 2021 год и на плановый период 2022 и 2023 годов</a:t>
          </a:r>
          <a:endParaRPr lang="ru-RU" sz="1800" b="0" i="0" u="none" kern="1200" dirty="0">
            <a:latin typeface="Arial Narrow" panose="020B0606020202030204" pitchFamily="34" charset="0"/>
          </a:endParaRPr>
        </a:p>
      </dsp:txBody>
      <dsp:txXfrm>
        <a:off x="7109670" y="496"/>
        <a:ext cx="2823983" cy="1694390"/>
      </dsp:txXfrm>
    </dsp:sp>
    <dsp:sp modelId="{D8F1E31B-D8D1-443D-AF48-A9BA15D4ABC1}">
      <dsp:nvSpPr>
        <dsp:cNvPr id="0" name=""/>
        <dsp:cNvSpPr/>
      </dsp:nvSpPr>
      <dsp:spPr>
        <a:xfrm>
          <a:off x="896905" y="1977284"/>
          <a:ext cx="2823983" cy="16943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latin typeface="Arial Narrow" panose="020B0606020202030204" pitchFamily="34" charset="0"/>
            </a:rPr>
            <a:t>Сценарные условия и основные подходы к формированию бюджетной политики</a:t>
          </a:r>
          <a:br>
            <a:rPr lang="ru-RU" sz="1800" b="0" i="0" u="none" kern="1200" dirty="0" smtClean="0">
              <a:latin typeface="Arial Narrow" panose="020B0606020202030204" pitchFamily="34" charset="0"/>
            </a:rPr>
          </a:br>
          <a:r>
            <a:rPr lang="ru-RU" sz="1800" b="0" i="0" u="none" kern="1200" dirty="0" smtClean="0">
              <a:latin typeface="Arial Narrow" panose="020B0606020202030204" pitchFamily="34" charset="0"/>
            </a:rPr>
            <a:t>в Российской Федерации в 2021-2023 годах</a:t>
          </a:r>
          <a:endParaRPr lang="ru-RU" sz="1800" b="0" i="0" u="none" kern="1200" dirty="0">
            <a:latin typeface="Arial Narrow" panose="020B0606020202030204" pitchFamily="34" charset="0"/>
          </a:endParaRPr>
        </a:p>
      </dsp:txBody>
      <dsp:txXfrm>
        <a:off x="896905" y="1977284"/>
        <a:ext cx="2823983" cy="1694390"/>
      </dsp:txXfrm>
    </dsp:sp>
    <dsp:sp modelId="{EAA91E7F-BA4F-4201-8BCE-E1934A537B25}">
      <dsp:nvSpPr>
        <dsp:cNvPr id="0" name=""/>
        <dsp:cNvSpPr/>
      </dsp:nvSpPr>
      <dsp:spPr>
        <a:xfrm>
          <a:off x="4003288" y="1977284"/>
          <a:ext cx="2823983" cy="16943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smtClean="0">
              <a:latin typeface="Arial Narrow" panose="020B0606020202030204" pitchFamily="34" charset="0"/>
            </a:rPr>
            <a:t>Особенности реализации национальных проектов в 2020-2021 годах</a:t>
          </a:r>
          <a:endParaRPr lang="ru-RU" sz="2000" b="0" i="0" u="none" kern="1200">
            <a:latin typeface="Arial Narrow" panose="020B0606020202030204" pitchFamily="34" charset="0"/>
          </a:endParaRPr>
        </a:p>
      </dsp:txBody>
      <dsp:txXfrm>
        <a:off x="4003288" y="1977284"/>
        <a:ext cx="2823983" cy="1694390"/>
      </dsp:txXfrm>
    </dsp:sp>
    <dsp:sp modelId="{628617FC-812F-42E4-9AA2-8A4AD85058C4}">
      <dsp:nvSpPr>
        <dsp:cNvPr id="0" name=""/>
        <dsp:cNvSpPr/>
      </dsp:nvSpPr>
      <dsp:spPr>
        <a:xfrm>
          <a:off x="7109670" y="1977284"/>
          <a:ext cx="2823983" cy="16943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latin typeface="Arial Narrow" panose="020B0606020202030204" pitchFamily="34" charset="0"/>
            </a:rPr>
            <a:t>Основные направления налоговой политики</a:t>
          </a:r>
          <a:br>
            <a:rPr lang="ru-RU" sz="2000" b="0" i="0" u="none" kern="1200" dirty="0" smtClean="0">
              <a:latin typeface="Arial Narrow" panose="020B0606020202030204" pitchFamily="34" charset="0"/>
            </a:rPr>
          </a:br>
          <a:r>
            <a:rPr lang="ru-RU" sz="2000" b="0" i="0" u="none" kern="1200" dirty="0" smtClean="0">
              <a:latin typeface="Arial Narrow" panose="020B0606020202030204" pitchFamily="34" charset="0"/>
            </a:rPr>
            <a:t> на 2021 -2023 годы</a:t>
          </a:r>
          <a:endParaRPr lang="ru-RU" sz="2000" b="0" i="0" u="none" kern="1200" dirty="0">
            <a:latin typeface="Arial Narrow" panose="020B0606020202030204" pitchFamily="34" charset="0"/>
          </a:endParaRPr>
        </a:p>
      </dsp:txBody>
      <dsp:txXfrm>
        <a:off x="7109670" y="1977284"/>
        <a:ext cx="2823983" cy="1694390"/>
      </dsp:txXfrm>
    </dsp:sp>
    <dsp:sp modelId="{B8841599-5951-4F75-90D5-0AC1C25DDE2A}">
      <dsp:nvSpPr>
        <dsp:cNvPr id="0" name=""/>
        <dsp:cNvSpPr/>
      </dsp:nvSpPr>
      <dsp:spPr>
        <a:xfrm>
          <a:off x="896905" y="3954073"/>
          <a:ext cx="2823983" cy="1694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smtClean="0">
              <a:latin typeface="Arial Narrow" panose="020B0606020202030204" pitchFamily="34" charset="0"/>
            </a:rPr>
            <a:t>Ключевые изменения законодательства и приоритетные задачи </a:t>
          </a:r>
          <a:br>
            <a:rPr lang="ru-RU" sz="1800" b="0" i="0" u="none" kern="1200" smtClean="0">
              <a:latin typeface="Arial Narrow" panose="020B0606020202030204" pitchFamily="34" charset="0"/>
            </a:rPr>
          </a:br>
          <a:r>
            <a:rPr lang="ru-RU" sz="1800" b="0" i="0" u="none" kern="1200" smtClean="0">
              <a:latin typeface="Arial Narrow" panose="020B0606020202030204" pitchFamily="34" charset="0"/>
            </a:rPr>
            <a:t>в сфере администрирования доходов в 2020-2021 годах</a:t>
          </a:r>
          <a:endParaRPr lang="ru-RU" sz="1800" b="0" i="0" u="none" kern="1200">
            <a:latin typeface="Arial Narrow" panose="020B0606020202030204" pitchFamily="34" charset="0"/>
          </a:endParaRPr>
        </a:p>
      </dsp:txBody>
      <dsp:txXfrm>
        <a:off x="896905" y="3954073"/>
        <a:ext cx="2823983" cy="1694390"/>
      </dsp:txXfrm>
    </dsp:sp>
    <dsp:sp modelId="{F085ABD0-1CB7-4AC4-AF08-E69820F78C20}">
      <dsp:nvSpPr>
        <dsp:cNvPr id="0" name=""/>
        <dsp:cNvSpPr/>
      </dsp:nvSpPr>
      <dsp:spPr>
        <a:xfrm>
          <a:off x="4003288" y="3954073"/>
          <a:ext cx="2823983" cy="16943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smtClean="0">
              <a:latin typeface="Arial Narrow" panose="020B0606020202030204" pitchFamily="34" charset="0"/>
            </a:rPr>
            <a:t>Актуальные вопросы формирования доходов региональных бюджетов</a:t>
          </a:r>
          <a:endParaRPr lang="ru-RU" sz="2000" b="0" i="0" u="none" kern="1200">
            <a:latin typeface="Arial Narrow" panose="020B0606020202030204" pitchFamily="34" charset="0"/>
          </a:endParaRPr>
        </a:p>
      </dsp:txBody>
      <dsp:txXfrm>
        <a:off x="4003288" y="3954073"/>
        <a:ext cx="2823983" cy="1694390"/>
      </dsp:txXfrm>
    </dsp:sp>
    <dsp:sp modelId="{F6202788-E040-46B4-BF14-CD1DF018311C}">
      <dsp:nvSpPr>
        <dsp:cNvPr id="0" name=""/>
        <dsp:cNvSpPr/>
      </dsp:nvSpPr>
      <dsp:spPr>
        <a:xfrm>
          <a:off x="7109670" y="3954073"/>
          <a:ext cx="2823983" cy="16943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smtClean="0">
              <a:latin typeface="Arial Narrow" panose="020B0606020202030204" pitchFamily="34" charset="0"/>
            </a:rPr>
            <a:t>Новые меры поддержки инвестиций в регионах в 2021-2023 годах</a:t>
          </a:r>
          <a:endParaRPr lang="ru-RU" sz="2000" b="0" i="0" u="none" kern="1200">
            <a:latin typeface="Arial Narrow" panose="020B0606020202030204" pitchFamily="34" charset="0"/>
          </a:endParaRPr>
        </a:p>
      </dsp:txBody>
      <dsp:txXfrm>
        <a:off x="7109670" y="3954073"/>
        <a:ext cx="2823983" cy="1694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6242-3C81-4E47-A700-6707BA67EC61}">
      <dsp:nvSpPr>
        <dsp:cNvPr id="0" name=""/>
        <dsp:cNvSpPr/>
      </dsp:nvSpPr>
      <dsp:spPr>
        <a:xfrm>
          <a:off x="-7152826" y="-1093366"/>
          <a:ext cx="8512118" cy="8512118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E40F8-9591-41D7-A2DB-FDA158233107}">
      <dsp:nvSpPr>
        <dsp:cNvPr id="0" name=""/>
        <dsp:cNvSpPr/>
      </dsp:nvSpPr>
      <dsp:spPr>
        <a:xfrm>
          <a:off x="593504" y="395210"/>
          <a:ext cx="9595376" cy="790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Эффективная работа по мобилизации доходов</a:t>
          </a:r>
          <a:endParaRPr lang="ru-RU" sz="2500" kern="1200" dirty="0"/>
        </a:p>
      </dsp:txBody>
      <dsp:txXfrm>
        <a:off x="593504" y="395210"/>
        <a:ext cx="9595376" cy="790926"/>
      </dsp:txXfrm>
    </dsp:sp>
    <dsp:sp modelId="{1A0B7BF9-7E65-49A4-9372-BEAF3384AA6D}">
      <dsp:nvSpPr>
        <dsp:cNvPr id="0" name=""/>
        <dsp:cNvSpPr/>
      </dsp:nvSpPr>
      <dsp:spPr>
        <a:xfrm>
          <a:off x="99175" y="296344"/>
          <a:ext cx="988657" cy="9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BE7C8-BE62-41B4-AF9A-5F1BD5874844}">
      <dsp:nvSpPr>
        <dsp:cNvPr id="0" name=""/>
        <dsp:cNvSpPr/>
      </dsp:nvSpPr>
      <dsp:spPr>
        <a:xfrm>
          <a:off x="1160258" y="1581219"/>
          <a:ext cx="9028621" cy="7909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Сокращение недоимки </a:t>
          </a:r>
          <a:endParaRPr lang="ru-RU" sz="2500" kern="1200" dirty="0"/>
        </a:p>
      </dsp:txBody>
      <dsp:txXfrm>
        <a:off x="1160258" y="1581219"/>
        <a:ext cx="9028621" cy="790926"/>
      </dsp:txXfrm>
    </dsp:sp>
    <dsp:sp modelId="{B7FB7EB9-5F76-419A-9AE4-DAD0E194D8F5}">
      <dsp:nvSpPr>
        <dsp:cNvPr id="0" name=""/>
        <dsp:cNvSpPr/>
      </dsp:nvSpPr>
      <dsp:spPr>
        <a:xfrm>
          <a:off x="665929" y="1482354"/>
          <a:ext cx="988657" cy="9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F0DE-32FC-4FD3-A1B6-AE37DF486316}">
      <dsp:nvSpPr>
        <dsp:cNvPr id="0" name=""/>
        <dsp:cNvSpPr/>
      </dsp:nvSpPr>
      <dsp:spPr>
        <a:xfrm>
          <a:off x="1334206" y="2767229"/>
          <a:ext cx="8854673" cy="7909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Экономное расходование бюджетных средств</a:t>
          </a:r>
          <a:endParaRPr lang="ru-RU" sz="2500" kern="1200" dirty="0"/>
        </a:p>
      </dsp:txBody>
      <dsp:txXfrm>
        <a:off x="1334206" y="2767229"/>
        <a:ext cx="8854673" cy="790926"/>
      </dsp:txXfrm>
    </dsp:sp>
    <dsp:sp modelId="{06FFDCEB-EE2F-4A5A-A4FE-30E378BC2246}">
      <dsp:nvSpPr>
        <dsp:cNvPr id="0" name=""/>
        <dsp:cNvSpPr/>
      </dsp:nvSpPr>
      <dsp:spPr>
        <a:xfrm>
          <a:off x="839877" y="2668364"/>
          <a:ext cx="988657" cy="9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0D153-DB2B-42AD-BD53-8F8E9DD4D16E}">
      <dsp:nvSpPr>
        <dsp:cNvPr id="0" name=""/>
        <dsp:cNvSpPr/>
      </dsp:nvSpPr>
      <dsp:spPr>
        <a:xfrm>
          <a:off x="1160258" y="3953239"/>
          <a:ext cx="9028621" cy="7909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Отработка на федеральном уровне вопросов получения дополнительной финансовой помощи</a:t>
          </a:r>
          <a:endParaRPr lang="ru-RU" sz="2500" b="1" kern="1200" dirty="0" smtClean="0">
            <a:latin typeface="Arial Narrow" panose="020B0606020202030204" pitchFamily="34" charset="0"/>
          </a:endParaRPr>
        </a:p>
      </dsp:txBody>
      <dsp:txXfrm>
        <a:off x="1160258" y="3953239"/>
        <a:ext cx="9028621" cy="790926"/>
      </dsp:txXfrm>
    </dsp:sp>
    <dsp:sp modelId="{4C4AFA96-4B97-44D8-B3A3-53201E7F8D9C}">
      <dsp:nvSpPr>
        <dsp:cNvPr id="0" name=""/>
        <dsp:cNvSpPr/>
      </dsp:nvSpPr>
      <dsp:spPr>
        <a:xfrm>
          <a:off x="665929" y="3854373"/>
          <a:ext cx="988657" cy="9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8C5F-3754-4E1E-BC56-84D2AA903B9F}">
      <dsp:nvSpPr>
        <dsp:cNvPr id="0" name=""/>
        <dsp:cNvSpPr/>
      </dsp:nvSpPr>
      <dsp:spPr>
        <a:xfrm>
          <a:off x="593504" y="5139249"/>
          <a:ext cx="9595376" cy="790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Narrow" panose="020B0606020202030204" pitchFamily="34" charset="0"/>
            </a:rPr>
            <a:t>Формирование </a:t>
          </a:r>
          <a:r>
            <a:rPr lang="ru-RU" sz="2500" b="1" kern="1200" dirty="0">
              <a:latin typeface="Arial Narrow" panose="020B0606020202030204" pitchFamily="34" charset="0"/>
            </a:rPr>
            <a:t>реального, максимально сбалансированного бюджета Республики Татарстан и местных бюджетов</a:t>
          </a:r>
          <a:endParaRPr lang="ru-RU" sz="2500" b="1" kern="1200" dirty="0">
            <a:latin typeface="Arial Narrow" panose="020B0606020202030204" pitchFamily="34" charset="0"/>
          </a:endParaRPr>
        </a:p>
      </dsp:txBody>
      <dsp:txXfrm>
        <a:off x="593504" y="5139249"/>
        <a:ext cx="9595376" cy="790926"/>
      </dsp:txXfrm>
    </dsp:sp>
    <dsp:sp modelId="{EE289AD7-105B-4926-A842-DDADF446D662}">
      <dsp:nvSpPr>
        <dsp:cNvPr id="0" name=""/>
        <dsp:cNvSpPr/>
      </dsp:nvSpPr>
      <dsp:spPr>
        <a:xfrm>
          <a:off x="99175" y="5040383"/>
          <a:ext cx="988657" cy="988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0.96324</cdr:x>
      <cdr:y>0</cdr:y>
    </cdr:from>
    <cdr:to>
      <cdr:x>0.96324</cdr:x>
      <cdr:y>0.8971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10373679" y="0"/>
          <a:ext cx="0" cy="3886209"/>
        </a:xfrm>
        <a:prstGeom xmlns:a="http://schemas.openxmlformats.org/drawingml/2006/main" prst="line">
          <a:avLst/>
        </a:prstGeom>
        <a:ln xmlns:a="http://schemas.openxmlformats.org/drawingml/2006/main" w="25400">
          <a:prstDash val="sysDash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1"/>
            <a:ext cx="4303313" cy="341297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604" y="11"/>
            <a:ext cx="4303313" cy="341297"/>
          </a:xfrm>
          <a:prstGeom prst="rect">
            <a:avLst/>
          </a:prstGeom>
        </p:spPr>
        <p:txBody>
          <a:bodyPr vert="horz" lIns="91376" tIns="45687" rIns="91376" bIns="45687" rtlCol="0"/>
          <a:lstStyle>
            <a:lvl1pPr algn="r">
              <a:defRPr sz="1200"/>
            </a:lvl1pPr>
          </a:lstStyle>
          <a:p>
            <a:fld id="{256277C2-9C2C-4847-8C7B-6909C97CF5D0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6456382"/>
            <a:ext cx="4303313" cy="341297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604" y="6456382"/>
            <a:ext cx="4303313" cy="341297"/>
          </a:xfrm>
          <a:prstGeom prst="rect">
            <a:avLst/>
          </a:prstGeom>
        </p:spPr>
        <p:txBody>
          <a:bodyPr vert="horz" lIns="91376" tIns="45687" rIns="91376" bIns="45687" rtlCol="0" anchor="b"/>
          <a:lstStyle>
            <a:lvl1pPr algn="r">
              <a:defRPr sz="1200"/>
            </a:lvl1pPr>
          </a:lstStyle>
          <a:p>
            <a:fld id="{2980665C-8B97-46ED-9AEB-00C0F33C8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6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9" y="1"/>
            <a:ext cx="4302231" cy="341064"/>
          </a:xfrm>
          <a:prstGeom prst="rect">
            <a:avLst/>
          </a:prstGeom>
        </p:spPr>
        <p:txBody>
          <a:bodyPr vert="horz" lIns="91328" tIns="45663" rIns="91328" bIns="456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16" y="1"/>
            <a:ext cx="4302231" cy="341064"/>
          </a:xfrm>
          <a:prstGeom prst="rect">
            <a:avLst/>
          </a:prstGeom>
        </p:spPr>
        <p:txBody>
          <a:bodyPr vert="horz" lIns="91328" tIns="45663" rIns="91328" bIns="45663" rtlCol="0"/>
          <a:lstStyle>
            <a:lvl1pPr algn="r">
              <a:defRPr sz="1200"/>
            </a:lvl1pPr>
          </a:lstStyle>
          <a:p>
            <a:fld id="{6D2AEFC0-010E-4D63-8ED1-45CDBC807421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8" tIns="45663" rIns="91328" bIns="456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96"/>
            <a:ext cx="7942580" cy="2676585"/>
          </a:xfrm>
          <a:prstGeom prst="rect">
            <a:avLst/>
          </a:prstGeom>
        </p:spPr>
        <p:txBody>
          <a:bodyPr vert="horz" lIns="91328" tIns="45663" rIns="91328" bIns="456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9" y="6456624"/>
            <a:ext cx="4302231" cy="341063"/>
          </a:xfrm>
          <a:prstGeom prst="rect">
            <a:avLst/>
          </a:prstGeom>
        </p:spPr>
        <p:txBody>
          <a:bodyPr vert="horz" lIns="91328" tIns="45663" rIns="91328" bIns="456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16" y="6456624"/>
            <a:ext cx="4302231" cy="341063"/>
          </a:xfrm>
          <a:prstGeom prst="rect">
            <a:avLst/>
          </a:prstGeom>
        </p:spPr>
        <p:txBody>
          <a:bodyPr vert="horz" lIns="91328" tIns="45663" rIns="91328" bIns="45663" rtlCol="0" anchor="b"/>
          <a:lstStyle>
            <a:lvl1pPr algn="r">
              <a:defRPr sz="1200"/>
            </a:lvl1pPr>
          </a:lstStyle>
          <a:p>
            <a:fld id="{30EDB5DD-F196-44E9-83EF-AFAE366C8A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9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3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2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6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9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0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8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1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7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9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5DD-F196-44E9-83EF-AFAE366C8AC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4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9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oleObject" Target="../embeddings/oleObject105.bin"/><Relationship Id="rId18" Type="http://schemas.openxmlformats.org/officeDocument/2006/relationships/oleObject" Target="../embeddings/oleObject110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4.bin"/><Relationship Id="rId17" Type="http://schemas.openxmlformats.org/officeDocument/2006/relationships/oleObject" Target="../embeddings/oleObject109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08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8.bin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7.bin"/><Relationship Id="rId10" Type="http://schemas.openxmlformats.org/officeDocument/2006/relationships/oleObject" Target="../embeddings/oleObject102.bin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01.bin"/><Relationship Id="rId14" Type="http://schemas.openxmlformats.org/officeDocument/2006/relationships/oleObject" Target="../embeddings/oleObject106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21.bin"/><Relationship Id="rId18" Type="http://schemas.openxmlformats.org/officeDocument/2006/relationships/oleObject" Target="../embeddings/oleObject126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5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23.bin"/><Relationship Id="rId10" Type="http://schemas.openxmlformats.org/officeDocument/2006/relationships/oleObject" Target="../embeddings/oleObject118.bin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17.bin"/><Relationship Id="rId14" Type="http://schemas.openxmlformats.org/officeDocument/2006/relationships/oleObject" Target="../embeddings/oleObject122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41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40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8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17" Type="http://schemas.openxmlformats.org/officeDocument/2006/relationships/oleObject" Target="../embeddings/oleObject157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5.bin"/><Relationship Id="rId10" Type="http://schemas.openxmlformats.org/officeDocument/2006/relationships/oleObject" Target="../embeddings/oleObject150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149.bin"/><Relationship Id="rId14" Type="http://schemas.openxmlformats.org/officeDocument/2006/relationships/oleObject" Target="../embeddings/oleObject15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76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3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1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1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2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3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3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03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4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6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7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17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7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2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77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3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9" y="46041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41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1" y="0"/>
            <a:ext cx="406499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9" y="46041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801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1" y="6052824"/>
          <a:ext cx="905783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1" y="6052824"/>
                        <a:ext cx="905783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41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8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М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1" y="0"/>
            <a:ext cx="406499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1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1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1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9" y="46041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1" y="6052824"/>
          <a:ext cx="905783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1" y="6052824"/>
                        <a:ext cx="905783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41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1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3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3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6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21510" y="6069671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7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1510" y="6069671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686542" y="1869735"/>
            <a:ext cx="11371236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686542" y="2875640"/>
            <a:ext cx="11371236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5000557" y="62287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/>
                </a:solidFill>
              </a:rPr>
              <a:pPr/>
              <a:t>21.07.2020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7181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3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5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6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3" y="46041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4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4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53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БезД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3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97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98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099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0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1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2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3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4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5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6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7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8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09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10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11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84567" y="46041"/>
            <a:ext cx="971452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5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71023" y="0"/>
            <a:ext cx="532660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11376589" y="46041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685801" y="700997"/>
            <a:ext cx="11360791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4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4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41"/>
            <a:ext cx="10784149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3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 userDrawn="1"/>
        </p:nvGrpSpPr>
        <p:grpSpPr>
          <a:xfrm>
            <a:off x="71023" y="0"/>
            <a:ext cx="532660" cy="6858000"/>
            <a:chOff x="0" y="0"/>
            <a:chExt cx="380929" cy="6593882"/>
          </a:xfrm>
        </p:grpSpPr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Объект 27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Объект 37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Объект 39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Объект 40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0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Номер слайда 5"/>
          <p:cNvSpPr txBox="1">
            <a:spLocks/>
          </p:cNvSpPr>
          <p:nvPr userDrawn="1"/>
        </p:nvSpPr>
        <p:spPr>
          <a:xfrm>
            <a:off x="11376589" y="46041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4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4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41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60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3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9" y="46041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801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4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4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41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28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45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71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3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2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0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9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0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88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7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88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66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1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2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3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4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5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6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7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8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9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0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1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2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3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4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85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33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2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6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4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9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/>
          <p:cNvSpPr>
            <a:spLocks noGrp="1"/>
          </p:cNvSpPr>
          <p:nvPr/>
        </p:nvSpPr>
        <p:spPr>
          <a:xfrm>
            <a:off x="701748" y="2191009"/>
            <a:ext cx="11387381" cy="1567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итогах исполнения  консолидированного бюджета Республики Татарстан </a:t>
            </a:r>
            <a:r>
              <a:rPr lang="ru-RU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полугодие </a:t>
            </a:r>
            <a:r>
              <a:rPr lang="ru-RU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задачах до конца года</a:t>
            </a: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701748" y="4885765"/>
            <a:ext cx="1138738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28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 Республики Татарстан</a:t>
            </a:r>
            <a:br>
              <a:rPr lang="ru-RU" sz="2800" dirty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 Рауфович </a:t>
            </a:r>
            <a:r>
              <a:rPr lang="ru-RU" sz="2800" dirty="0" err="1" smtClean="0">
                <a:solidFill>
                  <a:srgbClr val="003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Гайзатуллин</a:t>
            </a:r>
            <a:endParaRPr lang="ru-RU" sz="2800" b="1" dirty="0">
              <a:solidFill>
                <a:srgbClr val="003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483" y="6394347"/>
            <a:ext cx="3528646" cy="4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540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налога </a:t>
            </a:r>
            <a:r>
              <a:rPr lang="ru-RU" sz="3200" dirty="0"/>
              <a:t>на прибыль в бюджет </a:t>
            </a:r>
            <a:br>
              <a:rPr lang="ru-RU" sz="3200" dirty="0"/>
            </a:br>
            <a:r>
              <a:rPr lang="ru-RU" sz="3200" dirty="0"/>
              <a:t>Республики </a:t>
            </a:r>
            <a:r>
              <a:rPr lang="ru-RU" sz="3200" dirty="0" smtClean="0"/>
              <a:t>Татарстан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1786542"/>
              </p:ext>
            </p:extLst>
          </p:nvPr>
        </p:nvGraphicFramePr>
        <p:xfrm>
          <a:off x="431031" y="1449666"/>
          <a:ext cx="11548068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9926" y="1018770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766147">
            <a:off x="7490676" y="4152409"/>
            <a:ext cx="1956160" cy="89867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-25,2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(-50,4%)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41894" y="3947344"/>
            <a:ext cx="1815356" cy="810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+ 0,8 (+1,6%)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9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 animBg="0"/>
        </p:bldSub>
      </p:bldGraphic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08349" y="187442"/>
            <a:ext cx="10784149" cy="574747"/>
          </a:xfrm>
        </p:spPr>
        <p:txBody>
          <a:bodyPr>
            <a:noAutofit/>
          </a:bodyPr>
          <a:lstStyle/>
          <a:p>
            <a:r>
              <a:rPr lang="ru-RU" dirty="0"/>
              <a:t>Основные причины снижения поступления налога на </a:t>
            </a:r>
            <a:r>
              <a:rPr lang="ru-RU" dirty="0" smtClean="0"/>
              <a:t>прибыль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02064053"/>
              </p:ext>
            </p:extLst>
          </p:nvPr>
        </p:nvGraphicFramePr>
        <p:xfrm>
          <a:off x="1249198" y="845494"/>
          <a:ext cx="10572013" cy="5724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697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59820" y="46039"/>
            <a:ext cx="10754659" cy="76222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Поступление </a:t>
            </a:r>
            <a:r>
              <a:rPr lang="ru-RU" dirty="0"/>
              <a:t>налога на прибыль </a:t>
            </a:r>
            <a:r>
              <a:rPr lang="ru-RU" dirty="0" smtClean="0"/>
              <a:t>в бюджет </a:t>
            </a:r>
            <a:r>
              <a:rPr lang="ru-RU" dirty="0"/>
              <a:t>Республики Татарстан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en-US" dirty="0"/>
              <a:t>I</a:t>
            </a:r>
            <a:r>
              <a:rPr lang="ru-RU" dirty="0" smtClean="0"/>
              <a:t> полугодие 2019-2020 годов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49880"/>
              </p:ext>
            </p:extLst>
          </p:nvPr>
        </p:nvGraphicFramePr>
        <p:xfrm>
          <a:off x="677998" y="992554"/>
          <a:ext cx="11318301" cy="5638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329"/>
                <a:gridCol w="1762336"/>
                <a:gridCol w="1665505"/>
                <a:gridCol w="1007049"/>
                <a:gridCol w="794082"/>
              </a:tblGrid>
              <a:tr h="633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полугодие</a:t>
                      </a:r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2019 года</a:t>
                      </a:r>
                      <a:endParaRPr lang="ru-RU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полугодие 2020 года</a:t>
                      </a:r>
                      <a:endParaRPr lang="ru-RU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Откло-нение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%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49 907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24 736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-25 171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-50%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Крупные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предприятия (54 компании):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31 536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10 023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-21 513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-68%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Доля, в 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63,2%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40,5%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Нефтяные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компании (31 компания)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21 996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5 360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-16 636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-76%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Доля, в 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44,1%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21,7%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6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Нефтеперерабатывающие 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нефтехимические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предприятия ГК «ТАИФ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» (4 компании)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4 087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596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-3 491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-85%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Доля, в 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8,2%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2,4%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6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Другие крупные предприятия, увеличившие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налог </a:t>
                      </a:r>
                      <a:b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(10 компаний)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644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1 606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962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149%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Доля, в 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1,3%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6,5%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566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Другие крупные предприятия, снизившие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налог (9 компаний)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4 809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2 461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-2 348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-49%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Доля, в 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9,6%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9,9%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Прочие плательщики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18 371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14 713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-3 658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-20%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Доля, в 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36,8%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59,5%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618336" y="623974"/>
            <a:ext cx="1236780" cy="368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4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59820" y="46039"/>
            <a:ext cx="10754659" cy="762225"/>
          </a:xfrm>
        </p:spPr>
        <p:txBody>
          <a:bodyPr>
            <a:noAutofit/>
          </a:bodyPr>
          <a:lstStyle/>
          <a:p>
            <a:r>
              <a:rPr lang="ru-RU" dirty="0" smtClean="0"/>
              <a:t>Удельный вес отдельных предприятий в налоге </a:t>
            </a:r>
            <a:r>
              <a:rPr lang="ru-RU" dirty="0"/>
              <a:t>на прибыль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бюджете </a:t>
            </a:r>
            <a:r>
              <a:rPr lang="ru-RU" dirty="0"/>
              <a:t>Республики Татарстан </a:t>
            </a:r>
            <a:r>
              <a:rPr lang="ru-RU" dirty="0" smtClean="0"/>
              <a:t>за</a:t>
            </a:r>
            <a:r>
              <a:rPr lang="en-US" dirty="0" smtClean="0"/>
              <a:t> I </a:t>
            </a:r>
            <a:r>
              <a:rPr lang="ru-RU" dirty="0" smtClean="0"/>
              <a:t>полугодие 2019-2020 годов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91070"/>
              </p:ext>
            </p:extLst>
          </p:nvPr>
        </p:nvGraphicFramePr>
        <p:xfrm>
          <a:off x="876848" y="1575994"/>
          <a:ext cx="10920601" cy="4823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7280"/>
                <a:gridCol w="2022216"/>
                <a:gridCol w="1911105"/>
              </a:tblGrid>
              <a:tr h="878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полугодие </a:t>
                      </a:r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года</a:t>
                      </a:r>
                      <a:endParaRPr lang="ru-RU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полугодие </a:t>
                      </a:r>
                      <a: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года</a:t>
                      </a:r>
                      <a:endParaRPr lang="ru-RU" sz="20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69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ВСЕГО налог на прибыль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100,0%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100,0%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69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Крупные предприятия (54 компаний)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63,2%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40,5%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991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Нефтяные </a:t>
                      </a: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компании (31 компаний)</a:t>
                      </a:r>
                      <a:endParaRPr lang="ru-RU" sz="22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44,1%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21,7%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026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Нефтеперерабатывающие и </a:t>
                      </a: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нефтехимические </a:t>
                      </a:r>
                      <a:r>
                        <a:rPr lang="ru-RU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предприятия ГК «ТАИФ</a:t>
                      </a: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» (4 компаний)</a:t>
                      </a:r>
                      <a:endParaRPr lang="ru-RU" sz="22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8,2%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2,4%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977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Другие крупные предприятия, увеличившие </a:t>
                      </a: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налог</a:t>
                      </a:r>
                      <a:b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(10 компаний)</a:t>
                      </a:r>
                      <a:endParaRPr lang="ru-RU" sz="22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1,3%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6,5%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604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ru-RU" sz="2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Другие крупные предприятия, снизившие </a:t>
                      </a: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налог </a:t>
                      </a:r>
                      <a:b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ru-RU" sz="2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(9 компаний)</a:t>
                      </a:r>
                      <a:endParaRPr lang="ru-RU" sz="22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9,6%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0" i="1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9,9%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Прочие плательщики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36,8%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200" b="1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59,5%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355150" y="997583"/>
            <a:ext cx="1236780" cy="368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47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377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Нефтедобывающие компании, снизившие уплату налога на прибыль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/>
              <a:t>полугодии 2020 года (по кассовому исполнению бюджета)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6421"/>
              </p:ext>
            </p:extLst>
          </p:nvPr>
        </p:nvGraphicFramePr>
        <p:xfrm>
          <a:off x="887730" y="1713749"/>
          <a:ext cx="11080749" cy="3309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430"/>
                <a:gridCol w="5537200"/>
                <a:gridCol w="2403686"/>
                <a:gridCol w="1477433"/>
              </a:tblGrid>
              <a:tr h="1360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предприятия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Снижение к уровню </a:t>
                      </a: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полугодия 2019г.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3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Нефтедобывающие компании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-16 636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-76%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475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КГН "Татнефть"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-14 484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-79%</a:t>
                      </a:r>
                      <a:endParaRPr lang="ru-RU" sz="24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2-29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Малые нефтяные компании (28 компаний)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-1 500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-53%</a:t>
                      </a:r>
                      <a:endParaRPr lang="ru-RU" sz="24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30-31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КГН "Лукойл", ООО "</a:t>
                      </a:r>
                      <a:r>
                        <a:rPr lang="ru-RU" sz="2400" u="none" strike="noStrike" dirty="0" err="1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Ритэк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-652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-91%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0512578" y="1147775"/>
            <a:ext cx="1236780" cy="368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3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87730" y="46039"/>
            <a:ext cx="10979150" cy="7377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/>
              <a:t>Нефтеперерабатывающие и нефтехимические предприятия ГК "ТАИФ", снизившие уплату налога на прибыль в </a:t>
            </a:r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ru-RU" sz="2400" dirty="0"/>
              <a:t>полугодии 2020 года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по кассовому исполнению бюджета)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46214"/>
              </p:ext>
            </p:extLst>
          </p:nvPr>
        </p:nvGraphicFramePr>
        <p:xfrm>
          <a:off x="887730" y="1728470"/>
          <a:ext cx="11080749" cy="3919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830"/>
                <a:gridCol w="5669280"/>
                <a:gridCol w="2373206"/>
                <a:gridCol w="1477433"/>
              </a:tblGrid>
              <a:tr h="1238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организаций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предприятия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Снижение к уровню </a:t>
                      </a: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полугодия 2019г.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3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Нефтеперерабатывающие и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нефтехимические 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предприятия ГК "ТАИФ"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-3 490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-85%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53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ПАО "Нижнекамскнефтехим"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-2 338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ПАО "Казаньоргсинтез"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-733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-49%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"ТАИФ-НК"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-229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-101%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"ТАИФ"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-190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-108%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509645" y="1071830"/>
            <a:ext cx="1236780" cy="368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22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46480" y="46040"/>
            <a:ext cx="10423469" cy="64209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Другие крупные предприятия, увеличившие уплату налога на прибыль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en-US" dirty="0"/>
              <a:t>I</a:t>
            </a:r>
            <a:r>
              <a:rPr lang="ru-RU" dirty="0" smtClean="0"/>
              <a:t> </a:t>
            </a:r>
            <a:r>
              <a:rPr lang="ru-RU" dirty="0"/>
              <a:t>полугодии 2020 года (по кассовому исполнению бюджета)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62782"/>
              </p:ext>
            </p:extLst>
          </p:nvPr>
        </p:nvGraphicFramePr>
        <p:xfrm>
          <a:off x="1046479" y="1056712"/>
          <a:ext cx="10780357" cy="51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75385"/>
                <a:gridCol w="3204972"/>
              </a:tblGrid>
              <a:tr h="781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Сумма роста, млн. рублей                            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24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962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"Татэнерго"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267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6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ООО "Торговый Дом Кама"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ОАО "Казанькомпрессормаш"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3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"Нэфис Косметикс"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0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ПАО "Таттелеком"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5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ООО "Алнас"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"Татэнергосбыт"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ПАО "Нижнекамскшина"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ПАО "Кварт"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АО "АБ ИнБев Эфес"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4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10401521" y="575011"/>
            <a:ext cx="1236780" cy="368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29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982661"/>
          </a:xfrm>
        </p:spPr>
        <p:txBody>
          <a:bodyPr>
            <a:noAutofit/>
          </a:bodyPr>
          <a:lstStyle/>
          <a:p>
            <a:r>
              <a:rPr lang="ru-RU" dirty="0" smtClean="0"/>
              <a:t>Прочие </a:t>
            </a:r>
            <a:r>
              <a:rPr lang="ru-RU" dirty="0"/>
              <a:t>предприятия, по которым произошел наиболее значительный </a:t>
            </a:r>
            <a:r>
              <a:rPr lang="ru-RU" dirty="0" smtClean="0"/>
              <a:t>рост платежей </a:t>
            </a:r>
            <a:r>
              <a:rPr lang="ru-RU" dirty="0"/>
              <a:t>по налогу на прибыль </a:t>
            </a:r>
            <a:r>
              <a:rPr lang="ru-RU" dirty="0" smtClean="0"/>
              <a:t>в </a:t>
            </a:r>
            <a:r>
              <a:rPr lang="en-US" dirty="0" smtClean="0"/>
              <a:t>I</a:t>
            </a:r>
            <a:r>
              <a:rPr lang="ru-RU" dirty="0" smtClean="0"/>
              <a:t> полугодии 2020 </a:t>
            </a:r>
            <a:r>
              <a:rPr lang="ru-RU" dirty="0"/>
              <a:t>года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37204"/>
              </p:ext>
            </p:extLst>
          </p:nvPr>
        </p:nvGraphicFramePr>
        <p:xfrm>
          <a:off x="914400" y="1028700"/>
          <a:ext cx="11104880" cy="56370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01370"/>
                <a:gridCol w="2503510"/>
              </a:tblGrid>
              <a:tr h="626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Сумма роста, </a:t>
                      </a:r>
                      <a:b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млн. рублей                            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ВОСТОК СОЛОД ООО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176,0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"Татнефть-Актив"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156,6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ПАО "ТИМЕР БАНК"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149,4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Импэкс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Электро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105,9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ПАО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Совкомбанк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102,3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63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ФОНД РАЗВИТИЯ СОЦИАЛЬНЫХ ОТРАСЛЕЙ И ОБЩЕСТВЕННОЙ ИНФРАСТРУКТУРЫ В РЕСПУБЛИКЕ ТАТАРСТАН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93,2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ОСАО "РЕСО-Гарантия"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92,9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"КАММИНЗ КАМА"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82,8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"АЛЬФА-БАНК", ф-л в г. КАЗАНИ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74,6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2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Оргнефтехимхолдинг</a:t>
                      </a:r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57,9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 Narrow" panose="020B0606020202030204" pitchFamily="34" charset="0"/>
                        </a:rPr>
                        <a:t>АО "Связьинвестнефтехим"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53,4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"АГРОАСПЕКТ"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50,5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316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Arial Narrow" panose="020B0606020202030204" pitchFamily="34" charset="0"/>
                        </a:rPr>
                        <a:t>ЗАО "Тандер"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50,2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633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Arial Narrow" panose="020B0606020202030204" pitchFamily="34" charset="0"/>
                        </a:rPr>
                        <a:t>Фонд поддержки социальной сферы и отраслей национальной экономики в Республике Татарстан </a:t>
                      </a: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50,0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385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43280" y="46039"/>
            <a:ext cx="11237350" cy="982661"/>
          </a:xfrm>
        </p:spPr>
        <p:txBody>
          <a:bodyPr>
            <a:noAutofit/>
          </a:bodyPr>
          <a:lstStyle/>
          <a:p>
            <a:r>
              <a:rPr lang="ru-RU" sz="2400" dirty="0"/>
              <a:t>Прочие предприятия, по которым произошло значительное снижение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платежей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налогу на прибыль в I полугодии </a:t>
            </a:r>
            <a:r>
              <a:rPr lang="ru-RU" sz="2400" dirty="0" smtClean="0"/>
              <a:t>2020 </a:t>
            </a:r>
            <a:r>
              <a:rPr lang="ru-RU" sz="2400" dirty="0"/>
              <a:t>года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41143"/>
              </p:ext>
            </p:extLst>
          </p:nvPr>
        </p:nvGraphicFramePr>
        <p:xfrm>
          <a:off x="843280" y="896823"/>
          <a:ext cx="5523665" cy="581162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64526"/>
                <a:gridCol w="1659139"/>
              </a:tblGrid>
              <a:tr h="553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Сумма снижения,</a:t>
                      </a:r>
                      <a:b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млн. рублей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                            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ОАО "Аммоний"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-1 442,2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ОСБ "БАНК ТАТАРСТАН" N8610 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-542,7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ПАО "ТУПОЛЕВ"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-402,1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"ЭНИКС"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-218,8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Татнефь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-НК-Ойл"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-183,8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3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Филиал ОАО "Российские железные дороги"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-162,3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3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 "СПОРТИВНО-КОММЕРЧЕСКОЕ ПРЕДПРИЯТИЕ "ТАТНЕФТЬ - АК БАРС"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-143,6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Рослокомотив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-124,1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"Эгида+"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-120,9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ПАО "Мобильные 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ТелеСистемы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-113,5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Даймлер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 КАМАЗ РУС"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-110,6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Таттеплосбыт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-101,3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3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 Казанский оптико-механический завод"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-97,8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"Гольфстрим"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-95,5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 "САНРАЙС КАПИТАЛ"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-85,9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"КМПО"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-82,2 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36791"/>
              </p:ext>
            </p:extLst>
          </p:nvPr>
        </p:nvGraphicFramePr>
        <p:xfrm>
          <a:off x="6444761" y="879235"/>
          <a:ext cx="5635869" cy="58292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95709"/>
                <a:gridCol w="1640160"/>
              </a:tblGrid>
              <a:tr h="578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Сумма снижения,</a:t>
                      </a:r>
                      <a:b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млн. рублей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                            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7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ОАО "Зеленодольский завод имени 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А.М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. Горького"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-78,3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"ИНВЕСТКАПИТАЛСЕРВИС"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-63,6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 "ГЕОФИЗИЧЕСКАЯ 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КОМПАНИЯ -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КВАНТИЛЬ"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-62,4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"НИРА-ЭКСПОРТ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-57,7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НПП "ГКС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"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-57,4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Банк "Аверс"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-57,3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"УК 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Татбурнефть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-55,2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ОАО "Лизинговая компания "КАМАЗ"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-54,8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"УК "КЭР-Холдинг"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-53,2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АО 'Завод 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Элекон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'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-52,4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«НПО ВЫЧИСЛИТЕЛЬНЫХ  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СИСТЕМ"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-52,4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Ремдизель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-52,4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"ГРАНДФИНАНС"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-51,8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18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СиЭнЭйч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-КАМАЗ Индустрия"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-51,6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"Татнефть-АЗС Центр"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-51,2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ООО "ИНФОРМПАРТНЕР"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-50,3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355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>Поступление акцизов в консолидированный </a:t>
            </a:r>
            <a:r>
              <a:rPr lang="ru-RU" dirty="0" smtClean="0"/>
              <a:t>бюджет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28553"/>
              </p:ext>
            </p:extLst>
          </p:nvPr>
        </p:nvGraphicFramePr>
        <p:xfrm>
          <a:off x="944526" y="1533818"/>
          <a:ext cx="10967484" cy="42748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51474"/>
                <a:gridCol w="2125980"/>
                <a:gridCol w="1874520"/>
                <a:gridCol w="1815510"/>
              </a:tblGrid>
              <a:tr h="630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Вид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акциза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2019 года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b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2020 года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06966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16 872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16 945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на алкоголь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5 922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5 015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9C0006"/>
                          </a:solidFill>
                          <a:effectLst/>
                          <a:latin typeface="Arial Narrow" panose="020B0606020202030204" pitchFamily="34" charset="0"/>
                        </a:rPr>
                        <a:t>-907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на пиво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4 135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4 934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на нефтепродукты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6 815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6 996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на нефтепродукты с единого счета РФ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5 118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4 997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9C0006"/>
                          </a:solidFill>
                          <a:effectLst/>
                          <a:latin typeface="Arial Narrow" panose="020B0606020202030204" pitchFamily="34" charset="0"/>
                        </a:rPr>
                        <a:t>-121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lvl="1"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в Дорожные фонды Республики Татарстан и муниципальных образований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5 118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4 673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>
                          <a:solidFill>
                            <a:srgbClr val="9C0006"/>
                          </a:solidFill>
                          <a:effectLst/>
                          <a:latin typeface="Arial Narrow" panose="020B0606020202030204" pitchFamily="34" charset="0"/>
                        </a:rPr>
                        <a:t>-445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lvl="1"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на реализацию национального проекта "Безопасные и качественные дороги"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517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 на средние дистилляты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1 697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1 999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302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62565" y="900458"/>
            <a:ext cx="21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sz="2400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18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51838" y="82018"/>
            <a:ext cx="11127955" cy="574747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Поступления налоговых и неналоговых доходов и налога </a:t>
            </a:r>
            <a:r>
              <a:rPr lang="ru-RU" sz="2200" dirty="0"/>
              <a:t>на </a:t>
            </a:r>
            <a:r>
              <a:rPr lang="ru-RU" sz="2200" dirty="0" smtClean="0"/>
              <a:t>прибыль в консолидированный бюджет Республики Татарстан за 2005 – 2020</a:t>
            </a:r>
            <a:r>
              <a:rPr lang="en-US" sz="2200" dirty="0" smtClean="0"/>
              <a:t> </a:t>
            </a:r>
            <a:r>
              <a:rPr lang="ru-RU" sz="2200" dirty="0" smtClean="0"/>
              <a:t>годы</a:t>
            </a:r>
            <a:endParaRPr lang="ru-RU" sz="2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51052000"/>
              </p:ext>
            </p:extLst>
          </p:nvPr>
        </p:nvGraphicFramePr>
        <p:xfrm>
          <a:off x="751839" y="1644870"/>
          <a:ext cx="11227259" cy="516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1838" y="1444815"/>
            <a:ext cx="193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7420" y="1644870"/>
            <a:ext cx="1295891" cy="4674907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94590" y="1644870"/>
            <a:ext cx="1269228" cy="4755930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065397" y="1644870"/>
            <a:ext cx="913701" cy="4843612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7266" y="823990"/>
            <a:ext cx="11111832" cy="620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Исполнение бюджета в текущем году проходит в чрезвычайно сложных условиях.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В предыдущие десятилетия финансовые кризисы носили краткосрочный временный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характер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16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8" grpId="0" animBg="1"/>
      <p:bldP spid="9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налога на имущество организаций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8920633"/>
              </p:ext>
            </p:extLst>
          </p:nvPr>
        </p:nvGraphicFramePr>
        <p:xfrm>
          <a:off x="431031" y="1531620"/>
          <a:ext cx="11548068" cy="528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3970" y="87614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1238624">
            <a:off x="4316213" y="3228152"/>
            <a:ext cx="1181933" cy="810604"/>
          </a:xfrm>
          <a:prstGeom prst="rightArrow">
            <a:avLst/>
          </a:prstGeom>
          <a:solidFill>
            <a:srgbClr val="FDCBF6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102,8%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852173" y="3168381"/>
            <a:ext cx="1181933" cy="810604"/>
          </a:xfrm>
          <a:prstGeom prst="rightArrow">
            <a:avLst/>
          </a:prstGeom>
          <a:solidFill>
            <a:srgbClr val="FDCBF6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100%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66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24130" y="46039"/>
            <a:ext cx="11154968" cy="57474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транспортного налога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1807111"/>
              </p:ext>
            </p:extLst>
          </p:nvPr>
        </p:nvGraphicFramePr>
        <p:xfrm>
          <a:off x="685799" y="1531620"/>
          <a:ext cx="11293299" cy="528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130" y="87614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1400928">
            <a:off x="4578685" y="3610210"/>
            <a:ext cx="1181933" cy="81060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104,2%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1264046">
            <a:off x="7953773" y="3441881"/>
            <a:ext cx="1181933" cy="81060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109,5%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0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05542" y="46039"/>
            <a:ext cx="11016343" cy="57474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поступления налога на доходы физических лиц</a:t>
            </a:r>
          </a:p>
          <a:p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36169044"/>
              </p:ext>
            </p:extLst>
          </p:nvPr>
        </p:nvGraphicFramePr>
        <p:xfrm>
          <a:off x="431031" y="1221486"/>
          <a:ext cx="11548068" cy="559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187" y="61444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>
            <a:spLocks noGrp="1"/>
          </p:cNvSpPr>
          <p:nvPr/>
        </p:nvSpPr>
        <p:spPr>
          <a:xfrm>
            <a:off x="8314723" y="1408591"/>
            <a:ext cx="2002971" cy="57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Arial Narrow" pitchFamily="34" charset="0"/>
              </a:rPr>
              <a:t>34,9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87871">
            <a:off x="5364203" y="1079919"/>
            <a:ext cx="2748600" cy="85714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3 (-6,1%)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88490">
            <a:off x="5364260" y="2072107"/>
            <a:ext cx="2748600" cy="85714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,6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(-6,3%)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377088">
            <a:off x="5371831" y="4033409"/>
            <a:ext cx="2748600" cy="85714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7(-5,7%)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2"/>
          <p:cNvSpPr>
            <a:spLocks noGrp="1"/>
          </p:cNvSpPr>
          <p:nvPr/>
        </p:nvSpPr>
        <p:spPr>
          <a:xfrm>
            <a:off x="3202102" y="1099943"/>
            <a:ext cx="2002971" cy="57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Arial Narrow" pitchFamily="34" charset="0"/>
              </a:rPr>
              <a:t>3</a:t>
            </a:r>
            <a:r>
              <a:rPr lang="en-US" sz="3200" b="1" dirty="0" smtClean="0">
                <a:latin typeface="Arial Narrow" pitchFamily="34" charset="0"/>
              </a:rPr>
              <a:t>7</a:t>
            </a:r>
            <a:r>
              <a:rPr lang="ru-RU" sz="3200" b="1" dirty="0" smtClean="0">
                <a:latin typeface="Arial Narrow" pitchFamily="34" charset="0"/>
              </a:rPr>
              <a:t>,</a:t>
            </a:r>
            <a:r>
              <a:rPr lang="en-US" sz="3200" b="1" dirty="0" smtClean="0">
                <a:latin typeface="Arial Narrow" pitchFamily="34" charset="0"/>
              </a:rPr>
              <a:t>2</a:t>
            </a:r>
            <a:endParaRPr lang="ru-RU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33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9" grpId="0"/>
      <p:bldP spid="16" grpId="0" animBg="1"/>
      <p:bldP spid="17" grpId="0" animBg="1"/>
      <p:bldP spid="18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34494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Муниципалитеты, допустившие снижение </a:t>
            </a:r>
            <a:r>
              <a:rPr lang="ru-RU" sz="2200" dirty="0" smtClean="0"/>
              <a:t>по НДФЛ</a:t>
            </a:r>
            <a:r>
              <a:rPr lang="en-US" sz="2200" dirty="0" smtClean="0"/>
              <a:t> </a:t>
            </a:r>
            <a:r>
              <a:rPr lang="ru-RU" sz="2200" dirty="0" smtClean="0"/>
              <a:t>в консолидированный бюджет Республики Татарстан, </a:t>
            </a:r>
            <a:r>
              <a:rPr lang="ru-RU" sz="2200" dirty="0"/>
              <a:t>которое </a:t>
            </a:r>
            <a:r>
              <a:rPr lang="ru-RU" sz="2200" dirty="0" smtClean="0"/>
              <a:t>в ряде регионов может </a:t>
            </a:r>
            <a:r>
              <a:rPr lang="ru-RU" sz="2200" dirty="0"/>
              <a:t>быть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частично</a:t>
            </a:r>
            <a:r>
              <a:rPr lang="ru-RU" sz="2200" dirty="0" smtClean="0"/>
              <a:t> компенсировано </a:t>
            </a:r>
            <a:r>
              <a:rPr lang="ru-RU" sz="2200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58473" y="673075"/>
            <a:ext cx="17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55513"/>
              </p:ext>
            </p:extLst>
          </p:nvPr>
        </p:nvGraphicFramePr>
        <p:xfrm>
          <a:off x="928458" y="1110013"/>
          <a:ext cx="11065682" cy="5280555"/>
        </p:xfrm>
        <a:graphic>
          <a:graphicData uri="http://schemas.openxmlformats.org/drawingml/2006/table">
            <a:tbl>
              <a:tblPr/>
              <a:tblGrid>
                <a:gridCol w="2812649"/>
                <a:gridCol w="1284790"/>
                <a:gridCol w="935756"/>
                <a:gridCol w="1251859"/>
                <a:gridCol w="1238492"/>
                <a:gridCol w="902825"/>
                <a:gridCol w="1177111"/>
                <a:gridCol w="1462200"/>
              </a:tblGrid>
              <a:tr h="313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15 569 680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36 107 671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14 436 396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-1 133 284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254 764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г.Набережные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Челны</a:t>
                      </a: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4 875 846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10 665 888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4 355 708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-520 138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97 244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Нижнекамский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3 370 260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6 400 000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3 012 151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-358 109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25 328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723 597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1 529 000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652 571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-71 026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6 694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Тукаевский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513 609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1 146 000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451 297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-62 312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3 978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286 506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512 180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228 747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-57 759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1 075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1 000 107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2 288 501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948 570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-51 537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25 658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888 955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1 970 000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843 627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-45 328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9 546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Чистопольский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377 408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790 000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349 193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-28 215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6 918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154 162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294 000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132 844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-21 318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767 489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1 632 881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749 248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-18 241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11 047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611 227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1 364 155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596 138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-15 089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2 613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Пестречинский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179 757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403 775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166 785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-12 972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2 658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Актанышский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131 547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270 272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119 058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-12 489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982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Камско-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Устьинский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77 308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138 749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65 011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-12 297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028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02824" y="46039"/>
            <a:ext cx="11065682" cy="736386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Муниципалитеты, допустившие снижение </a:t>
            </a:r>
            <a:r>
              <a:rPr lang="ru-RU" sz="2200" dirty="0" smtClean="0"/>
              <a:t>по НДФЛ </a:t>
            </a:r>
            <a:r>
              <a:rPr lang="ru-RU" sz="2200" dirty="0"/>
              <a:t>в консолидированный бюджет Республики Татарстан, которое </a:t>
            </a:r>
            <a:r>
              <a:rPr lang="ru-RU" sz="2200" dirty="0" smtClean="0"/>
              <a:t>в ряде регионов может </a:t>
            </a:r>
            <a:r>
              <a:rPr lang="ru-RU" sz="2200" dirty="0"/>
              <a:t>быть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частично</a:t>
            </a:r>
            <a:r>
              <a:rPr lang="ru-RU" sz="2200" dirty="0" smtClean="0"/>
              <a:t> компенсировано недоимкой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2839" y="510896"/>
            <a:ext cx="173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57131"/>
              </p:ext>
            </p:extLst>
          </p:nvPr>
        </p:nvGraphicFramePr>
        <p:xfrm>
          <a:off x="902824" y="880232"/>
          <a:ext cx="11065682" cy="5577128"/>
        </p:xfrm>
        <a:graphic>
          <a:graphicData uri="http://schemas.openxmlformats.org/drawingml/2006/table">
            <a:tbl>
              <a:tblPr/>
              <a:tblGrid>
                <a:gridCol w="2723363"/>
                <a:gridCol w="1247075"/>
                <a:gridCol w="1062757"/>
                <a:gridCol w="1176887"/>
                <a:gridCol w="1247075"/>
                <a:gridCol w="867929"/>
                <a:gridCol w="1278396"/>
                <a:gridCol w="1462200"/>
              </a:tblGrid>
              <a:tr h="874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Нурлатский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333 389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676 629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322 102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-11 287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3 094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100 455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197 274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90 457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-9 998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1 216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172 619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375 000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162 782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-9 837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2 210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Заинский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326 049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682 450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318 242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-7 807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3 035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Муслюмовский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78 937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165 100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71 580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-7 357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Азнакаевский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398 097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820 706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390 977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-7 120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5 749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Рыбно-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Слободский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72 593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150 491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65 483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-7 110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Высокогорский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276 668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640 563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270 415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-6 253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4 288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138 513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271 139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132 649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-5 864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Дрожжановский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74 992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130 000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71 756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-3 236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Спасский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75 169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165 000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73 157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-2 012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695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Алькеевский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69 691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156 284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67 743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-1 948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723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Арский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160 599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349 764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159 076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-1 523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Алексеевский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134 757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300 000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134 147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-610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37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02824" y="46039"/>
            <a:ext cx="11065682" cy="1283140"/>
          </a:xfrm>
        </p:spPr>
        <p:txBody>
          <a:bodyPr>
            <a:normAutofit/>
          </a:bodyPr>
          <a:lstStyle/>
          <a:p>
            <a:r>
              <a:rPr lang="ru-RU" sz="2600" dirty="0"/>
              <a:t>Муниципалитеты, допустившие снижение </a:t>
            </a:r>
            <a:r>
              <a:rPr lang="ru-RU" sz="2600" dirty="0" smtClean="0"/>
              <a:t>по НДФЛ </a:t>
            </a:r>
            <a:r>
              <a:rPr lang="ru-RU" sz="2600" dirty="0"/>
              <a:t>в консолидированный бюджет Республики Татарстан, которое </a:t>
            </a:r>
            <a:r>
              <a:rPr lang="ru-RU" sz="2600" dirty="0" smtClean="0"/>
              <a:t>в ряде регионов может </a:t>
            </a:r>
            <a:r>
              <a:rPr lang="ru-RU" sz="2600" dirty="0"/>
              <a:t>быть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полностью</a:t>
            </a:r>
            <a:r>
              <a:rPr lang="ru-RU" sz="2600" dirty="0" smtClean="0"/>
              <a:t> компенсировано недоимкой</a:t>
            </a:r>
            <a:endParaRPr lang="ru-RU" sz="2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2839" y="1238693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09130"/>
              </p:ext>
            </p:extLst>
          </p:nvPr>
        </p:nvGraphicFramePr>
        <p:xfrm>
          <a:off x="902824" y="1841760"/>
          <a:ext cx="11065682" cy="2616188"/>
        </p:xfrm>
        <a:graphic>
          <a:graphicData uri="http://schemas.openxmlformats.org/drawingml/2006/table">
            <a:tbl>
              <a:tblPr/>
              <a:tblGrid>
                <a:gridCol w="2519106"/>
                <a:gridCol w="1291472"/>
                <a:gridCol w="782425"/>
                <a:gridCol w="1253765"/>
                <a:gridCol w="1329179"/>
                <a:gridCol w="810705"/>
                <a:gridCol w="1366887"/>
                <a:gridCol w="1712143"/>
              </a:tblGrid>
              <a:tr h="1221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7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Апастовский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70 557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151 848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69 294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-1 263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2 993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Аксубаевский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88 784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180 000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88 743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628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05542" y="46039"/>
            <a:ext cx="11016343" cy="57474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налога по упрощенной системе налогообложения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3594057"/>
              </p:ext>
            </p:extLst>
          </p:nvPr>
        </p:nvGraphicFramePr>
        <p:xfrm>
          <a:off x="797187" y="1189195"/>
          <a:ext cx="11156274" cy="557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187" y="67415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млн.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>
            <a:spLocks noGrp="1"/>
          </p:cNvSpPr>
          <p:nvPr/>
        </p:nvSpPr>
        <p:spPr>
          <a:xfrm>
            <a:off x="9538606" y="1566363"/>
            <a:ext cx="1335024" cy="57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Arial Narrow" pitchFamily="34" charset="0"/>
              </a:rPr>
              <a:t>4 903,1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830067">
            <a:off x="4321833" y="1338408"/>
            <a:ext cx="1920681" cy="85714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+822,4 (+18%)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85991">
            <a:off x="7629016" y="1193640"/>
            <a:ext cx="1895654" cy="85714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-596,4 (-11%)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"/>
          <p:cNvSpPr>
            <a:spLocks noGrp="1"/>
          </p:cNvSpPr>
          <p:nvPr/>
        </p:nvSpPr>
        <p:spPr>
          <a:xfrm>
            <a:off x="6249286" y="1189195"/>
            <a:ext cx="1298702" cy="608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Arial Narrow" panose="020B0606020202030204" pitchFamily="34" charset="0"/>
              </a:rPr>
              <a:t>5 499,5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Текст 2"/>
          <p:cNvSpPr>
            <a:spLocks noGrp="1"/>
          </p:cNvSpPr>
          <p:nvPr/>
        </p:nvSpPr>
        <p:spPr>
          <a:xfrm>
            <a:off x="2937902" y="1741341"/>
            <a:ext cx="1323804" cy="608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4 677,1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4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 animBg="0"/>
        </p:bldSub>
      </p:bldGraphic>
      <p:bldP spid="9" grpId="0"/>
      <p:bldP spid="7" grpId="0" animBg="1"/>
      <p:bldP spid="8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05542" y="46039"/>
            <a:ext cx="11016343" cy="57474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неналоговых доходов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11040849"/>
              </p:ext>
            </p:extLst>
          </p:nvPr>
        </p:nvGraphicFramePr>
        <p:xfrm>
          <a:off x="405393" y="1170212"/>
          <a:ext cx="11548068" cy="559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187" y="61444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2"/>
          <p:cNvSpPr>
            <a:spLocks noGrp="1"/>
          </p:cNvSpPr>
          <p:nvPr/>
        </p:nvSpPr>
        <p:spPr>
          <a:xfrm>
            <a:off x="8688177" y="2788619"/>
            <a:ext cx="1086929" cy="57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Arial Narrow" pitchFamily="34" charset="0"/>
              </a:rPr>
              <a:t>5,2</a:t>
            </a:r>
            <a:endParaRPr lang="ru-RU" sz="3200" b="1" dirty="0">
              <a:latin typeface="Arial Narrow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03778">
            <a:off x="5473973" y="1871014"/>
            <a:ext cx="2643980" cy="857141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-3,4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(-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9,2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676713">
            <a:off x="5411940" y="3081513"/>
            <a:ext cx="2715828" cy="85714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,4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(-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10,6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73311">
            <a:off x="5269797" y="4237788"/>
            <a:ext cx="2854439" cy="85714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-3,0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(-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56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"/>
          <p:cNvSpPr>
            <a:spLocks noGrp="1"/>
          </p:cNvSpPr>
          <p:nvPr/>
        </p:nvSpPr>
        <p:spPr>
          <a:xfrm>
            <a:off x="3782093" y="1360845"/>
            <a:ext cx="932507" cy="610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Arial Narrow" panose="020B0606020202030204" pitchFamily="34" charset="0"/>
              </a:rPr>
              <a:t>8,6</a:t>
            </a:r>
            <a:endParaRPr lang="ru-RU" sz="3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760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6" grpId="0" animBg="1"/>
      <p:bldP spid="17" grpId="0" animBg="1"/>
      <p:bldP spid="1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Структура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налоговых и неналоговых доходов местных бюджетов в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полугодии 2020 года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3579"/>
              </p:ext>
            </p:extLst>
          </p:nvPr>
        </p:nvGraphicFramePr>
        <p:xfrm>
          <a:off x="609601" y="869578"/>
          <a:ext cx="11470640" cy="585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2161088" y="2989440"/>
            <a:ext cx="2987560" cy="1940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ВСЕГО</a:t>
            </a:r>
            <a:r>
              <a:rPr 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20,5</a:t>
            </a:r>
            <a:br>
              <a:rPr lang="ru-RU" sz="36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600" b="1" dirty="0" err="1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млрд.рублей</a:t>
            </a:r>
            <a:endParaRPr lang="ru-RU" sz="3600" b="1" dirty="0">
              <a:solidFill>
                <a:srgbClr val="6C7B90"/>
              </a:solidFill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61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1798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dirty="0" smtClean="0"/>
              <a:t>Поступление налоговых и неналоговых доходов местных бюджетов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270840" y="564022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млн.рублей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2629" y="1025686"/>
          <a:ext cx="11011327" cy="563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2784"/>
                <a:gridCol w="1998349"/>
                <a:gridCol w="2155896"/>
                <a:gridCol w="1492544"/>
                <a:gridCol w="1251754"/>
              </a:tblGrid>
              <a:tr h="5920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Налог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Поступление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за </a:t>
                      </a:r>
                      <a:b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полугодие 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Поступление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за</a:t>
                      </a:r>
                      <a:b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полугодие 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27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1592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0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22 094,4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20 470,9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-1 623,5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92,7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налог на доходы </a:t>
                      </a:r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физлиц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11 536,3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10 873,1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663,2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94,3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налог на имущество </a:t>
                      </a:r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физлиц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151,8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168,4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110,9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земельный налог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3 732,9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3 456,4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276,5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92,6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налоги на совокупный доход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2 710,4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2 380,1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-330,3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87,8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госпошлина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260,5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261,9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100,5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акцизы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511,8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467,3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-44,5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91,3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НДПИ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22,6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10,5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186,8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прочие налоги и сборы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-2,1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75,9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- </a:t>
                      </a:r>
                      <a:r>
                        <a:rPr lang="ru-RU" sz="2400" b="0" i="0" u="none" strike="noStrike" dirty="0"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</a:p>
                  </a:txBody>
                  <a:tcPr marL="108000" marR="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3 169,9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2 834,5</a:t>
                      </a: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335,4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89,4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108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048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Структура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налоговых и неналоговых доходов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консолидированного бюджета Республики Татарстан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полугодии 2020 года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/>
          </p:nvPr>
        </p:nvGraphicFramePr>
        <p:xfrm>
          <a:off x="609601" y="869578"/>
          <a:ext cx="11470640" cy="585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2161088" y="2989440"/>
            <a:ext cx="2987560" cy="19409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ВСЕГО</a:t>
            </a:r>
            <a:r>
              <a:rPr 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ru-RU" sz="36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05,2</a:t>
            </a:r>
            <a:br>
              <a:rPr lang="ru-RU" sz="36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3600" b="1" dirty="0" err="1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млрд.рублей</a:t>
            </a:r>
            <a:endParaRPr lang="ru-RU" sz="3600" b="1" dirty="0">
              <a:solidFill>
                <a:srgbClr val="6C7B90"/>
              </a:solidFill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86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34290" y="46039"/>
            <a:ext cx="11144809" cy="574747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поступления </a:t>
            </a:r>
            <a:r>
              <a:rPr lang="ru-RU" sz="3200" dirty="0" smtClean="0"/>
              <a:t>земельного налога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80550360"/>
              </p:ext>
            </p:extLst>
          </p:nvPr>
        </p:nvGraphicFramePr>
        <p:xfrm>
          <a:off x="431031" y="1531620"/>
          <a:ext cx="11548068" cy="528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4290" y="845370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2491">
            <a:off x="4270286" y="3518502"/>
            <a:ext cx="1368100" cy="8106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97%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1275">
            <a:off x="7646101" y="3606187"/>
            <a:ext cx="1469532" cy="8106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9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3%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493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34494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Муниципалитеты, допустившие снижение по </a:t>
            </a:r>
            <a:r>
              <a:rPr lang="ru-RU" sz="2400" dirty="0" smtClean="0"/>
              <a:t>земельному налогу, </a:t>
            </a:r>
            <a:r>
              <a:rPr lang="ru-RU" sz="2400" dirty="0"/>
              <a:t>которое </a:t>
            </a:r>
            <a:r>
              <a:rPr lang="ru-RU" sz="2400" dirty="0" smtClean="0"/>
              <a:t>в ряде регионов может 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частично</a:t>
            </a:r>
            <a:r>
              <a:rPr lang="ru-RU" sz="2400" dirty="0" smtClean="0"/>
              <a:t> </a:t>
            </a:r>
            <a:r>
              <a:rPr lang="ru-RU" sz="2400" dirty="0"/>
              <a:t>компенсировано 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2836" y="680476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0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0141"/>
              </p:ext>
            </p:extLst>
          </p:nvPr>
        </p:nvGraphicFramePr>
        <p:xfrm>
          <a:off x="924560" y="1080586"/>
          <a:ext cx="11043943" cy="5513255"/>
        </p:xfrm>
        <a:graphic>
          <a:graphicData uri="http://schemas.openxmlformats.org/drawingml/2006/table">
            <a:tbl>
              <a:tblPr/>
              <a:tblGrid>
                <a:gridCol w="4027073"/>
                <a:gridCol w="1808566"/>
                <a:gridCol w="1856793"/>
                <a:gridCol w="1570304"/>
                <a:gridCol w="1781207"/>
              </a:tblGrid>
              <a:tr h="1078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378 992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316 153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-62 839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16 088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34 149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31 247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-2 902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1 827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81 342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73 677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665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6 362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Буинский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13 123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3 949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1 920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45 197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38 286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-6 911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4 259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Кукморский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8 732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6 987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-1 745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1 654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92 587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85 265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-7 322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4 857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11 830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8 905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925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Сабинский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13 714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8 778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936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859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Тюлячинский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2 068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1 412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-656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603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1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Ютазинский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11 781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4 179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602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1 233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9985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34494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Муниципалитеты, допустившие снижение по </a:t>
            </a:r>
            <a:r>
              <a:rPr lang="ru-RU" sz="2400" dirty="0" smtClean="0"/>
              <a:t>земельному налогу, </a:t>
            </a:r>
            <a:r>
              <a:rPr lang="ru-RU" sz="2400" dirty="0"/>
              <a:t>которое </a:t>
            </a:r>
            <a:r>
              <a:rPr lang="ru-RU" sz="2400" dirty="0" smtClean="0"/>
              <a:t>в ряде регионов может </a:t>
            </a:r>
            <a:r>
              <a:rPr lang="ru-RU" sz="2400" dirty="0"/>
              <a:t>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полностью </a:t>
            </a:r>
            <a:r>
              <a:rPr lang="ru-RU" sz="2400" dirty="0" smtClean="0"/>
              <a:t>компенсировано </a:t>
            </a:r>
            <a:r>
              <a:rPr lang="ru-RU" sz="2400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2836" y="680476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0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6729"/>
              </p:ext>
            </p:extLst>
          </p:nvPr>
        </p:nvGraphicFramePr>
        <p:xfrm>
          <a:off x="841728" y="1080587"/>
          <a:ext cx="11126775" cy="5636895"/>
        </p:xfrm>
        <a:graphic>
          <a:graphicData uri="http://schemas.openxmlformats.org/drawingml/2006/table">
            <a:tbl>
              <a:tblPr/>
              <a:tblGrid>
                <a:gridCol w="4057277"/>
                <a:gridCol w="1822131"/>
                <a:gridCol w="1870719"/>
                <a:gridCol w="1582082"/>
                <a:gridCol w="1794566"/>
              </a:tblGrid>
              <a:tr h="688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10 328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7 720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-2 608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3 123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Азнакаевский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92 163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90 746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-1 417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2 240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Актанышский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5 352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4 589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-763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1 373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Балтасинский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3 892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3 816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717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110 236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88 422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-21 814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28 118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Менделеевский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15 107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14 096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011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2 458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6 555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5 639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-916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1 968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Нижнекамский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519 050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506 923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127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15 091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Нурлатский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43 454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42 330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-1 124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3 569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Рыбно-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Слободский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6 235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5 691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1 989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10 530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9 902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-628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2 084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Тукаевский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31 357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27 488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-3 869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6 499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Чистопольский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33 028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28 548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-4 480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4 896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г.Набережные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Челны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237 226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218 350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-18 </a:t>
                      </a:r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876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20 143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1 640 163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1 502 114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-138 049</a:t>
                      </a: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163 992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00" marR="54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99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16093" y="5571461"/>
            <a:ext cx="1275907" cy="128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377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/>
              <a:t>Поступление налогов </a:t>
            </a:r>
            <a:r>
              <a:rPr lang="ru-RU" dirty="0"/>
              <a:t>на совокупный </a:t>
            </a:r>
            <a:r>
              <a:rPr lang="ru-RU" dirty="0" smtClean="0"/>
              <a:t>доход в местные бюджеты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168290" y="669925"/>
            <a:ext cx="17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млн.рублей</a:t>
            </a:r>
            <a:endParaRPr lang="ru-RU" sz="24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9737"/>
              </p:ext>
            </p:extLst>
          </p:nvPr>
        </p:nvGraphicFramePr>
        <p:xfrm>
          <a:off x="914401" y="1131590"/>
          <a:ext cx="11087528" cy="5238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0239"/>
                <a:gridCol w="2139602"/>
                <a:gridCol w="2448387"/>
                <a:gridCol w="1792459"/>
                <a:gridCol w="1516841"/>
              </a:tblGrid>
              <a:tr h="3998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Налог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Поступление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за</a:t>
                      </a:r>
                      <a:b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полугодие 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Поступление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за </a:t>
                      </a:r>
                      <a:b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 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полугодие 2020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99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2224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2 710,4</a:t>
                      </a:r>
                      <a:endParaRPr lang="ru-RU" sz="28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380,1</a:t>
                      </a:r>
                      <a:endParaRPr lang="ru-RU" sz="28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- 330,3</a:t>
                      </a:r>
                      <a:endParaRPr lang="ru-RU" sz="28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87,8</a:t>
                      </a:r>
                      <a:endParaRPr lang="ru-RU" sz="28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175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Налог</a:t>
                      </a:r>
                      <a:r>
                        <a:rPr lang="ru-RU" sz="24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по упрощенной системе налогообложения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28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650,1</a:t>
                      </a:r>
                      <a:endParaRPr lang="ru-RU" sz="2800" b="0" i="0" u="none" strike="noStrike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1 470,7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- 179,4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89,1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3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Единый</a:t>
                      </a:r>
                      <a:r>
                        <a:rPr lang="ru-RU" sz="24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налог на вмененный доход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927,8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784,4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- 143,4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84,5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5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Единый сельскохозяйственный</a:t>
                      </a:r>
                      <a:r>
                        <a:rPr lang="ru-RU" sz="24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налог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93,8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77,3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- 16,5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82,4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3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Патентная система налогообложения</a:t>
                      </a:r>
                      <a:endParaRPr lang="ru-RU" sz="2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38,7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47,7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123,3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671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34494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Муниципалитеты, допустившие снижение по </a:t>
            </a:r>
            <a:r>
              <a:rPr lang="ru-RU" sz="2400" dirty="0" smtClean="0"/>
              <a:t>УСН, </a:t>
            </a:r>
            <a:r>
              <a:rPr lang="ru-RU" sz="2400" dirty="0"/>
              <a:t>которое </a:t>
            </a:r>
            <a:r>
              <a:rPr lang="ru-RU" sz="2400" dirty="0" smtClean="0"/>
              <a:t>в ряде регионов может </a:t>
            </a:r>
            <a:r>
              <a:rPr lang="ru-RU" sz="2400" dirty="0"/>
              <a:t>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частично </a:t>
            </a:r>
            <a:r>
              <a:rPr lang="ru-RU" sz="2400" dirty="0" smtClean="0"/>
              <a:t>компенсировано </a:t>
            </a:r>
            <a:r>
              <a:rPr lang="ru-RU" sz="2400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92657" y="463286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0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7267"/>
              </p:ext>
            </p:extLst>
          </p:nvPr>
        </p:nvGraphicFramePr>
        <p:xfrm>
          <a:off x="844953" y="863405"/>
          <a:ext cx="11183371" cy="5853594"/>
        </p:xfrm>
        <a:graphic>
          <a:graphicData uri="http://schemas.openxmlformats.org/drawingml/2006/table">
            <a:tbl>
              <a:tblPr/>
              <a:tblGrid>
                <a:gridCol w="3062217"/>
                <a:gridCol w="1402241"/>
                <a:gridCol w="1259156"/>
                <a:gridCol w="1402241"/>
                <a:gridCol w="1068375"/>
                <a:gridCol w="1345007"/>
                <a:gridCol w="1644134"/>
              </a:tblGrid>
              <a:tr h="939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Нижнекамский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62 707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119 520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53 338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-9 369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6 449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Чистопольский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17 718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12 810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-4 908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2 699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19 236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36 238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16 640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-2 596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1 756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Нурлатский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7 278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13 117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5 504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-1 774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1 307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2 424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4 345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926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-1 498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Муслюмовский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3 486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5 467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2 035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-1 451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630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Мамадышский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4 970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10 933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3 628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-1 342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Спасский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6 200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2 416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-1 327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Заинский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8 491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7 192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-1 299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Менделеевский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3 678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5 865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-1 222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1 169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Балтасинский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5 007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9 368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3 967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-1 040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907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4 902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9 755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4 073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-829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784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Тюлячинский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2 435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1 695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Аксубаевский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1 790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3 128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1 236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-554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Алькеевский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1 813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1 440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-373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2 036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1 087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-164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64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44953" y="28907"/>
            <a:ext cx="11183371" cy="834494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Муниципалитеты, допустившие снижение по </a:t>
            </a:r>
            <a:r>
              <a:rPr lang="ru-RU" sz="2400" dirty="0" smtClean="0"/>
              <a:t>УСН, </a:t>
            </a:r>
            <a:r>
              <a:rPr lang="ru-RU" sz="2400" dirty="0"/>
              <a:t>которое </a:t>
            </a:r>
            <a:r>
              <a:rPr lang="ru-RU" sz="2400" dirty="0" smtClean="0"/>
              <a:t>в ряде регионов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может </a:t>
            </a:r>
            <a:r>
              <a:rPr lang="ru-RU" sz="2400" dirty="0"/>
              <a:t>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полностью </a:t>
            </a:r>
            <a:r>
              <a:rPr lang="ru-RU" sz="2400" dirty="0" smtClean="0"/>
              <a:t>компенсировано </a:t>
            </a:r>
            <a:r>
              <a:rPr lang="ru-RU" sz="2400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92657" y="463286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0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77367"/>
              </p:ext>
            </p:extLst>
          </p:nvPr>
        </p:nvGraphicFramePr>
        <p:xfrm>
          <a:off x="844953" y="863405"/>
          <a:ext cx="11183371" cy="5853594"/>
        </p:xfrm>
        <a:graphic>
          <a:graphicData uri="http://schemas.openxmlformats.org/drawingml/2006/table">
            <a:tbl>
              <a:tblPr/>
              <a:tblGrid>
                <a:gridCol w="3062217"/>
                <a:gridCol w="1402241"/>
                <a:gridCol w="1259156"/>
                <a:gridCol w="1402241"/>
                <a:gridCol w="1068375"/>
                <a:gridCol w="1345007"/>
                <a:gridCol w="1644134"/>
              </a:tblGrid>
              <a:tr h="939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1 006 805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2 100 000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904 602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-102 203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121 214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г.Набережные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Ч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елны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228 338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449 560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186 830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-41 508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44 326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55 894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112 339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48 688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-7 206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8 512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19 653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36 199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16 461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-3 192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3 582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21 618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38 969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18 675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-2 943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5 374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Тукаевский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21 501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36 096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19 498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-2 003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Пестречинский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9 423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7 621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-1 802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3 051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Арский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7 943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15 294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7 443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1 088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4 140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3 701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-439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5 929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5 563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-366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Кайбицкий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1 437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2 594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1 194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-243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335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Сабинский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10 276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16 500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10 040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-236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35 168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70 679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35 017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-151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5 044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3 657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6 837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3 556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Атнинский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1 133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2 296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1 121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r>
                        <a:rPr lang="ru-RU" sz="18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1 683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3 968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1 680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13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34719" y="46039"/>
            <a:ext cx="11033784" cy="834494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Муниципалитеты, допустившие снижение по </a:t>
            </a:r>
            <a:r>
              <a:rPr lang="ru-RU" sz="2400" dirty="0" smtClean="0"/>
              <a:t>ЕНВД, </a:t>
            </a:r>
            <a:r>
              <a:rPr lang="ru-RU" sz="2400" dirty="0"/>
              <a:t>которое </a:t>
            </a:r>
            <a:r>
              <a:rPr lang="ru-RU" sz="2400" dirty="0" smtClean="0"/>
              <a:t>в ряде регионов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может </a:t>
            </a:r>
            <a:r>
              <a:rPr lang="ru-RU" sz="2400" dirty="0"/>
              <a:t>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частично</a:t>
            </a:r>
            <a:r>
              <a:rPr lang="ru-RU" sz="2400" dirty="0" smtClean="0"/>
              <a:t> компенсировано </a:t>
            </a:r>
            <a:r>
              <a:rPr lang="ru-RU" sz="2400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58473" y="577926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0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43879"/>
              </p:ext>
            </p:extLst>
          </p:nvPr>
        </p:nvGraphicFramePr>
        <p:xfrm>
          <a:off x="934719" y="978030"/>
          <a:ext cx="11033784" cy="5707245"/>
        </p:xfrm>
        <a:graphic>
          <a:graphicData uri="http://schemas.openxmlformats.org/drawingml/2006/table">
            <a:tbl>
              <a:tblPr/>
              <a:tblGrid>
                <a:gridCol w="3021258"/>
                <a:gridCol w="1383485"/>
                <a:gridCol w="1242313"/>
                <a:gridCol w="1383485"/>
                <a:gridCol w="1158420"/>
                <a:gridCol w="1222681"/>
                <a:gridCol w="1622142"/>
              </a:tblGrid>
              <a:tr h="988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422 809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790 000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346 174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-76 635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43 380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г.Набержные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Ч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елны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142 464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283 685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117 074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-25 390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12 448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47 591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90 730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36 159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-11 432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4 428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Нижнекамский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64 977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133 520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53 651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-11 326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47 367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91 000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39 729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-7 638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3 283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20 805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40 092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17 698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-3 107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1 350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15 559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30 705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13 910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-1 649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1 451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14 365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25 843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12 821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-1 544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1 014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6 724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13 583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5 835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-889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3 352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6 471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2 759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-593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Тукаевский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6 307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12 600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5 831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-476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Спасский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2 901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5 000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2 636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-265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Алексеевский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3 792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7 400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3 599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-193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Тюлячинский</a:t>
                      </a:r>
                      <a:r>
                        <a:rPr lang="ru-RU" sz="20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2 296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4 983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2 218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907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834494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Муниципалитеты, допустившие снижение по </a:t>
            </a:r>
            <a:r>
              <a:rPr lang="ru-RU" sz="2400" dirty="0" smtClean="0"/>
              <a:t>ЕНВД, </a:t>
            </a:r>
            <a:r>
              <a:rPr lang="ru-RU" sz="2400" dirty="0"/>
              <a:t>которое </a:t>
            </a:r>
            <a:r>
              <a:rPr lang="ru-RU" sz="2400" dirty="0" smtClean="0"/>
              <a:t>в ряде регионов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может </a:t>
            </a:r>
            <a:r>
              <a:rPr lang="ru-RU" sz="2400" dirty="0"/>
              <a:t>быть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полностью </a:t>
            </a:r>
            <a:r>
              <a:rPr lang="ru-RU" sz="2400" dirty="0" smtClean="0"/>
              <a:t>компенсировано </a:t>
            </a:r>
            <a:r>
              <a:rPr lang="ru-RU" sz="2400" dirty="0"/>
              <a:t>недоимкой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58473" y="577926"/>
            <a:ext cx="17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err="1">
                <a:solidFill>
                  <a:srgbClr val="6C7B90"/>
                </a:solidFill>
                <a:latin typeface="Arial Narrow" panose="020B0606020202030204" pitchFamily="34" charset="0"/>
              </a:rPr>
              <a:t>т</a:t>
            </a:r>
            <a:r>
              <a:rPr lang="ru-RU" sz="2000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ыс.рублей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79750"/>
              </p:ext>
            </p:extLst>
          </p:nvPr>
        </p:nvGraphicFramePr>
        <p:xfrm>
          <a:off x="798655" y="978030"/>
          <a:ext cx="11169850" cy="5677289"/>
        </p:xfrm>
        <a:graphic>
          <a:graphicData uri="http://schemas.openxmlformats.org/drawingml/2006/table">
            <a:tbl>
              <a:tblPr/>
              <a:tblGrid>
                <a:gridCol w="3058515"/>
                <a:gridCol w="1400546"/>
                <a:gridCol w="1257633"/>
                <a:gridCol w="1400546"/>
                <a:gridCol w="1156985"/>
                <a:gridCol w="1253479"/>
                <a:gridCol w="1642146"/>
              </a:tblGrid>
              <a:tr h="89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1.07.2019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Факт на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снижения</a:t>
                      </a:r>
                      <a:endParaRPr lang="ru-RU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Недоимка на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1.07.2020 </a:t>
                      </a:r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без банкротов</a:t>
                      </a: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Азнакаевский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9 501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18 480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8 716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-785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1 049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Нурлатский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7 184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13 600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6 582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-602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731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Буинский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5 880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10 523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5 316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-564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1 118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Заинский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8 089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14 500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7 566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-523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536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Апастовский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2 602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5 324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2 151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-451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798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Менделеевский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3 693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6 632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3 301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-392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395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Актанышский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3 684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7 108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3 311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-373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5 099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10 406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4 858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-241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Пестречинский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4 295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9 324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4 119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-176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429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Муслюмовский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2 738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5 419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2 592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Сармановский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2 810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5 560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2 674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-136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2 285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4 798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2 217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3 909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5 300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3 843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670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Балтасинский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5 696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11 970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5 636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Мамадышский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3 654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7 253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3 616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1 084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2 052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1 066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Дрожжановский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1 260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2 000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1 245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672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58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Верхнеуслонский</a:t>
                      </a:r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4 561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2 145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77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Динамика недоимки по налогам в консолидированный бюджет Республики Татарстан  </a:t>
            </a:r>
            <a:endParaRPr lang="ru-RU" sz="32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без учета текущих платежей банкротов и налогоплательщиков, находящихся в стадии </a:t>
            </a:r>
            <a:r>
              <a:rPr lang="ru-RU" sz="2000" dirty="0" smtClean="0"/>
              <a:t>ликвидации)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7742906"/>
              </p:ext>
            </p:extLst>
          </p:nvPr>
        </p:nvGraphicFramePr>
        <p:xfrm>
          <a:off x="870857" y="2021328"/>
          <a:ext cx="11108242" cy="474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084" y="1559663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млн.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21353991">
            <a:off x="5666614" y="3439816"/>
            <a:ext cx="2421537" cy="9375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+ 358,9 (110%)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1436247">
            <a:off x="5657144" y="4588112"/>
            <a:ext cx="2421537" cy="93756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+ 1,7 (100,1%)</a:t>
            </a:r>
            <a:endParaRPr lang="ru-RU" sz="2400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87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19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36171" y="46040"/>
            <a:ext cx="10533778" cy="454704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Муниципалитеты, допустившие </a:t>
            </a:r>
            <a:r>
              <a:rPr lang="ru-RU" sz="2400" dirty="0" smtClean="0"/>
              <a:t>значительный рост </a:t>
            </a:r>
            <a:r>
              <a:rPr lang="ru-RU" sz="2400" dirty="0"/>
              <a:t>задолженности по аренде </a:t>
            </a:r>
            <a:r>
              <a:rPr lang="ru-RU" sz="2400" dirty="0" smtClean="0"/>
              <a:t>земли и имущества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487603" y="316078"/>
            <a:ext cx="158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err="1" smtClean="0">
                <a:solidFill>
                  <a:srgbClr val="6C7B90"/>
                </a:solidFill>
                <a:latin typeface="Arial Narrow" panose="020B0606020202030204" pitchFamily="34" charset="0"/>
              </a:rPr>
              <a:t>тыс.рублей</a:t>
            </a:r>
            <a:endParaRPr lang="ru-RU" b="1" u="sng" dirty="0">
              <a:solidFill>
                <a:srgbClr val="6C7B9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39622"/>
              </p:ext>
            </p:extLst>
          </p:nvPr>
        </p:nvGraphicFramePr>
        <p:xfrm>
          <a:off x="804091" y="700260"/>
          <a:ext cx="11265989" cy="5964700"/>
        </p:xfrm>
        <a:graphic>
          <a:graphicData uri="http://schemas.openxmlformats.org/drawingml/2006/table">
            <a:tbl>
              <a:tblPr/>
              <a:tblGrid>
                <a:gridCol w="2823029"/>
                <a:gridCol w="2814320"/>
                <a:gridCol w="2814320"/>
                <a:gridCol w="2814320"/>
              </a:tblGrid>
              <a:tr h="313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задолженность на 01.01.2020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задолженность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01.07.2020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203 252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225 278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22 027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1 018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18 195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17 177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1 556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5 754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4 198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Пестречинский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4 119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4 028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14 500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17 117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2 617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2 201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3 729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1 528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1 968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3 479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1 512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1 745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2 848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1 103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Дрожжановский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806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744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Азнакаевский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1 844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2 104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260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Сабинский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Апастовский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756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Камско-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Устьинский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4 637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4 827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190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Арский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509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Атнинский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Алькеевский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Ютазинский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1 093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1 137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2 499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2 535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Кайбицкий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Спасский</a:t>
                      </a:r>
                      <a:endParaRPr lang="ru-RU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472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493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321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Поступление собственных доходов </a:t>
            </a:r>
            <a:r>
              <a:rPr lang="ru-RU" sz="3200" dirty="0" smtClean="0"/>
              <a:t>в</a:t>
            </a:r>
            <a:r>
              <a:rPr lang="en-US" sz="3200" dirty="0" smtClean="0"/>
              <a:t> </a:t>
            </a:r>
            <a:r>
              <a:rPr lang="ru-RU" sz="3200" dirty="0" smtClean="0"/>
              <a:t>консолидированный  </a:t>
            </a:r>
            <a:r>
              <a:rPr lang="ru-RU" sz="3200" dirty="0"/>
              <a:t>бюджет </a:t>
            </a:r>
            <a:r>
              <a:rPr lang="ru-RU" sz="3200" dirty="0" smtClean="0"/>
              <a:t>Республики Татарстан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1752199"/>
              </p:ext>
            </p:extLst>
          </p:nvPr>
        </p:nvGraphicFramePr>
        <p:xfrm>
          <a:off x="431031" y="1584960"/>
          <a:ext cx="11548068" cy="522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583" y="98533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25569">
            <a:off x="5354398" y="3876156"/>
            <a:ext cx="2748600" cy="85714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-31,6 (-23%)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67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3766" y="587384"/>
            <a:ext cx="10331776" cy="5741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Таким образом по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итогам полугодия самые значительные по объемам выпадающие доходы сложились в бюджете республики, в меньшей мере кризис затронул доходные источники местных бюджетов.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Несмотря на крайнюю ограниченность в бюджетных средствах в первые шесть месяцев, мы обеспечили местные бюджеты межбюджетными трансфертами, которые переданы им в полном объеме 31,5 млрд. рублей. </a:t>
            </a:r>
            <a:endParaRPr lang="ru-RU" sz="2400" dirty="0" smtClean="0">
              <a:solidFill>
                <a:schemeClr val="tx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Одновременное введение режима финансирования только первоочередных расходов позволило обеспечить в 1 полугодии своевременную выплату заработной платы, всех социальных пособий, были оплачены текущие расходы бюджетных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1229616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Межбюджетные трансферты местным бюджетам на </a:t>
            </a:r>
            <a:r>
              <a:rPr lang="ru-RU" dirty="0" smtClean="0"/>
              <a:t>1 июля 20</a:t>
            </a:r>
            <a:r>
              <a:rPr lang="en-US" dirty="0" smtClean="0"/>
              <a:t>20</a:t>
            </a:r>
            <a:r>
              <a:rPr lang="ru-RU" dirty="0" smtClean="0"/>
              <a:t> года</a:t>
            </a:r>
            <a:endParaRPr lang="ru-RU" dirty="0"/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3457899" y="1000760"/>
            <a:ext cx="158327" cy="5527040"/>
          </a:xfrm>
          <a:prstGeom prst="lef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6871" y="2299027"/>
            <a:ext cx="2401632" cy="293050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Всего выделено из бюджета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Республики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Татарстан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6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</a:t>
            </a:r>
            <a:r>
              <a:rPr lang="ru-RU" sz="36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,5</a:t>
            </a:r>
            <a:r>
              <a:rPr lang="en-US" sz="28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8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kern="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млрд.рублей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474681" y="802640"/>
            <a:ext cx="2072640" cy="3962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млн. рублей</a:t>
            </a:r>
            <a:endParaRPr lang="ru-RU" sz="2800" b="1" u="sng" dirty="0">
              <a:solidFill>
                <a:schemeClr val="accent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28359" y="1076961"/>
            <a:ext cx="7650480" cy="5455919"/>
            <a:chOff x="3322320" y="812800"/>
            <a:chExt cx="7650480" cy="5455919"/>
          </a:xfrm>
        </p:grpSpPr>
        <p:sp>
          <p:nvSpPr>
            <p:cNvPr id="8" name="Полилиния 7"/>
            <p:cNvSpPr/>
            <p:nvPr/>
          </p:nvSpPr>
          <p:spPr>
            <a:xfrm>
              <a:off x="5910611" y="812800"/>
              <a:ext cx="2473896" cy="1754305"/>
            </a:xfrm>
            <a:custGeom>
              <a:avLst/>
              <a:gdLst>
                <a:gd name="connsiteX0" fmla="*/ 0 w 2473896"/>
                <a:gd name="connsiteY0" fmla="*/ 1754305 h 1754305"/>
                <a:gd name="connsiteX1" fmla="*/ 1229978 w 2473896"/>
                <a:gd name="connsiteY1" fmla="*/ 0 h 1754305"/>
                <a:gd name="connsiteX2" fmla="*/ 1243918 w 2473896"/>
                <a:gd name="connsiteY2" fmla="*/ 0 h 1754305"/>
                <a:gd name="connsiteX3" fmla="*/ 2473896 w 2473896"/>
                <a:gd name="connsiteY3" fmla="*/ 1754305 h 1754305"/>
                <a:gd name="connsiteX4" fmla="*/ 0 w 2473896"/>
                <a:gd name="connsiteY4" fmla="*/ 1754305 h 17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896" h="1754305">
                  <a:moveTo>
                    <a:pt x="0" y="1754305"/>
                  </a:moveTo>
                  <a:lnTo>
                    <a:pt x="1229978" y="0"/>
                  </a:lnTo>
                  <a:lnTo>
                    <a:pt x="1243918" y="0"/>
                  </a:lnTo>
                  <a:lnTo>
                    <a:pt x="2473896" y="1754305"/>
                  </a:lnTo>
                  <a:lnTo>
                    <a:pt x="0" y="175430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Arial Narrow" panose="020B0606020202030204" pitchFamily="34" charset="0"/>
                </a:rPr>
                <a:t/>
              </a:r>
              <a:br>
                <a:rPr lang="ru-RU" sz="2800" b="1" kern="1200" dirty="0" smtClean="0">
                  <a:latin typeface="Arial Narrow" panose="020B0606020202030204" pitchFamily="34" charset="0"/>
                </a:rPr>
              </a:br>
              <a:r>
                <a:rPr lang="ru-RU" sz="2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Дотации</a:t>
              </a:r>
              <a:r>
                <a:rPr lang="ru-RU" sz="2400" b="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2400" b="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32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620,7</a:t>
              </a:r>
              <a:endParaRPr lang="ru-RU" sz="3200" b="1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52497" y="2567105"/>
              <a:ext cx="4190125" cy="1233871"/>
            </a:xfrm>
            <a:custGeom>
              <a:avLst/>
              <a:gdLst>
                <a:gd name="connsiteX0" fmla="*/ 0 w 4190125"/>
                <a:gd name="connsiteY0" fmla="*/ 1233871 h 1233871"/>
                <a:gd name="connsiteX1" fmla="*/ 865092 w 4190125"/>
                <a:gd name="connsiteY1" fmla="*/ 0 h 1233871"/>
                <a:gd name="connsiteX2" fmla="*/ 3325033 w 4190125"/>
                <a:gd name="connsiteY2" fmla="*/ 0 h 1233871"/>
                <a:gd name="connsiteX3" fmla="*/ 4190125 w 4190125"/>
                <a:gd name="connsiteY3" fmla="*/ 1233871 h 1233871"/>
                <a:gd name="connsiteX4" fmla="*/ 0 w 4190125"/>
                <a:gd name="connsiteY4" fmla="*/ 1233871 h 123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0125" h="1233871">
                  <a:moveTo>
                    <a:pt x="0" y="1233871"/>
                  </a:moveTo>
                  <a:lnTo>
                    <a:pt x="865092" y="0"/>
                  </a:lnTo>
                  <a:lnTo>
                    <a:pt x="3325033" y="0"/>
                  </a:lnTo>
                  <a:lnTo>
                    <a:pt x="4190125" y="1233871"/>
                  </a:lnTo>
                  <a:lnTo>
                    <a:pt x="0" y="1233871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274301"/>
                <a:satOff val="10898"/>
                <a:lumOff val="33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8832" tIns="35560" rIns="768832" bIns="35560" numCol="1" spcCol="1270" anchor="ctr" anchorCtr="0">
              <a:noAutofit/>
            </a:bodyPr>
            <a:lstStyle/>
            <a:p>
              <a:pPr lvl="0" algn="ctr" defTabSz="12446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Иные</a:t>
              </a:r>
              <a:b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межбюджетные</a:t>
              </a:r>
              <a:b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трансферты</a:t>
              </a:r>
              <a:r>
                <a:rPr lang="ru-RU" sz="280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280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32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2 223,4</a:t>
              </a:r>
              <a:endParaRPr lang="ru-RU" sz="3200" b="1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188000" y="3794030"/>
              <a:ext cx="5920302" cy="1233871"/>
            </a:xfrm>
            <a:custGeom>
              <a:avLst/>
              <a:gdLst>
                <a:gd name="connsiteX0" fmla="*/ 0 w 5920302"/>
                <a:gd name="connsiteY0" fmla="*/ 1233871 h 1233871"/>
                <a:gd name="connsiteX1" fmla="*/ 865092 w 5920302"/>
                <a:gd name="connsiteY1" fmla="*/ 0 h 1233871"/>
                <a:gd name="connsiteX2" fmla="*/ 5055210 w 5920302"/>
                <a:gd name="connsiteY2" fmla="*/ 0 h 1233871"/>
                <a:gd name="connsiteX3" fmla="*/ 5920302 w 5920302"/>
                <a:gd name="connsiteY3" fmla="*/ 1233871 h 1233871"/>
                <a:gd name="connsiteX4" fmla="*/ 0 w 5920302"/>
                <a:gd name="connsiteY4" fmla="*/ 1233871 h 123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0302" h="1233871">
                  <a:moveTo>
                    <a:pt x="0" y="1233871"/>
                  </a:moveTo>
                  <a:lnTo>
                    <a:pt x="865092" y="0"/>
                  </a:lnTo>
                  <a:lnTo>
                    <a:pt x="5055210" y="0"/>
                  </a:lnTo>
                  <a:lnTo>
                    <a:pt x="5920302" y="1233871"/>
                  </a:lnTo>
                  <a:lnTo>
                    <a:pt x="0" y="123387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548601"/>
                <a:satOff val="21796"/>
                <a:lumOff val="666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1613" tIns="35560" rIns="1071613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Субсидии </a:t>
              </a:r>
              <a:br>
                <a:rPr lang="ru-RU" sz="280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en-US" sz="32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8 414,6</a:t>
              </a:r>
              <a:endParaRPr lang="ru-RU" sz="3200" b="1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22320" y="5034848"/>
              <a:ext cx="7650480" cy="1233871"/>
            </a:xfrm>
            <a:custGeom>
              <a:avLst/>
              <a:gdLst>
                <a:gd name="connsiteX0" fmla="*/ 0 w 7650480"/>
                <a:gd name="connsiteY0" fmla="*/ 1233871 h 1233871"/>
                <a:gd name="connsiteX1" fmla="*/ 865092 w 7650480"/>
                <a:gd name="connsiteY1" fmla="*/ 0 h 1233871"/>
                <a:gd name="connsiteX2" fmla="*/ 6785388 w 7650480"/>
                <a:gd name="connsiteY2" fmla="*/ 0 h 1233871"/>
                <a:gd name="connsiteX3" fmla="*/ 7650480 w 7650480"/>
                <a:gd name="connsiteY3" fmla="*/ 1233871 h 1233871"/>
                <a:gd name="connsiteX4" fmla="*/ 0 w 7650480"/>
                <a:gd name="connsiteY4" fmla="*/ 1233871 h 123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0480" h="1233871">
                  <a:moveTo>
                    <a:pt x="0" y="1233871"/>
                  </a:moveTo>
                  <a:lnTo>
                    <a:pt x="865092" y="0"/>
                  </a:lnTo>
                  <a:lnTo>
                    <a:pt x="6785388" y="0"/>
                  </a:lnTo>
                  <a:lnTo>
                    <a:pt x="7650480" y="1233871"/>
                  </a:lnTo>
                  <a:lnTo>
                    <a:pt x="0" y="123387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822902"/>
                <a:satOff val="32694"/>
                <a:lumOff val="99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393" tIns="35560" rIns="1374395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Субвенции</a:t>
              </a:r>
              <a:br>
                <a:rPr lang="ru-RU" sz="280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en-US" sz="32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20 186,4</a:t>
              </a:r>
              <a:endParaRPr lang="ru-RU" sz="3200" b="1" kern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562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24560" y="46039"/>
            <a:ext cx="10938956" cy="574747"/>
          </a:xfrm>
        </p:spPr>
        <p:txBody>
          <a:bodyPr/>
          <a:lstStyle/>
          <a:p>
            <a:r>
              <a:rPr lang="ru-RU" sz="3200" dirty="0"/>
              <a:t>Расходы бюджетов  за I </a:t>
            </a:r>
            <a:r>
              <a:rPr lang="ru-RU" sz="3200" dirty="0" smtClean="0"/>
              <a:t>полугодие 2020 </a:t>
            </a:r>
            <a:r>
              <a:rPr lang="ru-RU" sz="3200" dirty="0"/>
              <a:t>года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17862"/>
              </p:ext>
            </p:extLst>
          </p:nvPr>
        </p:nvGraphicFramePr>
        <p:xfrm>
          <a:off x="924560" y="1614599"/>
          <a:ext cx="10938956" cy="4162761"/>
        </p:xfrm>
        <a:graphic>
          <a:graphicData uri="http://schemas.openxmlformats.org/drawingml/2006/table">
            <a:tbl>
              <a:tblPr firstRow="1" bandRow="1"/>
              <a:tblGrid>
                <a:gridCol w="7972459"/>
                <a:gridCol w="2966497"/>
              </a:tblGrid>
              <a:tr h="1387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Консолидированный бюджет </a:t>
                      </a:r>
                      <a:b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Республики Татарстан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164,2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7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Бюджет Республики Татарстан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145,5</a:t>
                      </a:r>
                      <a:endParaRPr lang="ru-RU" sz="4000" b="1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7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Местные бюджеты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40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50,2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76546" y="856082"/>
            <a:ext cx="268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 smtClean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млрд. </a:t>
            </a:r>
            <a:r>
              <a:rPr lang="ru-RU" sz="2800" b="1" u="sng" dirty="0">
                <a:solidFill>
                  <a:schemeClr val="accent4"/>
                </a:solidFill>
                <a:latin typeface="Arial Narrow" pitchFamily="34" charset="0"/>
                <a:cs typeface="Microsoft Sans Serif" pitchFamily="34" charset="0"/>
              </a:rPr>
              <a:t>рублей</a:t>
            </a:r>
            <a:endParaRPr lang="ru-RU" sz="2800" b="1" dirty="0">
              <a:solidFill>
                <a:schemeClr val="accent4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33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83920" y="46039"/>
            <a:ext cx="10938802" cy="574747"/>
          </a:xfrm>
        </p:spPr>
        <p:txBody>
          <a:bodyPr>
            <a:noAutofit/>
          </a:bodyPr>
          <a:lstStyle/>
          <a:p>
            <a:r>
              <a:rPr lang="ru-RU" sz="2400" dirty="0"/>
              <a:t>Параметры повышения заработной платы отдельных категорий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работников </a:t>
            </a:r>
            <a:r>
              <a:rPr lang="ru-RU" sz="2400" dirty="0"/>
              <a:t>бюджетной сферы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01065"/>
              </p:ext>
            </p:extLst>
          </p:nvPr>
        </p:nvGraphicFramePr>
        <p:xfrm>
          <a:off x="883920" y="910168"/>
          <a:ext cx="11020082" cy="55655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10480"/>
                <a:gridCol w="2600960"/>
                <a:gridCol w="2331872"/>
                <a:gridCol w="976770"/>
              </a:tblGrid>
              <a:tr h="430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Достигнутые параметры на 01.07.2020 (предварительно), в рублях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 среднемесячному доходу от трудовой деятельности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 уровню 2019 года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87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39 043,9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дошкольных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32 548,3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учреждений дополнительного образования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38 276,2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 и мастера производственного обучения образовательных учреждений начального и среднего профессионального образования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40 306,7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Преподаватели образовательных учреждений высшего профессионального образования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85 926,7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Научные сотрудники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68 004,8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Работники учреждений культуры, искусства и кинематографии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34 501,6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34 312,3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Врачи и работники медицинских организаций, имеющие высшее медицинское образование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74 005,2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медицинский (фармацевтический) персонал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37 054,7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Младший медицинский (фармацевтический) персонал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35 641,3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 персонал учреждений для детей-сирот</a:t>
                      </a:r>
                      <a:endParaRPr lang="ru-RU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37 623,1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684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/>
              <a:t>Доходы от оказания платных </a:t>
            </a:r>
            <a:r>
              <a:rPr lang="ru-RU" dirty="0" smtClean="0"/>
              <a:t>услуг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83220625"/>
              </p:ext>
            </p:extLst>
          </p:nvPr>
        </p:nvGraphicFramePr>
        <p:xfrm>
          <a:off x="869576" y="1512736"/>
          <a:ext cx="11189532" cy="519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576" y="951878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</a:t>
            </a:r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66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1142681"/>
          </a:xfrm>
        </p:spPr>
        <p:txBody>
          <a:bodyPr>
            <a:normAutofit/>
          </a:bodyPr>
          <a:lstStyle/>
          <a:p>
            <a:r>
              <a:rPr lang="ru-RU" sz="2400" dirty="0"/>
              <a:t>Министерства, </a:t>
            </a:r>
            <a:r>
              <a:rPr lang="ru-RU" sz="2400" dirty="0" smtClean="0"/>
              <a:t>ведомства Республики Татарстан </a:t>
            </a:r>
            <a:r>
              <a:rPr lang="ru-RU" sz="2400" dirty="0"/>
              <a:t>с низким уровнем сбора доходов от оказания платных </a:t>
            </a:r>
            <a:r>
              <a:rPr lang="ru-RU" sz="2400" dirty="0" smtClean="0"/>
              <a:t>услуг за </a:t>
            </a:r>
            <a:r>
              <a:rPr lang="en-US" sz="2400" dirty="0"/>
              <a:t>I</a:t>
            </a:r>
            <a:r>
              <a:rPr lang="ru-RU" sz="2400" dirty="0" smtClean="0"/>
              <a:t> полугодие 20</a:t>
            </a:r>
            <a:r>
              <a:rPr lang="en-US" sz="2400" dirty="0" smtClean="0"/>
              <a:t>20</a:t>
            </a:r>
            <a:r>
              <a:rPr lang="ru-RU" sz="2400" dirty="0" smtClean="0"/>
              <a:t> </a:t>
            </a:r>
            <a:r>
              <a:rPr lang="ru-RU" sz="2400" dirty="0"/>
              <a:t>года</a:t>
            </a:r>
          </a:p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92327"/>
              </p:ext>
            </p:extLst>
          </p:nvPr>
        </p:nvGraphicFramePr>
        <p:xfrm>
          <a:off x="850620" y="1018391"/>
          <a:ext cx="11162087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256"/>
                <a:gridCol w="1586585"/>
                <a:gridCol w="1324859"/>
                <a:gridCol w="1630543"/>
                <a:gridCol w="909457"/>
                <a:gridCol w="1290320"/>
                <a:gridCol w="796067"/>
              </a:tblGrid>
              <a:tr h="325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Министерство, ведомство </a:t>
                      </a:r>
                      <a:b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Республики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Татарстан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 за 6 мес. 2019 года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800" b="1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2020г.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 2019г.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Доходы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 мес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 2020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исп.</a:t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ВСЕГО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449 879,1   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548 391,9   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671 701,1   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44,3%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-778 178,0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-14,3%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25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Государственный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комитет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архивному делу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373,3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556,1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935,2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27,8%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-23 438,0 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-88,9%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по делам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молодежи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84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272,3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549,5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377,9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14,5%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-65 894,4 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-78,2%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промышленности и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торговли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850,5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000,0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806,3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6,9%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-6 044,3 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-77,0%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Государственный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комитет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биологическим ресурсам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547,6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200,0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666,8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20,8%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-880,8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-56,9%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ГБУ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"Музей-заповедник "Казанский Кремль"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891,3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113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892,4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540,6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23,3%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-30 350,7 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-53,3%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культуры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477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617,8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691 637,9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309 163,4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44,7%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-168 454,4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-35,3%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93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земельных и имущественных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отношений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199,8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476,4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999,0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29,3%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-5 200,8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-32,1%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спорта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114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460,0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245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939,3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85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205,2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34,6%</a:t>
                      </a:r>
                      <a:endParaRPr lang="ru-RU" sz="1800" b="0" i="0" u="none" strike="no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-29 254,8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-25,6%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здравоохранения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393 617,8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5 168 152,9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1 965 234,6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38,0%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-428 383,2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-17,9%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лесного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хозяйства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296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139,1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772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065,6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270 </a:t>
                      </a:r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631,1   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35,1%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-25 508,1 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-8,6%</a:t>
                      </a:r>
                      <a:endParaRPr lang="ru-RU" sz="1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45471" y="541002"/>
            <a:ext cx="214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тыс.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3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14399" y="46039"/>
            <a:ext cx="11074402" cy="11426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Муниципалитеты с </a:t>
            </a:r>
            <a:r>
              <a:rPr lang="ru-RU" sz="2400" dirty="0"/>
              <a:t>низким уровнем сбора доходов от оказания платных </a:t>
            </a:r>
            <a:r>
              <a:rPr lang="ru-RU" sz="2400" dirty="0" smtClean="0"/>
              <a:t>услуг </a:t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en-US" sz="2400" dirty="0"/>
              <a:t>I</a:t>
            </a:r>
            <a:r>
              <a:rPr lang="ru-RU" sz="2400" dirty="0" smtClean="0"/>
              <a:t> полугодие 2020 </a:t>
            </a:r>
            <a:r>
              <a:rPr lang="ru-RU" sz="2400" dirty="0"/>
              <a:t>года</a:t>
            </a:r>
          </a:p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99345"/>
              </p:ext>
            </p:extLst>
          </p:nvPr>
        </p:nvGraphicFramePr>
        <p:xfrm>
          <a:off x="914400" y="817434"/>
          <a:ext cx="11074401" cy="59084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3667"/>
                <a:gridCol w="1471789"/>
                <a:gridCol w="1471789"/>
                <a:gridCol w="1471789"/>
                <a:gridCol w="1471789"/>
                <a:gridCol w="1471789"/>
                <a:gridCol w="1471789"/>
              </a:tblGrid>
              <a:tr h="844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Район,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город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Исполнение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01.07.2019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2020 год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Исполнение 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01.07.2020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исполнения плана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Отклонение,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сумма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Отклонение,</a:t>
                      </a:r>
                      <a:r>
                        <a:rPr lang="ru-RU" sz="18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%</a:t>
                      </a:r>
                      <a:endParaRPr lang="ru-RU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1 902 106,0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3 895 485,8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1 324 008,9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34,0%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-578 097,0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-30,4%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Алексеевский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7 401,9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17 879,9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4 878,2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27,3%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-2 523,7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-34,1%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Атнинский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2 382,7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5 306,6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1 617,1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-765,5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-32,1%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16 913,2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16 043,2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7 048,4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43,9%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-9 864,8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-58,3%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36 653,1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77 801,9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23 648,2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30,4%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-13 005,0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-35,5%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Буинский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20 924,3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29 548,1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9 625,9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32,6%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-11 298,3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-54,0%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Заинский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28 326,7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54 347,2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16 694,8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30,7%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-11 631,9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-41,1%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г.Казань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736 987,0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1 703 169,4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548 485,6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32,2%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-188 501,5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-25,6%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Камско-</a:t>
                      </a:r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Устьинский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6 127,6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12 088,0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3 302,5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27,3%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-2 825,1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-46,1%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14 520,0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18 265,9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6 949,0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38,0%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-7 571,1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-52,1%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Мамадышский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9 219,8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23 473,0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6 026,0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25,7%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-3 193,8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-34,6%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14 071,8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19 140,8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6 802,3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35,5%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-7 269,5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-51,7%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г.Набережные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Челны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298 935,5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542 073,1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196 055,2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36,2%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-102 880,3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-34,4%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Нижнекамский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213 985,5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456 462,7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140 000,4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30,7%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-73 985,1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-34,6%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Рыбно-</a:t>
                      </a:r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Слободский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6 862,3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17 623,2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4 712,1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26,7%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-2 150,2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-31,3%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6 267,3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10 262,8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2 937,2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28,6%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-3 330,1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-53,1%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7 490,5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9 962,8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3 066,7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30,8%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-4 423,8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-59,1%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effectLst/>
                          <a:latin typeface="Arial Narrow" panose="020B0606020202030204" pitchFamily="34" charset="0"/>
                        </a:rPr>
                        <a:t>Ютазинский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7 366,6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11 496,6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3 728,5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32,4%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-3 638,1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-49,4%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10476" y="417324"/>
            <a:ext cx="214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тыс.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96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21803" y="92338"/>
            <a:ext cx="10636571" cy="84521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Ряд решений</a:t>
            </a:r>
            <a:r>
              <a:rPr lang="ru-RU" dirty="0"/>
              <a:t>, направленных на оказание </a:t>
            </a:r>
            <a:r>
              <a:rPr lang="ru-RU" dirty="0" smtClean="0"/>
              <a:t>социальной </a:t>
            </a:r>
            <a:r>
              <a:rPr lang="ru-RU" dirty="0"/>
              <a:t>поддержки населению, и влекущих </a:t>
            </a:r>
            <a:r>
              <a:rPr lang="ru-RU" dirty="0" smtClean="0"/>
              <a:t>дополнительные </a:t>
            </a:r>
            <a:r>
              <a:rPr lang="ru-RU" dirty="0"/>
              <a:t>расходы бюджета Республики Татарстан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7273389"/>
              </p:ext>
            </p:extLst>
          </p:nvPr>
        </p:nvGraphicFramePr>
        <p:xfrm>
          <a:off x="1013428" y="1055333"/>
          <a:ext cx="108737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77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6974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Мероприятия</a:t>
            </a:r>
            <a:r>
              <a:rPr lang="en-US" dirty="0" smtClean="0"/>
              <a:t> </a:t>
            </a:r>
            <a:r>
              <a:rPr lang="ru-RU" dirty="0" smtClean="0"/>
              <a:t>по отсрочке и </a:t>
            </a:r>
            <a:r>
              <a:rPr lang="ru-RU" dirty="0"/>
              <a:t>приостановлению </a:t>
            </a:r>
            <a:r>
              <a:rPr lang="ru-RU" dirty="0" smtClean="0"/>
              <a:t>действия исполнения </a:t>
            </a:r>
            <a:r>
              <a:rPr lang="ru-RU" dirty="0"/>
              <a:t>расходов бюджета Республики Татарстан на 2020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78922"/>
              </p:ext>
            </p:extLst>
          </p:nvPr>
        </p:nvGraphicFramePr>
        <p:xfrm>
          <a:off x="1005840" y="1042967"/>
          <a:ext cx="10928531" cy="5053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8531"/>
              </a:tblGrid>
              <a:tr h="563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63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Мероприятия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по услугам связи, </a:t>
                      </a:r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транспортные расходы, расходы на содержание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имущества, </a:t>
                      </a:r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на приобретение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прочих запасов на уровень </a:t>
                      </a:r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инфляции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на ГСМ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на приобретение медикаментов, питания 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Командировочные расходы,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включая суточные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на приобретение основных средств, мягкого инвентаря, материальных запасов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на оплату коммунальных услуг в связи с природными условиями </a:t>
                      </a:r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квартале 2020 </a:t>
                      </a:r>
                      <a:r>
                        <a:rPr lang="ru-RU" sz="240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года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04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2038350" y="46039"/>
            <a:ext cx="8088112" cy="984902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Регионы, </a:t>
            </a:r>
            <a:r>
              <a:rPr lang="ru-RU" sz="3200" dirty="0"/>
              <a:t>в которых запланированные оптимизационные мероприятия перекрывают выпадающие доходы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46125"/>
              </p:ext>
            </p:extLst>
          </p:nvPr>
        </p:nvGraphicFramePr>
        <p:xfrm>
          <a:off x="1008531" y="1075275"/>
          <a:ext cx="3536576" cy="560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6576"/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Агрызский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Азнакаевский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Аксубаевский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Актанышский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Алексеевский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Алькеевский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Альметьевский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Апастовский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Арский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Атнинский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Бавлинский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Балтасинский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Бугульминский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Буинский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71984"/>
              </p:ext>
            </p:extLst>
          </p:nvPr>
        </p:nvGraphicFramePr>
        <p:xfrm>
          <a:off x="4692317" y="1075275"/>
          <a:ext cx="3536576" cy="560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6576"/>
              </a:tblGrid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Верхнеуслонский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Высокогорский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Дрожжановский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Елабужский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12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Заинский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Зеленодольский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Кайбицкий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Камско-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Устьинский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Кукморский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Лаишевский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Лениногорский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Мамадышский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Менделеевский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9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Мензелинский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71940"/>
              </p:ext>
            </p:extLst>
          </p:nvPr>
        </p:nvGraphicFramePr>
        <p:xfrm>
          <a:off x="8376103" y="1075275"/>
          <a:ext cx="3500717" cy="560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0717"/>
              </a:tblGrid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Муслюмовский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Нижнекамский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Новошешминский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Нурлатский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Пестречинский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Рыбно-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Слободский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Сабинский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Сармановский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Спасский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Тетюшский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Тукаевский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Тюлячинский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Черемшанский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Чистопольский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u="none" strike="noStrike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Ютазинский</a:t>
                      </a:r>
                      <a:r>
                        <a:rPr lang="ru-RU" sz="24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39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Позиция Республики Татарстан </a:t>
            </a:r>
            <a:r>
              <a:rPr lang="ru-RU" sz="2400" dirty="0" smtClean="0">
                <a:latin typeface="Arial Narrow" panose="020B0606020202030204" pitchFamily="34" charset="0"/>
              </a:rPr>
              <a:t>по</a:t>
            </a:r>
            <a:r>
              <a:rPr lang="ru-RU" sz="2400" dirty="0"/>
              <a:t> </a:t>
            </a:r>
            <a:r>
              <a:rPr lang="ru-RU" sz="2400" dirty="0" smtClean="0"/>
              <a:t>объему</a:t>
            </a: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2400" dirty="0">
                <a:latin typeface="Arial Narrow" panose="020B0606020202030204" pitchFamily="34" charset="0"/>
              </a:rPr>
              <a:t>мобилизации </a:t>
            </a:r>
            <a:r>
              <a:rPr lang="ru-RU" sz="2400" dirty="0" smtClean="0">
                <a:latin typeface="Arial Narrow" panose="020B0606020202030204" pitchFamily="34" charset="0"/>
              </a:rPr>
              <a:t>налоговых и неналоговых доходов консолидированных бюджетов среди </a:t>
            </a:r>
            <a:r>
              <a:rPr lang="ru-RU" sz="2400" dirty="0">
                <a:latin typeface="Arial Narrow" panose="020B0606020202030204" pitchFamily="34" charset="0"/>
              </a:rPr>
              <a:t>субъектов 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Российской </a:t>
            </a:r>
            <a:r>
              <a:rPr lang="ru-RU" sz="2400" dirty="0">
                <a:latin typeface="Arial Narrow" panose="020B0606020202030204" pitchFamily="34" charset="0"/>
              </a:rPr>
              <a:t>Федерации </a:t>
            </a:r>
            <a:r>
              <a:rPr lang="ru-RU" sz="2400" dirty="0" smtClean="0">
                <a:latin typeface="Arial Narrow" panose="020B0606020202030204" pitchFamily="34" charset="0"/>
              </a:rPr>
              <a:t>в </a:t>
            </a:r>
            <a:r>
              <a:rPr lang="en-US" sz="2400" dirty="0" smtClean="0">
                <a:latin typeface="Arial Narrow" panose="020B0606020202030204" pitchFamily="34" charset="0"/>
              </a:rPr>
              <a:t>I</a:t>
            </a:r>
            <a:r>
              <a:rPr lang="ru-RU" sz="2400" dirty="0" smtClean="0">
                <a:latin typeface="Arial Narrow" panose="020B0606020202030204" pitchFamily="34" charset="0"/>
              </a:rPr>
              <a:t> полугодии 2020 г</a:t>
            </a:r>
            <a:r>
              <a:rPr lang="ru-RU" sz="2400" dirty="0" smtClean="0"/>
              <a:t>ода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973303"/>
            <a:ext cx="1132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6C7B9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млрд.рублей</a:t>
            </a:r>
            <a:endParaRPr lang="ru-RU" sz="2000" b="1" u="sng" dirty="0">
              <a:solidFill>
                <a:srgbClr val="6C7B9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74751486"/>
              </p:ext>
            </p:extLst>
          </p:nvPr>
        </p:nvGraphicFramePr>
        <p:xfrm>
          <a:off x="546931" y="1413418"/>
          <a:ext cx="11348815" cy="511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581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 animBg="0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73758" y="46039"/>
            <a:ext cx="10901682" cy="984902"/>
          </a:xfrm>
        </p:spPr>
        <p:txBody>
          <a:bodyPr>
            <a:noAutofit/>
          </a:bodyPr>
          <a:lstStyle/>
          <a:p>
            <a:r>
              <a:rPr lang="ru-RU" dirty="0"/>
              <a:t>Регионы, в которых запланированные </a:t>
            </a:r>
            <a:r>
              <a:rPr lang="ru-RU" dirty="0" smtClean="0"/>
              <a:t>оптимизационные </a:t>
            </a:r>
            <a:r>
              <a:rPr lang="ru-RU" dirty="0"/>
              <a:t>мероприятия не </a:t>
            </a:r>
            <a:r>
              <a:rPr lang="ru-RU" dirty="0" smtClean="0"/>
              <a:t>перекрывают </a:t>
            </a:r>
            <a:r>
              <a:rPr lang="ru-RU" dirty="0"/>
              <a:t>выпадающие доходы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88787"/>
              </p:ext>
            </p:extLst>
          </p:nvPr>
        </p:nvGraphicFramePr>
        <p:xfrm>
          <a:off x="873758" y="1732044"/>
          <a:ext cx="11216641" cy="3941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842"/>
                <a:gridCol w="1391920"/>
                <a:gridCol w="1094860"/>
                <a:gridCol w="1536580"/>
                <a:gridCol w="1869440"/>
                <a:gridCol w="1434495"/>
                <a:gridCol w="1613504"/>
              </a:tblGrid>
              <a:tr h="10533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Регион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 по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доходам 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 2020г.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Выпадающие доходы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Оптимизационные мероприятия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Выпадающие доходы,</a:t>
                      </a:r>
                      <a:b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 покрытые оптимизацией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58244">
                <a:tc v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 плана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 плана</a:t>
                      </a:r>
                      <a:endParaRPr lang="ru-RU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763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г. Набережные Челны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5 056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434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8,6%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397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0,7%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</a:t>
                      </a:r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. Казань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15 852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1 864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11,7%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1 352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512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3,2%</a:t>
                      </a:r>
                      <a:endParaRPr lang="ru-RU" sz="28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40954" y="1120980"/>
            <a:ext cx="21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млн.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67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05828" y="46039"/>
            <a:ext cx="10991531" cy="574747"/>
          </a:xfrm>
        </p:spPr>
        <p:txBody>
          <a:bodyPr/>
          <a:lstStyle/>
          <a:p>
            <a:r>
              <a:rPr lang="ru-RU" dirty="0" smtClean="0"/>
              <a:t>Реализация </a:t>
            </a:r>
            <a:r>
              <a:rPr lang="ru-RU" dirty="0"/>
              <a:t>национальных проектов </a:t>
            </a:r>
            <a:r>
              <a:rPr lang="ru-RU" dirty="0" smtClean="0"/>
              <a:t> в </a:t>
            </a:r>
            <a:r>
              <a:rPr lang="en-US" dirty="0" smtClean="0"/>
              <a:t>I</a:t>
            </a:r>
            <a:r>
              <a:rPr lang="ru-RU" dirty="0" smtClean="0"/>
              <a:t> полугодии 2020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47914" y="733584"/>
            <a:ext cx="214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rgbClr val="6C7B90"/>
                </a:solidFill>
                <a:latin typeface="Arial Narrow" pitchFamily="34" charset="0"/>
                <a:cs typeface="Microsoft Sans Serif" pitchFamily="34" charset="0"/>
              </a:rPr>
              <a:t>тыс. рублей</a:t>
            </a:r>
            <a:endParaRPr lang="ru-RU" sz="2000" b="1" dirty="0">
              <a:solidFill>
                <a:srgbClr val="6C7B90"/>
              </a:solidFill>
              <a:latin typeface="Arial Narrow" pitchFamily="34" charset="0"/>
              <a:cs typeface="Microsoft Sans Serif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19851"/>
              </p:ext>
            </p:extLst>
          </p:nvPr>
        </p:nvGraphicFramePr>
        <p:xfrm>
          <a:off x="905828" y="1246492"/>
          <a:ext cx="10991531" cy="5205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6723"/>
                <a:gridCol w="2246249"/>
                <a:gridCol w="2037086"/>
                <a:gridCol w="1681473"/>
              </a:tblGrid>
              <a:tr h="450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Министерство Республики</a:t>
                      </a:r>
                      <a:r>
                        <a:rPr lang="ru-RU" sz="2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Татарстан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6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26 946 719,5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8 365 958,5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31,0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33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труда,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занятости и социальной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защиты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6 048 094,6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1 945 007,7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строительства, архитектуры и жилищно-коммунального хозяйства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10 088 018,4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1 062 253,6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10,5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спорта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120 300,8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72 858,8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60,6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по делам молодежи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10 336,2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4 683,5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45,3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здравоохранения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3 151 809,9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581 527,1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18,5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образования и науки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775 786,8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72 796,8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9,4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лесного хозяйства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197 680,7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196 068,6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99,2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транспорта и дорожного хозяйства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5 415 800,5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3 441 608,0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63,5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культуры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144 434,5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56 446,5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39,1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сельского хозяйства и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продовольствия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399 891,0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369 673,1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92,4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экономики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511 966,8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511 966,8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промышленности и </a:t>
                      </a:r>
                      <a:r>
                        <a:rPr lang="ru-RU" sz="1800" u="none" strike="noStrike" dirty="0" smtClean="0">
                          <a:effectLst/>
                          <a:latin typeface="Arial Narrow" panose="020B0606020202030204" pitchFamily="34" charset="0"/>
                        </a:rPr>
                        <a:t>торговли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48 568,0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48 568,0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Министерство цифрового развития государственного управления, информационных технологий и связи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34 031,3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>
                          <a:effectLst/>
                          <a:latin typeface="Arial Narrow" panose="020B0606020202030204" pitchFamily="34" charset="0"/>
                        </a:rPr>
                        <a:t>2 500,0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u="none" strike="noStrike" dirty="0">
                          <a:effectLst/>
                          <a:latin typeface="Arial Narrow" panose="020B0606020202030204" pitchFamily="34" charset="0"/>
                        </a:rPr>
                        <a:t>7,3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7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838200" y="4831840"/>
            <a:ext cx="11175548" cy="1650538"/>
          </a:xfrm>
          <a:prstGeom prst="round2DiagRect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По результатам проведенных проверок для принятия мер по устранению выявленных нарушений  и устранению причин и условий их совершения руководителям учреждений направлены представления, по итогам которых,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устранено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80</a:t>
            </a:r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%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нарушений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55087" y="1007502"/>
            <a:ext cx="3759200" cy="221530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установлены нарушения законодательства при распоряжении государственным и муниципальным имуществом на сумму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126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млн. рублей</a:t>
            </a:r>
            <a:endParaRPr lang="ru-RU" sz="2000" b="1" dirty="0">
              <a:solidFill>
                <a:schemeClr val="accent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7513320" y="1007503"/>
            <a:ext cx="4517315" cy="347348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установлены нарушения в сфере закупок, предусмотренных частью 8 статьи 99 Федерального закона № 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ru-RU" sz="22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сумму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107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8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 млн</a:t>
            </a:r>
            <a:r>
              <a:rPr lang="ru-RU" sz="2400" b="1" dirty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. рублей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Внутренний государственный финансовый контроль</a:t>
            </a:r>
            <a:endParaRPr lang="ru-RU" dirty="0"/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277942" y="1152066"/>
            <a:ext cx="3578278" cy="3741717"/>
            <a:chOff x="4125542" y="1116208"/>
            <a:chExt cx="3578278" cy="3741717"/>
          </a:xfrm>
        </p:grpSpPr>
        <p:sp>
          <p:nvSpPr>
            <p:cNvPr id="19" name="Стрелка вправо 18"/>
            <p:cNvSpPr/>
            <p:nvPr/>
          </p:nvSpPr>
          <p:spPr>
            <a:xfrm rot="16200000" flipH="1">
              <a:off x="5384475" y="3968826"/>
              <a:ext cx="1114732" cy="66346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альтернативный процесс 17"/>
            <p:cNvSpPr/>
            <p:nvPr/>
          </p:nvSpPr>
          <p:spPr>
            <a:xfrm>
              <a:off x="4558889" y="1116208"/>
              <a:ext cx="2705029" cy="3184351"/>
            </a:xfrm>
            <a:prstGeom prst="flowChartAlternateProcess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Департаментом казначейства</a:t>
              </a:r>
              <a:b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 1 </a:t>
              </a: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полугодии 20</a:t>
              </a:r>
              <a:r>
                <a:rPr lang="en-US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</a:t>
              </a: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года проведено </a:t>
              </a:r>
              <a: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/>
              </a:r>
              <a:br>
                <a:rPr lang="ru-RU" sz="2800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en-US" sz="32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127 </a:t>
              </a:r>
              <a:r>
                <a:rPr lang="ru-RU" sz="32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проверок</a:t>
              </a:r>
              <a:endParaRPr lang="ru-RU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7018020" y="2376650"/>
              <a:ext cx="685800" cy="66346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flipH="1">
              <a:off x="4125542" y="2376650"/>
              <a:ext cx="672689" cy="66346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38200" y="3373326"/>
            <a:ext cx="3759200" cy="1254492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неэффективное использование бюджетных средств на сумму 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61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Narrow" pitchFamily="34" charset="0"/>
                <a:cs typeface="Arial" panose="020B0604020202020204" pitchFamily="34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404599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5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Оценка налоговых расходов </a:t>
            </a:r>
            <a:r>
              <a:rPr lang="ru-RU" dirty="0">
                <a:latin typeface="Arial Narrow" panose="020B0606020202030204" pitchFamily="34" charset="0"/>
              </a:rPr>
              <a:t>местных бюджетов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857839" y="790470"/>
            <a:ext cx="11104775" cy="5714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Во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всех </a:t>
            </a:r>
            <a:r>
              <a:rPr lang="ru-RU" u="sng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муниципальных образованиях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Республики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Татарстан: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принят «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Порядок формирования перечня налоговых расходов и проведения оценки налоговых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расходов»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сформирован «Перечень налоговых расходов муниципального образования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b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До конца текущего года следует провести следующую работу: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 августа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направление запросов в налоговый орган для получения информации об объемах налоговых льгот и количества налогоплательщиков, воспользовавшихся налоговой льготой;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до 1 октября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проведение оценки налоговых расходов муниципального образования и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направление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информации в соответствующий муниципальный район (городской округ);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 20 ноября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представление муниципальным районом (городским округом) итоговых результатов проведенной оценки налоговых расходов в Министерство финансов Республики Татарстан.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29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Оценка налоговых расходов бюджета Республики Татарстан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820132" y="620786"/>
            <a:ext cx="11114203" cy="608167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Анализ эффективности налоговых льгот бюджета Республики Татарстан  проводится в соответствии </a:t>
            </a:r>
            <a:r>
              <a:rPr lang="ru-RU" sz="3800" b="1" dirty="0">
                <a:solidFill>
                  <a:schemeClr val="tx2"/>
                </a:solidFill>
                <a:latin typeface="Arial Narrow" panose="020B0606020202030204" pitchFamily="34" charset="0"/>
              </a:rPr>
              <a:t>с </a:t>
            </a:r>
            <a:r>
              <a:rPr lang="ru-RU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Постановлением </a:t>
            </a:r>
            <a:r>
              <a:rPr lang="ru-RU" sz="3800" b="1" dirty="0">
                <a:solidFill>
                  <a:schemeClr val="tx2"/>
                </a:solidFill>
                <a:latin typeface="Arial Narrow" panose="020B0606020202030204" pitchFamily="34" charset="0"/>
              </a:rPr>
              <a:t>Кабинета </a:t>
            </a:r>
            <a:r>
              <a:rPr lang="ru-RU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Министров </a:t>
            </a:r>
            <a:r>
              <a:rPr lang="ru-RU" sz="3800" b="1" dirty="0">
                <a:solidFill>
                  <a:schemeClr val="tx2"/>
                </a:solidFill>
                <a:latin typeface="Arial Narrow" panose="020B0606020202030204" pitchFamily="34" charset="0"/>
              </a:rPr>
              <a:t>Республики Татарстан от 13.09.2019 №831 </a:t>
            </a:r>
            <a:r>
              <a:rPr lang="ru-RU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«Порядок формирования перечня налоговых расходов </a:t>
            </a:r>
            <a:r>
              <a:rPr lang="en-US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en-US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 </a:t>
            </a:r>
            <a:r>
              <a:rPr lang="ru-RU" sz="3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проведения оценки налоговых расходов» </a:t>
            </a:r>
            <a:endParaRPr lang="en-US" sz="38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38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Сформирован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 утвержден Приказом министра финансов Республики Татарстан Перечень налоговых расходов Республики Татарстан (размещен на официальном сайте Министерства финансов Республики Татарстан)</a:t>
            </a:r>
          </a:p>
          <a:p>
            <a:pPr algn="just"/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Налоговые расходы закреплены за кураторами налоговых расходов (отраслевыми министерствами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</a:t>
            </a:r>
            <a:endParaRPr lang="ru-RU" sz="3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Полученная из УФНС по Республике Татарстан информация о категориях плательщиков и сумм налоговых расходов доведена до кураторов налоговых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расходов для проведения оценки эффективности налоговых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расходов</a:t>
            </a:r>
            <a:endParaRPr lang="ru-RU" sz="3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Кураторами налоговых расходов проведена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оценка эффективности </a:t>
            </a:r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налоговых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расходов</a:t>
            </a:r>
            <a:endParaRPr lang="ru-RU" sz="3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Министерством финансов Республики Татарстан проведена оценка совокупного бюджетного эффекта по стимулирующим налоговым льготам по налогу на прибыль и налогу на имущество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организаций</a:t>
            </a:r>
            <a:endParaRPr lang="ru-RU" sz="38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Информация по налоговым расходам,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предоставленным в соответствии с законодательством </a:t>
            </a:r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Республики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Татарстан, а также совокупный бюджетный эффект по стимулирующим налоговым льготам направлена в Министерство </a:t>
            </a:r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финансов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Российской Федерации </a:t>
            </a:r>
            <a:r>
              <a:rPr lang="ru-RU" sz="3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(по сроку 1 июня 2020</a:t>
            </a:r>
            <a:r>
              <a:rPr lang="ru-RU" sz="3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ru-RU" sz="3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случае уточнения УФНС по РТ данных об объемах налоговых расходов, в </a:t>
            </a:r>
            <a:r>
              <a:rPr lang="ru-RU" sz="3800" dirty="0">
                <a:solidFill>
                  <a:schemeClr val="tx2"/>
                </a:solidFill>
                <a:latin typeface="Arial Narrow" panose="020B0606020202030204" pitchFamily="34" charset="0"/>
              </a:rPr>
              <a:t>Министерство финансов Российской Федерации </a:t>
            </a:r>
            <a:r>
              <a:rPr lang="ru-RU" sz="3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будет направлена дополнительная информация </a:t>
            </a:r>
            <a:r>
              <a:rPr lang="ru-RU" sz="3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(по сроку 20 августа 2020</a:t>
            </a:r>
            <a:r>
              <a:rPr lang="ru-RU" sz="3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)</a:t>
            </a:r>
            <a:endParaRPr lang="ru-RU" sz="3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81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08725" y="151142"/>
            <a:ext cx="10784149" cy="5747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 </a:t>
            </a:r>
            <a:r>
              <a:rPr lang="ru-RU" sz="3200" dirty="0"/>
              <a:t>на 2020 год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7537489"/>
              </p:ext>
            </p:extLst>
          </p:nvPr>
        </p:nvGraphicFramePr>
        <p:xfrm>
          <a:off x="873760" y="822960"/>
          <a:ext cx="11125200" cy="583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3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08" y="320512"/>
            <a:ext cx="10083005" cy="603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531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7261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первую очередь необходимо приступить к составлению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доходной </a:t>
            </a:r>
            <a:r>
              <a:rPr lang="ru-RU" dirty="0"/>
              <a:t>части консолидированного бюджета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3760" y="1023282"/>
            <a:ext cx="11145520" cy="5511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Министерству промышленности и торговли Республики Татарстан, Министерству строительства, архитектуры и жилищно-коммунального хозяйства Республики Татарстан, Министерству цифрового развития государственного управления, информационных технологий и связи Республики Татарстан, Министерству транспорта и дорожного хозяйства Республики Татарстан, Министерству сельского хозяйства и продовольствия Республики Татарстан,</a:t>
            </a:r>
            <a:r>
              <a:rPr lang="ru-RU" sz="1200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Министерству земельных и имущественных отношений Республики Татарстан, Министерству экономики Республики Татарстан обеспечить проведение совещаний с подведомственными организациями по отраслевой принадлежности закрепленными Распоряжением Кабинета министров Республики Татарстан  от  30.04.2010  № 700-р «Об отраслевом взаимодействии министерств РТ с организациями любых форм собственности». Представить в Министерство финансов Республики Татарстан сводную информацию о прогнозах налоговых и неналоговых доходов на 2021 год и на плановый период 2022 и 2023 годов, поступающих в консолидированный бюджет Республики Татарстан, а также показатели финансово-хозяйственной деятельности в разрезе организаций. 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6220"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20 августа 2020 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Министерству финансов Республики Татарстан обеспечить проведение совещаний с крупнейшими предприятиями, производителями подакцизной продукции, банками, страховыми организациями (список прилагается).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6220"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25 августа 2020 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Министерству экономики Республики Татарстан предоставить материалы по прогнозированию фонда оплаты труда на 2021 год и на плановый период 2022 и 2023 годов в Министерство финансов Республики Татарстан.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6220"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графиком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08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63600" y="46039"/>
            <a:ext cx="10606349" cy="44822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dirty="0"/>
              <a:t>Перечень организаций для проведения встречи по прогнозированию налоговых доходов в Министерстве финансов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54738"/>
              </p:ext>
            </p:extLst>
          </p:nvPr>
        </p:nvGraphicFramePr>
        <p:xfrm>
          <a:off x="944880" y="570981"/>
          <a:ext cx="5435600" cy="3087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218"/>
                <a:gridCol w="2850382"/>
              </a:tblGrid>
              <a:tr h="2064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Крупные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предприятия (25 организаций):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/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КГН "Татнефть" </a:t>
                      </a:r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вкл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АО "ТАНЕКО")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ПАО "КАМАЗ"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КГН "Лукойл"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ПАО "Казанский вертолетный завод"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ПАО "Нижнекамскнефтехим"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ООО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Алнас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ПАО "Казаньоргсинтез"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АО "ПО "Завод им. Серго"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АО "ТАИФ"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ОАО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Казанькомпрессормаш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АО "ТАИФ-НК"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Нижнекамскшина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АО "Татэнергосбыт"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ООО "Нижнекамский завод шин ЦМК"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АО "Татэнерго"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ООО "ТД "Кама"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ОАО "Сетевая компания"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ЗАОр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"НП Наб.-Челн. КБК"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АО "ТГК-16"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Нэфис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Косметикс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ООО "Нижнекамская ТЭЦ"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АО "Кварт"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 КГН "Транснефть"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ПАО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Таттелеком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КГН "Газпром"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87" marR="4987" marT="4987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58991"/>
              </p:ext>
            </p:extLst>
          </p:nvPr>
        </p:nvGraphicFramePr>
        <p:xfrm>
          <a:off x="6557326" y="574040"/>
          <a:ext cx="5390834" cy="3731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5417"/>
                <a:gridCol w="2695417"/>
              </a:tblGrid>
              <a:tr h="2600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Малые нефтяные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(29 организаций):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/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"РИТЭК"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Меллянефть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Татех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 Narrow" panose="020B0606020202030204" pitchFamily="34" charset="0"/>
                        </a:rPr>
                        <a:t>АО "ГРИЦ"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Елабуганефть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Геотех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"СМП-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Нефтегаз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Кондурчанефть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Иделойл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Татнефтепром-Зюзеевнефть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Татнефтепром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Трансойл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Шешмаойл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"МНКТ"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Татойлгаз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Акмай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Татнефтеотдача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МАКойл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Булгарнефть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Нократойл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"Геология"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Охтин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-Ойл"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"НК-Геология"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"Карбон-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Троицкнефть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"ННК"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Алойл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Камскойл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ЗАО "Предприятие Кара Алтын"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2" marR="4142" marT="4142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80721"/>
              </p:ext>
            </p:extLst>
          </p:nvPr>
        </p:nvGraphicFramePr>
        <p:xfrm>
          <a:off x="6557326" y="4476018"/>
          <a:ext cx="5435600" cy="1028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5600"/>
              </a:tblGrid>
              <a:tr h="156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Производители подакцизной продукции: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84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Татспиртпром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филиал АО "АБ 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ИнБев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Эфес" в г.Казани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ОАО "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Булгарпиво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81780"/>
              </p:ext>
            </p:extLst>
          </p:nvPr>
        </p:nvGraphicFramePr>
        <p:xfrm>
          <a:off x="944880" y="3755358"/>
          <a:ext cx="5435600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5600"/>
              </a:tblGrid>
              <a:tr h="1839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Кредитные организации: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ПАО "АК БАРС" Банк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ПАО "АКИБАНК"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Банк "АВЕРС"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«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Тимер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 Банк»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ПАО «Банк «Зенит»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АКБ "ЭНЕРГОБАНК"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ЗАО "ТАТСОЦБАНК"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ЗАО ГКБ "АВТОГРАДБАНК"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КБЭР "БАНК КАЗАНИ"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АКБ "ЗАРЕЧЬЕ"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"Камский коммерческий банк"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«</a:t>
                      </a:r>
                      <a:r>
                        <a:rPr lang="ru-RU" sz="1400" u="none" strike="noStrike" dirty="0" err="1">
                          <a:effectLst/>
                          <a:latin typeface="Arial Narrow" panose="020B0606020202030204" pitchFamily="34" charset="0"/>
                        </a:rPr>
                        <a:t>Россельхозбанк</a:t>
                      </a:r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Сбербанк России. Отделение "Банк Татарстан" №8610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28988"/>
              </p:ext>
            </p:extLst>
          </p:nvPr>
        </p:nvGraphicFramePr>
        <p:xfrm>
          <a:off x="6557326" y="5675593"/>
          <a:ext cx="54356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5600"/>
              </a:tblGrid>
              <a:tr h="54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Страховые: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2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 Narrow" panose="020B0606020202030204" pitchFamily="34" charset="0"/>
                        </a:rPr>
                        <a:t>ООО СК «Чулпан-Жизнь»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«СО «Талисман»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АО СК «Чулпан»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 Narrow" panose="020B0606020202030204" pitchFamily="34" charset="0"/>
                        </a:rPr>
                        <a:t>ООО  СК  «АК БАРС-Мед»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71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914400" y="46039"/>
            <a:ext cx="11013440" cy="756601"/>
          </a:xfrm>
        </p:spPr>
        <p:txBody>
          <a:bodyPr>
            <a:normAutofit/>
          </a:bodyPr>
          <a:lstStyle/>
          <a:p>
            <a:r>
              <a:rPr lang="ru-RU" sz="2400" dirty="0"/>
              <a:t>Тематика </a:t>
            </a:r>
            <a:r>
              <a:rPr lang="ru-RU" sz="2400" dirty="0" smtClean="0"/>
              <a:t>материалов семинара, </a:t>
            </a:r>
            <a:r>
              <a:rPr lang="ru-RU" sz="2400" dirty="0"/>
              <a:t>проведённого </a:t>
            </a:r>
            <a:r>
              <a:rPr lang="ru-RU" sz="2400" dirty="0" smtClean="0"/>
              <a:t>в июле Министерством </a:t>
            </a:r>
            <a:r>
              <a:rPr lang="ru-RU" sz="2400" dirty="0"/>
              <a:t>финансов Российской Федерации по вопросу формирования бюджета на </a:t>
            </a:r>
            <a:r>
              <a:rPr lang="ru-RU" sz="2400" dirty="0" smtClean="0"/>
              <a:t>2021-2023 годы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7387409"/>
              </p:ext>
            </p:extLst>
          </p:nvPr>
        </p:nvGraphicFramePr>
        <p:xfrm>
          <a:off x="1005840" y="975360"/>
          <a:ext cx="10830560" cy="564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9126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Снижение налоговых и неналоговых доходов консолидированных </a:t>
            </a:r>
            <a:br>
              <a:rPr lang="ru-RU" sz="2400" dirty="0" smtClean="0"/>
            </a:br>
            <a:r>
              <a:rPr lang="ru-RU" sz="2400" dirty="0" smtClean="0"/>
              <a:t>бюджетов </a:t>
            </a:r>
            <a:r>
              <a:rPr lang="ru-RU" sz="2400" dirty="0"/>
              <a:t>субъектов </a:t>
            </a:r>
            <a:r>
              <a:rPr lang="ru-RU" sz="2400" dirty="0" smtClean="0"/>
              <a:t>Приволжского федерального округа на 1.07.2020 года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83039"/>
              </p:ext>
            </p:extLst>
          </p:nvPr>
        </p:nvGraphicFramePr>
        <p:xfrm>
          <a:off x="872836" y="868108"/>
          <a:ext cx="11083812" cy="58675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86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7603"/>
              </a:tblGrid>
              <a:tr h="593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ahoma" pitchFamily="34" charset="0"/>
                          <a:cs typeface="Arial" pitchFamily="34" charset="0"/>
                        </a:rPr>
                        <a:t>Регион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Сумма снижения доходов к</a:t>
                      </a:r>
                      <a:b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полугодию 2019 года, млрд. рублей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всем субъектам РФ	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378,6</a:t>
                      </a:r>
                      <a:endParaRPr lang="ru-RU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Приволжскому федеральному округу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95,8</a:t>
                      </a:r>
                      <a:endParaRPr lang="ru-RU" sz="2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Марий Эл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Чувашская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Мордовия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Пензенская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Нижегородская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Кировская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-2,7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Ульяновская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Саратовская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область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-7,0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Башкортостан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-14,6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54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Пермский </a:t>
                      </a: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край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64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</a:t>
                      </a:r>
                      <a:r>
                        <a:rPr lang="ru-RU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Татарстан</a:t>
                      </a:r>
                    </a:p>
                  </a:txBody>
                  <a:tcPr marL="72000" marR="72000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-31,6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7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82046" y="1115285"/>
            <a:ext cx="10331776" cy="4289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 муниципальном уровне, несмотря на отсрочку, работа по формированию бюджета также должна осуществляться в постоянном режиме. Среди текущих задач по этому вопросу – необходимо до рассмотрения бюджета разработать и принять муниципальные нормативные акты по местным налогам. Данные нормативные акты принимаются при необходимости изменения установленных ставок и льгот по данным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налогам.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480175" algn="l"/>
              </a:tabLst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республиканском уровне мы эту работу начали. Приняты два закона по упрощенной системе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налогообложения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налогу на имущество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550764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53440" y="46039"/>
            <a:ext cx="10616509" cy="5747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Законы </a:t>
            </a:r>
            <a:r>
              <a:rPr lang="ru-RU" dirty="0"/>
              <a:t>Республики Татарстан, направленные на продление срока действия отдельных налоговых преференций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01568"/>
              </p:ext>
            </p:extLst>
          </p:nvPr>
        </p:nvGraphicFramePr>
        <p:xfrm>
          <a:off x="995680" y="719666"/>
          <a:ext cx="10911840" cy="5670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5920"/>
                <a:gridCol w="5455920"/>
              </a:tblGrid>
              <a:tr h="4286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Закон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Содержание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06628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Закон Республики Татарстан «О внесении изменения в статью 2 Закона Республики Татарстан «Об установлении дифференцированных налоговых ставок для налогоплательщиков, применяющих упрощенную систему налогообложения» 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случае применения налогоплательщиками в качестве объекта  налогообложения «доходы, уменьшенные на величину расходов» до 1 января 2022 года сохранена  сниженная с 15 до 5 процентов налоговая ставка для организаций и индивидуальных предпринимателей, осуществляющих деятельность в обрабатывающих производствах, строительстве, производстве и распределении электроэнергии, газа и воды, и сниженная до 10% ставка - для остальных плательщиков данного налога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07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Закон Республики Татарстан «О внесении изменения в статью 5 Закона Республики Татарстан «О налоге на имущество организаций»</a:t>
                      </a:r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1 января 2024 года продлено действие пониженной  налоговой ставки 0,5 процента в отношении имущества технопарков (индустриальных парков),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инновационно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-технологических центров, созданных в соответствии с решениями Правительства Российской Федерации или Республики Татарстан для реализации инновационных проектов.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44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6084433"/>
              </p:ext>
            </p:extLst>
          </p:nvPr>
        </p:nvGraphicFramePr>
        <p:xfrm>
          <a:off x="1249198" y="245098"/>
          <a:ext cx="10279783" cy="632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189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Темп поступления налога на прибыль в </a:t>
            </a:r>
            <a:r>
              <a:rPr lang="en-US" sz="3200" dirty="0" smtClean="0"/>
              <a:t>I</a:t>
            </a:r>
            <a:r>
              <a:rPr lang="ru-RU" sz="3200" dirty="0" smtClean="0"/>
              <a:t> полугодии 2020 года</a:t>
            </a:r>
            <a:endParaRPr lang="ru-RU" sz="32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19584145"/>
              </p:ext>
            </p:extLst>
          </p:nvPr>
        </p:nvGraphicFramePr>
        <p:xfrm>
          <a:off x="700349" y="1555070"/>
          <a:ext cx="10769600" cy="504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5800" y="893291"/>
            <a:ext cx="11211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%, к </a:t>
            </a:r>
            <a:r>
              <a:rPr lang="en-US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</a:t>
            </a:r>
            <a:r>
              <a:rPr lang="ru-RU" sz="2400" b="1" u="sng" dirty="0" smtClean="0">
                <a:solidFill>
                  <a:schemeClr val="accent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полугодию 2019 года</a:t>
            </a:r>
            <a:endParaRPr lang="ru-RU" sz="2400" b="1" u="sng" dirty="0">
              <a:solidFill>
                <a:schemeClr val="accent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0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Структура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налоговых и неналоговых доходов бюджета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Республики Татарстан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полугодии 2020 года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extLst/>
          </p:nvPr>
        </p:nvGraphicFramePr>
        <p:xfrm>
          <a:off x="609601" y="869578"/>
          <a:ext cx="11470640" cy="585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1956987" y="2989440"/>
            <a:ext cx="3191661" cy="2145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ВСЕГО</a:t>
            </a:r>
            <a:r>
              <a:rPr 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84,7</a:t>
            </a:r>
            <a:br>
              <a:rPr lang="ru-RU" sz="4000" b="1" dirty="0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4000" b="1" dirty="0" err="1" smtClean="0">
                <a:solidFill>
                  <a:srgbClr val="6C7B90"/>
                </a:solidFill>
                <a:latin typeface="Arial Narrow" panose="020B0606020202030204" pitchFamily="34" charset="0"/>
                <a:ea typeface="Arial Unicode MS" pitchFamily="34" charset="-128"/>
                <a:cs typeface="Arial" panose="020B0604020202020204" pitchFamily="34" charset="0"/>
              </a:rPr>
              <a:t>млрд.рублей</a:t>
            </a:r>
            <a:endParaRPr lang="ru-RU" sz="4000" b="1" dirty="0">
              <a:solidFill>
                <a:srgbClr val="6C7B90"/>
              </a:solidFill>
              <a:latin typeface="Arial Narrow" panose="020B060602020203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1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Поступление собственных доходов </a:t>
            </a:r>
            <a:r>
              <a:rPr lang="ru-RU" sz="3200" dirty="0" smtClean="0"/>
              <a:t>в </a:t>
            </a:r>
            <a:r>
              <a:rPr lang="ru-RU" sz="3200" dirty="0"/>
              <a:t>бюджет </a:t>
            </a:r>
            <a:br>
              <a:rPr lang="ru-RU" sz="3200" dirty="0"/>
            </a:br>
            <a:r>
              <a:rPr lang="ru-RU" sz="3200" dirty="0"/>
              <a:t>Республики </a:t>
            </a:r>
            <a:r>
              <a:rPr lang="ru-RU" sz="3200" dirty="0" smtClean="0"/>
              <a:t>Татарстан</a:t>
            </a:r>
            <a:endParaRPr lang="ru-RU" sz="3200" dirty="0"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83899659"/>
              </p:ext>
            </p:extLst>
          </p:nvPr>
        </p:nvGraphicFramePr>
        <p:xfrm>
          <a:off x="431031" y="1574800"/>
          <a:ext cx="11548068" cy="523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866960"/>
            <a:ext cx="192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млрд. рублей</a:t>
            </a:r>
            <a:endParaRPr lang="ru-RU" sz="2400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91987">
            <a:off x="5350144" y="4203056"/>
            <a:ext cx="2748600" cy="85714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-30,0 (-26%)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95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89118</TotalTime>
  <Words>6100</Words>
  <Application>Microsoft Office PowerPoint</Application>
  <PresentationFormat>Широкоэкранный</PresentationFormat>
  <Paragraphs>2136</Paragraphs>
  <Slides>62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62</vt:i4>
      </vt:variant>
    </vt:vector>
  </HeadingPairs>
  <TitlesOfParts>
    <vt:vector size="73" baseType="lpstr">
      <vt:lpstr>Arial Unicode MS</vt:lpstr>
      <vt:lpstr>Arial</vt:lpstr>
      <vt:lpstr>Arial Narrow</vt:lpstr>
      <vt:lpstr>Calibri</vt:lpstr>
      <vt:lpstr>Calibri Light</vt:lpstr>
      <vt:lpstr>Microsoft Sans Serif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Семен Сингаевский</cp:lastModifiedBy>
  <cp:revision>1193</cp:revision>
  <cp:lastPrinted>2020-07-23T14:48:02Z</cp:lastPrinted>
  <dcterms:created xsi:type="dcterms:W3CDTF">2018-01-10T08:43:49Z</dcterms:created>
  <dcterms:modified xsi:type="dcterms:W3CDTF">2020-07-24T05:46:45Z</dcterms:modified>
</cp:coreProperties>
</file>