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9"/>
  </p:notesMasterIdLst>
  <p:handoutMasterIdLst>
    <p:handoutMasterId r:id="rId60"/>
  </p:handoutMasterIdLst>
  <p:sldIdLst>
    <p:sldId id="265" r:id="rId2"/>
    <p:sldId id="885" r:id="rId3"/>
    <p:sldId id="846" r:id="rId4"/>
    <p:sldId id="872" r:id="rId5"/>
    <p:sldId id="901" r:id="rId6"/>
    <p:sldId id="902" r:id="rId7"/>
    <p:sldId id="866" r:id="rId8"/>
    <p:sldId id="850" r:id="rId9"/>
    <p:sldId id="875" r:id="rId10"/>
    <p:sldId id="834" r:id="rId11"/>
    <p:sldId id="835" r:id="rId12"/>
    <p:sldId id="891" r:id="rId13"/>
    <p:sldId id="864" r:id="rId14"/>
    <p:sldId id="892" r:id="rId15"/>
    <p:sldId id="876" r:id="rId16"/>
    <p:sldId id="853" r:id="rId17"/>
    <p:sldId id="906" r:id="rId18"/>
    <p:sldId id="910" r:id="rId19"/>
    <p:sldId id="791" r:id="rId20"/>
    <p:sldId id="856" r:id="rId21"/>
    <p:sldId id="869" r:id="rId22"/>
    <p:sldId id="857" r:id="rId23"/>
    <p:sldId id="907" r:id="rId24"/>
    <p:sldId id="908" r:id="rId25"/>
    <p:sldId id="903" r:id="rId26"/>
    <p:sldId id="871" r:id="rId27"/>
    <p:sldId id="837" r:id="rId28"/>
    <p:sldId id="877" r:id="rId29"/>
    <p:sldId id="897" r:id="rId30"/>
    <p:sldId id="841" r:id="rId31"/>
    <p:sldId id="842" r:id="rId32"/>
    <p:sldId id="887" r:id="rId33"/>
    <p:sldId id="820" r:id="rId34"/>
    <p:sldId id="873" r:id="rId35"/>
    <p:sldId id="911" r:id="rId36"/>
    <p:sldId id="912" r:id="rId37"/>
    <p:sldId id="913" r:id="rId38"/>
    <p:sldId id="705" r:id="rId39"/>
    <p:sldId id="894" r:id="rId40"/>
    <p:sldId id="895" r:id="rId41"/>
    <p:sldId id="904" r:id="rId42"/>
    <p:sldId id="889" r:id="rId43"/>
    <p:sldId id="870" r:id="rId44"/>
    <p:sldId id="830" r:id="rId45"/>
    <p:sldId id="711" r:id="rId46"/>
    <p:sldId id="713" r:id="rId47"/>
    <p:sldId id="878" r:id="rId48"/>
    <p:sldId id="880" r:id="rId49"/>
    <p:sldId id="879" r:id="rId50"/>
    <p:sldId id="844" r:id="rId51"/>
    <p:sldId id="845" r:id="rId52"/>
    <p:sldId id="832" r:id="rId53"/>
    <p:sldId id="719" r:id="rId54"/>
    <p:sldId id="914" r:id="rId55"/>
    <p:sldId id="833" r:id="rId56"/>
    <p:sldId id="890" r:id="rId57"/>
    <p:sldId id="726" r:id="rId5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576"/>
    <a:srgbClr val="A568D2"/>
    <a:srgbClr val="F2FCF4"/>
    <a:srgbClr val="F2FAFC"/>
    <a:srgbClr val="0032C8"/>
    <a:srgbClr val="6B7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1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94014721769907E-2"/>
          <c:y val="5.1246705820344851E-2"/>
          <c:w val="0.89476933284070914"/>
          <c:h val="0.757132034650796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0" rIns="108000" bIns="0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 </c:v>
                </c:pt>
                <c:pt idx="10">
                  <c:v>Ноябрь 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14.8</c:v>
                </c:pt>
                <c:pt idx="1">
                  <c:v>13</c:v>
                </c:pt>
                <c:pt idx="2">
                  <c:v>38.1</c:v>
                </c:pt>
                <c:pt idx="3">
                  <c:v>32.5</c:v>
                </c:pt>
                <c:pt idx="4">
                  <c:v>26.1</c:v>
                </c:pt>
                <c:pt idx="5">
                  <c:v>12.3</c:v>
                </c:pt>
                <c:pt idx="6">
                  <c:v>31.3</c:v>
                </c:pt>
                <c:pt idx="7">
                  <c:v>23.5</c:v>
                </c:pt>
                <c:pt idx="8">
                  <c:v>14.2</c:v>
                </c:pt>
                <c:pt idx="9">
                  <c:v>35.299999999999997</c:v>
                </c:pt>
                <c:pt idx="10">
                  <c:v>26.5</c:v>
                </c:pt>
                <c:pt idx="1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6-4C8E-84BF-75E52CBED2C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108000" bIns="36000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 </c:v>
                </c:pt>
                <c:pt idx="10">
                  <c:v>Ноябрь 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#\ ##0.0</c:formatCode>
                <c:ptCount val="12"/>
                <c:pt idx="0">
                  <c:v>12.7</c:v>
                </c:pt>
                <c:pt idx="1">
                  <c:v>13.6</c:v>
                </c:pt>
                <c:pt idx="2">
                  <c:v>27.4</c:v>
                </c:pt>
                <c:pt idx="3">
                  <c:v>19.8</c:v>
                </c:pt>
                <c:pt idx="4">
                  <c:v>18.8</c:v>
                </c:pt>
                <c:pt idx="5">
                  <c:v>13</c:v>
                </c:pt>
                <c:pt idx="6">
                  <c:v>28.7</c:v>
                </c:pt>
                <c:pt idx="7">
                  <c:v>23.5</c:v>
                </c:pt>
                <c:pt idx="8">
                  <c:v>14.5</c:v>
                </c:pt>
                <c:pt idx="9">
                  <c:v>27.5</c:v>
                </c:pt>
                <c:pt idx="10">
                  <c:v>26</c:v>
                </c:pt>
                <c:pt idx="1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082071680"/>
        <c:axId val="2082075488"/>
      </c:barChart>
      <c:catAx>
        <c:axId val="20820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082075488"/>
        <c:crosses val="autoZero"/>
        <c:auto val="1"/>
        <c:lblAlgn val="ctr"/>
        <c:lblOffset val="100"/>
        <c:noMultiLvlLbl val="0"/>
      </c:catAx>
      <c:valAx>
        <c:axId val="2082075488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0820716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890045663792225"/>
          <c:y val="0.89193161281140954"/>
          <c:w val="0.22166570440284583"/>
          <c:h val="8.1783599188103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94014721769907E-2"/>
          <c:y val="5.1246705820344851E-2"/>
          <c:w val="0.89476933284070914"/>
          <c:h val="0.7571320346507963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0" rIns="108000" bIns="0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 </c:v>
                </c:pt>
                <c:pt idx="10">
                  <c:v>Ноябрь 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4.5999999999999996</c:v>
                </c:pt>
                <c:pt idx="1">
                  <c:v>6.7</c:v>
                </c:pt>
                <c:pt idx="2">
                  <c:v>6.4</c:v>
                </c:pt>
                <c:pt idx="3">
                  <c:v>6.8</c:v>
                </c:pt>
                <c:pt idx="4">
                  <c:v>6.7</c:v>
                </c:pt>
                <c:pt idx="5">
                  <c:v>6</c:v>
                </c:pt>
                <c:pt idx="6">
                  <c:v>7.3</c:v>
                </c:pt>
                <c:pt idx="7">
                  <c:v>5.8</c:v>
                </c:pt>
                <c:pt idx="8">
                  <c:v>6.1</c:v>
                </c:pt>
                <c:pt idx="9">
                  <c:v>6.7</c:v>
                </c:pt>
                <c:pt idx="10">
                  <c:v>7.2</c:v>
                </c:pt>
                <c:pt idx="11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6-4C8E-84BF-75E52CBED2C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108000" bIns="36000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 </c:v>
                </c:pt>
                <c:pt idx="10">
                  <c:v>Ноябрь 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#\ ##0.0</c:formatCode>
                <c:ptCount val="12"/>
                <c:pt idx="0">
                  <c:v>4.9000000000000004</c:v>
                </c:pt>
                <c:pt idx="1">
                  <c:v>6.9</c:v>
                </c:pt>
                <c:pt idx="2">
                  <c:v>7.2</c:v>
                </c:pt>
                <c:pt idx="3">
                  <c:v>5.0999999999999996</c:v>
                </c:pt>
                <c:pt idx="4">
                  <c:v>4.9000000000000004</c:v>
                </c:pt>
                <c:pt idx="5">
                  <c:v>5.9</c:v>
                </c:pt>
                <c:pt idx="6">
                  <c:v>7</c:v>
                </c:pt>
                <c:pt idx="7">
                  <c:v>7</c:v>
                </c:pt>
                <c:pt idx="8">
                  <c:v>6.5</c:v>
                </c:pt>
                <c:pt idx="9">
                  <c:v>7.3</c:v>
                </c:pt>
                <c:pt idx="10">
                  <c:v>7.3</c:v>
                </c:pt>
                <c:pt idx="11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76378608"/>
        <c:axId val="76390032"/>
      </c:barChart>
      <c:catAx>
        <c:axId val="7637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90032"/>
        <c:crosses val="autoZero"/>
        <c:auto val="1"/>
        <c:lblAlgn val="ctr"/>
        <c:lblOffset val="100"/>
        <c:noMultiLvlLbl val="0"/>
      </c:catAx>
      <c:valAx>
        <c:axId val="7639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7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890045663792225"/>
          <c:y val="0.89193161281140954"/>
          <c:w val="0.22166570440284583"/>
          <c:h val="8.1783599188103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326789554755"/>
          <c:y val="3.5287123984565599E-2"/>
          <c:w val="0.89002013150598025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8378207373638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997510579257186E-3"/>
                  <c:y val="-1.65729490323094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52.5</c:v>
                </c:pt>
                <c:pt idx="1">
                  <c:v>55.5</c:v>
                </c:pt>
                <c:pt idx="2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C-41FE-8AC2-25633BF63A5F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0997510579257186E-3"/>
                  <c:y val="-7.10269244241832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BC-41FE-8AC2-25633BF63A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23</c:v>
                </c:pt>
                <c:pt idx="1">
                  <c:v>26.2</c:v>
                </c:pt>
                <c:pt idx="2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C-41FE-8AC2-25633BF63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85680"/>
        <c:axId val="76379696"/>
      </c:barChart>
      <c:catAx>
        <c:axId val="763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79696"/>
        <c:crosses val="autoZero"/>
        <c:auto val="1"/>
        <c:lblAlgn val="ctr"/>
        <c:lblOffset val="100"/>
        <c:noMultiLvlLbl val="0"/>
      </c:catAx>
      <c:valAx>
        <c:axId val="763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56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3428684347892654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79879731469755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24.5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80240"/>
        <c:axId val="76387856"/>
      </c:barChart>
      <c:catAx>
        <c:axId val="763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7856"/>
        <c:crosses val="autoZero"/>
        <c:auto val="1"/>
        <c:lblAlgn val="ctr"/>
        <c:lblOffset val="100"/>
        <c:noMultiLvlLbl val="0"/>
      </c:catAx>
      <c:valAx>
        <c:axId val="76387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02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6529600466612"/>
          <c:y val="3.0594405594405596E-2"/>
          <c:w val="0.73433172225423049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налоговых и неналоговых доходов в 1 кв. 2018г. к 1 кв. 2017г. ,%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субъектам РФ</c:v>
                </c:pt>
                <c:pt idx="1">
                  <c:v>по Приволжскому ФО</c:v>
                </c:pt>
                <c:pt idx="2">
                  <c:v>по Республике Татарстан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98</c:v>
                </c:pt>
                <c:pt idx="1">
                  <c:v>94</c:v>
                </c:pt>
                <c:pt idx="2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76380784"/>
        <c:axId val="76386224"/>
      </c:barChart>
      <c:catAx>
        <c:axId val="7638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6386224"/>
        <c:crosses val="autoZero"/>
        <c:auto val="1"/>
        <c:lblAlgn val="ctr"/>
        <c:lblOffset val="100"/>
        <c:noMultiLvlLbl val="0"/>
      </c:catAx>
      <c:valAx>
        <c:axId val="7638622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63807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3.5287145450278078E-2"/>
          <c:w val="0.89221963362183221"/>
          <c:h val="0.8130256295343748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8.1999999999999993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393296"/>
        <c:axId val="76381328"/>
      </c:barChart>
      <c:catAx>
        <c:axId val="7639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1328"/>
        <c:crosses val="autoZero"/>
        <c:auto val="1"/>
        <c:lblAlgn val="ctr"/>
        <c:lblOffset val="100"/>
        <c:noMultiLvlLbl val="0"/>
      </c:catAx>
      <c:valAx>
        <c:axId val="76381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932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6612185683980952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10.3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3-44AF-BA06-A2DC9511667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6.6</c:v>
                </c:pt>
                <c:pt idx="1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3-44AF-BA06-A2DC95116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81872"/>
        <c:axId val="76382960"/>
      </c:barChart>
      <c:catAx>
        <c:axId val="7638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2960"/>
        <c:crosses val="autoZero"/>
        <c:auto val="1"/>
        <c:lblAlgn val="ctr"/>
        <c:lblOffset val="100"/>
        <c:noMultiLvlLbl val="0"/>
      </c:catAx>
      <c:valAx>
        <c:axId val="7638296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187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3428684347892654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6724258283634E-3"/>
          <c:y val="3.8737852025253594E-2"/>
          <c:w val="0.98884648100674266"/>
          <c:h val="0.821811821664183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3A-4F40-8A05-ECA36C5137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3A-4F40-8A05-ECA36C51379F}"/>
              </c:ext>
            </c:extLst>
          </c:dPt>
          <c:dLbls>
            <c:dLbl>
              <c:idx val="0"/>
              <c:layout>
                <c:manualLayout>
                  <c:x val="4.6260497017770678E-2"/>
                  <c:y val="-0.175377850783854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5692282373006"/>
                      <c:h val="9.08502252252252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071453834769498E-3"/>
                  <c:y val="2.432559197248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Лист1!$B$1:$B$2</c:f>
              <c:numCache>
                <c:formatCode>0.0</c:formatCode>
                <c:ptCount val="2"/>
                <c:pt idx="0">
                  <c:v>281.3</c:v>
                </c:pt>
                <c:pt idx="1">
                  <c:v>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73A-4F40-8A05-ECA36C5137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24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6724258283634E-3"/>
          <c:y val="3.8737852025253594E-2"/>
          <c:w val="0.98884648100674266"/>
          <c:h val="0.821811821664183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3A-4F40-8A05-ECA36C5137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3A-4F40-8A05-ECA36C51379F}"/>
              </c:ext>
            </c:extLst>
          </c:dPt>
          <c:dLbls>
            <c:dLbl>
              <c:idx val="0"/>
              <c:layout>
                <c:manualLayout>
                  <c:x val="5.2619189814141806E-2"/>
                  <c:y val="-0.183823796729800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5692282373006"/>
                      <c:h val="9.08502252252252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071453834769498E-3"/>
                  <c:y val="2.432559197248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Лист1!$B$1:$B$2</c:f>
              <c:numCache>
                <c:formatCode>0.0</c:formatCode>
                <c:ptCount val="2"/>
                <c:pt idx="0">
                  <c:v>299.10000000000002</c:v>
                </c:pt>
                <c:pt idx="1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73A-4F40-8A05-ECA36C5137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22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86724258283634E-3"/>
          <c:y val="3.8737852025253594E-2"/>
          <c:w val="0.98884648100674266"/>
          <c:h val="0.821811821664183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3A-4F40-8A05-ECA36C5137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3A-4F40-8A05-ECA36C51379F}"/>
              </c:ext>
            </c:extLst>
          </c:dPt>
          <c:dLbls>
            <c:dLbl>
              <c:idx val="0"/>
              <c:layout>
                <c:manualLayout>
                  <c:x val="9.6719267674053172E-2"/>
                  <c:y val="-0.24013010303610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5692282373006"/>
                      <c:h val="9.08502252252252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071453834769498E-3"/>
                  <c:y val="2.432559197248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Лист1!$B$1:$B$2</c:f>
              <c:numCache>
                <c:formatCode>0.0</c:formatCode>
                <c:ptCount val="2"/>
                <c:pt idx="0">
                  <c:v>251.4</c:v>
                </c:pt>
                <c:pt idx="1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73A-4F40-8A05-ECA36C5137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12141482253269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2672052732063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1.1000000000000001</c:v>
                </c:pt>
                <c:pt idx="1">
                  <c:v>25.1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56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8</c:v>
                </c:pt>
                <c:pt idx="1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3-44AF-BA06-A2DC9511667C}"/>
            </c:ext>
          </c:extLst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11.6</c:v>
                </c:pt>
                <c:pt idx="1">
                  <c:v>21.3</c:v>
                </c:pt>
              </c:numCache>
            </c:numRef>
          </c:val>
        </c:ser>
        <c:ser>
          <c:idx val="2"/>
          <c:order val="3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16.600000000000001</c:v>
                </c:pt>
                <c:pt idx="1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3-44AF-BA06-A2DC95116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6391664"/>
        <c:axId val="76388944"/>
      </c:barChart>
      <c:catAx>
        <c:axId val="7639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8944"/>
        <c:crosses val="autoZero"/>
        <c:auto val="1"/>
        <c:lblAlgn val="ctr"/>
        <c:lblOffset val="100"/>
        <c:noMultiLvlLbl val="0"/>
      </c:catAx>
      <c:valAx>
        <c:axId val="7638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91664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511046412973603E-2"/>
          <c:y val="0.89402784680548031"/>
          <c:w val="0.9744938387781652"/>
          <c:h val="0.10597215319451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6529600466612"/>
          <c:y val="3.0594405594405596E-2"/>
          <c:w val="0.73433172225423049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налоговых и неналоговых доходов в 1 кв. 2018г. к 1 кв. 2017г. 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162055229534988"/>
                  <c:y val="1.343676764849134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субъектам РФ</c:v>
                </c:pt>
                <c:pt idx="1">
                  <c:v>по Приволжскому ФО</c:v>
                </c:pt>
                <c:pt idx="2">
                  <c:v>по Республике Татарстан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96</c:v>
                </c:pt>
                <c:pt idx="1">
                  <c:v>91</c:v>
                </c:pt>
                <c:pt idx="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82082016"/>
        <c:axId val="2082083648"/>
      </c:barChart>
      <c:catAx>
        <c:axId val="2082082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82083648"/>
        <c:crosses val="autoZero"/>
        <c:auto val="1"/>
        <c:lblAlgn val="ctr"/>
        <c:lblOffset val="100"/>
        <c:noMultiLvlLbl val="0"/>
      </c:catAx>
      <c:valAx>
        <c:axId val="208208364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8208201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55185002010311"/>
          <c:y val="0.17394300096193807"/>
          <c:w val="0.88276220330118016"/>
          <c:h val="0.61866392887613775"/>
        </c:manualLayout>
      </c:layout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50800">
              <a:solidFill>
                <a:srgbClr val="0081C5"/>
              </a:solidFill>
            </a:ln>
          </c:spPr>
          <c:marker>
            <c:symbol val="circle"/>
            <c:size val="11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tx2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2012г.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</c:v>
                </c:pt>
                <c:pt idx="1">
                  <c:v>90.1</c:v>
                </c:pt>
                <c:pt idx="2">
                  <c:v>97.3</c:v>
                </c:pt>
                <c:pt idx="3">
                  <c:v>116.2</c:v>
                </c:pt>
                <c:pt idx="4">
                  <c:v>123.9</c:v>
                </c:pt>
                <c:pt idx="5">
                  <c:v>127.2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19050">
              <a:solidFill>
                <a:srgbClr val="1F497D"/>
              </a:solidFill>
              <a:prstDash val="sysDash"/>
            </a:ln>
          </c:spPr>
        </c:dropLines>
        <c:marker val="1"/>
        <c:smooth val="0"/>
        <c:axId val="76383504"/>
        <c:axId val="76391120"/>
      </c:lineChart>
      <c:catAx>
        <c:axId val="7638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6B7B8F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76391120"/>
        <c:crosses val="autoZero"/>
        <c:auto val="1"/>
        <c:lblAlgn val="ctr"/>
        <c:lblOffset val="100"/>
        <c:noMultiLvlLbl val="0"/>
      </c:catAx>
      <c:valAx>
        <c:axId val="7639112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6B7B8F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76383504"/>
        <c:crosses val="autoZero"/>
        <c:crossBetween val="between"/>
        <c:majorUnit val="3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08852830614178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11 месяцев 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10.199999999999999</c:v>
                </c:pt>
                <c:pt idx="1">
                  <c:v>3.4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11 месяцев 2020г.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758143055311049E-3"/>
                  <c:y val="0.12187307545534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9.1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84048"/>
        <c:axId val="76385136"/>
      </c:barChart>
      <c:catAx>
        <c:axId val="7638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5136"/>
        <c:crosses val="autoZero"/>
        <c:auto val="1"/>
        <c:lblAlgn val="ctr"/>
        <c:lblOffset val="100"/>
        <c:noMultiLvlLbl val="0"/>
      </c:catAx>
      <c:valAx>
        <c:axId val="7638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55335750389652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11 месяцев 2019г.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6</c:v>
                </c:pt>
                <c:pt idx="1">
                  <c:v>1.6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11 месяцев 2020г.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8516935461733161E-5"/>
                  <c:y val="0.129595815041831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5.5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86768"/>
        <c:axId val="76390576"/>
      </c:barChart>
      <c:catAx>
        <c:axId val="7638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90576"/>
        <c:crosses val="autoZero"/>
        <c:auto val="1"/>
        <c:lblAlgn val="ctr"/>
        <c:lblOffset val="100"/>
        <c:noMultiLvlLbl val="0"/>
      </c:catAx>
      <c:valAx>
        <c:axId val="7639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015206367112115E-2"/>
          <c:y val="0.90727106815948566"/>
          <c:w val="0.85320005767350315"/>
          <c:h val="8.0496605481276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14210582118241E-2"/>
          <c:y val="3.5287083067898274E-2"/>
          <c:w val="0.87974142131456445"/>
          <c:h val="0.8042650558266037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12,6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На 1.01.2020г.</c:v>
                </c:pt>
                <c:pt idx="1">
                  <c:v>На 01.01.2021г.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 formatCode="#\ ##0.0">
                  <c:v>12.6</c:v>
                </c:pt>
                <c:pt idx="1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89488"/>
        <c:axId val="76392208"/>
      </c:barChart>
      <c:catAx>
        <c:axId val="7638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92208"/>
        <c:crosses val="autoZero"/>
        <c:auto val="1"/>
        <c:lblAlgn val="ctr"/>
        <c:lblOffset val="100"/>
        <c:noMultiLvlLbl val="0"/>
      </c:catAx>
      <c:valAx>
        <c:axId val="763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53918589017102E-2"/>
          <c:y val="5.8686591055256747E-2"/>
          <c:w val="0.94142538509931151"/>
          <c:h val="0.677473999872391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84.9</c:v>
                </c:pt>
                <c:pt idx="1">
                  <c:v>84.9</c:v>
                </c:pt>
                <c:pt idx="2">
                  <c:v>84.6</c:v>
                </c:pt>
                <c:pt idx="3">
                  <c:v>84.3</c:v>
                </c:pt>
                <c:pt idx="4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8-47E3-BBE6-24E271B0BC10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Республики Татарстан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8.5</c:v>
                </c:pt>
                <c:pt idx="1">
                  <c:v>8.4</c:v>
                </c:pt>
                <c:pt idx="2">
                  <c:v>10.4</c:v>
                </c:pt>
                <c:pt idx="3">
                  <c:v>9.4</c:v>
                </c:pt>
                <c:pt idx="4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38-47E3-BBE6-24E271B0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516064"/>
        <c:axId val="159520416"/>
      </c:barChart>
      <c:catAx>
        <c:axId val="1595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20416"/>
        <c:crosses val="autoZero"/>
        <c:auto val="1"/>
        <c:lblAlgn val="ctr"/>
        <c:lblOffset val="100"/>
        <c:noMultiLvlLbl val="0"/>
      </c:catAx>
      <c:valAx>
        <c:axId val="159520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160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0944109438913E-2"/>
          <c:y val="0.90640496466926368"/>
          <c:w val="0.97848383347873091"/>
          <c:h val="9.3595035330736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53918589017102E-2"/>
          <c:y val="5.8686591055256747E-2"/>
          <c:w val="0.94142538509931151"/>
          <c:h val="0.677473999872391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25.1</c:v>
                </c:pt>
                <c:pt idx="1">
                  <c:v>25.1</c:v>
                </c:pt>
                <c:pt idx="2">
                  <c:v>25.1</c:v>
                </c:pt>
                <c:pt idx="3">
                  <c:v>25.1</c:v>
                </c:pt>
                <c:pt idx="4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5-4BA1-A751-AE329A604BB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4.8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5-4BA1-A751-AE329A604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9514432"/>
        <c:axId val="159525312"/>
      </c:barChart>
      <c:catAx>
        <c:axId val="1595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25312"/>
        <c:crosses val="autoZero"/>
        <c:auto val="1"/>
        <c:lblAlgn val="ctr"/>
        <c:lblOffset val="100"/>
        <c:noMultiLvlLbl val="0"/>
      </c:catAx>
      <c:valAx>
        <c:axId val="159525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827681629971274E-2"/>
          <c:y val="0.87704868068048314"/>
          <c:w val="0.88541431458098196"/>
          <c:h val="6.5488298073831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0954268133702"/>
          <c:y val="0.10179485215949836"/>
          <c:w val="0.89221963362183221"/>
          <c:h val="0.750096623362583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859.7</c:v>
                </c:pt>
                <c:pt idx="1">
                  <c:v>7467.6</c:v>
                </c:pt>
                <c:pt idx="2">
                  <c:v>7467.6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522592"/>
        <c:axId val="159524768"/>
      </c:barChart>
      <c:catAx>
        <c:axId val="1595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24768"/>
        <c:crosses val="autoZero"/>
        <c:auto val="1"/>
        <c:lblAlgn val="ctr"/>
        <c:lblOffset val="100"/>
        <c:noMultiLvlLbl val="0"/>
      </c:catAx>
      <c:valAx>
        <c:axId val="1595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22592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479963545741098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Доходная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274.60000000000002</c:v>
                </c:pt>
                <c:pt idx="1">
                  <c:v>279.7</c:v>
                </c:pt>
                <c:pt idx="2">
                  <c:v>282.8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Расходная часть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2021г.</c:v>
                </c:pt>
                <c:pt idx="1">
                  <c:v>2022г.</c:v>
                </c:pt>
                <c:pt idx="2">
                  <c:v>2023г.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3"/>
                <c:pt idx="0">
                  <c:v>281.60000000000002</c:v>
                </c:pt>
                <c:pt idx="1">
                  <c:v>285.8</c:v>
                </c:pt>
                <c:pt idx="2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11168"/>
        <c:axId val="159513888"/>
      </c:barChart>
      <c:catAx>
        <c:axId val="1595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13888"/>
        <c:crosses val="autoZero"/>
        <c:auto val="1"/>
        <c:lblAlgn val="ctr"/>
        <c:lblOffset val="100"/>
        <c:noMultiLvlLbl val="0"/>
      </c:catAx>
      <c:valAx>
        <c:axId val="159513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595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5.1246736063924228E-2"/>
          <c:w val="0.88562112727427666"/>
          <c:h val="0.6245230027859347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9.9188454231676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Республики Татарстан</c:v>
                </c:pt>
                <c:pt idx="2">
                  <c:v>Местные бюджеты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299.10000000000002</c:v>
                </c:pt>
                <c:pt idx="1">
                  <c:v>249.5</c:v>
                </c:pt>
                <c:pt idx="2">
                  <c:v>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6-4C8E-84BF-75E52CBED2CE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251,4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204,0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9975105792588E-3"/>
                  <c:y val="9.85495234301772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Республики Татарстан</c:v>
                </c:pt>
                <c:pt idx="2">
                  <c:v>Местные бюджеты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#\ ##0.0">
                  <c:v>251</c:v>
                </c:pt>
                <c:pt idx="1">
                  <c:v>203.5</c:v>
                </c:pt>
                <c:pt idx="2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2073312"/>
        <c:axId val="2082076032"/>
      </c:barChart>
      <c:catAx>
        <c:axId val="20820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082076032"/>
        <c:crosses val="autoZero"/>
        <c:auto val="1"/>
        <c:lblAlgn val="ctr"/>
        <c:lblOffset val="100"/>
        <c:noMultiLvlLbl val="0"/>
      </c:catAx>
      <c:valAx>
        <c:axId val="2082076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0820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3622164330866"/>
          <c:y val="0.86635588434605848"/>
          <c:w val="0.21352099762488411"/>
          <c:h val="7.8659551238611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2397285591758E-2"/>
          <c:y val="7.9208514112421011E-2"/>
          <c:w val="0.45786407733134343"/>
          <c:h val="0.944923083676885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3A-4F40-8A05-ECA36C5137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3A-4F40-8A05-ECA36C5137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3A-4F40-8A05-ECA36C5137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3A-4F40-8A05-ECA36C5137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3A-4F40-8A05-ECA36C5137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3A-4F40-8A05-ECA36C5137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3A-4F40-8A05-ECA36C5137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73A-4F40-8A05-ECA36C51379F}"/>
              </c:ext>
            </c:extLst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73A-4F40-8A05-ECA36C51379F}"/>
              </c:ext>
            </c:extLst>
          </c:dPt>
          <c:dLbls>
            <c:dLbl>
              <c:idx val="1"/>
              <c:layout>
                <c:manualLayout>
                  <c:x val="-1.1071744906997344E-3"/>
                  <c:y val="-4.33647864617185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214348981399428E-3"/>
                  <c:y val="3.016072116664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965456155890194E-2"/>
                  <c:y val="-0.11283073545824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5465013286093907E-2"/>
                  <c:y val="-0.111962358481773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73A-4F40-8A05-ECA36C5137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Лист1!$A$1:$A$9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прибыль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налоги на совокупный доход</c:v>
                </c:pt>
                <c:pt idx="5">
                  <c:v>неналоговые доходы</c:v>
                </c:pt>
                <c:pt idx="6">
                  <c:v>земельный налог</c:v>
                </c:pt>
                <c:pt idx="7">
                  <c:v>транспортный налог</c:v>
                </c:pt>
                <c:pt idx="8">
                  <c:v>прочие налоги и сборы</c:v>
                </c:pt>
              </c:strCache>
            </c:strRef>
          </c:cat>
          <c:val>
            <c:numRef>
              <c:f>Лист1!$B$1:$B$9</c:f>
              <c:numCache>
                <c:formatCode>0.0</c:formatCode>
                <c:ptCount val="9"/>
                <c:pt idx="0">
                  <c:v>81.400000000000006</c:v>
                </c:pt>
                <c:pt idx="1">
                  <c:v>63.1</c:v>
                </c:pt>
                <c:pt idx="2">
                  <c:v>39</c:v>
                </c:pt>
                <c:pt idx="3">
                  <c:v>26</c:v>
                </c:pt>
                <c:pt idx="4">
                  <c:v>12.4</c:v>
                </c:pt>
                <c:pt idx="5">
                  <c:v>12.2</c:v>
                </c:pt>
                <c:pt idx="6">
                  <c:v>8</c:v>
                </c:pt>
                <c:pt idx="7">
                  <c:v>5.9</c:v>
                </c:pt>
                <c:pt idx="8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73A-4F40-8A05-ECA36C5137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292165040485972"/>
          <c:y val="0.12833142716073159"/>
          <c:w val="0.38739721584846182"/>
          <c:h val="0.77117830172011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6529600466612"/>
          <c:y val="3.0594405594405596E-2"/>
          <c:w val="0.73433172225423049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налоговых и неналоговых доходов в 1 кв. 2018г. к 1 кв. 2017г. 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162055229534988"/>
                  <c:y val="1.343676764849134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субъектам РФ</c:v>
                </c:pt>
                <c:pt idx="1">
                  <c:v>по Приволжскому ФО</c:v>
                </c:pt>
                <c:pt idx="2">
                  <c:v>по Республике Татарстан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84</c:v>
                </c:pt>
                <c:pt idx="1">
                  <c:v>67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082076576"/>
        <c:axId val="2082077120"/>
      </c:barChart>
      <c:catAx>
        <c:axId val="208207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82077120"/>
        <c:crosses val="autoZero"/>
        <c:auto val="1"/>
        <c:lblAlgn val="ctr"/>
        <c:lblOffset val="100"/>
        <c:noMultiLvlLbl val="0"/>
      </c:catAx>
      <c:valAx>
        <c:axId val="20820771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0820765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514689617000825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111,1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103.7</c:v>
                </c:pt>
                <c:pt idx="1">
                  <c:v>111.1</c:v>
                </c:pt>
                <c:pt idx="2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07-4406-85CC-99175680E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87"/>
        <c:axId val="1840662288"/>
        <c:axId val="2019927264"/>
      </c:barChart>
      <c:catAx>
        <c:axId val="18406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2019927264"/>
        <c:crosses val="autoZero"/>
        <c:auto val="1"/>
        <c:lblAlgn val="ctr"/>
        <c:lblOffset val="100"/>
        <c:noMultiLvlLbl val="0"/>
      </c:catAx>
      <c:valAx>
        <c:axId val="201992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84066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326789554755"/>
          <c:y val="3.5287123984565599E-2"/>
          <c:w val="0.89002013150598025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крупные налогоплательщики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0180525834132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07055501246886E-3"/>
                  <c:y val="-5.9189103686819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71.811099999999996</c:v>
                </c:pt>
                <c:pt idx="1">
                  <c:v>75.541700000000006</c:v>
                </c:pt>
                <c:pt idx="2">
                  <c:v>29.929400000000001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C-41FE-8AC2-25633BF63A5F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прочие налогоплательщики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535277506234423E-3"/>
                  <c:y val="-2.130807732725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28222004987542E-3"/>
                  <c:y val="-3.551346221209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205384884836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31.932700000000001</c:v>
                </c:pt>
                <c:pt idx="1">
                  <c:v>35.607300000000002</c:v>
                </c:pt>
                <c:pt idx="2">
                  <c:v>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C-41FE-8AC2-25633BF63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79152"/>
        <c:axId val="76384592"/>
      </c:barChart>
      <c:catAx>
        <c:axId val="7637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4592"/>
        <c:crosses val="autoZero"/>
        <c:auto val="1"/>
        <c:lblAlgn val="ctr"/>
        <c:lblOffset val="100"/>
        <c:noMultiLvlLbl val="0"/>
      </c:catAx>
      <c:valAx>
        <c:axId val="7638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63791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3428684347892654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326789554755"/>
          <c:y val="3.5287123984565599E-2"/>
          <c:w val="0.89002013150598025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прочие налогоплательщики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521166503740652E-3"/>
                  <c:y val="-3.077833391714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918910368681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028222004987542E-3"/>
                  <c:y val="4.498371880198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31.932700000000001</c:v>
                </c:pt>
                <c:pt idx="1">
                  <c:v>35.607300000000002</c:v>
                </c:pt>
                <c:pt idx="2">
                  <c:v>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C-41FE-8AC2-25633BF63A5F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крупные налогоплательщики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535277506234423E-3"/>
                  <c:y val="-2.130807732725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28222004987542E-3"/>
                  <c:y val="-3.551346221209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205384884836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71.811099999999996</c:v>
                </c:pt>
                <c:pt idx="1">
                  <c:v>75.541700000000006</c:v>
                </c:pt>
                <c:pt idx="2">
                  <c:v>29.929400000000001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C-41FE-8AC2-25633BF63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88400"/>
        <c:axId val="76382416"/>
      </c:barChart>
      <c:catAx>
        <c:axId val="7638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2416"/>
        <c:crosses val="autoZero"/>
        <c:auto val="1"/>
        <c:lblAlgn val="ctr"/>
        <c:lblOffset val="100"/>
        <c:noMultiLvlLbl val="0"/>
      </c:catAx>
      <c:valAx>
        <c:axId val="763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63884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3428684347892654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9326789554755"/>
          <c:y val="3.5287123984565599E-2"/>
          <c:w val="0.89002013150598025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8378207373638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975105792588E-3"/>
                  <c:y val="-3.5513462212091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81.7</c:v>
                </c:pt>
                <c:pt idx="1">
                  <c:v>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C-41FE-8AC2-25633BF63A5F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9975105792588E-3"/>
                  <c:y val="-2.13080773272549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BC-41FE-8AC2-25633BF63A5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2019г.</c:v>
                </c:pt>
                <c:pt idx="1">
                  <c:v>2020г.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111.1</c:v>
                </c:pt>
                <c:pt idx="1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BC-41FE-8AC2-25633BF63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387312"/>
        <c:axId val="76378064"/>
      </c:barChart>
      <c:catAx>
        <c:axId val="7638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78064"/>
        <c:crosses val="autoZero"/>
        <c:auto val="1"/>
        <c:lblAlgn val="ctr"/>
        <c:lblOffset val="100"/>
        <c:noMultiLvlLbl val="0"/>
      </c:catAx>
      <c:valAx>
        <c:axId val="7637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7638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102221774239642E-2"/>
          <c:y val="0.89402782875911868"/>
          <c:w val="0.93648634559477817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B36DF-58BD-DC4C-8711-E0558AF64DC3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F5D73C-601F-6D41-9642-ED502643DD9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Бухгалтерский </a:t>
          </a:r>
          <a:r>
            <a:rPr lang="ru-RU" sz="2800" dirty="0" smtClean="0">
              <a:latin typeface="Arial Narrow" panose="020B0606020202030204" pitchFamily="34" charset="0"/>
            </a:rPr>
            <a:t>учет:</a:t>
          </a:r>
          <a:endParaRPr lang="en-GB" sz="2800" dirty="0">
            <a:latin typeface="Arial Narrow" panose="020B0606020202030204" pitchFamily="34" charset="0"/>
          </a:endParaRPr>
        </a:p>
      </dgm:t>
    </dgm:pt>
    <dgm:pt modelId="{90BE3466-34A7-564D-AE3C-DE3769F1ACC5}" type="parTrans" cxnId="{3D4AFC82-620C-0345-91F7-DE61D5F40A8C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EF4AB2C-B582-1A43-B4BF-E65EB8F3287C}" type="sibTrans" cxnId="{3D4AFC82-620C-0345-91F7-DE61D5F40A8C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D32F638-CE6F-C041-9D50-F89831F0512A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Централизованное внедрение стандартов бухгалтерского учета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C1C6D3FB-1E0D-4841-9A8E-5783E26A0EA1}" type="parTrans" cxnId="{248E99D5-6226-6145-86A8-2A19B85D3D2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82B1842-4565-0E40-AAC2-F7E18B8F3692}" type="sibTrans" cxnId="{248E99D5-6226-6145-86A8-2A19B85D3D2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31E6C2BA-C4C5-D646-95D8-E38C90904F1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ru-RU" sz="2800" dirty="0">
              <a:latin typeface="Arial Narrow" panose="020B0606020202030204" pitchFamily="34" charset="0"/>
            </a:rPr>
            <a:t>Заработная плата и кадровый </a:t>
          </a:r>
          <a:r>
            <a:rPr lang="ru-RU" sz="2800" dirty="0" smtClean="0">
              <a:latin typeface="Arial Narrow" panose="020B0606020202030204" pitchFamily="34" charset="0"/>
            </a:rPr>
            <a:t>учет:</a:t>
          </a:r>
          <a:endParaRPr lang="en-GB" sz="2800" dirty="0">
            <a:latin typeface="Arial Narrow" panose="020B0606020202030204" pitchFamily="34" charset="0"/>
          </a:endParaRPr>
        </a:p>
      </dgm:t>
    </dgm:pt>
    <dgm:pt modelId="{1E666F0D-09C3-3141-A95F-9367900A7361}" type="parTrans" cxnId="{04DD5D6F-EABC-9C4E-AF5B-339801BEB046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D89900EC-EC36-D541-AA60-632D5EC87121}" type="sibTrans" cxnId="{04DD5D6F-EABC-9C4E-AF5B-339801BEB046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B4811042-7D05-BF4D-BB9E-17B680EE41C5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Автоматическое формирование статистической отчетности по исполнению </a:t>
          </a:r>
          <a:r>
            <a:rPr lang="ru-RU" sz="2000" dirty="0" smtClean="0">
              <a:latin typeface="Arial Narrow" panose="020B0606020202030204" pitchFamily="34" charset="0"/>
            </a:rPr>
            <a:t>«майских» </a:t>
          </a:r>
          <a:r>
            <a:rPr lang="ru-RU" sz="2000" dirty="0">
              <a:latin typeface="Arial Narrow" panose="020B0606020202030204" pitchFamily="34" charset="0"/>
            </a:rPr>
            <a:t>указов без права ручной правки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9EBC0C72-EC6F-5F44-A16F-6FF88360E100}" type="parTrans" cxnId="{A498FBBE-C4B4-0E48-9E22-BFC82A797776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6F94E5A-0857-604D-8754-FA9CCF1EF618}" type="sibTrans" cxnId="{A498FBBE-C4B4-0E48-9E22-BFC82A797776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E6C1128B-5D53-0F4D-BCAD-DFB731A72E39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Автоматическое формирование годовой бухгалтерской отчетности </a:t>
          </a:r>
          <a:r>
            <a:rPr lang="ru-RU" sz="2000" dirty="0" smtClean="0">
              <a:latin typeface="Arial Narrow" panose="020B0606020202030204" pitchFamily="34" charset="0"/>
            </a:rPr>
            <a:t>без </a:t>
          </a:r>
          <a:r>
            <a:rPr lang="ru-RU" sz="2000" dirty="0">
              <a:latin typeface="Arial Narrow" panose="020B0606020202030204" pitchFamily="34" charset="0"/>
            </a:rPr>
            <a:t>права ее ручной правки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B3933ADE-ED27-2542-80EC-EAB86322586C}" type="parTrans" cxnId="{93C6FFE3-0C6D-4748-8D94-CBF5C3E13238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AEFB64EB-6F2E-9B40-B568-54E43D1401E9}" type="sibTrans" cxnId="{93C6FFE3-0C6D-4748-8D94-CBF5C3E13238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06D533F8-0B54-0347-BEFF-D5D5B8B39D37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Единообразие и мониторинг выплат по </a:t>
          </a:r>
          <a:r>
            <a:rPr lang="en-US" sz="2000" dirty="0">
              <a:latin typeface="Arial Narrow" panose="020B0606020202030204" pitchFamily="34" charset="0"/>
            </a:rPr>
            <a:t>COVID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06DCE677-B14E-004D-994B-7972F3FE14AB}" type="parTrans" cxnId="{E55A87E1-747F-544D-96E9-360703BA2F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DA0A316-6732-0C43-BB24-B4F3B02F2429}" type="sibTrans" cxnId="{E55A87E1-747F-544D-96E9-360703BA2FDB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CB9A6C9F-A0A9-DD4E-9539-509DBC266B0A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Анализ начислений и выплат заработной платы в режиме онлайн без запросов учреждениям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5B47F339-6600-5A47-846F-4FE23F4C5283}" type="parTrans" cxnId="{054CC2EA-4550-4D42-BF8F-0A4E202A04B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B9C94B43-F601-9A46-BC54-C7FE57D20398}" type="sibTrans" cxnId="{054CC2EA-4550-4D42-BF8F-0A4E202A04B5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0D552EB-0B91-2F49-9F15-0FF899C0B5E8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Планирование фонда оплаты труда на реальных данных по начислению заработной платы и штатов учреждений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1FFCB8F4-F9FC-7546-AEC1-9A12D5C1E2E5}" type="parTrans" cxnId="{626184A6-7638-3344-BE3C-5DAA05DDB5A1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72C9E4CD-9BE0-D849-BA0A-84D633342766}" type="sibTrans" cxnId="{626184A6-7638-3344-BE3C-5DAA05DDB5A1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FF3B2675-7BEC-4B44-BF68-5BB2B2D850AD}">
      <dgm:prSet phldrT="[Text]" custT="1"/>
      <dgm:spPr/>
      <dgm:t>
        <a:bodyPr/>
        <a:lstStyle/>
        <a:p>
          <a:r>
            <a:rPr lang="ru-RU" sz="2000" dirty="0">
              <a:latin typeface="Arial Narrow" panose="020B0606020202030204" pitchFamily="34" charset="0"/>
            </a:rPr>
            <a:t>Расширенный анализ ФХД учреждений без запросов учреждениям</a:t>
          </a:r>
          <a:endParaRPr lang="en-GB" sz="2000" dirty="0">
            <a:latin typeface="Arial Narrow" panose="020B0606020202030204" pitchFamily="34" charset="0"/>
          </a:endParaRPr>
        </a:p>
      </dgm:t>
    </dgm:pt>
    <dgm:pt modelId="{614D86E8-7DD4-2E46-B198-18970BDD24B4}" type="parTrans" cxnId="{F95507A6-62BD-7840-9CCA-72FABF93635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97C177E8-5099-5F43-B5A1-0894DB90209B}" type="sibTrans" cxnId="{F95507A6-62BD-7840-9CCA-72FABF93635F}">
      <dgm:prSet/>
      <dgm:spPr/>
      <dgm:t>
        <a:bodyPr/>
        <a:lstStyle/>
        <a:p>
          <a:endParaRPr lang="en-GB">
            <a:latin typeface="Arial Narrow" panose="020B0606020202030204" pitchFamily="34" charset="0"/>
          </a:endParaRPr>
        </a:p>
      </dgm:t>
    </dgm:pt>
    <dgm:pt modelId="{833CD4D9-A5B4-AA40-A07E-76250E4A8C1F}" type="pres">
      <dgm:prSet presAssocID="{A67B36DF-58BD-DC4C-8711-E0558AF64D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6FA21-894C-2C45-9F18-15B7CB8FEF67}" type="pres">
      <dgm:prSet presAssocID="{24F5D73C-601F-6D41-9642-ED502643DD9E}" presName="parentText" presStyleLbl="node1" presStyleIdx="0" presStyleCnt="2" custScaleY="51654" custLinFactNeighborX="98" custLinFactNeighborY="-8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224B-E1E5-DE41-88F4-17C8C51414EE}" type="pres">
      <dgm:prSet presAssocID="{24F5D73C-601F-6D41-9642-ED502643DD9E}" presName="childText" presStyleLbl="revTx" presStyleIdx="0" presStyleCnt="2" custLinFactNeighborX="1591" custLinFactNeighborY="5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E7E17-8F69-2447-B030-69A8F256BF1A}" type="pres">
      <dgm:prSet presAssocID="{31E6C2BA-C4C5-D646-95D8-E38C90904F13}" presName="parentText" presStyleLbl="node1" presStyleIdx="1" presStyleCnt="2" custScaleY="52884" custLinFactNeighborX="295" custLinFactNeighborY="5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7FAA4-2832-A54C-8D73-84E13CBCE316}" type="pres">
      <dgm:prSet presAssocID="{31E6C2BA-C4C5-D646-95D8-E38C90904F13}" presName="childText" presStyleLbl="revTx" presStyleIdx="1" presStyleCnt="2" custLinFactNeighborX="98" custLinFactNeighborY="25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CA595-3F37-4DF6-A924-3A81D0F570B2}" type="presOf" srcId="{E6C1128B-5D53-0F4D-BCAD-DFB731A72E39}" destId="{2A70224B-E1E5-DE41-88F4-17C8C51414EE}" srcOrd="0" destOrd="1" presId="urn:microsoft.com/office/officeart/2005/8/layout/vList2"/>
    <dgm:cxn modelId="{42D55390-66AB-4151-A12B-6094DB43D616}" type="presOf" srcId="{06D533F8-0B54-0347-BEFF-D5D5B8B39D37}" destId="{8E47FAA4-2832-A54C-8D73-84E13CBCE316}" srcOrd="0" destOrd="1" presId="urn:microsoft.com/office/officeart/2005/8/layout/vList2"/>
    <dgm:cxn modelId="{04DD5D6F-EABC-9C4E-AF5B-339801BEB046}" srcId="{A67B36DF-58BD-DC4C-8711-E0558AF64DC3}" destId="{31E6C2BA-C4C5-D646-95D8-E38C90904F13}" srcOrd="1" destOrd="0" parTransId="{1E666F0D-09C3-3141-A95F-9367900A7361}" sibTransId="{D89900EC-EC36-D541-AA60-632D5EC87121}"/>
    <dgm:cxn modelId="{F95507A6-62BD-7840-9CCA-72FABF93635F}" srcId="{24F5D73C-601F-6D41-9642-ED502643DD9E}" destId="{FF3B2675-7BEC-4B44-BF68-5BB2B2D850AD}" srcOrd="2" destOrd="0" parTransId="{614D86E8-7DD4-2E46-B198-18970BDD24B4}" sibTransId="{97C177E8-5099-5F43-B5A1-0894DB90209B}"/>
    <dgm:cxn modelId="{917197C8-CD92-44BD-92A0-D02CD206DF58}" type="presOf" srcId="{F0D552EB-0B91-2F49-9F15-0FF899C0B5E8}" destId="{8E47FAA4-2832-A54C-8D73-84E13CBCE316}" srcOrd="0" destOrd="3" presId="urn:microsoft.com/office/officeart/2005/8/layout/vList2"/>
    <dgm:cxn modelId="{1F5275A3-DA8D-426A-B20E-025F65F688EC}" type="presOf" srcId="{A67B36DF-58BD-DC4C-8711-E0558AF64DC3}" destId="{833CD4D9-A5B4-AA40-A07E-76250E4A8C1F}" srcOrd="0" destOrd="0" presId="urn:microsoft.com/office/officeart/2005/8/layout/vList2"/>
    <dgm:cxn modelId="{06F58097-EF4D-4707-B29A-E4D70B875BA9}" type="presOf" srcId="{B4811042-7D05-BF4D-BB9E-17B680EE41C5}" destId="{8E47FAA4-2832-A54C-8D73-84E13CBCE316}" srcOrd="0" destOrd="0" presId="urn:microsoft.com/office/officeart/2005/8/layout/vList2"/>
    <dgm:cxn modelId="{248E99D5-6226-6145-86A8-2A19B85D3D25}" srcId="{24F5D73C-601F-6D41-9642-ED502643DD9E}" destId="{CD32F638-CE6F-C041-9D50-F89831F0512A}" srcOrd="0" destOrd="0" parTransId="{C1C6D3FB-1E0D-4841-9A8E-5783E26A0EA1}" sibTransId="{F82B1842-4565-0E40-AAC2-F7E18B8F3692}"/>
    <dgm:cxn modelId="{A498FBBE-C4B4-0E48-9E22-BFC82A797776}" srcId="{31E6C2BA-C4C5-D646-95D8-E38C90904F13}" destId="{B4811042-7D05-BF4D-BB9E-17B680EE41C5}" srcOrd="0" destOrd="0" parTransId="{9EBC0C72-EC6F-5F44-A16F-6FF88360E100}" sibTransId="{F6F94E5A-0857-604D-8754-FA9CCF1EF618}"/>
    <dgm:cxn modelId="{93C6FFE3-0C6D-4748-8D94-CBF5C3E13238}" srcId="{24F5D73C-601F-6D41-9642-ED502643DD9E}" destId="{E6C1128B-5D53-0F4D-BCAD-DFB731A72E39}" srcOrd="1" destOrd="0" parTransId="{B3933ADE-ED27-2542-80EC-EAB86322586C}" sibTransId="{AEFB64EB-6F2E-9B40-B568-54E43D1401E9}"/>
    <dgm:cxn modelId="{626184A6-7638-3344-BE3C-5DAA05DDB5A1}" srcId="{31E6C2BA-C4C5-D646-95D8-E38C90904F13}" destId="{F0D552EB-0B91-2F49-9F15-0FF899C0B5E8}" srcOrd="3" destOrd="0" parTransId="{1FFCB8F4-F9FC-7546-AEC1-9A12D5C1E2E5}" sibTransId="{72C9E4CD-9BE0-D849-BA0A-84D633342766}"/>
    <dgm:cxn modelId="{054CC2EA-4550-4D42-BF8F-0A4E202A04B5}" srcId="{31E6C2BA-C4C5-D646-95D8-E38C90904F13}" destId="{CB9A6C9F-A0A9-DD4E-9539-509DBC266B0A}" srcOrd="2" destOrd="0" parTransId="{5B47F339-6600-5A47-846F-4FE23F4C5283}" sibTransId="{B9C94B43-F601-9A46-BC54-C7FE57D20398}"/>
    <dgm:cxn modelId="{A86B8B93-785F-47E9-BEE2-BB8EAE43FC4B}" type="presOf" srcId="{31E6C2BA-C4C5-D646-95D8-E38C90904F13}" destId="{67BE7E17-8F69-2447-B030-69A8F256BF1A}" srcOrd="0" destOrd="0" presId="urn:microsoft.com/office/officeart/2005/8/layout/vList2"/>
    <dgm:cxn modelId="{08107A8F-67BA-425D-8C51-1E6E596B837C}" type="presOf" srcId="{CD32F638-CE6F-C041-9D50-F89831F0512A}" destId="{2A70224B-E1E5-DE41-88F4-17C8C51414EE}" srcOrd="0" destOrd="0" presId="urn:microsoft.com/office/officeart/2005/8/layout/vList2"/>
    <dgm:cxn modelId="{E16C1A1D-8F89-40DE-9CA8-DA61F12DD4B7}" type="presOf" srcId="{24F5D73C-601F-6D41-9642-ED502643DD9E}" destId="{A446FA21-894C-2C45-9F18-15B7CB8FEF67}" srcOrd="0" destOrd="0" presId="urn:microsoft.com/office/officeart/2005/8/layout/vList2"/>
    <dgm:cxn modelId="{E55A87E1-747F-544D-96E9-360703BA2FDB}" srcId="{31E6C2BA-C4C5-D646-95D8-E38C90904F13}" destId="{06D533F8-0B54-0347-BEFF-D5D5B8B39D37}" srcOrd="1" destOrd="0" parTransId="{06DCE677-B14E-004D-994B-7972F3FE14AB}" sibTransId="{8DA0A316-6732-0C43-BB24-B4F3B02F2429}"/>
    <dgm:cxn modelId="{D859C829-5F81-4A17-9FA2-664E289A93BA}" type="presOf" srcId="{FF3B2675-7BEC-4B44-BF68-5BB2B2D850AD}" destId="{2A70224B-E1E5-DE41-88F4-17C8C51414EE}" srcOrd="0" destOrd="2" presId="urn:microsoft.com/office/officeart/2005/8/layout/vList2"/>
    <dgm:cxn modelId="{3D4AFC82-620C-0345-91F7-DE61D5F40A8C}" srcId="{A67B36DF-58BD-DC4C-8711-E0558AF64DC3}" destId="{24F5D73C-601F-6D41-9642-ED502643DD9E}" srcOrd="0" destOrd="0" parTransId="{90BE3466-34A7-564D-AE3C-DE3769F1ACC5}" sibTransId="{0EF4AB2C-B582-1A43-B4BF-E65EB8F3287C}"/>
    <dgm:cxn modelId="{0EE61630-33A9-44D7-9BE0-E9662FAF8B53}" type="presOf" srcId="{CB9A6C9F-A0A9-DD4E-9539-509DBC266B0A}" destId="{8E47FAA4-2832-A54C-8D73-84E13CBCE316}" srcOrd="0" destOrd="2" presId="urn:microsoft.com/office/officeart/2005/8/layout/vList2"/>
    <dgm:cxn modelId="{EFDB146A-4460-47A4-9F91-5F949F018E3D}" type="presParOf" srcId="{833CD4D9-A5B4-AA40-A07E-76250E4A8C1F}" destId="{A446FA21-894C-2C45-9F18-15B7CB8FEF67}" srcOrd="0" destOrd="0" presId="urn:microsoft.com/office/officeart/2005/8/layout/vList2"/>
    <dgm:cxn modelId="{AD84AC4D-A44F-4F26-B095-9FC49FF1BEC6}" type="presParOf" srcId="{833CD4D9-A5B4-AA40-A07E-76250E4A8C1F}" destId="{2A70224B-E1E5-DE41-88F4-17C8C51414EE}" srcOrd="1" destOrd="0" presId="urn:microsoft.com/office/officeart/2005/8/layout/vList2"/>
    <dgm:cxn modelId="{6C6943BD-3C51-42DE-A8AA-34D69D07F87E}" type="presParOf" srcId="{833CD4D9-A5B4-AA40-A07E-76250E4A8C1F}" destId="{67BE7E17-8F69-2447-B030-69A8F256BF1A}" srcOrd="2" destOrd="0" presId="urn:microsoft.com/office/officeart/2005/8/layout/vList2"/>
    <dgm:cxn modelId="{BCB530BA-EFC8-4E35-8C2C-65CB0031E2EB}" type="presParOf" srcId="{833CD4D9-A5B4-AA40-A07E-76250E4A8C1F}" destId="{8E47FAA4-2832-A54C-8D73-84E13CBCE3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FA21-894C-2C45-9F18-15B7CB8FEF67}">
      <dsp:nvSpPr>
        <dsp:cNvPr id="0" name=""/>
        <dsp:cNvSpPr/>
      </dsp:nvSpPr>
      <dsp:spPr>
        <a:xfrm>
          <a:off x="0" y="78906"/>
          <a:ext cx="11074792" cy="648167"/>
        </a:xfrm>
        <a:prstGeom prst="round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 Narrow" panose="020B0606020202030204" pitchFamily="34" charset="0"/>
            </a:rPr>
            <a:t>Бухгалтерский </a:t>
          </a:r>
          <a:r>
            <a:rPr lang="ru-RU" sz="2800" kern="1200" dirty="0" smtClean="0">
              <a:latin typeface="Arial Narrow" panose="020B0606020202030204" pitchFamily="34" charset="0"/>
            </a:rPr>
            <a:t>учет:</a:t>
          </a:r>
          <a:endParaRPr lang="en-GB" sz="2800" kern="1200" dirty="0">
            <a:latin typeface="Arial Narrow" panose="020B0606020202030204" pitchFamily="34" charset="0"/>
          </a:endParaRPr>
        </a:p>
      </dsp:txBody>
      <dsp:txXfrm>
        <a:off x="31641" y="110547"/>
        <a:ext cx="11011510" cy="584885"/>
      </dsp:txXfrm>
    </dsp:sp>
    <dsp:sp modelId="{2A70224B-E1E5-DE41-88F4-17C8C51414EE}">
      <dsp:nvSpPr>
        <dsp:cNvPr id="0" name=""/>
        <dsp:cNvSpPr/>
      </dsp:nvSpPr>
      <dsp:spPr>
        <a:xfrm>
          <a:off x="0" y="887027"/>
          <a:ext cx="1107479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Централизованное внедрение стандартов бухгалтерского учета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Автоматическое формирование годовой бухгалтерской отчетности </a:t>
          </a:r>
          <a:r>
            <a:rPr lang="ru-RU" sz="2000" kern="1200" dirty="0" smtClean="0">
              <a:latin typeface="Arial Narrow" panose="020B0606020202030204" pitchFamily="34" charset="0"/>
            </a:rPr>
            <a:t>без </a:t>
          </a:r>
          <a:r>
            <a:rPr lang="ru-RU" sz="2000" kern="1200" dirty="0">
              <a:latin typeface="Arial Narrow" panose="020B0606020202030204" pitchFamily="34" charset="0"/>
            </a:rPr>
            <a:t>права ее ручной правки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Расширенный анализ ФХД учреждений без запросов учреждениям</a:t>
          </a:r>
          <a:endParaRPr lang="en-GB" sz="2000" kern="1200" dirty="0">
            <a:latin typeface="Arial Narrow" panose="020B0606020202030204" pitchFamily="34" charset="0"/>
          </a:endParaRPr>
        </a:p>
      </dsp:txBody>
      <dsp:txXfrm>
        <a:off x="0" y="887027"/>
        <a:ext cx="11074792" cy="1076400"/>
      </dsp:txXfrm>
    </dsp:sp>
    <dsp:sp modelId="{67BE7E17-8F69-2447-B030-69A8F256BF1A}">
      <dsp:nvSpPr>
        <dsp:cNvPr id="0" name=""/>
        <dsp:cNvSpPr/>
      </dsp:nvSpPr>
      <dsp:spPr>
        <a:xfrm>
          <a:off x="0" y="1991089"/>
          <a:ext cx="11074792" cy="663601"/>
        </a:xfrm>
        <a:prstGeom prst="roundRect">
          <a:avLst/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Arial Narrow" panose="020B0606020202030204" pitchFamily="34" charset="0"/>
            </a:rPr>
            <a:t>Заработная плата и кадровый </a:t>
          </a:r>
          <a:r>
            <a:rPr lang="ru-RU" sz="2800" kern="1200" dirty="0" smtClean="0">
              <a:latin typeface="Arial Narrow" panose="020B0606020202030204" pitchFamily="34" charset="0"/>
            </a:rPr>
            <a:t>учет:</a:t>
          </a:r>
          <a:endParaRPr lang="en-GB" sz="2800" kern="1200" dirty="0">
            <a:latin typeface="Arial Narrow" panose="020B0606020202030204" pitchFamily="34" charset="0"/>
          </a:endParaRPr>
        </a:p>
      </dsp:txBody>
      <dsp:txXfrm>
        <a:off x="32394" y="2023483"/>
        <a:ext cx="11010004" cy="598813"/>
      </dsp:txXfrm>
    </dsp:sp>
    <dsp:sp modelId="{8E47FAA4-2832-A54C-8D73-84E13CBCE316}">
      <dsp:nvSpPr>
        <dsp:cNvPr id="0" name=""/>
        <dsp:cNvSpPr/>
      </dsp:nvSpPr>
      <dsp:spPr>
        <a:xfrm>
          <a:off x="0" y="2737645"/>
          <a:ext cx="11074792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Автоматическое формирование статистической отчетности по исполнению </a:t>
          </a:r>
          <a:r>
            <a:rPr lang="ru-RU" sz="2000" kern="1200" dirty="0" smtClean="0">
              <a:latin typeface="Arial Narrow" panose="020B0606020202030204" pitchFamily="34" charset="0"/>
            </a:rPr>
            <a:t>«майских» </a:t>
          </a:r>
          <a:r>
            <a:rPr lang="ru-RU" sz="2000" kern="1200" dirty="0">
              <a:latin typeface="Arial Narrow" panose="020B0606020202030204" pitchFamily="34" charset="0"/>
            </a:rPr>
            <a:t>указов без права ручной правки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Единообразие и мониторинг выплат по </a:t>
          </a:r>
          <a:r>
            <a:rPr lang="en-US" sz="2000" kern="1200" dirty="0">
              <a:latin typeface="Arial Narrow" panose="020B0606020202030204" pitchFamily="34" charset="0"/>
            </a:rPr>
            <a:t>COVID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Анализ начислений и выплат заработной платы в режиме онлайн без запросов учреждениям</a:t>
          </a:r>
          <a:endParaRPr lang="en-GB" sz="2000" kern="1200" dirty="0">
            <a:latin typeface="Arial Narrow" panose="020B0606020202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latin typeface="Arial Narrow" panose="020B0606020202030204" pitchFamily="34" charset="0"/>
            </a:rPr>
            <a:t>Планирование фонда оплаты труда на реальных данных по начислению заработной платы и штатов учреждений</a:t>
          </a:r>
          <a:endParaRPr lang="en-GB" sz="2000" kern="1200" dirty="0">
            <a:latin typeface="Arial Narrow" panose="020B0606020202030204" pitchFamily="34" charset="0"/>
          </a:endParaRPr>
        </a:p>
      </dsp:txBody>
      <dsp:txXfrm>
        <a:off x="0" y="2737645"/>
        <a:ext cx="11074792" cy="181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0.69981</cdr:x>
      <cdr:y>0.8991</cdr:y>
    </cdr:from>
    <cdr:to>
      <cdr:x>0.86736</cdr:x>
      <cdr:y>0.97622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8019662" y="4664762"/>
          <a:ext cx="1920091" cy="4001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rPr>
            <a:t>(Ожидаемое)</a:t>
          </a:r>
          <a:endParaRPr lang="ru-RU" sz="2000" dirty="0">
            <a:solidFill>
              <a:srgbClr val="6C7B90"/>
            </a:solidFill>
            <a:latin typeface="Arial Narrow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0.77391</cdr:x>
      <cdr:y>0.92541</cdr:y>
    </cdr:from>
    <cdr:to>
      <cdr:x>0.94078</cdr:x>
      <cdr:y>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8904787" y="4689204"/>
          <a:ext cx="1920040" cy="3779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rPr>
            <a:t>(Ожидаемое)</a:t>
          </a:r>
          <a:endParaRPr lang="ru-RU" sz="2000" dirty="0">
            <a:solidFill>
              <a:srgbClr val="6C7B90"/>
            </a:solidFill>
            <a:latin typeface="Arial Narrow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21"/>
            <a:ext cx="4303313" cy="341297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11" y="21"/>
            <a:ext cx="4303313" cy="341297"/>
          </a:xfrm>
          <a:prstGeom prst="rect">
            <a:avLst/>
          </a:prstGeom>
        </p:spPr>
        <p:txBody>
          <a:bodyPr vert="horz" lIns="91367" tIns="45682" rIns="91367" bIns="45682" rtlCol="0"/>
          <a:lstStyle>
            <a:lvl1pPr algn="r">
              <a:defRPr sz="1200"/>
            </a:lvl1pPr>
          </a:lstStyle>
          <a:p>
            <a:fld id="{256277C2-9C2C-4847-8C7B-6909C97CF5D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6" y="6456392"/>
            <a:ext cx="4303313" cy="341297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11" y="6456392"/>
            <a:ext cx="4303313" cy="341297"/>
          </a:xfrm>
          <a:prstGeom prst="rect">
            <a:avLst/>
          </a:prstGeom>
        </p:spPr>
        <p:txBody>
          <a:bodyPr vert="horz" lIns="91367" tIns="45682" rIns="91367" bIns="45682" rtlCol="0" anchor="b"/>
          <a:lstStyle>
            <a:lvl1pPr algn="r">
              <a:defRPr sz="1200"/>
            </a:lvl1pPr>
          </a:lstStyle>
          <a:p>
            <a:fld id="{2980665C-8B97-46ED-9AEB-00C0F33C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6" y="1"/>
            <a:ext cx="4302231" cy="341064"/>
          </a:xfrm>
          <a:prstGeom prst="rect">
            <a:avLst/>
          </a:prstGeom>
        </p:spPr>
        <p:txBody>
          <a:bodyPr vert="horz" lIns="91319" tIns="45658" rIns="91319" bIns="456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20" y="1"/>
            <a:ext cx="4302231" cy="341064"/>
          </a:xfrm>
          <a:prstGeom prst="rect">
            <a:avLst/>
          </a:prstGeom>
        </p:spPr>
        <p:txBody>
          <a:bodyPr vert="horz" lIns="91319" tIns="45658" rIns="91319" bIns="45658" rtlCol="0"/>
          <a:lstStyle>
            <a:lvl1pPr algn="r">
              <a:defRPr sz="1200"/>
            </a:lvl1pPr>
          </a:lstStyle>
          <a:p>
            <a:fld id="{6D2AEFC0-010E-4D63-8ED1-45CDBC807421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9" tIns="45658" rIns="91319" bIns="456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406"/>
            <a:ext cx="7942580" cy="2676585"/>
          </a:xfrm>
          <a:prstGeom prst="rect">
            <a:avLst/>
          </a:prstGeom>
        </p:spPr>
        <p:txBody>
          <a:bodyPr vert="horz" lIns="91319" tIns="45658" rIns="91319" bIns="456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6" y="6456634"/>
            <a:ext cx="4302231" cy="341063"/>
          </a:xfrm>
          <a:prstGeom prst="rect">
            <a:avLst/>
          </a:prstGeom>
        </p:spPr>
        <p:txBody>
          <a:bodyPr vert="horz" lIns="91319" tIns="45658" rIns="91319" bIns="456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20" y="6456634"/>
            <a:ext cx="4302231" cy="341063"/>
          </a:xfrm>
          <a:prstGeom prst="rect">
            <a:avLst/>
          </a:prstGeom>
        </p:spPr>
        <p:txBody>
          <a:bodyPr vert="horz" lIns="91319" tIns="45658" rIns="91319" bIns="45658" rtlCol="0" anchor="b"/>
          <a:lstStyle>
            <a:lvl1pPr algn="r">
              <a:defRPr sz="1200"/>
            </a:lvl1pPr>
          </a:lstStyle>
          <a:p>
            <a:fld id="{30EDB5DD-F196-44E9-83EF-AFAE366C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1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8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0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7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4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9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80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9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/>
        </p:nvSpPr>
        <p:spPr>
          <a:xfrm>
            <a:off x="701748" y="2191009"/>
            <a:ext cx="11387381" cy="156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предварительных итогах исполнения консолидированного бюджета Республики Татарстан за </a:t>
            </a:r>
            <a:r>
              <a:rPr lang="ru-RU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задачах на </a:t>
            </a:r>
            <a:r>
              <a:rPr lang="ru-RU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  <a:endParaRPr lang="ru-RU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812800" y="4885765"/>
            <a:ext cx="1127632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8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Республики Татарстан</a:t>
            </a:r>
            <a:br>
              <a:rPr lang="ru-RU" sz="28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 Рауфович </a:t>
            </a:r>
            <a:r>
              <a:rPr lang="ru-RU" sz="28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Гайзатуллин</a:t>
            </a:r>
            <a:endParaRPr lang="ru-RU" sz="2800" b="1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354" y="6394347"/>
            <a:ext cx="3528646" cy="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54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04046" y="46039"/>
            <a:ext cx="10944113" cy="574747"/>
          </a:xfrm>
        </p:spPr>
        <p:txBody>
          <a:bodyPr>
            <a:noAutofit/>
          </a:bodyPr>
          <a:lstStyle/>
          <a:p>
            <a:r>
              <a:rPr lang="ru-RU" dirty="0"/>
              <a:t>Крупные предприятия, по которым ожидается рост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уплаты налога на </a:t>
            </a:r>
            <a:r>
              <a:rPr lang="ru-RU" dirty="0"/>
              <a:t>прибыль в 2020 году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14702"/>
              </p:ext>
            </p:extLst>
          </p:nvPr>
        </p:nvGraphicFramePr>
        <p:xfrm>
          <a:off x="1004046" y="1166606"/>
          <a:ext cx="10874190" cy="5321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6674"/>
                <a:gridCol w="2307516"/>
              </a:tblGrid>
              <a:tr h="93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предприятия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роста,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млн.рублей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8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Шинные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предприятия ООО УК "Татнефть-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нефтехим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 (ООО "ТД Кама", ПАО 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Нижнекамскшина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", ООО "Нижнекамский завод шин ЦМК")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507,1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Нэфис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Косметикс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255,2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Казанькомпрессормаш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168,3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Таттелеком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109,1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"Татэнерго"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107,3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ООО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Алнас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75,3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АО 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r>
                        <a:rPr lang="ru-RU" sz="2800" u="none" strike="noStrike" dirty="0" err="1">
                          <a:effectLst/>
                          <a:latin typeface="Arial Narrow" panose="020B0606020202030204" pitchFamily="34" charset="0"/>
                        </a:rPr>
                        <a:t>Татэнергосбыт</a:t>
                      </a:r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68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18583" y="46039"/>
            <a:ext cx="11053484" cy="574747"/>
          </a:xfrm>
        </p:spPr>
        <p:txBody>
          <a:bodyPr>
            <a:noAutofit/>
          </a:bodyPr>
          <a:lstStyle/>
          <a:p>
            <a:r>
              <a:rPr lang="ru-RU" sz="2400" dirty="0"/>
              <a:t>Крупные предприятия, по которым ожидается снижение уплаты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налога </a:t>
            </a:r>
            <a:r>
              <a:rPr lang="ru-RU" sz="2400" dirty="0"/>
              <a:t>на прибыль в 2020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69067"/>
              </p:ext>
            </p:extLst>
          </p:nvPr>
        </p:nvGraphicFramePr>
        <p:xfrm>
          <a:off x="918583" y="802638"/>
          <a:ext cx="11053484" cy="5892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5964"/>
                <a:gridCol w="2587520"/>
              </a:tblGrid>
              <a:tr h="689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предприятия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97" marR="5697" marT="569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нижения,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млн.рублей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697" marR="5697" marT="569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4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КГН "Татнефть"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-33 203,4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ПАО "Нижнекамскнефтехим"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-5 335,1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КГН "Газпром"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-2 730,6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 Малые нефтяные компании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-2 167,9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ПАО "Казаньоргсинтез"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-1 154,2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КГН "Лукойл" (включая ООО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Ритэк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-1 039,6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КГН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Транснефть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-420,0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АО "ТГК-16"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-228,1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АО "ТАИФ"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-227,5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ПОЗиС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-192,2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ЗАОр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"НП </a:t>
                      </a:r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Набережно-</a:t>
                      </a:r>
                      <a:r>
                        <a:rPr lang="ru-RU" sz="2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Челнинский</a:t>
                      </a:r>
                      <a:r>
                        <a:rPr lang="ru-RU" sz="2000" u="none" strike="noStrike" dirty="0" smtClean="0">
                          <a:effectLst/>
                          <a:latin typeface="Arial Narrow" panose="020B0606020202030204" pitchFamily="34" charset="0"/>
                        </a:rPr>
                        <a:t> КБК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-72,2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 ОАО "Сетевая компания"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-47,4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 АО "АБ ИнБев Эфес"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-19,4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 АО "Кварт"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-1,6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56422" y="0"/>
            <a:ext cx="11733376" cy="574747"/>
          </a:xfrm>
        </p:spPr>
        <p:txBody>
          <a:bodyPr>
            <a:noAutofit/>
          </a:bodyPr>
          <a:lstStyle/>
          <a:p>
            <a:r>
              <a:rPr lang="ru-RU" dirty="0" smtClean="0"/>
              <a:t>Удельный вес крупных и прочих плательщиков по налогу на прибыль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8867092"/>
              </p:ext>
            </p:extLst>
          </p:nvPr>
        </p:nvGraphicFramePr>
        <p:xfrm>
          <a:off x="942391" y="1449666"/>
          <a:ext cx="11036707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083" y="913241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210" y="2883235"/>
            <a:ext cx="12155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63,1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017" y="5852995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338" y="1614757"/>
            <a:ext cx="135377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103,7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0604" y="1374906"/>
            <a:ext cx="13451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111,1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5615" y="490656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31%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615" y="3322218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69%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3385" y="309138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68%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21157321">
            <a:off x="7559746" y="4672599"/>
            <a:ext cx="2051430" cy="34780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+21%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9939364" y="3967963"/>
            <a:ext cx="691229" cy="461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47%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6733385" y="4846499"/>
            <a:ext cx="737914" cy="51077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32%</a:t>
            </a:r>
            <a:endParaRPr lang="ru-RU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9625015" y="4429656"/>
            <a:ext cx="738025" cy="510776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53%</a:t>
            </a:r>
            <a:endParaRPr lang="ru-RU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96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/>
      <p:bldP spid="14" grpId="0"/>
      <p:bldP spid="15" grpId="0"/>
      <p:bldP spid="2" grpId="0"/>
      <p:bldP spid="11" grpId="0"/>
      <p:bldP spid="12" grpId="0"/>
      <p:bldP spid="13" grpId="1" animBg="1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11554" y="46039"/>
            <a:ext cx="11007725" cy="574747"/>
          </a:xfrm>
        </p:spPr>
        <p:txBody>
          <a:bodyPr>
            <a:noAutofit/>
          </a:bodyPr>
          <a:lstStyle/>
          <a:p>
            <a:r>
              <a:rPr lang="ru-RU" sz="2400" dirty="0"/>
              <a:t>Прочие налогоплательщики, по которым отмечается </a:t>
            </a:r>
            <a:r>
              <a:rPr lang="ru-RU" sz="2400" dirty="0" smtClean="0"/>
              <a:t>значительный</a:t>
            </a:r>
            <a:br>
              <a:rPr lang="ru-RU" sz="2400" dirty="0" smtClean="0"/>
            </a:br>
            <a:r>
              <a:rPr lang="ru-RU" sz="2400" dirty="0" smtClean="0"/>
              <a:t>рост по </a:t>
            </a:r>
            <a:r>
              <a:rPr lang="ru-RU" sz="2400" dirty="0"/>
              <a:t>налогу </a:t>
            </a:r>
            <a:r>
              <a:rPr lang="ru-RU" sz="2400" dirty="0" smtClean="0"/>
              <a:t>на </a:t>
            </a:r>
            <a:r>
              <a:rPr lang="ru-RU" sz="2400" dirty="0"/>
              <a:t>прибыль за 11 месяцев 2020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96008"/>
              </p:ext>
            </p:extLst>
          </p:nvPr>
        </p:nvGraphicFramePr>
        <p:xfrm>
          <a:off x="1011553" y="837559"/>
          <a:ext cx="11007725" cy="5794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28342"/>
                <a:gridCol w="3479383"/>
              </a:tblGrid>
              <a:tr h="430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организации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роста, млн.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Эвотэк-мирай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геномикс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624,9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Связьинвестнефтехим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577,7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ООО "Татнефть-Актив"</a:t>
                      </a:r>
                      <a:endParaRPr lang="ru-RU" sz="2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334,6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ФКП "Казанский государственный казенный пороховой завод" 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223,9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ЗАО "Тандер"</a:t>
                      </a:r>
                      <a:endParaRPr lang="ru-RU" sz="2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199,7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ВОСТОК СОЛОД ООО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199,0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ОАО "Нижнекамсктехуглерод"</a:t>
                      </a:r>
                      <a:endParaRPr lang="ru-RU" sz="2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176,8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ООО  "ПРОМЕТЕЙ"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165,4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Нефтеконсорциум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160,5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ФИЛИАЛ ПАО БАНК ВТБ В </a:t>
                      </a:r>
                      <a:r>
                        <a:rPr lang="ru-RU" sz="20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г.КАЗАНИ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158,3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ОСАО "РЕСО-Гарантия"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130,9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ПАО "ТИМЕР БАНК" </a:t>
                      </a:r>
                      <a:endParaRPr lang="ru-RU" sz="2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130,0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СМУ №7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121,5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ООО "АГРОАСПЕКТ" 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111,8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ООО "Мастер </a:t>
                      </a:r>
                      <a:r>
                        <a:rPr lang="ru-RU" sz="2000" u="none" strike="noStrike" dirty="0" err="1">
                          <a:effectLst/>
                          <a:latin typeface="Arial Narrow" panose="020B0606020202030204" pitchFamily="34" charset="0"/>
                        </a:rPr>
                        <a:t>Кемикалз</a:t>
                      </a:r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103,3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0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ООО  "КАРТЛИ"</a:t>
                      </a:r>
                      <a:endParaRPr lang="ru-RU" sz="2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100,2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576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63600" y="67624"/>
            <a:ext cx="10652069" cy="574747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Удельный вес и объем поступления </a:t>
            </a:r>
            <a:r>
              <a:rPr lang="ru-RU" sz="3200" dirty="0"/>
              <a:t>налога на доходы физических </a:t>
            </a:r>
            <a:r>
              <a:rPr lang="ru-RU" sz="3200" dirty="0" smtClean="0"/>
              <a:t>лиц и налога на прибыль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9535905"/>
              </p:ext>
            </p:extLst>
          </p:nvPr>
        </p:nvGraphicFramePr>
        <p:xfrm>
          <a:off x="431031" y="1449666"/>
          <a:ext cx="1154806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1040" y="988001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0057" y="5832675"/>
            <a:ext cx="151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21237724">
            <a:off x="5967750" y="4677772"/>
            <a:ext cx="1817259" cy="34780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+6%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943488">
            <a:off x="5967621" y="3314854"/>
            <a:ext cx="1817259" cy="34780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-12% (-48,0)</a:t>
            </a:r>
            <a:endParaRPr lang="ru-RU" sz="2400" b="1" i="1" dirty="0">
              <a:solidFill>
                <a:schemeClr val="accent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6710" y="3488755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anose="020B0606020202030204" pitchFamily="34" charset="0"/>
              </a:rPr>
              <a:t>37%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6710" y="488968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anose="020B0606020202030204" pitchFamily="34" charset="0"/>
              </a:rPr>
              <a:t>27%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3063" y="3725985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latin typeface="Arial Narrow" panose="020B0606020202030204" pitchFamily="34" charset="0"/>
              </a:rPr>
              <a:t>2</a:t>
            </a:r>
            <a:r>
              <a:rPr lang="ru-RU" sz="2800" i="1" dirty="0" smtClean="0">
                <a:latin typeface="Arial Narrow" panose="020B0606020202030204" pitchFamily="34" charset="0"/>
              </a:rPr>
              <a:t>5%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3063" y="4845692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anose="020B0606020202030204" pitchFamily="34" charset="0"/>
              </a:rPr>
              <a:t>33%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00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 animBg="1"/>
      <p:bldP spid="11" grpId="0" animBg="1"/>
      <p:bldP spid="2" grpId="0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85520" y="46039"/>
            <a:ext cx="10940482" cy="574747"/>
          </a:xfrm>
        </p:spPr>
        <p:txBody>
          <a:bodyPr>
            <a:noAutofit/>
          </a:bodyPr>
          <a:lstStyle/>
          <a:p>
            <a:r>
              <a:rPr lang="ru-RU" dirty="0" smtClean="0"/>
              <a:t>Поступление </a:t>
            </a:r>
            <a:r>
              <a:rPr lang="ru-RU" dirty="0"/>
              <a:t>налога на доходы физических </a:t>
            </a:r>
            <a:r>
              <a:rPr lang="ru-RU" dirty="0" smtClean="0"/>
              <a:t>лиц в консолидированный бюджет Республики Татарстан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5214991"/>
              </p:ext>
            </p:extLst>
          </p:nvPr>
        </p:nvGraphicFramePr>
        <p:xfrm>
          <a:off x="265998" y="1412239"/>
          <a:ext cx="11660004" cy="543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1156" y="1012129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31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63600" y="67624"/>
            <a:ext cx="10652069" cy="574747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Распределение налога </a:t>
            </a:r>
            <a:r>
              <a:rPr lang="ru-RU" sz="3200" dirty="0"/>
              <a:t>на доходы физических </a:t>
            </a:r>
            <a:r>
              <a:rPr lang="ru-RU" sz="3200" dirty="0" smtClean="0"/>
              <a:t>лиц</a:t>
            </a:r>
            <a:br>
              <a:rPr lang="ru-RU" sz="3200" dirty="0" smtClean="0"/>
            </a:br>
            <a:r>
              <a:rPr lang="ru-RU" sz="3200" dirty="0" smtClean="0"/>
              <a:t> по уровням бюджетов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8030980"/>
              </p:ext>
            </p:extLst>
          </p:nvPr>
        </p:nvGraphicFramePr>
        <p:xfrm>
          <a:off x="431031" y="1449666"/>
          <a:ext cx="1154806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" y="852294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8398" y="1790970"/>
            <a:ext cx="12155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</a:t>
            </a:r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1,7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017" y="5852995"/>
            <a:ext cx="151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6218" y="2053022"/>
            <a:ext cx="10753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75,5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1748" y="1779405"/>
            <a:ext cx="10753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81,7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38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28458" y="46038"/>
            <a:ext cx="11065682" cy="11223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Муниципалитеты, допустившие снижение </a:t>
            </a:r>
            <a:r>
              <a:rPr lang="ru-RU" dirty="0" smtClean="0"/>
              <a:t>по налогу </a:t>
            </a:r>
            <a:r>
              <a:rPr lang="ru-RU" dirty="0"/>
              <a:t>на доходы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физических лиц </a:t>
            </a:r>
            <a:r>
              <a:rPr lang="en-US" dirty="0" smtClean="0"/>
              <a:t> </a:t>
            </a:r>
            <a:r>
              <a:rPr lang="ru-RU" dirty="0" smtClean="0"/>
              <a:t>в консолидированный бюджет Республики Татарстан, </a:t>
            </a:r>
            <a:r>
              <a:rPr lang="ru-RU" dirty="0"/>
              <a:t>которое </a:t>
            </a:r>
            <a:r>
              <a:rPr lang="ru-RU" dirty="0" smtClean="0"/>
              <a:t>в ряде регионов может </a:t>
            </a:r>
            <a:r>
              <a:rPr lang="ru-RU" dirty="0"/>
              <a:t>быть </a:t>
            </a:r>
            <a:r>
              <a:rPr lang="ru-RU" dirty="0" smtClean="0">
                <a:solidFill>
                  <a:srgbClr val="FF0000"/>
                </a:solidFill>
              </a:rPr>
              <a:t>частично</a:t>
            </a:r>
            <a:r>
              <a:rPr lang="ru-RU" dirty="0" smtClean="0"/>
              <a:t> компенсировано </a:t>
            </a:r>
            <a:r>
              <a:rPr lang="ru-RU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77170" y="1033920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25666"/>
              </p:ext>
            </p:extLst>
          </p:nvPr>
        </p:nvGraphicFramePr>
        <p:xfrm>
          <a:off x="928458" y="1492940"/>
          <a:ext cx="10984379" cy="5069224"/>
        </p:xfrm>
        <a:graphic>
          <a:graphicData uri="http://schemas.openxmlformats.org/drawingml/2006/table">
            <a:tbl>
              <a:tblPr/>
              <a:tblGrid>
                <a:gridCol w="3058008"/>
                <a:gridCol w="1706122"/>
                <a:gridCol w="1806930"/>
                <a:gridCol w="2059660"/>
                <a:gridCol w="2353659"/>
              </a:tblGrid>
              <a:tr h="1368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снижения</a:t>
                      </a:r>
                      <a:endParaRPr lang="ru-RU" sz="2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 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 err="1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6 766 618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5 725 306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-1 041 312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42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669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1 281 281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1 153 382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-127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899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3 192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259 421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236 821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-22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174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Менделеевский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348 375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336 977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-11 398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316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255 435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246 924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-8 511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527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Тукаевский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925 670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917 217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-8 453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194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326 611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319 963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-6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3 854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5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454 628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451 453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-3 </a:t>
                      </a:r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175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442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29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28458" y="46038"/>
            <a:ext cx="11065682" cy="11223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Муниципалитеты, допустившие снижение </a:t>
            </a:r>
            <a:r>
              <a:rPr lang="ru-RU" dirty="0" smtClean="0"/>
              <a:t>по налогу </a:t>
            </a:r>
            <a:r>
              <a:rPr lang="ru-RU" dirty="0"/>
              <a:t>на доходы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физических лиц </a:t>
            </a:r>
            <a:r>
              <a:rPr lang="en-US" dirty="0" smtClean="0"/>
              <a:t> </a:t>
            </a:r>
            <a:r>
              <a:rPr lang="ru-RU" dirty="0" smtClean="0"/>
              <a:t>в консолидированный бюджет Республики Татарстан, </a:t>
            </a:r>
            <a:r>
              <a:rPr lang="ru-RU" dirty="0"/>
              <a:t>которое </a:t>
            </a:r>
            <a:r>
              <a:rPr lang="ru-RU" dirty="0" smtClean="0"/>
              <a:t>в ряде регионов может </a:t>
            </a:r>
            <a:r>
              <a:rPr lang="ru-RU" dirty="0" smtClean="0"/>
              <a:t>быть </a:t>
            </a:r>
            <a:r>
              <a:rPr lang="ru-RU" dirty="0" smtClean="0">
                <a:solidFill>
                  <a:srgbClr val="FF0000"/>
                </a:solidFill>
              </a:rPr>
              <a:t>полностью</a:t>
            </a:r>
            <a:r>
              <a:rPr lang="ru-RU" dirty="0" smtClean="0"/>
              <a:t> </a:t>
            </a:r>
            <a:r>
              <a:rPr lang="ru-RU" dirty="0" smtClean="0"/>
              <a:t>компенсировано </a:t>
            </a:r>
            <a:r>
              <a:rPr lang="ru-RU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177170" y="1243002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19143"/>
              </p:ext>
            </p:extLst>
          </p:nvPr>
        </p:nvGraphicFramePr>
        <p:xfrm>
          <a:off x="928458" y="1779271"/>
          <a:ext cx="10984379" cy="3614764"/>
        </p:xfrm>
        <a:graphic>
          <a:graphicData uri="http://schemas.openxmlformats.org/drawingml/2006/table">
            <a:tbl>
              <a:tblPr/>
              <a:tblGrid>
                <a:gridCol w="3058008"/>
                <a:gridCol w="1706122"/>
                <a:gridCol w="1806930"/>
                <a:gridCol w="2059660"/>
                <a:gridCol w="2353659"/>
              </a:tblGrid>
              <a:tr h="1742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1.12.2019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2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снижения</a:t>
                      </a:r>
                      <a:endParaRPr lang="ru-RU" sz="2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 </a:t>
                      </a:r>
                      <a:r>
                        <a:rPr lang="ru-RU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3606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Рыбно-</a:t>
                      </a:r>
                      <a:r>
                        <a:rPr lang="ru-RU" sz="2800" b="0" i="0" u="none" strike="noStrike" dirty="0" err="1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endParaRPr lang="ru-RU" sz="28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134 231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133 507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-724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844</a:t>
                      </a:r>
                      <a:endParaRPr lang="ru-RU" sz="28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606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Спасский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140 688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140 071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-617</a:t>
                      </a:r>
                      <a:endParaRPr lang="ru-RU" sz="28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800" b="0" i="0" u="none" strike="noStrike" dirty="0" smtClean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832</a:t>
                      </a:r>
                      <a:endParaRPr lang="ru-RU" sz="28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45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59222" y="46039"/>
            <a:ext cx="11116235" cy="939481"/>
          </a:xfrm>
        </p:spPr>
        <p:txBody>
          <a:bodyPr>
            <a:normAutofit/>
          </a:bodyPr>
          <a:lstStyle/>
          <a:p>
            <a:r>
              <a:rPr lang="ru-RU" dirty="0"/>
              <a:t>Поступление акцизов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консолидированный бюджет Республики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5411" y="1019586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н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40565"/>
              </p:ext>
            </p:extLst>
          </p:nvPr>
        </p:nvGraphicFramePr>
        <p:xfrm>
          <a:off x="959221" y="1659947"/>
          <a:ext cx="11116235" cy="4231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55342"/>
                <a:gridCol w="1783976"/>
                <a:gridCol w="1730188"/>
                <a:gridCol w="1846729"/>
              </a:tblGrid>
              <a:tr h="104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Вид акцизов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ожидаемое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9069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35 487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38 978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3 491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758898">
                <a:tc>
                  <a:txBody>
                    <a:bodyPr/>
                    <a:lstStyle/>
                    <a:p>
                      <a:pPr marL="0" lvl="1" indent="0" algn="l" fontAlgn="ctr"/>
                      <a:r>
                        <a:rPr lang="ru-RU" sz="2800" b="0" u="none" strike="noStrike" dirty="0">
                          <a:effectLst/>
                          <a:latin typeface="Arial Narrow" panose="020B0606020202030204" pitchFamily="34" charset="0"/>
                        </a:rPr>
                        <a:t>Акцизы на </a:t>
                      </a:r>
                      <a:r>
                        <a:rPr lang="ru-RU" sz="28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алкоголь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11 868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10 919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-949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898">
                <a:tc>
                  <a:txBody>
                    <a:bodyPr/>
                    <a:lstStyle/>
                    <a:p>
                      <a:pPr marL="0" lvl="1" indent="0" algn="l" fontAlgn="ctr"/>
                      <a:r>
                        <a:rPr lang="ru-RU" sz="2800" b="0" u="none" strike="noStrike" dirty="0">
                          <a:effectLst/>
                          <a:latin typeface="Arial Narrow" panose="020B0606020202030204" pitchFamily="34" charset="0"/>
                        </a:rPr>
                        <a:t>Акцизы на пиво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9 377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11 636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2 259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8898">
                <a:tc>
                  <a:txBody>
                    <a:bodyPr/>
                    <a:lstStyle/>
                    <a:p>
                      <a:pPr marL="0" lvl="1" indent="0" algn="l" fontAlgn="ctr">
                        <a:tabLst>
                          <a:tab pos="355600" algn="l"/>
                        </a:tabLst>
                      </a:pPr>
                      <a:r>
                        <a:rPr lang="ru-RU" sz="2800" b="0" u="none" strike="noStrike" dirty="0">
                          <a:effectLst/>
                          <a:latin typeface="Arial Narrow" panose="020B0606020202030204" pitchFamily="34" charset="0"/>
                        </a:rPr>
                        <a:t>Акцизы на </a:t>
                      </a:r>
                      <a:r>
                        <a:rPr lang="ru-RU" sz="2800" b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нефтепродукты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14 242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16 423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2 181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44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524" y="223432"/>
            <a:ext cx="10646229" cy="6401753"/>
          </a:xfrm>
          <a:prstGeom prst="rect">
            <a:avLst/>
          </a:prstGeom>
          <a:noFill/>
          <a:ln w="63500" cap="sq" cmpd="thickThin">
            <a:solidFill>
              <a:srgbClr val="AC9576"/>
            </a:solidFill>
            <a:prstDash val="sysDash"/>
            <a:bevel/>
          </a:ln>
        </p:spPr>
        <p:txBody>
          <a:bodyPr wrap="square" lIns="180000" tIns="0" rIns="180000" bIns="0" anchor="ctr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Характеризуя исполнение бюджета в текущем году, отмечу, что в вопросе мобилизации доходов год был крайне сложным. </a:t>
            </a: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Состояние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экономики характеризуется снижением уровня производства и потребления, директивными сокращениями объемов добычи нефти со стороны ОПЕК, волатильностью цен на нефть и курса доллара. Также на экономику сильное влияние оказывает распространение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коронавирусной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инфекции. 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Эти процессы негативно отразились на поступлениях доходов в бюджеты всех уровней. В основном это – неравномерное поступление доходов по месяцам и значительное падение налога на прибыль.</a:t>
            </a:r>
          </a:p>
        </p:txBody>
      </p:sp>
    </p:spTree>
    <p:extLst>
      <p:ext uri="{BB962C8B-B14F-4D97-AF65-F5344CB8AC3E}">
        <p14:creationId xmlns:p14="http://schemas.microsoft.com/office/powerpoint/2010/main" val="3061526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13970" y="46039"/>
            <a:ext cx="10930990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налога </a:t>
            </a:r>
            <a:r>
              <a:rPr lang="ru-RU" sz="3200" dirty="0"/>
              <a:t>на </a:t>
            </a:r>
            <a:r>
              <a:rPr lang="ru-RU" sz="3200" dirty="0" smtClean="0"/>
              <a:t>имущество организаций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бюджет </a:t>
            </a:r>
            <a:r>
              <a:rPr lang="ru-RU" sz="3200" dirty="0" smtClean="0"/>
              <a:t>Республики Татарстан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4825199"/>
              </p:ext>
            </p:extLst>
          </p:nvPr>
        </p:nvGraphicFramePr>
        <p:xfrm>
          <a:off x="519289" y="1625600"/>
          <a:ext cx="11459810" cy="518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970" y="1036426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21072927">
            <a:off x="5430651" y="3886394"/>
            <a:ext cx="2760064" cy="51869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1,5 (+6%)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60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34720" y="46039"/>
            <a:ext cx="10993120" cy="574747"/>
          </a:xfrm>
        </p:spPr>
        <p:txBody>
          <a:bodyPr>
            <a:noAutofit/>
          </a:bodyPr>
          <a:lstStyle/>
          <a:p>
            <a:r>
              <a:rPr lang="ru-RU" dirty="0" smtClean="0"/>
              <a:t>Темп мобилизации налога </a:t>
            </a:r>
            <a:r>
              <a:rPr lang="ru-RU" dirty="0"/>
              <a:t>на имущество </a:t>
            </a:r>
            <a:r>
              <a:rPr lang="ru-RU" dirty="0" smtClean="0"/>
              <a:t>организаций </a:t>
            </a:r>
            <a:br>
              <a:rPr lang="ru-RU" dirty="0" smtClean="0"/>
            </a:br>
            <a:r>
              <a:rPr lang="ru-RU" dirty="0" smtClean="0"/>
              <a:t>за 11 месяцев 2020 года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1326062"/>
              </p:ext>
            </p:extLst>
          </p:nvPr>
        </p:nvGraphicFramePr>
        <p:xfrm>
          <a:off x="836271" y="1824991"/>
          <a:ext cx="10769600" cy="43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6271" y="1084838"/>
            <a:ext cx="11211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%, к 11 месяцам 2019г.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1236" y="3448777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3316" y="2188937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7956" y="4698457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896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земельного налога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4601167"/>
              </p:ext>
            </p:extLst>
          </p:nvPr>
        </p:nvGraphicFramePr>
        <p:xfrm>
          <a:off x="685799" y="1473200"/>
          <a:ext cx="11506201" cy="506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817" y="816160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0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9192" y="92144"/>
            <a:ext cx="11043943" cy="789339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Муниципалитеты, допустившие снижение по </a:t>
            </a:r>
            <a:r>
              <a:rPr lang="ru-RU" sz="2600" dirty="0" smtClean="0"/>
              <a:t>земельному налогу</a:t>
            </a:r>
            <a:r>
              <a:rPr lang="ru-RU" sz="2600" dirty="0"/>
              <a:t>,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которое </a:t>
            </a:r>
            <a:r>
              <a:rPr lang="ru-RU" sz="2600" dirty="0"/>
              <a:t>в ряде регионов может быть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частично</a:t>
            </a:r>
            <a:r>
              <a:rPr lang="ru-RU" sz="2600" dirty="0"/>
              <a:t> компенсировано 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17468" y="707589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45847"/>
              </p:ext>
            </p:extLst>
          </p:nvPr>
        </p:nvGraphicFramePr>
        <p:xfrm>
          <a:off x="964449" y="1169254"/>
          <a:ext cx="10988686" cy="5494224"/>
        </p:xfrm>
        <a:graphic>
          <a:graphicData uri="http://schemas.openxmlformats.org/drawingml/2006/table">
            <a:tbl>
              <a:tblPr/>
              <a:tblGrid>
                <a:gridCol w="4006924"/>
                <a:gridCol w="1799517"/>
                <a:gridCol w="1847503"/>
                <a:gridCol w="1643456"/>
                <a:gridCol w="1691286"/>
              </a:tblGrid>
              <a:tr h="895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1.12.2019г.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b="0" i="0" u="none" strike="noStrike" dirty="0" err="1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3 369 884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3 274 585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-95 299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68 869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Нижнекамский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1 018 398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998 464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-19 934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5 678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г.Набережные Челны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503 395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487 009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-16 386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10 996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Лениногорский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196 339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180 750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-15 589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1 413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Елабужский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93 012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83 580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-9 432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1 720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Ютазинский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25 189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17 721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-7 468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Буинский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32 185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26 819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-5 366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1 312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Бавлинский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74 637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70 936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-3 701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1 569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Агрызский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21 878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18 322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-3 556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2 515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Тюлячинский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6 371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5 042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-1 329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352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Кукморский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21 314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20 184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-1 130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824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Балтасинский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13 738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12 983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-755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54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22084" y="46039"/>
            <a:ext cx="11046419" cy="1252563"/>
          </a:xfrm>
        </p:spPr>
        <p:txBody>
          <a:bodyPr>
            <a:noAutofit/>
          </a:bodyPr>
          <a:lstStyle/>
          <a:p>
            <a:r>
              <a:rPr lang="ru-RU" dirty="0"/>
              <a:t>Муниципалитеты, допустившие снижение по </a:t>
            </a:r>
            <a:r>
              <a:rPr lang="ru-RU" dirty="0" smtClean="0"/>
              <a:t>земельному налогу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которое </a:t>
            </a:r>
            <a:r>
              <a:rPr lang="ru-RU" dirty="0"/>
              <a:t>в ряде регионов может </a:t>
            </a:r>
            <a:r>
              <a:rPr lang="ru-RU" dirty="0" smtClean="0"/>
              <a:t>быть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полностью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>компенсировано </a:t>
            </a:r>
            <a:r>
              <a:rPr lang="ru-RU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2836" y="1135259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2146"/>
              </p:ext>
            </p:extLst>
          </p:nvPr>
        </p:nvGraphicFramePr>
        <p:xfrm>
          <a:off x="1045028" y="1631757"/>
          <a:ext cx="10923471" cy="4840162"/>
        </p:xfrm>
        <a:graphic>
          <a:graphicData uri="http://schemas.openxmlformats.org/drawingml/2006/table">
            <a:tbl>
              <a:tblPr/>
              <a:tblGrid>
                <a:gridCol w="3542049"/>
                <a:gridCol w="1693932"/>
                <a:gridCol w="2041187"/>
                <a:gridCol w="1961656"/>
                <a:gridCol w="1684647"/>
              </a:tblGrid>
              <a:tr h="144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1.12.2019г.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снижения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1.12.2020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2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b="0" i="0" u="none" strike="noStrike" dirty="0" err="1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2400" b="0" i="0" u="none" strike="noStrike" dirty="0">
                        <a:solidFill>
                          <a:srgbClr val="00406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163 300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161 256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-2 044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2 778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Менделеевский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34 930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33 108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-1 822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1 840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4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Тукаевский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78 321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76 722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-1 599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4 380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2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Азнакаевский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190 411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189 675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-736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1 448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Тетюшский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23 330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22 814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-516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1 010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2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 Мензелинский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18 232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17 838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-394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800" b="0" i="0" u="none" strike="noStrike" dirty="0">
                          <a:solidFill>
                            <a:srgbClr val="004062"/>
                          </a:solidFill>
                          <a:effectLst/>
                          <a:latin typeface="Arial Narrow" panose="020B0606020202030204" pitchFamily="34" charset="0"/>
                        </a:rPr>
                        <a:t>1 280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1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поступления неналоговых доходов в консолидированный </a:t>
            </a:r>
            <a:r>
              <a:rPr lang="ru-RU" sz="3200" dirty="0" smtClean="0"/>
              <a:t>бюджет Республики </a:t>
            </a:r>
            <a:r>
              <a:rPr lang="ru-RU" sz="3200" dirty="0"/>
              <a:t>Татарстан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i="1" dirty="0"/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31031" y="1748147"/>
          <a:ext cx="11548068" cy="506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121" y="1286482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2487" y="2704617"/>
            <a:ext cx="10753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12,2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5363" y="5700014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4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0066" y="1879039"/>
            <a:ext cx="10753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16,9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027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95680" y="46039"/>
            <a:ext cx="10739120" cy="574747"/>
          </a:xfrm>
        </p:spPr>
        <p:txBody>
          <a:bodyPr>
            <a:no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оля </a:t>
            </a:r>
            <a:r>
              <a:rPr lang="ru-RU" dirty="0"/>
              <a:t>безвозмездных поступлений в общем объеме </a:t>
            </a:r>
            <a:r>
              <a:rPr lang="ru-RU" dirty="0" smtClean="0"/>
              <a:t>доходов консолидированного бюджета Республики Татарстан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19533"/>
              </p:ext>
            </p:extLst>
          </p:nvPr>
        </p:nvGraphicFramePr>
        <p:xfrm>
          <a:off x="782319" y="1422400"/>
          <a:ext cx="3749041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70694"/>
              </p:ext>
            </p:extLst>
          </p:nvPr>
        </p:nvGraphicFramePr>
        <p:xfrm>
          <a:off x="4531360" y="1422400"/>
          <a:ext cx="3749041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83315"/>
              </p:ext>
            </p:extLst>
          </p:nvPr>
        </p:nvGraphicFramePr>
        <p:xfrm>
          <a:off x="8321039" y="1432560"/>
          <a:ext cx="3749041" cy="451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423" y="5951390"/>
            <a:ext cx="8033634" cy="3937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5106" y="6345104"/>
            <a:ext cx="701449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dirty="0" smtClean="0">
                <a:solidFill>
                  <a:schemeClr val="accent4"/>
                </a:solidFill>
              </a:rPr>
              <a:t>* - </a:t>
            </a:r>
            <a:r>
              <a:rPr lang="ru-RU" sz="2000" i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доля </a:t>
            </a:r>
            <a:r>
              <a:rPr lang="ru-RU" sz="2000" i="1" dirty="0">
                <a:solidFill>
                  <a:schemeClr val="accent4"/>
                </a:solidFill>
                <a:latin typeface="Arial Narrow" panose="020B0606020202030204" pitchFamily="34" charset="0"/>
              </a:rPr>
              <a:t>безвозмездных поступлений в общем объеме </a:t>
            </a:r>
            <a:r>
              <a:rPr lang="ru-RU" sz="2000" i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доходов</a:t>
            </a:r>
            <a:endParaRPr lang="ru-RU" sz="2000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319" y="984550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8828" y="5308166"/>
            <a:ext cx="120317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Arial Narrow" pitchFamily="34" charset="0"/>
                <a:cs typeface="Arial" panose="020B0604020202020204" pitchFamily="34" charset="0"/>
              </a:rPr>
              <a:t>2020г.</a:t>
            </a:r>
            <a:endParaRPr lang="ru-RU" sz="3200" b="1" dirty="0">
              <a:solidFill>
                <a:schemeClr val="accent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3173" y="5289684"/>
            <a:ext cx="120317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Arial Narrow" pitchFamily="34" charset="0"/>
                <a:cs typeface="Arial" panose="020B0604020202020204" pitchFamily="34" charset="0"/>
              </a:rPr>
              <a:t>2019г.</a:t>
            </a:r>
            <a:endParaRPr lang="ru-RU" sz="3200" b="1" dirty="0">
              <a:solidFill>
                <a:schemeClr val="accent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00779" y="5289684"/>
            <a:ext cx="120317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  <a:latin typeface="Arial Narrow" pitchFamily="34" charset="0"/>
                <a:cs typeface="Arial" panose="020B0604020202020204" pitchFamily="34" charset="0"/>
              </a:rPr>
              <a:t>2018г.</a:t>
            </a:r>
            <a:endParaRPr lang="ru-RU" sz="3200" b="1" dirty="0">
              <a:solidFill>
                <a:schemeClr val="accent4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692253" y="2830936"/>
            <a:ext cx="1984893" cy="1323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Всего доходов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24</a:t>
            </a:r>
            <a:r>
              <a:rPr lang="en-US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ru-RU" sz="32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310489" y="2795976"/>
            <a:ext cx="916153" cy="7328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442288" y="2785748"/>
            <a:ext cx="1984893" cy="1323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Всего доходов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337,0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078856" y="2827746"/>
            <a:ext cx="916116" cy="7328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254500" y="2741826"/>
            <a:ext cx="1984893" cy="1323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Всего доходов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338</a:t>
            </a:r>
            <a:r>
              <a:rPr lang="en-US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8827897" y="2696761"/>
            <a:ext cx="916116" cy="7328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</a:t>
            </a: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79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Graphic spid="8" grpId="0">
        <p:bldSub>
          <a:bldChart bld="series" animBg="0"/>
        </p:bldSub>
      </p:bldGraphic>
      <p:bldGraphic spid="9" grpId="0">
        <p:bldSub>
          <a:bldChart bld="series" animBg="0"/>
        </p:bldSub>
      </p:bldGraphic>
      <p:bldP spid="18" grpId="0"/>
      <p:bldP spid="19" grpId="0"/>
      <p:bldP spid="20" grpId="0"/>
      <p:bldP spid="16" grpId="0"/>
      <p:bldP spid="17" grpId="0" animBg="1"/>
      <p:bldP spid="21" grpId="0"/>
      <p:bldP spid="22" grpId="0" animBg="1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Безвозмездные поступления </a:t>
            </a:r>
            <a:r>
              <a:rPr lang="ru-RU" sz="3200" dirty="0"/>
              <a:t>из федерального бюджета в бюджет Республики Татарстан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8200822"/>
              </p:ext>
            </p:extLst>
          </p:nvPr>
        </p:nvGraphicFramePr>
        <p:xfrm>
          <a:off x="770121" y="1748147"/>
          <a:ext cx="11208978" cy="498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121" y="1144242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2235" y="5811774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4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4742" y="2661470"/>
            <a:ext cx="995680" cy="537853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0" bIns="0" rtlCol="0">
            <a:no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37</a:t>
            </a:r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3131" y="1691060"/>
            <a:ext cx="4297680" cy="537853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0" bIns="0" rtlCol="0">
            <a:no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8</a:t>
            </a:r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3,1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16200000">
            <a:off x="4292600" y="1300927"/>
            <a:ext cx="219964" cy="4158996"/>
          </a:xfrm>
          <a:prstGeom prst="rightBrace">
            <a:avLst>
              <a:gd name="adj1" fmla="val 1499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16200000">
            <a:off x="9280469" y="330517"/>
            <a:ext cx="219964" cy="4158996"/>
          </a:xfrm>
          <a:prstGeom prst="rightBrace">
            <a:avLst>
              <a:gd name="adj1" fmla="val 1499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83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15" grpId="0"/>
      <p:bldP spid="11" grpId="0"/>
      <p:bldP spid="7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94080" y="46039"/>
            <a:ext cx="11104880" cy="88868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Остаток освоения федеральных средств </a:t>
            </a:r>
            <a:br>
              <a:rPr lang="ru-RU" sz="2200" dirty="0" smtClean="0"/>
            </a:br>
            <a:r>
              <a:rPr lang="ru-RU" sz="2200" dirty="0" smtClean="0"/>
              <a:t>в разрезе министерств и ведомств Республики Татарстан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75843"/>
              </p:ext>
            </p:extLst>
          </p:nvPr>
        </p:nvGraphicFramePr>
        <p:xfrm>
          <a:off x="894080" y="766961"/>
          <a:ext cx="11104880" cy="5992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7096"/>
                <a:gridCol w="2227784"/>
              </a:tblGrid>
              <a:tr h="23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Министерство/ведомство Республики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Татарстан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95" marR="6495" marT="649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 млн. рублей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95" marR="6495" marT="649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5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6 105,9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строительства, архитектуры и жилищно-коммунального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1 779,8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1 340,1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труда, занятости и социальной защиты 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1 290,9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Управление записи актов гражданского 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состояния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688,3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сельского хозяйства и продовольствия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377,7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промышленности и торговли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162,4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образования и науки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159,9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транспорта и дорожного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157,8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Муниципальные образования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экономики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лесного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культуры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экологии и природных ресурсов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689">
                <a:tc>
                  <a:txBody>
                    <a:bodyPr/>
                    <a:lstStyle/>
                    <a:p>
                      <a:pPr algn="l" fontAlgn="ctr">
                        <a:lnSpc>
                          <a:spcPts val="1800"/>
                        </a:lnSpc>
                      </a:pP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цифрового развития государственного управления, </a:t>
                      </a:r>
                      <a:b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информационных технологий и связи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Государственный комитет по биологическим ресурсам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Территориальный фонд обязательного медицинского страхования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Комитет по охране объектов культурного наследия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Управление по надзору за техническим состоянием самоходных машин и других видов техники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по делам молодежи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88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66800" y="46039"/>
            <a:ext cx="10723144" cy="574747"/>
          </a:xfrm>
        </p:spPr>
        <p:txBody>
          <a:bodyPr/>
          <a:lstStyle/>
          <a:p>
            <a:r>
              <a:rPr lang="ru-RU" sz="3200" dirty="0" smtClean="0"/>
              <a:t>Ожидаемые расходы </a:t>
            </a:r>
            <a:r>
              <a:rPr lang="ru-RU" sz="3200" dirty="0"/>
              <a:t>бюджетов  за </a:t>
            </a:r>
            <a:r>
              <a:rPr lang="ru-RU" sz="3200" dirty="0" smtClean="0"/>
              <a:t> 2020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66800" y="1803203"/>
          <a:ext cx="10723144" cy="3632397"/>
        </p:xfrm>
        <a:graphic>
          <a:graphicData uri="http://schemas.openxmlformats.org/drawingml/2006/table">
            <a:tbl>
              <a:tblPr firstRow="1" bandRow="1"/>
              <a:tblGrid>
                <a:gridCol w="781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0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Консолидированный бюджет </a:t>
                      </a:r>
                      <a:b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Республики Татарстан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0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Бюджет Республики Татарстан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0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Местные бюджеты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02974" y="1072304"/>
            <a:ext cx="268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млрд. </a:t>
            </a:r>
            <a:r>
              <a:rPr lang="ru-RU" sz="28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рублей</a:t>
            </a:r>
            <a:endParaRPr lang="ru-RU" sz="28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45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85520" y="46039"/>
            <a:ext cx="10940482" cy="574747"/>
          </a:xfrm>
        </p:spPr>
        <p:txBody>
          <a:bodyPr>
            <a:noAutofit/>
          </a:bodyPr>
          <a:lstStyle/>
          <a:p>
            <a:r>
              <a:rPr lang="ru-RU" dirty="0"/>
              <a:t>Динамика поступления налоговых и неналоговых доходов </a:t>
            </a:r>
            <a:br>
              <a:rPr lang="ru-RU" dirty="0"/>
            </a:br>
            <a:r>
              <a:rPr lang="ru-RU" dirty="0"/>
              <a:t>консолидированного бюджета Республики </a:t>
            </a:r>
            <a:r>
              <a:rPr lang="ru-RU" dirty="0" smtClean="0"/>
              <a:t>Татарстан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85089217"/>
              </p:ext>
            </p:extLst>
          </p:nvPr>
        </p:nvGraphicFramePr>
        <p:xfrm>
          <a:off x="265998" y="1412239"/>
          <a:ext cx="11660004" cy="543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1156" y="1012129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0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87610" y="46039"/>
            <a:ext cx="10925929" cy="5747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Рост расходов на оплату труда за счет бюджетных средств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*</a:t>
            </a: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30749"/>
              </p:ext>
            </p:extLst>
          </p:nvPr>
        </p:nvGraphicFramePr>
        <p:xfrm>
          <a:off x="571500" y="701040"/>
          <a:ext cx="11242040" cy="406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620786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482" y="4514952"/>
            <a:ext cx="366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*</a:t>
            </a:r>
            <a:r>
              <a:rPr lang="en-US" sz="2000" i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ru-RU" sz="2000" i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включая ФОМС</a:t>
            </a:r>
            <a:endParaRPr lang="ru-RU" sz="2000" i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9821" y="5217459"/>
            <a:ext cx="10982959" cy="1391079"/>
          </a:xfrm>
          <a:prstGeom prst="rect">
            <a:avLst/>
          </a:prstGeom>
          <a:noFill/>
          <a:ln w="63500" cap="sq" cmpd="thickThin">
            <a:solidFill>
              <a:srgbClr val="AC9576"/>
            </a:solidFill>
            <a:prstDash val="sysDash"/>
            <a:miter lim="800000"/>
          </a:ln>
        </p:spPr>
        <p:txBody>
          <a:bodyPr wrap="square" lIns="180000" tIns="0" rIns="180000" bIns="0" anchor="ctr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текущем году в Республике Татарстан продолжены мероприятия по исполнению «майских» Указов в части регулирования уровня заработной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платы. По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2020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года поставленные задачи будут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выполнены.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5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83919" y="46039"/>
            <a:ext cx="11100263" cy="574747"/>
          </a:xfrm>
        </p:spPr>
        <p:txBody>
          <a:bodyPr>
            <a:noAutofit/>
          </a:bodyPr>
          <a:lstStyle/>
          <a:p>
            <a:r>
              <a:rPr lang="ru-RU" sz="2400" dirty="0"/>
              <a:t>Параметры повышения заработной платы отдельных категорий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работников </a:t>
            </a:r>
            <a:r>
              <a:rPr lang="ru-RU" sz="2400" dirty="0"/>
              <a:t>бюджетной </a:t>
            </a:r>
            <a:r>
              <a:rPr lang="ru-RU" sz="2400" dirty="0" smtClean="0"/>
              <a:t>сферы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49906"/>
              </p:ext>
            </p:extLst>
          </p:nvPr>
        </p:nvGraphicFramePr>
        <p:xfrm>
          <a:off x="883919" y="864265"/>
          <a:ext cx="11100263" cy="595874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58991"/>
                <a:gridCol w="1160318"/>
                <a:gridCol w="968151"/>
                <a:gridCol w="1352485"/>
                <a:gridCol w="1160318"/>
              </a:tblGrid>
              <a:tr h="7617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Плановые параметры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2020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Достигнутые параметры на 01.12.2020 (предварительно)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921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рублях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рублях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36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Среднемесячный </a:t>
                      </a:r>
                      <a:r>
                        <a:rPr lang="ru-RU" sz="1800" b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доход от трудовой деятельности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b="1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33 162,1</a:t>
                      </a:r>
                      <a:endParaRPr lang="ru-RU" sz="2000" b="1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6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34 072,2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дошкольных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учреждений *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30 609,3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30 127,1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 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2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учреждений дополнительного образования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 **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35 504,5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34 650,2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 и мастера производственного обучения образовательных учреждений начального и среднего профессионального образования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34 025,7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 учреждений культуры, искусства и кинематографии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33 780,5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33 804,3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101,9 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Врачи и работники медицинских организаций, имеющие высшее медицинское образование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67 692,0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76 405,9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230,4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медицинский (фармацевтический) персонал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38 219,4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115,3 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Младший медицинский (фармацевтический) персонал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36 890,7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 персонал учреждений для детей-сирот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33 846,0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336,2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106,6 </a:t>
                      </a:r>
                      <a:endParaRPr lang="ru-RU" sz="200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785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ru-RU" sz="1400" i="1" kern="1200" dirty="0" smtClean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к средней з/п в сфере общего образования,</a:t>
                      </a:r>
                      <a:r>
                        <a:rPr lang="ru-RU" sz="1400" i="1" kern="1200" baseline="0" dirty="0" smtClean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i="1" kern="1200" dirty="0" smtClean="0">
                          <a:solidFill>
                            <a:schemeClr val="accent4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к средней з/п учителей</a:t>
                      </a:r>
                      <a:endParaRPr lang="ru-RU" sz="1400" i="1" kern="1200" dirty="0">
                        <a:solidFill>
                          <a:schemeClr val="accent4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20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1484" y="624434"/>
            <a:ext cx="10646229" cy="5705245"/>
          </a:xfrm>
          <a:prstGeom prst="rect">
            <a:avLst/>
          </a:prstGeom>
          <a:noFill/>
          <a:ln w="63500" cap="sq" cmpd="thickThin">
            <a:solidFill>
              <a:srgbClr val="AC9576"/>
            </a:solidFill>
            <a:prstDash val="sysDash"/>
            <a:miter lim="800000"/>
          </a:ln>
        </p:spPr>
        <p:txBody>
          <a:bodyPr wrap="square" lIns="180000" tIns="0" rIns="180000" bIns="0" anchor="ctr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Одним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из источников достижения показателей по «майским» Указам являются поступления от внебюджетной деятельности в учреждениях социальной сферы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текущем году в условиях напряженной эпидемиологической обстановки отмечаются отдельные сложности в мобилизации данных средств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Сохранение уровня средней заработной платы отдельных категорий бюджетников мы вынуждены компенсировать за счет средств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1590897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Доходы от оказания платных </a:t>
            </a:r>
            <a:r>
              <a:rPr lang="ru-RU" dirty="0" smtClean="0"/>
              <a:t>услуг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9244649"/>
              </p:ext>
            </p:extLst>
          </p:nvPr>
        </p:nvGraphicFramePr>
        <p:xfrm>
          <a:off x="772159" y="1512736"/>
          <a:ext cx="11286949" cy="51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5410" y="83592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06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02638" y="46039"/>
            <a:ext cx="11256469" cy="574747"/>
          </a:xfrm>
        </p:spPr>
        <p:txBody>
          <a:bodyPr>
            <a:noAutofit/>
          </a:bodyPr>
          <a:lstStyle/>
          <a:p>
            <a:r>
              <a:rPr lang="ru-RU" dirty="0" smtClean="0"/>
              <a:t>Направление средств от оказания </a:t>
            </a:r>
            <a:r>
              <a:rPr lang="ru-RU" dirty="0"/>
              <a:t>платных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услуг на выплату заработной платы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802639" y="1512736"/>
          <a:ext cx="11256469" cy="51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2639" y="944986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13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46480" y="46039"/>
            <a:ext cx="10932160" cy="837881"/>
          </a:xfrm>
        </p:spPr>
        <p:txBody>
          <a:bodyPr>
            <a:normAutofit/>
          </a:bodyPr>
          <a:lstStyle/>
          <a:p>
            <a:r>
              <a:rPr lang="ru-RU" sz="2400" dirty="0"/>
              <a:t>Информация об объемах средств, предусмотренных на реализацию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национальных </a:t>
            </a:r>
            <a:r>
              <a:rPr lang="ru-RU" sz="2400" dirty="0"/>
              <a:t>проектов </a:t>
            </a:r>
            <a:r>
              <a:rPr lang="ru-RU" sz="2400" dirty="0" smtClean="0"/>
              <a:t>в 2020 году</a:t>
            </a:r>
            <a:endParaRPr lang="ru-RU" sz="2400" dirty="0"/>
          </a:p>
        </p:txBody>
      </p:sp>
      <p:sp>
        <p:nvSpPr>
          <p:cNvPr id="4" name="TextBox 5"/>
          <p:cNvSpPr txBox="1"/>
          <p:nvPr/>
        </p:nvSpPr>
        <p:spPr>
          <a:xfrm>
            <a:off x="9967154" y="510934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52901"/>
              </p:ext>
            </p:extLst>
          </p:nvPr>
        </p:nvGraphicFramePr>
        <p:xfrm>
          <a:off x="978838" y="1061279"/>
          <a:ext cx="10908362" cy="5614226"/>
        </p:xfrm>
        <a:graphic>
          <a:graphicData uri="http://schemas.openxmlformats.org/drawingml/2006/table">
            <a:tbl>
              <a:tblPr/>
              <a:tblGrid>
                <a:gridCol w="5818202"/>
                <a:gridCol w="1808480"/>
                <a:gridCol w="2032000"/>
                <a:gridCol w="1249680"/>
              </a:tblGrid>
              <a:tr h="673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национального проекта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06" marR="5906" marT="5906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8873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31 367,1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27 813,3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 наиболее значимые по объему: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41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Безопасные и качественные автомобильные дороги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8 641,8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8 563,4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Демография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7 944,4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7 031,2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4 887,6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4 060,0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3 772,5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2 718,7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0" i="0" u="none" strike="noStrike" kern="1200" baseline="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872,1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2 345,1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4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0" i="0" u="none" strike="noStrike" kern="1200" baseline="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880,6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1 782,7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  <a:endParaRPr lang="ru-RU" sz="28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540">
                <a:tc>
                  <a:txBody>
                    <a:bodyPr/>
                    <a:lstStyle/>
                    <a:p>
                      <a:pPr lvl="1"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Малое и среднее предпринимательство и поддержка индивидуальной предпринимательской инициативы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839,2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839,2</a:t>
                      </a:r>
                      <a:endParaRPr lang="ru-RU" sz="2800" b="0" i="0" u="none" strike="noStrike" kern="1200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8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60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5828" y="46039"/>
            <a:ext cx="10991531" cy="574747"/>
          </a:xfrm>
        </p:spPr>
        <p:txBody>
          <a:bodyPr>
            <a:noAutofit/>
          </a:bodyPr>
          <a:lstStyle/>
          <a:p>
            <a:r>
              <a:rPr lang="ru-RU" dirty="0" smtClean="0"/>
              <a:t>Реализация </a:t>
            </a:r>
            <a:r>
              <a:rPr lang="ru-RU" dirty="0"/>
              <a:t>национальных проектов </a:t>
            </a:r>
            <a:r>
              <a:rPr lang="ru-RU" dirty="0" smtClean="0"/>
              <a:t> в 2020 году </a:t>
            </a:r>
            <a:br>
              <a:rPr lang="ru-RU" dirty="0" smtClean="0"/>
            </a:br>
            <a:r>
              <a:rPr lang="ru-RU" dirty="0" smtClean="0"/>
              <a:t>по министерствам Республики Татарстан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7091" y="708104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33220"/>
              </p:ext>
            </p:extLst>
          </p:nvPr>
        </p:nvGraphicFramePr>
        <p:xfrm>
          <a:off x="905828" y="1257088"/>
          <a:ext cx="11150708" cy="532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5804"/>
                <a:gridCol w="1920862"/>
                <a:gridCol w="1671149"/>
                <a:gridCol w="1262893"/>
              </a:tblGrid>
              <a:tr h="51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Республики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Татарстан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ВСЕГО:</a:t>
                      </a: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31 367,1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27 813,3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по делам молодежи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лесного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197,7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197,7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экономики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512,0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512,0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промышленности и торговли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48,6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48,6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спорта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116,8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116,8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808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сельского хозяйства и продовольствия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473,5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473,5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транспорта и дорожного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8 641,8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8 563,4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3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культуры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144,4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134,8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666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5828" y="46039"/>
            <a:ext cx="10991531" cy="574747"/>
          </a:xfrm>
        </p:spPr>
        <p:txBody>
          <a:bodyPr>
            <a:noAutofit/>
          </a:bodyPr>
          <a:lstStyle/>
          <a:p>
            <a:r>
              <a:rPr lang="ru-RU" dirty="0" smtClean="0"/>
              <a:t>Реализация </a:t>
            </a:r>
            <a:r>
              <a:rPr lang="ru-RU" dirty="0"/>
              <a:t>национальных проектов </a:t>
            </a:r>
            <a:r>
              <a:rPr lang="ru-RU" dirty="0" smtClean="0"/>
              <a:t>2020 года </a:t>
            </a:r>
            <a:br>
              <a:rPr lang="ru-RU" dirty="0" smtClean="0"/>
            </a:br>
            <a:r>
              <a:rPr lang="ru-RU" dirty="0" smtClean="0"/>
              <a:t>по министерствам Республики Татарстан (окончание)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7091" y="850344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8791"/>
              </p:ext>
            </p:extLst>
          </p:nvPr>
        </p:nvGraphicFramePr>
        <p:xfrm>
          <a:off x="905828" y="1389168"/>
          <a:ext cx="11150708" cy="5159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5804"/>
                <a:gridCol w="1920862"/>
                <a:gridCol w="1671149"/>
                <a:gridCol w="1262893"/>
              </a:tblGrid>
              <a:tr h="448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Республики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Татарстан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75071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ВСЕГО:</a:t>
                      </a:r>
                    </a:p>
                  </a:txBody>
                  <a:tcPr marL="72000" marR="72000" marT="3600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31 367,1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27 813,3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247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труда,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занятости и социальной защиты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860,7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4 297,2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3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строительства, архитектуры и жилищно-коммунального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12 587,1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10 824,8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86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7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образования и науки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637,3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539,5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716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цифрового развития государственного управления, информационных технологий и связи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34,0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26,6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29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3 102,9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2 068,1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  <a:endParaRPr lang="ru-RU" sz="24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12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004046" y="46039"/>
            <a:ext cx="10927977" cy="574747"/>
          </a:xfrm>
        </p:spPr>
        <p:txBody>
          <a:bodyPr>
            <a:noAutofit/>
          </a:bodyPr>
          <a:lstStyle/>
          <a:p>
            <a:r>
              <a:rPr lang="ru-RU" dirty="0"/>
              <a:t>Итоги централизованных закупок, проведенных Государственным комитетом Республики Татарстан по закупкам и закупок малого объема на ЭТП "Биржевая площадка" </a:t>
            </a:r>
            <a:r>
              <a:rPr lang="ru-RU" dirty="0" smtClean="0"/>
              <a:t>в 2020 году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71954" y="1444262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н</a:t>
            </a:r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58421"/>
              </p:ext>
            </p:extLst>
          </p:nvPr>
        </p:nvGraphicFramePr>
        <p:xfrm>
          <a:off x="1004047" y="2013504"/>
          <a:ext cx="10927977" cy="3314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4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7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Начальная цена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Снижение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Процент снижения,%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7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Централизованные закупки </a:t>
                      </a:r>
                      <a:b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(25 открытых конкурсов, </a:t>
                      </a:r>
                    </a:p>
                    <a:p>
                      <a:pPr algn="ctr" rtl="0" fontAlgn="ctr"/>
                      <a:r>
                        <a:rPr lang="ru-RU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 конкурса с ограниченным участием, 775 электронных аукционов) </a:t>
                      </a:r>
                    </a:p>
                    <a:p>
                      <a:pPr algn="ctr" rtl="0" fontAlgn="ctr"/>
                      <a:r>
                        <a:rPr lang="ru-RU" sz="2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и закупки малого объема </a:t>
                      </a:r>
                    </a:p>
                    <a:p>
                      <a:pPr algn="ctr" rtl="0" fontAlgn="ctr"/>
                      <a:r>
                        <a:rPr lang="ru-RU" sz="2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(51 382 закупки) </a:t>
                      </a:r>
                      <a:endParaRPr lang="ru-RU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8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28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822,9</a:t>
                      </a:r>
                      <a:endParaRPr lang="ru-RU" sz="2800" u="none" strike="noStrike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8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554,2</a:t>
                      </a:r>
                      <a:endParaRPr lang="ru-RU" sz="2800" u="none" strike="noStrike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80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10%</a:t>
                      </a:r>
                      <a:endParaRPr lang="ru-RU" sz="2800" u="none" strike="noStrike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97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 Финансовые вложения в объекты незавершенного строительства со сроками </a:t>
            </a:r>
            <a:r>
              <a:rPr lang="ru-RU" dirty="0" smtClean="0"/>
              <a:t>начала строительства </a:t>
            </a:r>
            <a:r>
              <a:rPr lang="ru-RU" dirty="0"/>
              <a:t>более 3-х лет 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863599" y="1512736"/>
          <a:ext cx="11195509" cy="51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3599" y="866706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190902" y="3576320"/>
            <a:ext cx="1536008" cy="22887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298</a:t>
            </a:r>
            <a:b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объектов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054213" y="4754879"/>
            <a:ext cx="1526358" cy="11101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9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/>
            </a:r>
            <a:b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объекта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25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Темп мобилизации налоговых </a:t>
            </a:r>
            <a:r>
              <a:rPr lang="ru-RU" sz="3200" dirty="0"/>
              <a:t>и </a:t>
            </a:r>
            <a:r>
              <a:rPr lang="ru-RU" sz="3200" dirty="0" smtClean="0"/>
              <a:t>неналоговых доходов </a:t>
            </a:r>
            <a:br>
              <a:rPr lang="ru-RU" sz="3200" dirty="0" smtClean="0"/>
            </a:br>
            <a:r>
              <a:rPr lang="ru-RU" sz="3200" dirty="0" smtClean="0"/>
              <a:t>за 11 месяцев 2020 года</a:t>
            </a:r>
            <a:endParaRPr lang="ru-RU" sz="3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68768562"/>
              </p:ext>
            </p:extLst>
          </p:nvPr>
        </p:nvGraphicFramePr>
        <p:xfrm>
          <a:off x="836271" y="1824991"/>
          <a:ext cx="10769600" cy="43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6271" y="1084838"/>
            <a:ext cx="11211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%, к 11 месяцам 2019г.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4960" y="21844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9360" y="34544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5680" y="470408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58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26160" y="46039"/>
            <a:ext cx="10830559" cy="574747"/>
          </a:xfrm>
        </p:spPr>
        <p:txBody>
          <a:bodyPr>
            <a:noAutofit/>
          </a:bodyPr>
          <a:lstStyle/>
          <a:p>
            <a:r>
              <a:rPr lang="ru-RU" sz="2200" dirty="0" smtClean="0"/>
              <a:t>Информация по объектам </a:t>
            </a:r>
            <a:r>
              <a:rPr lang="ru-RU" sz="2200" dirty="0"/>
              <a:t>незавершенного строительства </a:t>
            </a:r>
            <a:r>
              <a:rPr lang="ru-RU" sz="2200" dirty="0"/>
              <a:t>со сроками начала строительства более 3-х лет в </a:t>
            </a:r>
            <a:r>
              <a:rPr lang="ru-RU" sz="2200" dirty="0" smtClean="0"/>
              <a:t>разрезе министерств и ведомств Республики Татарстан</a:t>
            </a:r>
            <a:endParaRPr lang="ru-RU" sz="2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26161" y="924561"/>
          <a:ext cx="10830561" cy="575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101"/>
                <a:gridCol w="1638615"/>
                <a:gridCol w="1638615"/>
                <a:gridCol w="1638615"/>
                <a:gridCol w="1638615"/>
              </a:tblGrid>
              <a:tr h="5388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Министерство/ведомство </a:t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Республики Татарстан</a:t>
                      </a:r>
                      <a:endParaRPr lang="ru-RU" sz="2000" b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Остаток на 01.01.2020г.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более 3-х лет)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Ожидаемый остаток на 01.01.2021г. (более 3-х лет)</a:t>
                      </a:r>
                      <a:endParaRPr lang="ru-RU" sz="20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объектов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объектов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млн.руб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271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12 422,0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4 141,5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08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строительства, архитектуры и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коммунального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661,6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 972,9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транспорта и дорожного хозяйства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546,7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062,5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8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Государственный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историко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архитектурный музей - заповедник "Казанский Кремль"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78,1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78,1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15,9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культуры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33,3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Государственный комитет по архивному делу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2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образования и науки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65,7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796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26160" y="46039"/>
            <a:ext cx="10830559" cy="574747"/>
          </a:xfrm>
        </p:spPr>
        <p:txBody>
          <a:bodyPr>
            <a:noAutofit/>
          </a:bodyPr>
          <a:lstStyle/>
          <a:p>
            <a:r>
              <a:rPr lang="ru-RU" sz="2400" dirty="0"/>
              <a:t>Информация по объектам незавершенного строительства со сроками начала строительства более 3-х лет </a:t>
            </a:r>
            <a:r>
              <a:rPr lang="ru-RU" sz="2400" dirty="0" smtClean="0"/>
              <a:t>в </a:t>
            </a:r>
            <a:r>
              <a:rPr lang="ru-RU" sz="2400" dirty="0" smtClean="0"/>
              <a:t>разрезе муниципалитетов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61080"/>
              </p:ext>
            </p:extLst>
          </p:nvPr>
        </p:nvGraphicFramePr>
        <p:xfrm>
          <a:off x="1026161" y="924562"/>
          <a:ext cx="10830561" cy="5740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101"/>
                <a:gridCol w="1638615"/>
                <a:gridCol w="1638615"/>
                <a:gridCol w="1638615"/>
                <a:gridCol w="1638615"/>
              </a:tblGrid>
              <a:tr h="7653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Район/город</a:t>
                      </a:r>
                      <a:r>
                        <a:rPr lang="ru-RU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Республики Татарстан</a:t>
                      </a:r>
                      <a:endParaRPr lang="ru-RU" sz="2000" b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Остаток на 01.01.2020г.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более 3-х лет)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Ожидаемый остаток на 01.01.2021г. (более 3-х лет)</a:t>
                      </a:r>
                      <a:endParaRPr lang="ru-RU" sz="20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объектов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 рублей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объектов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b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млн. рублей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196,7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33,7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67,9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12,6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г.Набережные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Челны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93,7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0,005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0,005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Нижнекамский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Реализованные в 2020 году задачи по </a:t>
            </a:r>
            <a:r>
              <a:rPr lang="ru-RU" dirty="0"/>
              <a:t>развитию Единой системы бухгалтерского учета и расчета заработной платы </a:t>
            </a:r>
          </a:p>
          <a:p>
            <a:endParaRPr lang="ru-RU" dirty="0"/>
          </a:p>
        </p:txBody>
      </p:sp>
      <p:graphicFrame>
        <p:nvGraphicFramePr>
          <p:cNvPr id="3" name="Diagram 6">
            <a:extLst>
              <a:ext uri="{FF2B5EF4-FFF2-40B4-BE49-F238E27FC236}">
                <a16:creationId xmlns:a16="http://schemas.microsoft.com/office/drawing/2014/main" xmlns="" id="{5B3D1562-742C-EC4D-BCD6-005DDDCB1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899502"/>
              </p:ext>
            </p:extLst>
          </p:nvPr>
        </p:nvGraphicFramePr>
        <p:xfrm>
          <a:off x="932329" y="923363"/>
          <a:ext cx="11074792" cy="455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932329" y="5639996"/>
            <a:ext cx="11074792" cy="11025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Совместно </a:t>
            </a: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</a:rPr>
              <a:t>с Федеральным казначейством завершен проект по внедрению механизма автоматического учета в Единой бухгалтерской системе актов о приемке товаров, работ и услуг, сформированных </a:t>
            </a:r>
            <a:r>
              <a:rPr 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Arial Narrow" panose="020B0606020202030204" pitchFamily="34" charset="0"/>
              </a:rPr>
              <a:t>электронном виде в федеральной системе в сфере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2046926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1355113" cy="1048983"/>
          </a:xfrm>
        </p:spPr>
        <p:txBody>
          <a:bodyPr>
            <a:normAutofit/>
          </a:bodyPr>
          <a:lstStyle/>
          <a:p>
            <a:r>
              <a:rPr lang="ru-RU" dirty="0"/>
              <a:t>Мероприятия Министерства финансов Республики </a:t>
            </a:r>
            <a:r>
              <a:rPr lang="ru-RU" dirty="0" smtClean="0"/>
              <a:t>Татарстан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по противодействию коррупции в </a:t>
            </a:r>
            <a:r>
              <a:rPr lang="ru-RU" dirty="0" smtClean="0"/>
              <a:t>2020 году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36809" y="1095022"/>
            <a:ext cx="11009972" cy="91940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Проведена антикоррупционная экспертиза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54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нормативных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правовых актов и проектов нормативных правовых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актов на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в них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положений и статей</a:t>
            </a:r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36809" y="2208667"/>
            <a:ext cx="11009972" cy="4315718"/>
          </a:xfrm>
          <a:prstGeom prst="round2DiagRect">
            <a:avLst>
              <a:gd name="adj1" fmla="val 683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Министерстве финансов Республики Татарстан в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 разработаны следующие нормативные правовые акты, направленные на противодействие коррупции: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Министерства финансов РТ от 22.01.2020 № 11-7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(внесено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уточнение в перечень должностей государственной службы, замещение которых связано с коррупционными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рисками)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Министерства финансов РТ от 28.07.2020 №11-85 «О внесении изменений в приказ Министерства финансов Республики Татарстан от 24.11.2014 №11-120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 утверждении ведомственной программы Министерства финансов Республики Татарстан «Реализация антикоррупционной политики на ‪2015-2022‬ годы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b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(период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действия ведомственной антикоррупционной программы продлен до 2023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712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51349" y="4536592"/>
            <a:ext cx="5219701" cy="167831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изъяты в 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доход 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бюджета неправомерно израсходованные бюджетные </a:t>
            </a:r>
            <a:b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средства в сумме      </a:t>
            </a:r>
            <a:b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11 361,9 тыс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51349" y="1266667"/>
            <a:ext cx="3643428" cy="224703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нарушения законодательства при распоряжении государственным и муниципальным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имуществом 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сумму</a:t>
            </a:r>
            <a:b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517,9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</a:p>
          <a:p>
            <a:pPr algn="ctr"/>
            <a:endParaRPr lang="ru-RU" sz="2000" b="1" dirty="0">
              <a:solidFill>
                <a:srgbClr val="F5684A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108305" y="1012855"/>
            <a:ext cx="3953106" cy="168416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установлены нарушения в сфере закупок, предусмотренных частью 8 статьи 99 Федерального закона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        №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44-ФЗ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сумму 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143,6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Сведения по осуществлению контроля в финансово-бюджетной сфере</a:t>
            </a:r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108305" y="2901322"/>
            <a:ext cx="3953106" cy="145934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выявлено неэффективное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использование бюджетных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средств на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сумму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339,7 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</a:p>
          <a:p>
            <a:pPr algn="ctr"/>
            <a:endParaRPr lang="ru-RU" sz="2000" b="1" dirty="0">
              <a:solidFill>
                <a:srgbClr val="F5684A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37508" y="1012856"/>
            <a:ext cx="3670797" cy="3163087"/>
            <a:chOff x="4351783" y="869981"/>
            <a:chExt cx="3670797" cy="316308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351783" y="869981"/>
              <a:ext cx="3187738" cy="3163087"/>
              <a:chOff x="4100720" y="1566450"/>
              <a:chExt cx="3188151" cy="4399595"/>
            </a:xfrm>
          </p:grpSpPr>
          <p:sp>
            <p:nvSpPr>
              <p:cNvPr id="19" name="Стрелка вправо 18"/>
              <p:cNvSpPr/>
              <p:nvPr/>
            </p:nvSpPr>
            <p:spPr>
              <a:xfrm rot="16200000" flipH="1">
                <a:off x="5378990" y="5076946"/>
                <a:ext cx="1114732" cy="66346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4583842" y="1566450"/>
                <a:ext cx="2705029" cy="3602143"/>
              </a:xfrm>
              <a:prstGeom prst="flowChartAlternateProcess">
                <a:avLst/>
              </a:prstGeom>
              <a:solidFill>
                <a:schemeClr val="accent2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Департаментом казначейства</a:t>
                </a:r>
                <a:b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за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11 месяцев 20</a:t>
                </a:r>
                <a:r>
                  <a:rPr lang="en-US" sz="240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20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года </a:t>
                </a:r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проведено 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400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8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89 </a:t>
                </a:r>
                <a:r>
                  <a:rPr lang="ru-RU" sz="28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проверок</a:t>
                </a:r>
                <a:endParaRPr lang="ru-RU" sz="28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Стрелка вправо 4"/>
              <p:cNvSpPr/>
              <p:nvPr/>
            </p:nvSpPr>
            <p:spPr>
              <a:xfrm flipH="1">
                <a:off x="4100720" y="2737714"/>
                <a:ext cx="665140" cy="878017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Стрелка вправо 13"/>
            <p:cNvSpPr/>
            <p:nvPr/>
          </p:nvSpPr>
          <p:spPr>
            <a:xfrm rot="10800000" flipH="1">
              <a:off x="7305164" y="1719613"/>
              <a:ext cx="717416" cy="66346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272906" y="4533277"/>
            <a:ext cx="5788505" cy="167831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привлечены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к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административной ответственности 40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должностных лиц. </a:t>
            </a: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Общая сумма наложенных штрафов составила </a:t>
            </a:r>
            <a:r>
              <a:rPr lang="ru-RU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325,0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тыс. рублей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18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2189936" y="114570"/>
            <a:ext cx="7991476" cy="50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Структура государственного долга Республики Татарстан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15444875"/>
              </p:ext>
            </p:extLst>
          </p:nvPr>
        </p:nvGraphicFramePr>
        <p:xfrm>
          <a:off x="860613" y="1140177"/>
          <a:ext cx="11098306" cy="475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362609" y="701362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4167650" y="1549317"/>
            <a:ext cx="9452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8353355" y="159395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93,7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081151" y="1539157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93,4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6307759" y="153299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95,0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034378" y="6115034"/>
            <a:ext cx="10924541" cy="514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Бюджетные кредиты реструктурированы на долгосрочной основе</a:t>
            </a:r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0471678" y="145707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98,0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10407" y="4978654"/>
            <a:ext cx="165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4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 animBg="0"/>
        </p:bldSub>
      </p:bldGraphic>
      <p:bldP spid="20" grpId="0"/>
      <p:bldP spid="22" grpId="0"/>
      <p:bldP spid="23" grpId="0"/>
      <p:bldP spid="24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2189936" y="114570"/>
            <a:ext cx="7991476" cy="50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Структура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муниципального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долга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Республики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Татарстан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46205804"/>
              </p:ext>
            </p:extLst>
          </p:nvPr>
        </p:nvGraphicFramePr>
        <p:xfrm>
          <a:off x="889188" y="1345916"/>
          <a:ext cx="11098306" cy="551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457859" y="945202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6306234" y="1729612"/>
            <a:ext cx="9452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29,8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2113271" y="174542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29,9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8353740" y="172961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9,8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0452454" y="1729612"/>
            <a:ext cx="922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29,8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5970" y="5730494"/>
            <a:ext cx="165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198187" y="1729612"/>
            <a:ext cx="94520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29,8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6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category" animBg="0"/>
        </p:bldSub>
      </p:bldGraphic>
      <p:bldP spid="20" grpId="0"/>
      <p:bldP spid="23" grpId="0"/>
      <p:bldP spid="24" grpId="0"/>
      <p:bldP spid="12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16000" y="1219200"/>
            <a:ext cx="10911840" cy="5415280"/>
            <a:chOff x="1544320" y="714032"/>
            <a:chExt cx="8814098" cy="5829008"/>
          </a:xfrm>
        </p:grpSpPr>
        <p:sp>
          <p:nvSpPr>
            <p:cNvPr id="7" name="Полилиния 6"/>
            <p:cNvSpPr/>
            <p:nvPr/>
          </p:nvSpPr>
          <p:spPr>
            <a:xfrm>
              <a:off x="1544320" y="714032"/>
              <a:ext cx="1228664" cy="3136608"/>
            </a:xfrm>
            <a:custGeom>
              <a:avLst/>
              <a:gdLst>
                <a:gd name="connsiteX0" fmla="*/ 0 w 2640606"/>
                <a:gd name="connsiteY0" fmla="*/ 0 h 1848424"/>
                <a:gd name="connsiteX1" fmla="*/ 1716394 w 2640606"/>
                <a:gd name="connsiteY1" fmla="*/ 0 h 1848424"/>
                <a:gd name="connsiteX2" fmla="*/ 2640606 w 2640606"/>
                <a:gd name="connsiteY2" fmla="*/ 924212 h 1848424"/>
                <a:gd name="connsiteX3" fmla="*/ 1716394 w 2640606"/>
                <a:gd name="connsiteY3" fmla="*/ 1848424 h 1848424"/>
                <a:gd name="connsiteX4" fmla="*/ 0 w 2640606"/>
                <a:gd name="connsiteY4" fmla="*/ 1848424 h 1848424"/>
                <a:gd name="connsiteX5" fmla="*/ 924212 w 2640606"/>
                <a:gd name="connsiteY5" fmla="*/ 924212 h 1848424"/>
                <a:gd name="connsiteX6" fmla="*/ 0 w 2640606"/>
                <a:gd name="connsiteY6" fmla="*/ 0 h 184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606" h="1848424">
                  <a:moveTo>
                    <a:pt x="2640606" y="0"/>
                  </a:moveTo>
                  <a:lnTo>
                    <a:pt x="2640606" y="1201476"/>
                  </a:lnTo>
                  <a:lnTo>
                    <a:pt x="1320303" y="1848424"/>
                  </a:lnTo>
                  <a:lnTo>
                    <a:pt x="0" y="1201476"/>
                  </a:lnTo>
                  <a:lnTo>
                    <a:pt x="0" y="0"/>
                  </a:lnTo>
                  <a:lnTo>
                    <a:pt x="1320303" y="646948"/>
                  </a:lnTo>
                  <a:lnTo>
                    <a:pt x="264060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939453" rIns="15240" bIns="93945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772983" y="714032"/>
              <a:ext cx="7585434" cy="2060582"/>
            </a:xfrm>
            <a:custGeom>
              <a:avLst/>
              <a:gdLst>
                <a:gd name="connsiteX0" fmla="*/ 343437 w 2060582"/>
                <a:gd name="connsiteY0" fmla="*/ 0 h 7585434"/>
                <a:gd name="connsiteX1" fmla="*/ 1717145 w 2060582"/>
                <a:gd name="connsiteY1" fmla="*/ 0 h 7585434"/>
                <a:gd name="connsiteX2" fmla="*/ 2060582 w 2060582"/>
                <a:gd name="connsiteY2" fmla="*/ 343437 h 7585434"/>
                <a:gd name="connsiteX3" fmla="*/ 2060582 w 2060582"/>
                <a:gd name="connsiteY3" fmla="*/ 7585434 h 7585434"/>
                <a:gd name="connsiteX4" fmla="*/ 2060582 w 2060582"/>
                <a:gd name="connsiteY4" fmla="*/ 7585434 h 7585434"/>
                <a:gd name="connsiteX5" fmla="*/ 0 w 2060582"/>
                <a:gd name="connsiteY5" fmla="*/ 7585434 h 7585434"/>
                <a:gd name="connsiteX6" fmla="*/ 0 w 2060582"/>
                <a:gd name="connsiteY6" fmla="*/ 7585434 h 7585434"/>
                <a:gd name="connsiteX7" fmla="*/ 0 w 2060582"/>
                <a:gd name="connsiteY7" fmla="*/ 343437 h 7585434"/>
                <a:gd name="connsiteX8" fmla="*/ 343437 w 2060582"/>
                <a:gd name="connsiteY8" fmla="*/ 0 h 75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0582" h="7585434">
                  <a:moveTo>
                    <a:pt x="2060582" y="1264264"/>
                  </a:moveTo>
                  <a:lnTo>
                    <a:pt x="2060582" y="6321170"/>
                  </a:lnTo>
                  <a:cubicBezTo>
                    <a:pt x="2060582" y="7019404"/>
                    <a:pt x="2018813" y="7585434"/>
                    <a:pt x="1967287" y="7585434"/>
                  </a:cubicBezTo>
                  <a:lnTo>
                    <a:pt x="0" y="7585434"/>
                  </a:lnTo>
                  <a:lnTo>
                    <a:pt x="0" y="758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67287" y="0"/>
                  </a:lnTo>
                  <a:cubicBezTo>
                    <a:pt x="2018813" y="0"/>
                    <a:pt x="2060582" y="566030"/>
                    <a:pt x="2060582" y="126426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208588" rIns="172588" bIns="208590" numCol="1" spcCol="1270" anchor="ctr" anchorCtr="0">
              <a:noAutofit/>
            </a:bodyPr>
            <a:lstStyle/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высвобождаемые средства бюджетов субъектов Российской Федерации в результате продления сроков возврата бюджетных кредитов подлежат направлению на инвестиции в объекты инфраструктуры (транспортной, инженерной, энергетической и коммунальной) в целях реализации новых инвестиционных проектов</a:t>
              </a:r>
              <a:endParaRPr lang="ru-RU" sz="2400" kern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44320" y="3265686"/>
              <a:ext cx="1228662" cy="3277354"/>
            </a:xfrm>
            <a:custGeom>
              <a:avLst/>
              <a:gdLst>
                <a:gd name="connsiteX0" fmla="*/ 0 w 2640606"/>
                <a:gd name="connsiteY0" fmla="*/ 0 h 1848424"/>
                <a:gd name="connsiteX1" fmla="*/ 1716394 w 2640606"/>
                <a:gd name="connsiteY1" fmla="*/ 0 h 1848424"/>
                <a:gd name="connsiteX2" fmla="*/ 2640606 w 2640606"/>
                <a:gd name="connsiteY2" fmla="*/ 924212 h 1848424"/>
                <a:gd name="connsiteX3" fmla="*/ 1716394 w 2640606"/>
                <a:gd name="connsiteY3" fmla="*/ 1848424 h 1848424"/>
                <a:gd name="connsiteX4" fmla="*/ 0 w 2640606"/>
                <a:gd name="connsiteY4" fmla="*/ 1848424 h 1848424"/>
                <a:gd name="connsiteX5" fmla="*/ 924212 w 2640606"/>
                <a:gd name="connsiteY5" fmla="*/ 924212 h 1848424"/>
                <a:gd name="connsiteX6" fmla="*/ 0 w 2640606"/>
                <a:gd name="connsiteY6" fmla="*/ 0 h 184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0606" h="1848424">
                  <a:moveTo>
                    <a:pt x="2640606" y="0"/>
                  </a:moveTo>
                  <a:lnTo>
                    <a:pt x="2640606" y="1201476"/>
                  </a:lnTo>
                  <a:lnTo>
                    <a:pt x="1320303" y="1848424"/>
                  </a:lnTo>
                  <a:lnTo>
                    <a:pt x="0" y="1201476"/>
                  </a:lnTo>
                  <a:lnTo>
                    <a:pt x="0" y="0"/>
                  </a:lnTo>
                  <a:lnTo>
                    <a:pt x="1320303" y="646948"/>
                  </a:lnTo>
                  <a:lnTo>
                    <a:pt x="264060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1449934"/>
                <a:satOff val="44731"/>
                <a:lumOff val="2746"/>
                <a:alphaOff val="0"/>
              </a:schemeClr>
            </a:lnRef>
            <a:fillRef idx="1">
              <a:schemeClr val="accent4">
                <a:hueOff val="-1449934"/>
                <a:satOff val="44731"/>
                <a:lumOff val="2746"/>
                <a:alphaOff val="0"/>
              </a:schemeClr>
            </a:fillRef>
            <a:effectRef idx="0">
              <a:schemeClr val="accent4">
                <a:hueOff val="-1449934"/>
                <a:satOff val="44731"/>
                <a:lumOff val="27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939452" rIns="15240" bIns="93945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72983" y="3265686"/>
              <a:ext cx="7585435" cy="2151106"/>
            </a:xfrm>
            <a:custGeom>
              <a:avLst/>
              <a:gdLst>
                <a:gd name="connsiteX0" fmla="*/ 358525 w 2151105"/>
                <a:gd name="connsiteY0" fmla="*/ 0 h 7585434"/>
                <a:gd name="connsiteX1" fmla="*/ 1792580 w 2151105"/>
                <a:gd name="connsiteY1" fmla="*/ 0 h 7585434"/>
                <a:gd name="connsiteX2" fmla="*/ 2151105 w 2151105"/>
                <a:gd name="connsiteY2" fmla="*/ 358525 h 7585434"/>
                <a:gd name="connsiteX3" fmla="*/ 2151105 w 2151105"/>
                <a:gd name="connsiteY3" fmla="*/ 7585434 h 7585434"/>
                <a:gd name="connsiteX4" fmla="*/ 2151105 w 2151105"/>
                <a:gd name="connsiteY4" fmla="*/ 7585434 h 7585434"/>
                <a:gd name="connsiteX5" fmla="*/ 0 w 2151105"/>
                <a:gd name="connsiteY5" fmla="*/ 7585434 h 7585434"/>
                <a:gd name="connsiteX6" fmla="*/ 0 w 2151105"/>
                <a:gd name="connsiteY6" fmla="*/ 7585434 h 7585434"/>
                <a:gd name="connsiteX7" fmla="*/ 0 w 2151105"/>
                <a:gd name="connsiteY7" fmla="*/ 358525 h 7585434"/>
                <a:gd name="connsiteX8" fmla="*/ 358525 w 2151105"/>
                <a:gd name="connsiteY8" fmla="*/ 0 h 758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105" h="7585434">
                  <a:moveTo>
                    <a:pt x="2151105" y="1264267"/>
                  </a:moveTo>
                  <a:lnTo>
                    <a:pt x="2151105" y="6321167"/>
                  </a:lnTo>
                  <a:cubicBezTo>
                    <a:pt x="2151105" y="7019402"/>
                    <a:pt x="2105585" y="7585432"/>
                    <a:pt x="2049433" y="7585432"/>
                  </a:cubicBezTo>
                  <a:lnTo>
                    <a:pt x="0" y="7585432"/>
                  </a:lnTo>
                  <a:lnTo>
                    <a:pt x="0" y="758543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049433" y="2"/>
                  </a:lnTo>
                  <a:cubicBezTo>
                    <a:pt x="2105585" y="2"/>
                    <a:pt x="2151105" y="566032"/>
                    <a:pt x="2151105" y="1264267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1449934"/>
                <a:satOff val="44731"/>
                <a:lumOff val="27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1" tIns="213008" rIns="213008" bIns="213009" numCol="1" spcCol="1270" anchor="ctr" anchorCtr="0">
              <a:noAutofit/>
            </a:bodyPr>
            <a:lstStyle/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400" kern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задолженность по федеральным бюджетным кредитам, по которым продлены сроки погашения, могут быть списаны Минфином Российской Федерации в объеме фактически поступивших от реализации новых инвестиционных проектов налоговых доходов в федеральный бюджет (наиболее значимые - НДС, налог на прибыль)</a:t>
              </a:r>
              <a:endParaRPr lang="ru-RU" sz="2400" kern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Текст 2"/>
          <p:cNvSpPr txBox="1">
            <a:spLocks/>
          </p:cNvSpPr>
          <p:nvPr/>
        </p:nvSpPr>
        <p:spPr>
          <a:xfrm>
            <a:off x="1107439" y="114570"/>
            <a:ext cx="10911839" cy="508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Положения, предусмотренные постановлениями Правительства Российской Федерации от 19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октября 2020 года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№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1704 и №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1705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91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Объем высвобождаемых средств бюджета Республики Татарстан в результате  продления периода возврата федеральных бюджетных </a:t>
            </a:r>
            <a:r>
              <a:rPr lang="ru-RU" dirty="0" smtClean="0"/>
              <a:t>кредитов, </a:t>
            </a:r>
            <a:r>
              <a:rPr lang="ru-RU" dirty="0"/>
              <a:t>подлежащие направлению в объекты инфраструктуры в целях реализации новых инвестиционных проектов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35954277"/>
              </p:ext>
            </p:extLst>
          </p:nvPr>
        </p:nvGraphicFramePr>
        <p:xfrm>
          <a:off x="685800" y="2336800"/>
          <a:ext cx="11506200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417" y="1753215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1761" y="2067873"/>
            <a:ext cx="3901440" cy="5378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0" bIns="0"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Всего 15 794,9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6200000">
            <a:off x="6867899" y="-1354526"/>
            <a:ext cx="169164" cy="8406395"/>
          </a:xfrm>
          <a:prstGeom prst="rightBrace">
            <a:avLst>
              <a:gd name="adj1" fmla="val 14998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19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325561"/>
          </a:xfrm>
        </p:spPr>
        <p:txBody>
          <a:bodyPr>
            <a:noAutofit/>
          </a:bodyPr>
          <a:lstStyle/>
          <a:p>
            <a:r>
              <a:rPr lang="ru-RU" dirty="0" smtClean="0"/>
              <a:t>Общая </a:t>
            </a:r>
            <a:r>
              <a:rPr lang="ru-RU" dirty="0"/>
              <a:t>сумма задолженности Республики Татарстан по федеральным бюджетным кредитам, которая может быть списана Минфином Российской Федерации </a:t>
            </a:r>
            <a:r>
              <a:rPr lang="ru-RU" dirty="0" smtClean="0"/>
              <a:t>в </a:t>
            </a:r>
            <a:r>
              <a:rPr lang="ru-RU" dirty="0"/>
              <a:t>2023-2034 годах на сумму поступления налогов в федеральный бюджет от реализации новых инвестиционных проектов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02820"/>
              </p:ext>
            </p:extLst>
          </p:nvPr>
        </p:nvGraphicFramePr>
        <p:xfrm>
          <a:off x="1066800" y="2309495"/>
          <a:ext cx="10739119" cy="4335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2169"/>
                <a:gridCol w="1695650"/>
                <a:gridCol w="1695650"/>
                <a:gridCol w="1695650"/>
              </a:tblGrid>
              <a:tr h="78820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2022-2023 годах</a:t>
                      </a:r>
                      <a:endParaRPr lang="ru-RU" sz="24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2024-2028 годах</a:t>
                      </a:r>
                      <a:endParaRPr lang="ru-RU" sz="24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2029-2033 годах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18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Годовой минимальный объем поступлений налогов в федеральный бюджет от реализации новых инвестиционных проектов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286,6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7 410,3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6 607,9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04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052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Общая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сумма задолженности Республики Татарстан по федеральным бюджетным кредитам, которая может быть списана Минфином </a:t>
                      </a:r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Российской</a:t>
                      </a:r>
                      <a:r>
                        <a:rPr lang="ru-RU" sz="24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Федерации</a:t>
                      </a:r>
                      <a:r>
                        <a:rPr lang="ru-RU" sz="2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в 2023-2034 годах на сумму поступления налогов в федеральный бюджет от реализации новых инвестиционных проектов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70 664,2</a:t>
                      </a:r>
                      <a:endParaRPr lang="ru-RU" sz="28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25822" y="1733823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80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Поступление налоговых и неналоговых доходов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по </a:t>
            </a:r>
            <a:r>
              <a:rPr lang="ru-RU" sz="3200" dirty="0"/>
              <a:t>видам </a:t>
            </a:r>
            <a:r>
              <a:rPr lang="ru-RU" sz="3200" dirty="0" smtClean="0"/>
              <a:t>бюджетов</a:t>
            </a:r>
            <a:endParaRPr lang="ru-RU" sz="3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9472058"/>
              </p:ext>
            </p:extLst>
          </p:nvPr>
        </p:nvGraphicFramePr>
        <p:xfrm>
          <a:off x="537882" y="1404594"/>
          <a:ext cx="11548068" cy="531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901" y="942929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515095">
            <a:off x="6094647" y="3252095"/>
            <a:ext cx="1487644" cy="3363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0" name="Пятиугольник 9"/>
          <p:cNvSpPr/>
          <p:nvPr/>
        </p:nvSpPr>
        <p:spPr>
          <a:xfrm rot="515095">
            <a:off x="2753954" y="2835754"/>
            <a:ext cx="1267542" cy="3363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1" name="Пятиугольник 10"/>
          <p:cNvSpPr/>
          <p:nvPr/>
        </p:nvSpPr>
        <p:spPr>
          <a:xfrm rot="515095">
            <a:off x="9407689" y="4169943"/>
            <a:ext cx="1487644" cy="3363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657" y="6316884"/>
            <a:ext cx="151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58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Республика Татарстан в сравнении с другими субъектами Российской Федерации по оценке кредитоспособности, проводимой международными рейтинговыми </a:t>
            </a:r>
            <a:r>
              <a:rPr lang="ru-RU" dirty="0" smtClean="0"/>
              <a:t>агентствами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55039" y="3599119"/>
          <a:ext cx="10932158" cy="2996652"/>
        </p:xfrm>
        <a:graphic>
          <a:graphicData uri="http://schemas.openxmlformats.org/drawingml/2006/table">
            <a:tbl>
              <a:tblPr/>
              <a:tblGrid>
                <a:gridCol w="190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0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1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9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ВВВ+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ВВВ-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b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b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Ямало-Ненецкий АО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ВВ+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Саха - Якутия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ВВ-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B+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29060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Смоленская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2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Неинвестиционный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рейтинг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Инвестиционный рейтинг</a:t>
                      </a: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Текст 2"/>
          <p:cNvSpPr txBox="1">
            <a:spLocks/>
          </p:cNvSpPr>
          <p:nvPr/>
        </p:nvSpPr>
        <p:spPr>
          <a:xfrm>
            <a:off x="851647" y="3569720"/>
            <a:ext cx="11035550" cy="24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Fitch</a:t>
            </a:r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Ratings</a:t>
            </a:r>
            <a:endParaRPr lang="ru-RU" sz="1600" dirty="0">
              <a:solidFill>
                <a:srgbClr val="0081C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955039" y="895947"/>
          <a:ext cx="10932157" cy="2513350"/>
        </p:xfrm>
        <a:graphic>
          <a:graphicData uri="http://schemas.openxmlformats.org/drawingml/2006/table">
            <a:tbl>
              <a:tblPr/>
              <a:tblGrid>
                <a:gridCol w="160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6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1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47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5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1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Ваа1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Ваа2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Ваа3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Ва1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Ва2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Татарстан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Ханты-Мансийский АО</a:t>
                      </a:r>
                      <a:b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b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Ва3</a:t>
                      </a:r>
                    </a:p>
                  </a:txBody>
                  <a:tcPr marL="3779" marR="3779" marT="377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Республика Чувашия</a:t>
                      </a:r>
                      <a:b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Самарская область</a:t>
                      </a:r>
                      <a:b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В1</a:t>
                      </a:r>
                    </a:p>
                  </a:txBody>
                  <a:tcPr marL="3779" marR="3779" marT="3779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024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7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Неинвестиционный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рейтинг</a:t>
                      </a:r>
                    </a:p>
                  </a:txBody>
                  <a:tcPr marL="3779" marR="3779" marT="37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Инвестиционный рейтинг</a:t>
                      </a:r>
                    </a:p>
                  </a:txBody>
                  <a:tcPr marL="3779" marR="3779" marT="3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>
          <a:xfrm>
            <a:off x="2139752" y="671535"/>
            <a:ext cx="8352757" cy="280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</a:t>
            </a:r>
            <a:r>
              <a:rPr lang="ru-RU" sz="1600" dirty="0" err="1">
                <a:solidFill>
                  <a:srgbClr val="0081C5"/>
                </a:solidFill>
                <a:latin typeface="Arial Narrow" panose="020B0606020202030204" pitchFamily="34" charset="0"/>
              </a:rPr>
              <a:t>Moody's</a:t>
            </a:r>
            <a:endParaRPr lang="ru-RU" sz="1600" dirty="0">
              <a:solidFill>
                <a:srgbClr val="0081C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46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Республика Татарстан в сравнении с другими субъектами Российской Федерации по оценке кредитоспособности, проводимой отечественными рейтинговыми агентствами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866774" y="473278"/>
          <a:ext cx="11100856" cy="2934318"/>
        </p:xfrm>
        <a:graphic>
          <a:graphicData uri="http://schemas.openxmlformats.org/drawingml/2006/table">
            <a:tbl>
              <a:tblPr/>
              <a:tblGrid>
                <a:gridCol w="74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6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3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42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74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16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00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78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3276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9195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4038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г.Москва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г.Санкт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-Петербург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Тюменская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Ханты-Мансийский АО – Югра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Ямало-Ненецкий АО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Липецкая область 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Новосибирская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Белгородская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Красноярский край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Алтайский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b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Кемеровская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Рязанская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Коми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Мурманская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Тверская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Пензенская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Тамбовская область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Томская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Магаданская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Костромская область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Хабаровский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</a:p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ВВ-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6307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8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474135" y="504505"/>
            <a:ext cx="11717866" cy="277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АКРА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43863"/>
              </p:ext>
            </p:extLst>
          </p:nvPr>
        </p:nvGraphicFramePr>
        <p:xfrm>
          <a:off x="866774" y="3777489"/>
          <a:ext cx="11100858" cy="2787079"/>
        </p:xfrm>
        <a:graphic>
          <a:graphicData uri="http://schemas.openxmlformats.org/drawingml/2006/table">
            <a:tbl>
              <a:tblPr/>
              <a:tblGrid>
                <a:gridCol w="618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7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0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3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59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9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18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81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90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4038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Ямало-Ненецкий автономный округ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Башкортостан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АА-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Воронежская область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Краснодарский край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Свердловская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Саха (Якутия)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Камчатский край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Тульская область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Ненецкий АО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Ставропольский край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Чувашская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Нижегородская область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Волгоградская область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Калининградская область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Саратовская область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Кировская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Томская 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Бурятия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Ульяновская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Ярославская область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Омская область</a:t>
                      </a:r>
                    </a:p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ВВВ-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Адыгея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Карелия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4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ru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ВВ-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0851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302" marR="4302" marT="4302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44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низкий уровень кредитоспособности</a:t>
                      </a:r>
                    </a:p>
                  </a:txBody>
                  <a:tcPr marL="4302" marR="4302" marT="43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умеренный уровень кредитоспособности</a:t>
                      </a:r>
                    </a:p>
                  </a:txBody>
                  <a:tcPr marL="4302" marR="4302" marT="43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умеренно высокий уровень кредитоспособности</a:t>
                      </a:r>
                    </a:p>
                  </a:txBody>
                  <a:tcPr marL="4302" marR="4302" marT="43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высокий уровень кредитоспособности, незначительно ниже, чем максимальный</a:t>
                      </a:r>
                    </a:p>
                  </a:txBody>
                  <a:tcPr marL="4302" marR="4302" marT="43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Максимальный 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302" marR="4302" marT="430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474135" y="3555583"/>
            <a:ext cx="11717865" cy="21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0081C5"/>
                </a:solidFill>
                <a:latin typeface="Arial Narrow" panose="020B0606020202030204" pitchFamily="34" charset="0"/>
              </a:rPr>
              <a:t>Кредитные рейтинги субъектов РФ, которые проводят оценку у рейтингового агентства Эксперт РА</a:t>
            </a:r>
          </a:p>
        </p:txBody>
      </p:sp>
    </p:spTree>
    <p:extLst>
      <p:ext uri="{BB962C8B-B14F-4D97-AF65-F5344CB8AC3E}">
        <p14:creationId xmlns:p14="http://schemas.microsoft.com/office/powerpoint/2010/main" val="10911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83974" y="46039"/>
            <a:ext cx="10704443" cy="574747"/>
          </a:xfrm>
        </p:spPr>
        <p:txBody>
          <a:bodyPr>
            <a:noAutofit/>
          </a:bodyPr>
          <a:lstStyle/>
          <a:p>
            <a:r>
              <a:rPr lang="ru-RU" dirty="0"/>
              <a:t>Структура бюджета Республики Татарстан в </a:t>
            </a:r>
            <a:r>
              <a:rPr lang="ru-RU" dirty="0" smtClean="0"/>
              <a:t>2021-2023 годах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37645535"/>
              </p:ext>
            </p:extLst>
          </p:nvPr>
        </p:nvGraphicFramePr>
        <p:xfrm>
          <a:off x="834886" y="1512737"/>
          <a:ext cx="11224223" cy="51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4886" y="925771"/>
            <a:ext cx="192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2828332" y="2683198"/>
            <a:ext cx="166826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Дефицит</a:t>
            </a:r>
            <a:r>
              <a:rPr lang="en-US" sz="2800" b="1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7</a:t>
            </a:r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,0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187733" y="2609723"/>
            <a:ext cx="1621451" cy="95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Дефицит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9500322" y="2609723"/>
            <a:ext cx="1621451" cy="95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Дефицит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</a:t>
            </a:r>
            <a:r>
              <a:rPr lang="ru-RU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46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  <p:bldP spid="5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0917" y="4089739"/>
            <a:ext cx="9789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УКАЗ ПРЕЗИДЕНТА РОССИЙСКОЙ ФЕДЕРАЦИИ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</a:t>
            </a:r>
            <a:r>
              <a:rPr lang="ru-RU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7 мая 2018 г. № 204 </a:t>
            </a:r>
            <a:endParaRPr lang="ru-RU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"</a:t>
            </a:r>
            <a:r>
              <a:rPr lang="ru-RU" sz="2800" dirty="0">
                <a:solidFill>
                  <a:srgbClr val="1F497D"/>
                </a:solidFill>
                <a:latin typeface="Arial Narrow" panose="020B0606020202030204" pitchFamily="34" charset="0"/>
              </a:rPr>
              <a:t>О национальных целях и стратегических задачах развития Российской Федерации на период до 2024 года”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46" y="37679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31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90599" y="46039"/>
            <a:ext cx="11048999" cy="1146267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Информация о подписании соглашений </a:t>
            </a:r>
            <a:r>
              <a:rPr lang="ru-RU" sz="2400" dirty="0" smtClean="0"/>
              <a:t>республиканскими министерствами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с </a:t>
            </a:r>
            <a:r>
              <a:rPr lang="ru-RU" sz="2400" dirty="0"/>
              <a:t>федеральными органами по установлению индикаторов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национальных проектов на 2021 год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91053"/>
              </p:ext>
            </p:extLst>
          </p:nvPr>
        </p:nvGraphicFramePr>
        <p:xfrm>
          <a:off x="930728" y="1192306"/>
          <a:ext cx="10923814" cy="5411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2370"/>
                <a:gridCol w="2000722"/>
                <a:gridCol w="2000722"/>
              </a:tblGrid>
              <a:tr h="626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соглашений, ед.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из них,</a:t>
                      </a:r>
                      <a:b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заключено,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ед.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образования и науки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1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строительства, архитектуры и жилищно-коммунального хозяйства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1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цифрового развития государственного управления, информационных технологий и связи 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труда, занятости и социальной защиты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культуры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экономики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экологии 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спорта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транспорта и дорожного хозяйства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промышленности и торговли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0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сельского хозяйства и продовольствия</a:t>
                      </a:r>
                    </a:p>
                  </a:txBody>
                  <a:tcPr marL="36000" marR="36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1F497D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119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92110" y="3507840"/>
            <a:ext cx="10109200" cy="3203614"/>
            <a:chOff x="1164669" y="1969042"/>
            <a:chExt cx="10109200" cy="405419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164669" y="1969042"/>
              <a:ext cx="10109200" cy="3315247"/>
              <a:chOff x="1090024" y="1689702"/>
              <a:chExt cx="10109200" cy="292217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656377" y="2832911"/>
                <a:ext cx="1991995" cy="1716389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бюджета</a:t>
                </a:r>
                <a:b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городских округов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098904" y="2832911"/>
                <a:ext cx="2642870" cy="177896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43</a:t>
                </a:r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бюджета</a:t>
                </a:r>
                <a:b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муниципальных районов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955134" y="2864039"/>
                <a:ext cx="2244090" cy="174751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911</a:t>
                </a:r>
              </a:p>
              <a:p>
                <a:pPr algn="ctr"/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бюджетов</a:t>
                </a:r>
                <a:b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поселений</a:t>
                </a:r>
              </a:p>
              <a:p>
                <a:pPr algn="ctr"/>
                <a:endParaRPr lang="ru-RU" sz="240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1100184" y="2833235"/>
                <a:ext cx="2105661" cy="1747841"/>
              </a:xfrm>
              <a:prstGeom prst="roundRect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Бюджет Республики Татарстан</a:t>
                </a: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025855" y="-2432382"/>
                <a:ext cx="227380" cy="10099042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4899" y="1689702"/>
                <a:ext cx="5369292" cy="63413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957 бюджетов всех уровней</a:t>
                </a:r>
                <a:endParaRPr lang="ru-RU" sz="3200" b="1" dirty="0">
                  <a:solidFill>
                    <a:schemeClr val="accent2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7363835" y="1766924"/>
              <a:ext cx="277219" cy="7542847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83902" y="5561572"/>
              <a:ext cx="325602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3">
                      <a:lumMod val="75000"/>
                    </a:schemeClr>
                  </a:solidFill>
                  <a:latin typeface="Arial Narrow" panose="020B0606020202030204" pitchFamily="34" charset="0"/>
                </a:rPr>
                <a:t>бездефицитные бюджеты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949509" y="315553"/>
            <a:ext cx="10523667" cy="2347463"/>
          </a:xfrm>
          <a:prstGeom prst="rect">
            <a:avLst/>
          </a:prstGeom>
          <a:noFill/>
          <a:ln w="63500" cap="sq" cmpd="thickThin">
            <a:solidFill>
              <a:srgbClr val="AC9576"/>
            </a:solidFill>
            <a:prstDash val="sysDash"/>
            <a:miter lim="800000"/>
          </a:ln>
        </p:spPr>
        <p:txBody>
          <a:bodyPr wrap="square" lIns="180000" tIns="0" rIns="180000" bIns="0" anchor="ctr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Далее, об утверждении местных бюджетов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В бюджетную систему Республики Татарстан входит 956 местных бюджетов. На сегодняшний день местные бюджеты приняты в большинстве муниципальных образований. Оставшимся муниципалитетам необходимо завершить утверждение бюджетов до 20 декабря. Далее в кратчайшие сроки необходимо опубликовать бюджеты муниципальных образований с целью своевременной подготовки бюджетной росписи и организации бюджетного процесса с начала года. 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34002" y="2824040"/>
            <a:ext cx="11547835" cy="59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 Narrow" panose="020B0606020202030204" pitchFamily="34" charset="0"/>
              </a:rPr>
              <a:t>Консолидированный бюджет Республики Татарстан: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84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060020" y="41740"/>
            <a:ext cx="10784149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Совместно с министерствами, ведомствами и органами местного самоуправления необходимо до конца 2020 года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52500" y="1172534"/>
            <a:ext cx="10991850" cy="53788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беспечить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качественное исполнение бюджета текущего года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52500" y="1809884"/>
            <a:ext cx="10991850" cy="54913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Усилить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работу по сбору доходов</a:t>
            </a:r>
            <a:endParaRPr lang="ru-RU" sz="28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52500" y="3266887"/>
            <a:ext cx="10991850" cy="87530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Провести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работу по мобилизации имущественных налогов </a:t>
            </a:r>
            <a:endParaRPr lang="ru-RU" sz="28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52499" y="4278874"/>
            <a:ext cx="10991850" cy="932638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Наиболее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рационально и эффективно использовать средства расходной части, включая бюджетные и внебюджетные источники</a:t>
            </a:r>
            <a:endParaRPr lang="ru-RU" sz="28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52500" y="2488737"/>
            <a:ext cx="10991850" cy="63607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Максимально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сократить задолженность по налогам</a:t>
            </a:r>
            <a:endParaRPr lang="ru-RU" sz="28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52499" y="5348194"/>
            <a:ext cx="10991850" cy="99487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Обеспечить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эффективное и полное использование федеральных </a:t>
            </a: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</a:t>
            </a:r>
            <a:r>
              <a:rPr lang="ru-RU" sz="2800" dirty="0">
                <a:solidFill>
                  <a:prstClr val="black"/>
                </a:solidFill>
                <a:latin typeface="Arial Narrow" panose="020B0606020202030204" pitchFamily="34" charset="0"/>
              </a:rPr>
              <a:t>республиканских средств</a:t>
            </a:r>
            <a:endParaRPr lang="ru-RU" sz="2800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16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060020" y="41740"/>
            <a:ext cx="10784149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</a:rPr>
              <a:t>Задачи </a:t>
            </a:r>
            <a:r>
              <a:rPr lang="ru-RU" dirty="0" smtClean="0">
                <a:solidFill>
                  <a:prstClr val="black"/>
                </a:solidFill>
              </a:rPr>
              <a:t>на 2021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7766" y="1086330"/>
            <a:ext cx="5685284" cy="6724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Продолжить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проведение мероприятий по росту доходов и максимальной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мобилизации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налогов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7766" y="1855617"/>
            <a:ext cx="5685284" cy="1332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Усилить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совместную работу финансовых, налоговых органов, отраслевых министерств, органов местного самоуправления и предприятий республики по обеспечению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сокращения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задолженности по налоговым платежам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7766" y="3284679"/>
            <a:ext cx="5685284" cy="13422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Межведомственные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комиссии по увеличению собственных доходов бюджета должны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продолжить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работу в части увеличения поступлений налога на прибыль, налога на доходы физических лиц, имущественных налогов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7766" y="4723814"/>
            <a:ext cx="5685284" cy="9110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Провести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мероприятия по полной мобилизации неналоговых доходов за счет более эффективного использования государственного и муниципального имущества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7766" y="5731754"/>
            <a:ext cx="5685284" cy="10119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Усилить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работу по привлечению бюджетными учреждениями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внебюджетных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средств, сохранить их удельный вес, направляемый на заработную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плату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47945" y="1086331"/>
            <a:ext cx="5554408" cy="3233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родолжить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работу по укреплению бюджетной дисциплины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2663" y="2526512"/>
            <a:ext cx="5554408" cy="940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 расходов бюджетных учреждений необходимо проводить на основе финансовых нормативов оказания государственных и муниципальных услуг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42663" y="3538540"/>
            <a:ext cx="5554408" cy="8656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Обеспечить достижение установленных в государственных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программах, национальных проектах целевых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индикаторов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47945" y="4475675"/>
            <a:ext cx="5554408" cy="7312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Совершенствовать финансовое обеспечение государственных услуг с целью повышения их качества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7945" y="5294999"/>
            <a:ext cx="5554408" cy="679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Соблюдать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требования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открытости и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прозрачности</a:t>
            </a:r>
            <a:b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бюджетов всех уровней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47945" y="6062926"/>
            <a:ext cx="5554408" cy="6807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Обеспечить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течение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сбалансированность </a:t>
            </a: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бюджетов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всех уровней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47945" y="1489833"/>
            <a:ext cx="5554408" cy="9485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Исключить из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практики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образование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просроченной кредиторской задолженности, расходов, не обеспеченных лимитами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финансирования и необоснованные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развороты бюджетов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их принятии и в процессе исполнения </a:t>
            </a:r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>
            <a:off x="777766" y="563613"/>
            <a:ext cx="5685284" cy="474293"/>
          </a:xfrm>
          <a:prstGeom prst="flowChartOffpageConnector">
            <a:avLst/>
          </a:prstGeom>
          <a:solidFill>
            <a:schemeClr val="accent3"/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области доходов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Блок-схема: ссылка на другую страницу 20"/>
          <p:cNvSpPr/>
          <p:nvPr/>
        </p:nvSpPr>
        <p:spPr>
          <a:xfrm>
            <a:off x="6547945" y="563613"/>
            <a:ext cx="5554408" cy="474293"/>
          </a:xfrm>
          <a:prstGeom prst="flowChartOffpageConnector">
            <a:avLst/>
          </a:prstGeom>
          <a:solidFill>
            <a:schemeClr val="accent6"/>
          </a:solidFill>
          <a:ln w="1905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области расходов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3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6700135" y="1647826"/>
            <a:ext cx="4666365" cy="2019934"/>
          </a:xfrm>
          <a:prstGeom prst="homePlate">
            <a:avLst>
              <a:gd name="adj" fmla="val 163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Структура налоговых и неналоговых доходов консолидированного бюджета Республики Татарстан в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2020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году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(ожидаемое)</a:t>
            </a: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/>
          </p:nvPr>
        </p:nvGraphicFramePr>
        <p:xfrm>
          <a:off x="609601" y="869578"/>
          <a:ext cx="11470640" cy="58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2161088" y="2989440"/>
            <a:ext cx="2987560" cy="1940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251,4</a:t>
            </a:r>
            <a:b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3600" b="1" dirty="0">
              <a:solidFill>
                <a:srgbClr val="6C7B90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3605" y="2365405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4%</a:t>
            </a:r>
            <a:endParaRPr lang="ru-RU" sz="3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6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" grpId="0">
        <p:bldSub>
          <a:bldChart bld="series" animBg="0"/>
        </p:bldSub>
      </p:bldGraphic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75360" y="46039"/>
            <a:ext cx="10850880" cy="574747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Темп мобилизации налога на прибыль организаций </a:t>
            </a:r>
            <a:br>
              <a:rPr lang="ru-RU" sz="3200" dirty="0" smtClean="0"/>
            </a:br>
            <a:r>
              <a:rPr lang="ru-RU" sz="3200" dirty="0" smtClean="0"/>
              <a:t>за 11 месяцев 2020 года</a:t>
            </a:r>
            <a:endParaRPr lang="ru-RU" sz="3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05096414"/>
              </p:ext>
            </p:extLst>
          </p:nvPr>
        </p:nvGraphicFramePr>
        <p:xfrm>
          <a:off x="836271" y="1824991"/>
          <a:ext cx="10769600" cy="43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6271" y="1084838"/>
            <a:ext cx="11211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%, к 11 месяцам 2019г.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320" y="21844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34544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7244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30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Динамика поступления </a:t>
            </a:r>
            <a:r>
              <a:rPr lang="ru-RU" dirty="0" smtClean="0"/>
              <a:t>налога </a:t>
            </a:r>
            <a:r>
              <a:rPr lang="ru-RU" dirty="0"/>
              <a:t>на прибыль в бюджет </a:t>
            </a:r>
            <a:br>
              <a:rPr lang="ru-RU" dirty="0"/>
            </a:br>
            <a:r>
              <a:rPr lang="ru-RU" dirty="0"/>
              <a:t>Республики </a:t>
            </a:r>
            <a:r>
              <a:rPr lang="ru-RU" dirty="0" smtClean="0"/>
              <a:t>Татарстан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6035928"/>
              </p:ext>
            </p:extLst>
          </p:nvPr>
        </p:nvGraphicFramePr>
        <p:xfrm>
          <a:off x="431031" y="1449666"/>
          <a:ext cx="1154806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075" y="927841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8118" y="6111403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21178910">
            <a:off x="4056038" y="3641316"/>
            <a:ext cx="2037888" cy="43524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+7,4 (+7%)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319369">
            <a:off x="7433386" y="3975182"/>
            <a:ext cx="2201177" cy="43530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48,0 (-43%)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9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56422" y="0"/>
            <a:ext cx="11733376" cy="574747"/>
          </a:xfrm>
        </p:spPr>
        <p:txBody>
          <a:bodyPr>
            <a:noAutofit/>
          </a:bodyPr>
          <a:lstStyle/>
          <a:p>
            <a:r>
              <a:rPr lang="ru-RU" dirty="0" smtClean="0"/>
              <a:t>Удельный вес крупных и прочих плательщиков по налогу на прибыль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7931881"/>
              </p:ext>
            </p:extLst>
          </p:nvPr>
        </p:nvGraphicFramePr>
        <p:xfrm>
          <a:off x="942391" y="1449666"/>
          <a:ext cx="11036707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1083" y="913241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210" y="2883235"/>
            <a:ext cx="12155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63,1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017" y="5852995"/>
            <a:ext cx="192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(Ожидаемое)</a:t>
            </a:r>
            <a:endParaRPr lang="ru-RU" sz="2000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338" y="1614757"/>
            <a:ext cx="135377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103,7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0604" y="1374906"/>
            <a:ext cx="134519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111,1</a:t>
            </a:r>
            <a:endParaRPr lang="ru-RU" sz="32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5614" y="2713957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31%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615" y="4453811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69%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9349" y="4313439"/>
            <a:ext cx="738009" cy="510778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68%</a:t>
            </a:r>
            <a:endParaRPr lang="ru-RU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841308">
            <a:off x="7523918" y="4655917"/>
            <a:ext cx="2291880" cy="34780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-21%</a:t>
            </a:r>
            <a:endParaRPr lang="ru-RU" sz="2400" b="1" i="1" dirty="0">
              <a:solidFill>
                <a:srgbClr val="FF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9967005" y="3984526"/>
            <a:ext cx="691229" cy="461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53%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6692745" y="2429562"/>
            <a:ext cx="691229" cy="46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32%</a:t>
            </a:r>
            <a:endParaRPr lang="ru-RU" sz="2400" b="1" i="1" dirty="0">
              <a:solidFill>
                <a:schemeClr val="accent4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9920211" y="4858702"/>
            <a:ext cx="738024" cy="510776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47%</a:t>
            </a:r>
            <a:endParaRPr lang="ru-RU" sz="24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78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7" grpId="0"/>
      <p:bldP spid="14" grpId="0"/>
      <p:bldP spid="15" grpId="0"/>
      <p:bldP spid="2" grpId="0"/>
      <p:bldP spid="11" grpId="0"/>
      <p:bldP spid="12" grpId="0" animBg="1"/>
      <p:bldP spid="13" grpId="1" animBg="1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Ф РТ 2015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81C5"/>
    </a:accent1>
    <a:accent2>
      <a:srgbClr val="DA1B23"/>
    </a:accent2>
    <a:accent3>
      <a:srgbClr val="138815"/>
    </a:accent3>
    <a:accent4>
      <a:srgbClr val="A6A6A6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102495</TotalTime>
  <Words>3463</Words>
  <Application>Microsoft Office PowerPoint</Application>
  <PresentationFormat>Широкоэкранный</PresentationFormat>
  <Paragraphs>1307</Paragraphs>
  <Slides>57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Arial Unicode MS</vt:lpstr>
      <vt:lpstr>Arial</vt:lpstr>
      <vt:lpstr>Arial Narrow</vt:lpstr>
      <vt:lpstr>Calibri</vt:lpstr>
      <vt:lpstr>Calibri Light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Семен Сингаевский</cp:lastModifiedBy>
  <cp:revision>1367</cp:revision>
  <cp:lastPrinted>2020-12-17T15:23:13Z</cp:lastPrinted>
  <dcterms:created xsi:type="dcterms:W3CDTF">2018-01-10T08:43:49Z</dcterms:created>
  <dcterms:modified xsi:type="dcterms:W3CDTF">2020-12-17T15:33:35Z</dcterms:modified>
</cp:coreProperties>
</file>