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drawings/drawing5.xml" ContentType="application/vnd.openxmlformats-officedocument.drawingml.chartshape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theme/themeOverride3.xml" ContentType="application/vnd.openxmlformats-officedocument.themeOverride+xml"/>
  <Override PartName="/ppt/drawings/drawing6.xml" ContentType="application/vnd.openxmlformats-officedocument.drawingml.chartshape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3.xml" ContentType="application/vnd.openxmlformats-officedocument.drawingml.chart+xml"/>
  <Override PartName="/ppt/theme/themeOverride4.xml" ContentType="application/vnd.openxmlformats-officedocument.themeOverride+xml"/>
  <Override PartName="/ppt/drawings/drawing7.xml" ContentType="application/vnd.openxmlformats-officedocument.drawingml.chartshapes+xml"/>
  <Override PartName="/ppt/charts/chart14.xml" ContentType="application/vnd.openxmlformats-officedocument.drawingml.chart+xml"/>
  <Override PartName="/ppt/theme/themeOverride5.xml" ContentType="application/vnd.openxmlformats-officedocument.themeOverride+xml"/>
  <Override PartName="/ppt/drawings/drawing8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15.xml" ContentType="application/vnd.openxmlformats-officedocument.drawingml.chart+xml"/>
  <Override PartName="/ppt/drawings/drawing9.xml" ContentType="application/vnd.openxmlformats-officedocument.drawingml.chartshapes+xml"/>
  <Override PartName="/ppt/notesSlides/notesSlide22.xml" ContentType="application/vnd.openxmlformats-officedocument.presentationml.notesSlide+xml"/>
  <Override PartName="/ppt/charts/chart16.xml" ContentType="application/vnd.openxmlformats-officedocument.drawingml.chart+xml"/>
  <Override PartName="/ppt/drawings/drawing10.xml" ContentType="application/vnd.openxmlformats-officedocument.drawingml.chartshapes+xml"/>
  <Override PartName="/ppt/notesSlides/notesSlide23.xml" ContentType="application/vnd.openxmlformats-officedocument.presentationml.notesSlide+xml"/>
  <Override PartName="/ppt/charts/chart17.xml" ContentType="application/vnd.openxmlformats-officedocument.drawingml.chart+xml"/>
  <Override PartName="/ppt/theme/themeOverride6.xml" ContentType="application/vnd.openxmlformats-officedocument.themeOverride+xml"/>
  <Override PartName="/ppt/drawings/drawing1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8" r:id="rId2"/>
    <p:sldMasterId id="2147483673" r:id="rId3"/>
  </p:sldMasterIdLst>
  <p:notesMasterIdLst>
    <p:notesMasterId r:id="rId42"/>
  </p:notesMasterIdLst>
  <p:handoutMasterIdLst>
    <p:handoutMasterId r:id="rId43"/>
  </p:handoutMasterIdLst>
  <p:sldIdLst>
    <p:sldId id="698" r:id="rId4"/>
    <p:sldId id="653" r:id="rId5"/>
    <p:sldId id="714" r:id="rId6"/>
    <p:sldId id="654" r:id="rId7"/>
    <p:sldId id="750" r:id="rId8"/>
    <p:sldId id="804" r:id="rId9"/>
    <p:sldId id="646" r:id="rId10"/>
    <p:sldId id="805" r:id="rId11"/>
    <p:sldId id="656" r:id="rId12"/>
    <p:sldId id="810" r:id="rId13"/>
    <p:sldId id="766" r:id="rId14"/>
    <p:sldId id="806" r:id="rId15"/>
    <p:sldId id="794" r:id="rId16"/>
    <p:sldId id="793" r:id="rId17"/>
    <p:sldId id="768" r:id="rId18"/>
    <p:sldId id="659" r:id="rId19"/>
    <p:sldId id="749" r:id="rId20"/>
    <p:sldId id="807" r:id="rId21"/>
    <p:sldId id="665" r:id="rId22"/>
    <p:sldId id="758" r:id="rId23"/>
    <p:sldId id="797" r:id="rId24"/>
    <p:sldId id="764" r:id="rId25"/>
    <p:sldId id="765" r:id="rId26"/>
    <p:sldId id="799" r:id="rId27"/>
    <p:sldId id="800" r:id="rId28"/>
    <p:sldId id="801" r:id="rId29"/>
    <p:sldId id="802" r:id="rId30"/>
    <p:sldId id="694" r:id="rId31"/>
    <p:sldId id="788" r:id="rId32"/>
    <p:sldId id="789" r:id="rId33"/>
    <p:sldId id="785" r:id="rId34"/>
    <p:sldId id="811" r:id="rId35"/>
    <p:sldId id="686" r:id="rId36"/>
    <p:sldId id="739" r:id="rId37"/>
    <p:sldId id="740" r:id="rId38"/>
    <p:sldId id="808" r:id="rId39"/>
    <p:sldId id="690" r:id="rId40"/>
    <p:sldId id="691" r:id="rId41"/>
  </p:sldIdLst>
  <p:sldSz cx="9144000" cy="6858000" type="screen4x3"/>
  <p:notesSz cx="9928225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FF29"/>
    <a:srgbClr val="FFBFBF"/>
    <a:srgbClr val="65AEFF"/>
    <a:srgbClr val="33CC33"/>
    <a:srgbClr val="FFFF00"/>
    <a:srgbClr val="7BFF71"/>
    <a:srgbClr val="65D965"/>
    <a:srgbClr val="FF8080"/>
    <a:srgbClr val="7DBBFF"/>
    <a:srgbClr val="D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520" autoAdjust="0"/>
  </p:normalViewPr>
  <p:slideViewPr>
    <p:cSldViewPr>
      <p:cViewPr varScale="1">
        <p:scale>
          <a:sx n="74" d="100"/>
          <a:sy n="74" d="100"/>
        </p:scale>
        <p:origin x="-3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package" Target="../embeddings/_____Microsoft_Excel12.xlsx"/><Relationship Id="rId1" Type="http://schemas.openxmlformats.org/officeDocument/2006/relationships/themeOverride" Target="../theme/themeOverride3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package" Target="../embeddings/_____Microsoft_Excel13.xlsx"/><Relationship Id="rId1" Type="http://schemas.openxmlformats.org/officeDocument/2006/relationships/themeOverride" Target="../theme/themeOverride4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package" Target="../embeddings/_____Microsoft_Excel14.xlsx"/><Relationship Id="rId1" Type="http://schemas.openxmlformats.org/officeDocument/2006/relationships/themeOverride" Target="../theme/themeOverride5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1.xml"/><Relationship Id="rId2" Type="http://schemas.openxmlformats.org/officeDocument/2006/relationships/package" Target="../embeddings/_____Microsoft_Excel17.xlsx"/><Relationship Id="rId1" Type="http://schemas.openxmlformats.org/officeDocument/2006/relationships/themeOverride" Target="../theme/themeOverride6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1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258999896069"/>
          <c:y val="0.12024017254562171"/>
          <c:w val="0.88548742344706766"/>
          <c:h val="0.65459317316789256"/>
        </c:manualLayout>
      </c:layout>
      <c:lineChart>
        <c:grouping val="standard"/>
        <c:varyColors val="0"/>
        <c:ser>
          <c:idx val="2"/>
          <c:order val="0"/>
          <c:tx>
            <c:strRef>
              <c:f>Лист1!$D$1</c:f>
              <c:strCache>
                <c:ptCount val="1"/>
                <c:pt idx="0">
                  <c:v>Итого</c:v>
                </c:pt>
              </c:strCache>
            </c:strRef>
          </c:tx>
          <c:spPr>
            <a:ln w="63500"/>
          </c:spPr>
          <c:marker>
            <c:symbol val="circle"/>
            <c:size val="13"/>
          </c:marker>
          <c:dLbls>
            <c:dLbl>
              <c:idx val="4"/>
              <c:layout>
                <c:manualLayout>
                  <c:x val="-4.4470641254914435E-2"/>
                  <c:y val="-7.57413541486431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>
                    <a:solidFill>
                      <a:schemeClr val="accent3"/>
                    </a:solidFill>
                    <a:latin typeface="+mn-lt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Ожид. 2014</c:v>
                </c:pt>
              </c:strCache>
            </c:strRef>
          </c:cat>
          <c:val>
            <c:numRef>
              <c:f>Лист1!$D$2:$D$6</c:f>
              <c:numCache>
                <c:formatCode>0</c:formatCode>
                <c:ptCount val="5"/>
                <c:pt idx="0">
                  <c:v>450</c:v>
                </c:pt>
                <c:pt idx="1">
                  <c:v>619.70000000000005</c:v>
                </c:pt>
                <c:pt idx="2">
                  <c:v>687.59999999999991</c:v>
                </c:pt>
                <c:pt idx="3">
                  <c:v>722</c:v>
                </c:pt>
                <c:pt idx="4">
                  <c:v>752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153984"/>
        <c:axId val="80155776"/>
      </c:lineChart>
      <c:catAx>
        <c:axId val="80153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80155776"/>
        <c:crosses val="autoZero"/>
        <c:auto val="1"/>
        <c:lblAlgn val="ctr"/>
        <c:lblOffset val="100"/>
        <c:noMultiLvlLbl val="0"/>
      </c:catAx>
      <c:valAx>
        <c:axId val="8015577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80153984"/>
        <c:crosses val="autoZero"/>
        <c:crossBetween val="between"/>
        <c:majorUnit val="2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66310732499256"/>
          <c:y val="4.1234763869463516E-2"/>
          <c:w val="0.88548742344706766"/>
          <c:h val="0.67057769836837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ln w="63500"/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dLbl>
              <c:idx val="0"/>
              <c:layout>
                <c:manualLayout>
                  <c:x val="-4.7003849930652868E-2"/>
                  <c:y val="-6.6472446744882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4259531199042398E-2"/>
                  <c:y val="-7.1346334425550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2636503650132065E-2"/>
                  <c:y val="-6.88884644476336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8359322082492627E-2"/>
                  <c:y val="-6.73034046445372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5650057699682216E-2"/>
                  <c:y val="-5.7287394246910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4092323075213866E-2"/>
                  <c:y val="-5.75356543336889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51,3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5558325060656343E-2"/>
                  <c:y val="-6.2367879976806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txPr>
              <a:bodyPr/>
              <a:lstStyle/>
              <a:p>
                <a:pPr>
                  <a:defRPr sz="24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ожид.2014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35.6</c:v>
                </c:pt>
                <c:pt idx="1">
                  <c:v>39.299999999999997</c:v>
                </c:pt>
                <c:pt idx="2">
                  <c:v>46.4</c:v>
                </c:pt>
                <c:pt idx="3">
                  <c:v>51.3</c:v>
                </c:pt>
                <c:pt idx="4">
                  <c:v>54.1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572416"/>
        <c:axId val="90093056"/>
      </c:lineChart>
      <c:catAx>
        <c:axId val="126572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90093056"/>
        <c:crosses val="autoZero"/>
        <c:auto val="1"/>
        <c:lblAlgn val="ctr"/>
        <c:lblOffset val="100"/>
        <c:noMultiLvlLbl val="0"/>
      </c:catAx>
      <c:valAx>
        <c:axId val="9009305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1265724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81564503585623"/>
          <c:y val="0.10419110276348446"/>
          <c:w val="0.88548742344706766"/>
          <c:h val="0.59057176929252886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Лист1!$A$2</c:f>
              <c:strCache>
                <c:ptCount val="1"/>
                <c:pt idx="0">
                  <c:v>поступления НДФЛ в консолидированный бюджет Республики Татарстан</c:v>
                </c:pt>
              </c:strCache>
            </c:strRef>
          </c:tx>
          <c:spPr>
            <a:solidFill>
              <a:srgbClr val="39FF29"/>
            </a:solidFill>
          </c:spPr>
          <c:invertIfNegative val="0"/>
          <c:dLbls>
            <c:dLbl>
              <c:idx val="0"/>
              <c:layout>
                <c:manualLayout>
                  <c:x val="-2.1192761736151182E-3"/>
                  <c:y val="0.2840815298843865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800" b="1">
                      <a:solidFill>
                        <a:schemeClr val="tx1"/>
                      </a:solidFill>
                      <a:latin typeface="+mn-lt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3157140246065849E-3"/>
                  <c:y val="0.282581351568148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800" b="1">
                      <a:solidFill>
                        <a:schemeClr val="tx1"/>
                      </a:solidFill>
                      <a:latin typeface="+mn-lt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0.2892220441680068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2800" b="1">
                      <a:solidFill>
                        <a:schemeClr val="tx1"/>
                      </a:solidFill>
                      <a:latin typeface="+mn-lt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>
                    <a:solidFill>
                      <a:schemeClr val="accent3"/>
                    </a:solidFill>
                    <a:latin typeface="+mn-lt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2012 год </c:v>
                </c:pt>
                <c:pt idx="1">
                  <c:v>2013 год </c:v>
                </c:pt>
                <c:pt idx="2">
                  <c:v>оценка 2014 год </c:v>
                </c:pt>
              </c:strCache>
            </c:strRef>
          </c:cat>
          <c:val>
            <c:numRef>
              <c:f>Лист1!$B$2:$D$2</c:f>
              <c:numCache>
                <c:formatCode>0.0</c:formatCode>
                <c:ptCount val="3"/>
                <c:pt idx="0">
                  <c:v>46.4</c:v>
                </c:pt>
                <c:pt idx="1">
                  <c:v>51.3</c:v>
                </c:pt>
                <c:pt idx="2">
                  <c:v>54.1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377600"/>
        <c:axId val="90440832"/>
      </c:barChart>
      <c:lineChart>
        <c:grouping val="standard"/>
        <c:varyColors val="0"/>
        <c:ser>
          <c:idx val="0"/>
          <c:order val="1"/>
          <c:tx>
            <c:strRef>
              <c:f>Лист1!$A$3</c:f>
              <c:strCache>
                <c:ptCount val="1"/>
                <c:pt idx="0">
                  <c:v>возвращено НДФЛ из консолидированного бюджета Республики Татарстан</c:v>
                </c:pt>
              </c:strCache>
            </c:strRef>
          </c:tx>
          <c:spPr>
            <a:ln w="63500"/>
          </c:spPr>
          <c:dLbls>
            <c:dLbl>
              <c:idx val="0"/>
              <c:layout>
                <c:manualLayout>
                  <c:x val="-4.967503610709921E-2"/>
                  <c:y val="-5.56664111344794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5531694023328455E-2"/>
                  <c:y val="-4.74370169997232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6915244439855402E-2"/>
                  <c:y val="-6.29135240621708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6621602976013315E-2"/>
                  <c:y val="7.72669122999600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5.6922662714895475E-2"/>
                  <c:y val="7.9899289796987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>
                    <a:solidFill>
                      <a:schemeClr val="tx2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Лист1!$B$1:$D$1</c:f>
              <c:strCache>
                <c:ptCount val="3"/>
                <c:pt idx="0">
                  <c:v>2012 год </c:v>
                </c:pt>
                <c:pt idx="1">
                  <c:v>2013 год </c:v>
                </c:pt>
                <c:pt idx="2">
                  <c:v>оценка 2014 год </c:v>
                </c:pt>
              </c:strCache>
            </c:strRef>
          </c:cat>
          <c:val>
            <c:numRef>
              <c:f>Лист1!$B$3:$D$3</c:f>
              <c:numCache>
                <c:formatCode>0.0</c:formatCode>
                <c:ptCount val="3"/>
                <c:pt idx="0">
                  <c:v>2.9</c:v>
                </c:pt>
                <c:pt idx="1">
                  <c:v>3.8</c:v>
                </c:pt>
                <c:pt idx="2">
                  <c:v>4.7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114304"/>
        <c:axId val="90442752"/>
      </c:lineChart>
      <c:catAx>
        <c:axId val="90377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90440832"/>
        <c:crosses val="autoZero"/>
        <c:auto val="1"/>
        <c:lblAlgn val="ctr"/>
        <c:lblOffset val="100"/>
        <c:noMultiLvlLbl val="0"/>
      </c:catAx>
      <c:valAx>
        <c:axId val="90440832"/>
        <c:scaling>
          <c:orientation val="minMax"/>
          <c:min val="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2400" b="1">
                <a:solidFill>
                  <a:schemeClr val="accent3"/>
                </a:solidFill>
              </a:defRPr>
            </a:pPr>
            <a:endParaRPr lang="ru-RU"/>
          </a:p>
        </c:txPr>
        <c:crossAx val="90377600"/>
        <c:crosses val="autoZero"/>
        <c:crossBetween val="between"/>
      </c:valAx>
      <c:valAx>
        <c:axId val="90442752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2400" b="1">
                <a:solidFill>
                  <a:schemeClr val="tx2"/>
                </a:solidFill>
              </a:defRPr>
            </a:pPr>
            <a:endParaRPr lang="ru-RU"/>
          </a:p>
        </c:txPr>
        <c:crossAx val="92114304"/>
        <c:crosses val="max"/>
        <c:crossBetween val="between"/>
      </c:valAx>
      <c:catAx>
        <c:axId val="921143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0442752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418739155450659"/>
          <c:y val="0.1252605626684308"/>
          <c:w val="0.82733221923124356"/>
          <c:h val="0.56107872192362562"/>
        </c:manualLayout>
      </c:layout>
      <c:bar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Первоочередные и текущие расходы</c:v>
                </c:pt>
              </c:strCache>
            </c:strRef>
          </c:tx>
          <c:spPr>
            <a:solidFill>
              <a:srgbClr val="39FF29"/>
            </a:solidFill>
            <a:ln w="76200">
              <a:solidFill>
                <a:srgbClr val="39FF29"/>
              </a:solidFill>
            </a:ln>
            <a:effectLst/>
            <a:scene3d>
              <a:camera prst="orthographicFront"/>
              <a:lightRig rig="threePt" dir="t"/>
            </a:scene3d>
            <a:sp3d prstMaterial="matte"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i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Лист1!$B$2:$B$7</c:f>
              <c:numCache>
                <c:formatCode>0</c:formatCode>
                <c:ptCount val="6"/>
                <c:pt idx="0">
                  <c:v>71.161922538497436</c:v>
                </c:pt>
                <c:pt idx="1">
                  <c:v>75.274463007159895</c:v>
                </c:pt>
                <c:pt idx="2">
                  <c:v>77.900308778120873</c:v>
                </c:pt>
                <c:pt idx="3">
                  <c:v>79</c:v>
                </c:pt>
                <c:pt idx="4">
                  <c:v>80</c:v>
                </c:pt>
                <c:pt idx="5">
                  <c:v>81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 капитального характера</c:v>
                </c:pt>
              </c:strCache>
            </c:strRef>
          </c:tx>
          <c:spPr>
            <a:solidFill>
              <a:srgbClr val="F79646"/>
            </a:solidFill>
            <a:ln w="76200">
              <a:solidFill>
                <a:srgbClr val="F79646"/>
              </a:solidFill>
            </a:ln>
            <a:scene3d>
              <a:camera prst="orthographicFront"/>
              <a:lightRig rig="threePt" dir="t"/>
            </a:scene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Лист1!$C$2:$C$7</c:f>
              <c:numCache>
                <c:formatCode>0</c:formatCode>
                <c:ptCount val="6"/>
                <c:pt idx="0">
                  <c:v>28.838077461502564</c:v>
                </c:pt>
                <c:pt idx="1">
                  <c:v>24.725536992840105</c:v>
                </c:pt>
                <c:pt idx="2">
                  <c:v>22.099691221879127</c:v>
                </c:pt>
                <c:pt idx="3">
                  <c:v>21</c:v>
                </c:pt>
                <c:pt idx="4">
                  <c:v>20</c:v>
                </c:pt>
                <c:pt idx="5">
                  <c:v>19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6"/>
        <c:overlap val="100"/>
        <c:axId val="132799488"/>
        <c:axId val="133399296"/>
      </c:barChart>
      <c:catAx>
        <c:axId val="132799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133399296"/>
        <c:crosses val="autoZero"/>
        <c:auto val="1"/>
        <c:lblAlgn val="ctr"/>
        <c:lblOffset val="100"/>
        <c:noMultiLvlLbl val="0"/>
      </c:catAx>
      <c:valAx>
        <c:axId val="133399296"/>
        <c:scaling>
          <c:orientation val="minMax"/>
          <c:max val="100"/>
          <c:min val="0"/>
        </c:scaling>
        <c:delete val="0"/>
        <c:axPos val="l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132799488"/>
        <c:crosses val="autoZero"/>
        <c:crossBetween val="between"/>
        <c:majorUnit val="20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0.18921113552875332"/>
          <c:y val="0.80251000516389848"/>
          <c:w val="0.64595397259383092"/>
          <c:h val="0.13229068729771265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757220669996895"/>
          <c:y val="4.6571687845033127E-2"/>
          <c:w val="0.82733221923124356"/>
          <c:h val="0.78140742159226051"/>
        </c:manualLayout>
      </c:layout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4BACC6"/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6.9159426527856983E-3"/>
                  <c:y val="-8.7703482718550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5327541222285588E-3"/>
                  <c:y val="-0.116147855492134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5327541222285077E-3"/>
                  <c:y val="-0.182518058630496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5327102971871479E-3"/>
                  <c:y val="-0.29713954492048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1047254828500152E-3"/>
                  <c:y val="-0.406756552037570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2448696775014156E-2"/>
                  <c:y val="-0.398221218830174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solidFill>
                      <a:schemeClr val="accent5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Лист1!$B$2:$B$6</c:f>
              <c:numCache>
                <c:formatCode>0.0</c:formatCode>
                <c:ptCount val="5"/>
                <c:pt idx="0">
                  <c:v>140.5</c:v>
                </c:pt>
                <c:pt idx="1">
                  <c:v>686.1</c:v>
                </c:pt>
                <c:pt idx="2">
                  <c:v>1631.2</c:v>
                </c:pt>
                <c:pt idx="3">
                  <c:v>2827.4</c:v>
                </c:pt>
                <c:pt idx="4">
                  <c:v>3924.2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one"/>
        <c:axId val="134408832"/>
        <c:axId val="78677504"/>
        <c:axId val="0"/>
      </c:bar3DChart>
      <c:catAx>
        <c:axId val="13440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78677504"/>
        <c:crosses val="autoZero"/>
        <c:auto val="1"/>
        <c:lblAlgn val="ctr"/>
        <c:lblOffset val="100"/>
        <c:noMultiLvlLbl val="0"/>
      </c:catAx>
      <c:valAx>
        <c:axId val="78677504"/>
        <c:scaling>
          <c:orientation val="minMax"/>
          <c:min val="0"/>
        </c:scaling>
        <c:delete val="0"/>
        <c:axPos val="l"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134408832"/>
        <c:crosses val="autoZero"/>
        <c:crossBetween val="between"/>
      </c:valAx>
    </c:plotArea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5914342850794351E-2"/>
          <c:y val="4.6233913887591349E-2"/>
          <c:w val="0.88791847202162721"/>
          <c:h val="0.4634556274374072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Государственные гарантии РТ</c:v>
                </c:pt>
              </c:strCache>
            </c:strRef>
          </c:tx>
          <c:spPr>
            <a:solidFill>
              <a:srgbClr val="65AEFF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4.9930794726511596E-3"/>
                  <c:y val="7.05951803688329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3724297875186912E-3"/>
                  <c:y val="6.75087825738425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7.8856978854201384E-4"/>
                  <c:y val="-4.91201635584714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4291560197015149E-3"/>
                  <c:y val="6.95668253792082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на 01.01.12</c:v>
                </c:pt>
                <c:pt idx="1">
                  <c:v>на 01.01.13</c:v>
                </c:pt>
                <c:pt idx="2">
                  <c:v>на 01.01.14</c:v>
                </c:pt>
                <c:pt idx="3">
                  <c:v>на 01.01.15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20.399999999999999</c:v>
                </c:pt>
                <c:pt idx="1">
                  <c:v>18.899999999999999</c:v>
                </c:pt>
                <c:pt idx="2">
                  <c:v>18.2</c:v>
                </c:pt>
                <c:pt idx="3">
                  <c:v>19.899999999999999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Кредиты из федерального бюджета</c:v>
                </c:pt>
              </c:strCache>
            </c:strRef>
          </c:tx>
          <c:spPr>
            <a:solidFill>
              <a:srgbClr val="39FF29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на 01.01.12</c:v>
                </c:pt>
                <c:pt idx="1">
                  <c:v>на 01.01.13</c:v>
                </c:pt>
                <c:pt idx="2">
                  <c:v>на 01.01.14</c:v>
                </c:pt>
                <c:pt idx="3">
                  <c:v>на 01.01.15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59.9</c:v>
                </c:pt>
                <c:pt idx="1">
                  <c:v>66.900000000000006</c:v>
                </c:pt>
                <c:pt idx="2">
                  <c:v>67.099999999999994</c:v>
                </c:pt>
                <c:pt idx="3">
                  <c:v>71.7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box"/>
        <c:axId val="123327616"/>
        <c:axId val="123329152"/>
        <c:axId val="0"/>
      </c:bar3DChart>
      <c:catAx>
        <c:axId val="1233276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123329152"/>
        <c:crosses val="autoZero"/>
        <c:auto val="1"/>
        <c:lblAlgn val="ctr"/>
        <c:lblOffset val="100"/>
        <c:noMultiLvlLbl val="0"/>
      </c:catAx>
      <c:valAx>
        <c:axId val="123329152"/>
        <c:scaling>
          <c:orientation val="minMax"/>
          <c:max val="100"/>
          <c:min val="0"/>
        </c:scaling>
        <c:delete val="0"/>
        <c:axPos val="l"/>
        <c:majorGridlines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123327616"/>
        <c:crosses val="autoZero"/>
        <c:crossBetween val="between"/>
        <c:majorUnit val="15"/>
      </c:valAx>
    </c:plotArea>
    <c:legend>
      <c:legendPos val="b"/>
      <c:layout/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514020342688239"/>
          <c:y val="9.093131389959519E-2"/>
          <c:w val="0.89014807102510085"/>
          <c:h val="0.686359991339993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6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5.6958440932037098E-3"/>
                  <c:y val="-0.325078571253462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042821800287721E-2"/>
                  <c:y val="-0.301943664043539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5744750131647521E-2"/>
                  <c:y val="-0.290072630818797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8265811477134776E-2"/>
                  <c:y val="-0.26798087249564861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63,2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на 01.01.2012</c:v>
                </c:pt>
                <c:pt idx="1">
                  <c:v>на 01.01.2013</c:v>
                </c:pt>
                <c:pt idx="2">
                  <c:v>на 01.01.2014</c:v>
                </c:pt>
                <c:pt idx="3">
                  <c:v>на 01.01.2015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78</c:v>
                </c:pt>
                <c:pt idx="1">
                  <c:v>67.099999999999994</c:v>
                </c:pt>
                <c:pt idx="2">
                  <c:v>65.400000000000006</c:v>
                </c:pt>
                <c:pt idx="3">
                  <c:v>63.2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4035072"/>
        <c:axId val="124036608"/>
        <c:axId val="0"/>
      </c:bar3DChart>
      <c:catAx>
        <c:axId val="124035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124036608"/>
        <c:crosses val="autoZero"/>
        <c:auto val="1"/>
        <c:lblAlgn val="ctr"/>
        <c:lblOffset val="100"/>
        <c:noMultiLvlLbl val="0"/>
      </c:catAx>
      <c:valAx>
        <c:axId val="124036608"/>
        <c:scaling>
          <c:orientation val="minMax"/>
          <c:max val="100"/>
          <c:min val="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2800" b="1"/>
            </a:pPr>
            <a:endParaRPr lang="ru-RU"/>
          </a:p>
        </c:txPr>
        <c:crossAx val="124035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r"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Доходная часть</c:v>
                </c:pt>
              </c:strCache>
            </c:strRef>
          </c:tx>
          <c:spPr>
            <a:solidFill>
              <a:schemeClr val="accent6"/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1.6931158620070625E-2"/>
                  <c:y val="9.9555304707544159E-2"/>
                </c:manualLayout>
              </c:layout>
              <c:spPr>
                <a:solidFill>
                  <a:schemeClr val="lt1"/>
                </a:solidFill>
                <a:ln w="25400" cap="flat" cmpd="sng" algn="ctr">
                  <a:solidFill>
                    <a:srgbClr val="FFBFBF"/>
                  </a:solidFill>
                  <a:prstDash val="solid"/>
                </a:ln>
                <a:effectLst/>
              </c:spPr>
              <c:txPr>
                <a:bodyPr/>
                <a:lstStyle/>
                <a:p>
                  <a:pPr>
                    <a:defRPr sz="2400" b="1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4109298850058785E-2"/>
                  <c:y val="0.10666639790094001"/>
                </c:manualLayout>
              </c:layout>
              <c:spPr>
                <a:solidFill>
                  <a:schemeClr val="lt1"/>
                </a:solidFill>
                <a:ln w="25400" cap="flat" cmpd="sng" algn="ctr">
                  <a:solidFill>
                    <a:srgbClr val="FFBFBF"/>
                  </a:solidFill>
                  <a:prstDash val="solid"/>
                </a:ln>
                <a:effectLst/>
              </c:spPr>
              <c:txPr>
                <a:bodyPr/>
                <a:lstStyle/>
                <a:p>
                  <a:pPr>
                    <a:defRPr sz="2400" b="1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8342088505076463E-2"/>
                  <c:y val="0.10192566910534236"/>
                </c:manualLayout>
              </c:layout>
              <c:spPr>
                <a:solidFill>
                  <a:schemeClr val="lt1"/>
                </a:solidFill>
                <a:ln w="25400" cap="flat" cmpd="sng" algn="ctr">
                  <a:solidFill>
                    <a:srgbClr val="FFBFBF"/>
                  </a:solidFill>
                  <a:prstDash val="solid"/>
                </a:ln>
                <a:effectLst/>
              </c:spPr>
              <c:txPr>
                <a:bodyPr/>
                <a:lstStyle/>
                <a:p>
                  <a:pPr>
                    <a:defRPr sz="2400" b="1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ln>
                <a:solidFill>
                  <a:srgbClr val="FFBFBF"/>
                </a:solidFill>
              </a:ln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>
                  <c:v>149.30000000000001</c:v>
                </c:pt>
                <c:pt idx="1">
                  <c:v>154.19999999999999</c:v>
                </c:pt>
                <c:pt idx="2">
                  <c:v>160.4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Расходная часть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1.8342088505076463E-2"/>
                  <c:y val="9.4814389269080757E-2"/>
                </c:manualLayout>
              </c:layout>
              <c:spPr>
                <a:solidFill>
                  <a:schemeClr val="lt1"/>
                </a:solidFill>
                <a:ln w="25400" cap="flat" cmpd="sng" algn="ctr">
                  <a:solidFill>
                    <a:srgbClr val="FFFF00"/>
                  </a:solidFill>
                  <a:prstDash val="solid"/>
                </a:ln>
                <a:effectLst/>
              </c:spPr>
              <c:txPr>
                <a:bodyPr/>
                <a:lstStyle/>
                <a:p>
                  <a:pPr>
                    <a:defRPr sz="2400" b="1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6931158620070604E-2"/>
                  <c:y val="0.10192566910534236"/>
                </c:manualLayout>
              </c:layout>
              <c:spPr>
                <a:solidFill>
                  <a:schemeClr val="lt1"/>
                </a:solidFill>
                <a:ln w="25400" cap="flat" cmpd="sng" algn="ctr">
                  <a:solidFill>
                    <a:srgbClr val="FFFF00"/>
                  </a:solidFill>
                  <a:prstDash val="solid"/>
                </a:ln>
                <a:effectLst/>
              </c:spPr>
              <c:txPr>
                <a:bodyPr/>
                <a:lstStyle/>
                <a:p>
                  <a:pPr>
                    <a:defRPr sz="2400" b="1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8341977408235278E-2"/>
                  <c:y val="9.7184753666879051E-2"/>
                </c:manualLayout>
              </c:layout>
              <c:spPr>
                <a:solidFill>
                  <a:schemeClr val="lt1"/>
                </a:solidFill>
                <a:ln w="25400" cap="flat" cmpd="sng" algn="ctr">
                  <a:solidFill>
                    <a:srgbClr val="FFFF00"/>
                  </a:solidFill>
                  <a:prstDash val="solid"/>
                </a:ln>
                <a:effectLst/>
              </c:spPr>
              <c:txPr>
                <a:bodyPr/>
                <a:lstStyle/>
                <a:p>
                  <a:pPr>
                    <a:defRPr sz="2400" b="1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ln>
                <a:solidFill>
                  <a:srgbClr val="FFFF00"/>
                </a:solidFill>
              </a:ln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Лист1!$C$2:$C$4</c:f>
              <c:numCache>
                <c:formatCode>0.0</c:formatCode>
                <c:ptCount val="3"/>
                <c:pt idx="0">
                  <c:v>154.80000000000001</c:v>
                </c:pt>
                <c:pt idx="1">
                  <c:v>162.80000000000001</c:v>
                </c:pt>
                <c:pt idx="2">
                  <c:v>174.7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4200448"/>
        <c:axId val="124201984"/>
        <c:axId val="0"/>
      </c:bar3DChart>
      <c:catAx>
        <c:axId val="124200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800" b="1"/>
            </a:pPr>
            <a:endParaRPr lang="ru-RU"/>
          </a:p>
        </c:txPr>
        <c:crossAx val="124201984"/>
        <c:crosses val="autoZero"/>
        <c:auto val="1"/>
        <c:lblAlgn val="ctr"/>
        <c:lblOffset val="100"/>
        <c:noMultiLvlLbl val="0"/>
      </c:catAx>
      <c:valAx>
        <c:axId val="124201984"/>
        <c:scaling>
          <c:orientation val="minMax"/>
          <c:min val="0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txPr>
          <a:bodyPr/>
          <a:lstStyle/>
          <a:p>
            <a:pPr>
              <a:defRPr sz="2800" b="1"/>
            </a:pPr>
            <a:endParaRPr lang="ru-RU"/>
          </a:p>
        </c:txPr>
        <c:crossAx val="124200448"/>
        <c:crosses val="autoZero"/>
        <c:crossBetween val="between"/>
        <c:majorUnit val="30"/>
      </c:valAx>
    </c:plotArea>
    <c:legend>
      <c:legendPos val="b"/>
      <c:layout/>
      <c:overlay val="0"/>
      <c:txPr>
        <a:bodyPr/>
        <a:lstStyle/>
        <a:p>
          <a:pPr>
            <a:defRPr sz="2800" b="1"/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B/>
    </a:sp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612074833741655"/>
          <c:y val="0.23072815087554491"/>
          <c:w val="0.77217566536482396"/>
          <c:h val="0.6869060752187387"/>
        </c:manualLayout>
      </c:layout>
      <c:lineChart>
        <c:grouping val="standar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ln>
              <a:solidFill>
                <a:srgbClr val="4F81BD"/>
              </a:solidFill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c:spPr>
          <c:marker>
            <c:spPr>
              <a:solidFill>
                <a:srgbClr val="4F81BD"/>
              </a:solidFill>
              <a:ln>
                <a:solidFill>
                  <a:srgbClr val="4F81BD"/>
                </a:solidFill>
              </a:ln>
            </c:spPr>
          </c:marker>
          <c:dLbls>
            <c:dLbl>
              <c:idx val="0"/>
              <c:layout>
                <c:manualLayout>
                  <c:x val="-4.0641690694332856E-2"/>
                  <c:y val="-7.51164715520931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6287223834225842E-2"/>
                  <c:y val="-0.106616927364261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7738712787594816E-2"/>
                  <c:y val="-5.3308463682130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3544668601070834E-2"/>
                  <c:y val="-7.7539583537644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>
                    <a:solidFill>
                      <a:schemeClr val="accent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0.0</c:formatCode>
                <c:ptCount val="3"/>
                <c:pt idx="0">
                  <c:v>-5.5</c:v>
                </c:pt>
                <c:pt idx="1">
                  <c:v>-8.6</c:v>
                </c:pt>
                <c:pt idx="2">
                  <c:v>-14.3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24338560"/>
        <c:axId val="124341248"/>
      </c:lineChart>
      <c:catAx>
        <c:axId val="124338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txPr>
          <a:bodyPr/>
          <a:lstStyle/>
          <a:p>
            <a:pPr>
              <a:defRPr sz="2800" b="1"/>
            </a:pPr>
            <a:endParaRPr lang="ru-RU"/>
          </a:p>
        </c:txPr>
        <c:crossAx val="124341248"/>
        <c:crosses val="autoZero"/>
        <c:auto val="1"/>
        <c:lblAlgn val="ctr"/>
        <c:lblOffset val="100"/>
        <c:noMultiLvlLbl val="0"/>
      </c:catAx>
      <c:valAx>
        <c:axId val="124341248"/>
        <c:scaling>
          <c:orientation val="minMax"/>
        </c:scaling>
        <c:delete val="0"/>
        <c:axPos val="l"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2800" b="1">
                <a:solidFill>
                  <a:schemeClr val="accent1"/>
                </a:solidFill>
              </a:defRPr>
            </a:pPr>
            <a:endParaRPr lang="ru-RU"/>
          </a:p>
        </c:txPr>
        <c:crossAx val="12433856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81564503585623"/>
          <c:y val="3.8557697569258476E-2"/>
          <c:w val="0.88548742344706766"/>
          <c:h val="0.65620528067362338"/>
        </c:manualLayout>
      </c:layout>
      <c:lineChart>
        <c:grouping val="standard"/>
        <c:varyColors val="0"/>
        <c:ser>
          <c:idx val="2"/>
          <c:order val="0"/>
          <c:tx>
            <c:strRef>
              <c:f>Лист1!$B$1</c:f>
              <c:strCache>
                <c:ptCount val="1"/>
                <c:pt idx="0">
                  <c:v>в Федеральный бюджет</c:v>
                </c:pt>
              </c:strCache>
            </c:strRef>
          </c:tx>
          <c:spPr>
            <a:ln w="63500"/>
          </c:spPr>
          <c:dLbls>
            <c:dLbl>
              <c:idx val="0"/>
              <c:layout>
                <c:manualLayout>
                  <c:x val="-5.759026326823901E-2"/>
                  <c:y val="5.24106359658213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5408037099820449E-2"/>
                  <c:y val="-5.96169248192986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solidFill>
                      <a:schemeClr val="accent3"/>
                    </a:solidFill>
                    <a:latin typeface="+mn-lt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Ожид. 2014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107.5</c:v>
                </c:pt>
                <c:pt idx="1">
                  <c:v>160.19999999999999</c:v>
                </c:pt>
                <c:pt idx="2">
                  <c:v>186.4</c:v>
                </c:pt>
                <c:pt idx="3">
                  <c:v>192.1</c:v>
                </c:pt>
                <c:pt idx="4" formatCode="0">
                  <c:v>223.2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Лист1!$C$1</c:f>
              <c:strCache>
                <c:ptCount val="1"/>
                <c:pt idx="0">
                  <c:v>в конс. бюджет РТ</c:v>
                </c:pt>
              </c:strCache>
            </c:strRef>
          </c:tx>
          <c:spPr>
            <a:ln w="63500"/>
          </c:spPr>
          <c:dLbls>
            <c:dLbl>
              <c:idx val="0"/>
              <c:layout>
                <c:manualLayout>
                  <c:x val="-5.6786701119230482E-2"/>
                  <c:y val="-6.48814725395354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5408037099820449E-2"/>
                  <c:y val="4.56783823356277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8252703104672959E-2"/>
                  <c:y val="5.88402698207661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6621602976013315E-2"/>
                  <c:y val="7.72669122999600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9810997702764315E-2"/>
                  <c:y val="6.93697798088768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solidFill>
                      <a:schemeClr val="tx2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Ожид. 2014</c:v>
                </c:pt>
              </c:strCache>
            </c:strRef>
          </c:cat>
          <c:val>
            <c:numRef>
              <c:f>Лист1!$C$2:$C$6</c:f>
              <c:numCache>
                <c:formatCode>0.0</c:formatCode>
                <c:ptCount val="5"/>
                <c:pt idx="0">
                  <c:v>111.3</c:v>
                </c:pt>
                <c:pt idx="1">
                  <c:v>131.80000000000001</c:v>
                </c:pt>
                <c:pt idx="2">
                  <c:v>162.69999999999999</c:v>
                </c:pt>
                <c:pt idx="3">
                  <c:v>168.3</c:v>
                </c:pt>
                <c:pt idx="4" formatCode="0">
                  <c:v>179.6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Лист1!$D$1</c:f>
              <c:strCache>
                <c:ptCount val="1"/>
                <c:pt idx="0">
                  <c:v>Всего</c:v>
                </c:pt>
              </c:strCache>
            </c:strRef>
          </c:tx>
          <c:spPr>
            <a:ln w="63500"/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Ожид. 2014</c:v>
                </c:pt>
              </c:strCache>
            </c:strRef>
          </c:cat>
          <c:val>
            <c:numRef>
              <c:f>Лист1!$D$2:$D$6</c:f>
              <c:numCache>
                <c:formatCode>0.0</c:formatCode>
                <c:ptCount val="5"/>
                <c:pt idx="0">
                  <c:v>218.8</c:v>
                </c:pt>
                <c:pt idx="1">
                  <c:v>292</c:v>
                </c:pt>
                <c:pt idx="2">
                  <c:v>349.1</c:v>
                </c:pt>
                <c:pt idx="3">
                  <c:v>360.4</c:v>
                </c:pt>
                <c:pt idx="4" formatCode="0">
                  <c:v>402.8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097408"/>
        <c:axId val="89939968"/>
      </c:lineChart>
      <c:catAx>
        <c:axId val="116097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89939968"/>
        <c:crosses val="autoZero"/>
        <c:auto val="1"/>
        <c:lblAlgn val="ctr"/>
        <c:lblOffset val="100"/>
        <c:noMultiLvlLbl val="0"/>
      </c:catAx>
      <c:valAx>
        <c:axId val="89939968"/>
        <c:scaling>
          <c:orientation val="minMax"/>
          <c:min val="5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11609740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707447491310137"/>
          <c:y val="2.7715174504420143E-2"/>
          <c:w val="0.69210967286478176"/>
          <c:h val="0.78061564588061649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млрд.руб.</c:v>
                </c:pt>
              </c:strCache>
            </c:strRef>
          </c:tx>
          <c:spPr>
            <a:solidFill>
              <a:srgbClr val="39FF29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7.0942214270730618E-4"/>
                  <c:y val="2.51956131858364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7368172328581546E-3"/>
                  <c:y val="-7.55868395575094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5952679643841039E-3"/>
                  <c:y val="5.0391226371672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4742751800451435E-3"/>
                  <c:y val="-5.0391226371672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4854531034537459E-3"/>
                  <c:y val="-5.039122637167390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5406487157168439E-3"/>
                  <c:y val="-2.51956131858364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607992204623712E-3"/>
                  <c:y val="-2.519561318583672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5329104283601576E-3"/>
                  <c:y val="-2.51956131858364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1.0376555687347942E-3"/>
                  <c:y val="2.309571195004817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4.434502852044489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Красноярский край</c:v>
                </c:pt>
                <c:pt idx="1">
                  <c:v>Тюменская область</c:v>
                </c:pt>
                <c:pt idx="2">
                  <c:v>Сахалинская область</c:v>
                </c:pt>
                <c:pt idx="3">
                  <c:v>Республика Татарстан</c:v>
                </c:pt>
                <c:pt idx="4">
                  <c:v>Свердловская область</c:v>
                </c:pt>
                <c:pt idx="5">
                  <c:v>Краснодарский край</c:v>
                </c:pt>
                <c:pt idx="6">
                  <c:v>Ханты-Мансийский АО</c:v>
                </c:pt>
                <c:pt idx="7">
                  <c:v>г.Санкт Петербург</c:v>
                </c:pt>
                <c:pt idx="8">
                  <c:v>Московская область</c:v>
                </c:pt>
                <c:pt idx="9">
                  <c:v>г.Москва</c:v>
                </c:pt>
                <c:pt idx="10">
                  <c:v>Всего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124.8</c:v>
                </c:pt>
                <c:pt idx="1">
                  <c:v>131.30000000000001</c:v>
                </c:pt>
                <c:pt idx="2">
                  <c:v>131.6</c:v>
                </c:pt>
                <c:pt idx="3">
                  <c:v>149.9</c:v>
                </c:pt>
                <c:pt idx="4">
                  <c:v>156.4</c:v>
                </c:pt>
                <c:pt idx="5">
                  <c:v>165.8</c:v>
                </c:pt>
                <c:pt idx="6">
                  <c:v>184.8</c:v>
                </c:pt>
                <c:pt idx="7">
                  <c:v>336.6</c:v>
                </c:pt>
                <c:pt idx="8">
                  <c:v>363.4</c:v>
                </c:pt>
                <c:pt idx="9">
                  <c:v>1249.2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axId val="89955712"/>
        <c:axId val="89986176"/>
      </c:barChart>
      <c:catAx>
        <c:axId val="899557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89986176"/>
        <c:crosses val="autoZero"/>
        <c:auto val="1"/>
        <c:lblAlgn val="ctr"/>
        <c:lblOffset val="100"/>
        <c:noMultiLvlLbl val="0"/>
      </c:catAx>
      <c:valAx>
        <c:axId val="89986176"/>
        <c:scaling>
          <c:orientation val="minMax"/>
          <c:max val="1500"/>
        </c:scaling>
        <c:delete val="0"/>
        <c:axPos val="b"/>
        <c:majorGridlines/>
        <c:numFmt formatCode="#,##0.0" sourceLinked="1"/>
        <c:majorTickMark val="out"/>
        <c:minorTickMark val="none"/>
        <c:tickLblPos val="nextTo"/>
        <c:crossAx val="899557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187352913607912"/>
          <c:y val="0.91390460583744659"/>
          <c:w val="0.18227914878727361"/>
          <c:h val="7.6017148888218769E-2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6178396618984503E-2"/>
          <c:y val="0.19503760749779173"/>
          <c:w val="0.58678642752431287"/>
          <c:h val="0.67243448800651584"/>
        </c:manualLayout>
      </c:layout>
      <c:pie3DChart>
        <c:varyColors val="1"/>
        <c:ser>
          <c:idx val="0"/>
          <c:order val="0"/>
          <c:explosion val="6"/>
          <c:dPt>
            <c:idx val="0"/>
            <c:bubble3D val="0"/>
            <c:spPr>
              <a:solidFill>
                <a:srgbClr val="7DBBFF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chemeClr val="accent6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solidFill>
                <a:srgbClr val="7BFF71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bubble3D val="0"/>
            <c:explosion val="9"/>
            <c:spPr>
              <a:solidFill>
                <a:schemeClr val="accent4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bubble3D val="0"/>
            <c:spPr>
              <a:solidFill>
                <a:srgbClr val="FFFF00"/>
              </a:solidFill>
            </c:spPr>
          </c:dPt>
          <c:dPt>
            <c:idx val="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8.2125924581099047E-2"/>
                  <c:y val="-0.1336937942848839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6861152735513583E-2"/>
                  <c:y val="2.47045125173505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5031094106074967E-3"/>
                  <c:y val="3.794131930237795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3.5179357364908725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8632902577220428E-2"/>
                  <c:y val="-6.978379990593346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8752938923678789E-2"/>
                  <c:y val="-8.910262047973938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4645202023623395E-2"/>
                  <c:y val="-0.1068871239728201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399279935472391E-2"/>
                  <c:y val="-0.1140067376117040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2.7500444846688218E-2"/>
                  <c:y val="-0.1149280926287774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Лист1!$A$1:$A$9</c:f>
              <c:strCache>
                <c:ptCount val="9"/>
                <c:pt idx="0">
                  <c:v>    - налог на прибыль</c:v>
                </c:pt>
                <c:pt idx="1">
                  <c:v>    - налог на доходы физ.лиц</c:v>
                </c:pt>
                <c:pt idx="2">
                  <c:v>    - акцизы</c:v>
                </c:pt>
                <c:pt idx="3">
                  <c:v>    - налог на имущество орг.</c:v>
                </c:pt>
                <c:pt idx="4">
                  <c:v>    - неналоговые доходы</c:v>
                </c:pt>
                <c:pt idx="5">
                  <c:v>    - земельный налог</c:v>
                </c:pt>
                <c:pt idx="6">
                  <c:v>    - налоги на совокупный доход</c:v>
                </c:pt>
                <c:pt idx="7">
                  <c:v>    - транспортный налог</c:v>
                </c:pt>
                <c:pt idx="8">
                  <c:v>    - прочие налоги и сборы</c:v>
                </c:pt>
              </c:strCache>
            </c:strRef>
          </c:cat>
          <c:val>
            <c:numRef>
              <c:f>Лист1!$B$1:$B$9</c:f>
              <c:numCache>
                <c:formatCode>0.00</c:formatCode>
                <c:ptCount val="9"/>
                <c:pt idx="0">
                  <c:v>54553</c:v>
                </c:pt>
                <c:pt idx="1">
                  <c:v>54140.7</c:v>
                </c:pt>
                <c:pt idx="2">
                  <c:v>19055.3</c:v>
                </c:pt>
                <c:pt idx="3">
                  <c:v>18556.2</c:v>
                </c:pt>
                <c:pt idx="4">
                  <c:v>14571.7</c:v>
                </c:pt>
                <c:pt idx="5">
                  <c:v>6665.7</c:v>
                </c:pt>
                <c:pt idx="6">
                  <c:v>6801.6</c:v>
                </c:pt>
                <c:pt idx="7">
                  <c:v>3750</c:v>
                </c:pt>
                <c:pt idx="8">
                  <c:v>1473.9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4582575565151934"/>
          <c:y val="3.732277611535139E-2"/>
          <c:w val="0.34557209381085829"/>
          <c:h val="0.95117020904531102"/>
        </c:manualLayout>
      </c:layout>
      <c:overlay val="0"/>
      <c:txPr>
        <a:bodyPr/>
        <a:lstStyle/>
        <a:p>
          <a:pPr>
            <a:defRPr lang="ru-RU" sz="1400" b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6178396618984503E-2"/>
          <c:y val="0.19503760749779173"/>
          <c:w val="0.58678642752431287"/>
          <c:h val="0.67243448800651584"/>
        </c:manualLayout>
      </c:layout>
      <c:pie3DChart>
        <c:varyColors val="1"/>
        <c:ser>
          <c:idx val="0"/>
          <c:order val="0"/>
          <c:explosion val="6"/>
          <c:dPt>
            <c:idx val="0"/>
            <c:bubble3D val="0"/>
            <c:spPr>
              <a:solidFill>
                <a:srgbClr val="7DBBFF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chemeClr val="accent6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solidFill>
                <a:srgbClr val="7BFF71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bubble3D val="0"/>
            <c:explosion val="9"/>
            <c:spPr>
              <a:solidFill>
                <a:schemeClr val="accent4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bubble3D val="0"/>
            <c:spPr>
              <a:solidFill>
                <a:srgbClr val="FFFF00"/>
              </a:solidFill>
            </c:spPr>
          </c:dPt>
          <c:dPt>
            <c:idx val="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>
                <c:manualLayout>
                  <c:x val="-8.2125924581099047E-2"/>
                  <c:y val="-0.1336937942848839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8071388635228426E-2"/>
                  <c:y val="5.384219763915921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5031094106074967E-3"/>
                  <c:y val="3.794131930237795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3.5179357364908725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8.3083699823777502E-2"/>
                  <c:y val="-5.76430977718465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731904223830595E-2"/>
                  <c:y val="-8.910262047973936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5.9672683161672187E-3"/>
                  <c:y val="-9.960270269236799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5.0532551487052477E-2"/>
                  <c:y val="-9.943789505079975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2.7500444846688218E-2"/>
                  <c:y val="-0.1149280926287774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Лист1!$A$1:$A$7</c:f>
              <c:strCache>
                <c:ptCount val="7"/>
                <c:pt idx="0">
                  <c:v>    - налог на прибыль</c:v>
                </c:pt>
                <c:pt idx="1">
                  <c:v>    - налог на доходы физ.лиц</c:v>
                </c:pt>
                <c:pt idx="2">
                  <c:v>    - акцизы</c:v>
                </c:pt>
                <c:pt idx="3">
                  <c:v>    - налог на имущество организаций</c:v>
                </c:pt>
                <c:pt idx="4">
                  <c:v>    - неналоговые доходы</c:v>
                </c:pt>
                <c:pt idx="5">
                  <c:v>    - транспортный налог</c:v>
                </c:pt>
                <c:pt idx="6">
                  <c:v>    - налоги на совокупный доход</c:v>
                </c:pt>
              </c:strCache>
            </c:strRef>
          </c:cat>
          <c:val>
            <c:numRef>
              <c:f>Лист1!$B$1:$B$7</c:f>
              <c:numCache>
                <c:formatCode>0.00</c:formatCode>
                <c:ptCount val="7"/>
                <c:pt idx="0">
                  <c:v>54553</c:v>
                </c:pt>
                <c:pt idx="1">
                  <c:v>37601.300000000003</c:v>
                </c:pt>
                <c:pt idx="2">
                  <c:v>18356.5</c:v>
                </c:pt>
                <c:pt idx="3">
                  <c:v>18556.2</c:v>
                </c:pt>
                <c:pt idx="4">
                  <c:v>8540.6</c:v>
                </c:pt>
                <c:pt idx="5">
                  <c:v>3750</c:v>
                </c:pt>
                <c:pt idx="6">
                  <c:v>3366.3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4152402217278481"/>
          <c:y val="3.732277611535139E-2"/>
          <c:w val="0.34987383967273733"/>
          <c:h val="0.95117020904531102"/>
        </c:manualLayout>
      </c:layout>
      <c:overlay val="0"/>
      <c:txPr>
        <a:bodyPr/>
        <a:lstStyle/>
        <a:p>
          <a:pPr>
            <a:defRPr lang="ru-RU" sz="1600" b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6178396618984503E-2"/>
          <c:y val="0.19503760749779173"/>
          <c:w val="0.58678642752431287"/>
          <c:h val="0.67243448800651584"/>
        </c:manualLayout>
      </c:layout>
      <c:pie3DChart>
        <c:varyColors val="1"/>
        <c:ser>
          <c:idx val="0"/>
          <c:order val="0"/>
          <c:explosion val="6"/>
          <c:dPt>
            <c:idx val="0"/>
            <c:bubble3D val="0"/>
            <c:spPr>
              <a:solidFill>
                <a:srgbClr val="7DBBFF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chemeClr val="accent6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solidFill>
                <a:srgbClr val="7BFF71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bubble3D val="0"/>
            <c:explosion val="9"/>
            <c:spPr>
              <a:solidFill>
                <a:schemeClr val="accent4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bubble3D val="0"/>
            <c:spPr>
              <a:solidFill>
                <a:srgbClr val="FFFF00"/>
              </a:solidFill>
            </c:spPr>
          </c:dPt>
          <c:dPt>
            <c:idx val="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9.359709806408141E-2"/>
                  <c:y val="-0.2065380070894052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8.8332326218496057E-2"/>
                  <c:y val="-2.385829601899703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3117440428931569E-4"/>
                  <c:y val="-4.704359563623019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1620280673421108E-2"/>
                  <c:y val="-1.907332984088990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9.025318325064155E-2"/>
                  <c:y val="-6.249937862548132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8752938923678789E-2"/>
                  <c:y val="-8.910262047973938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2.6361117960696325E-3"/>
                  <c:y val="-9.960270269236798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8986824408850637E-2"/>
                  <c:y val="-0.1140067376117040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2.7500444846688218E-2"/>
                  <c:y val="-0.1149280926287774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Лист1!$A$1:$A$7</c:f>
              <c:strCache>
                <c:ptCount val="7"/>
                <c:pt idx="0">
                  <c:v> - налог на доходы физ.лиц</c:v>
                </c:pt>
                <c:pt idx="1">
                  <c:v> - земельный налог</c:v>
                </c:pt>
                <c:pt idx="2">
                  <c:v> - неналоговые доходы</c:v>
                </c:pt>
                <c:pt idx="3">
                  <c:v> - налоги на совокупный доход</c:v>
                </c:pt>
                <c:pt idx="4">
                  <c:v> - налог на имущество физ.лиц</c:v>
                </c:pt>
                <c:pt idx="5">
                  <c:v> - акцизы</c:v>
                </c:pt>
                <c:pt idx="6">
                  <c:v> - прочие налоги и сборы</c:v>
                </c:pt>
              </c:strCache>
            </c:strRef>
          </c:cat>
          <c:val>
            <c:numRef>
              <c:f>Лист1!$B$1:$B$7</c:f>
              <c:numCache>
                <c:formatCode>0.00</c:formatCode>
                <c:ptCount val="7"/>
                <c:pt idx="0">
                  <c:v>16539.400000000001</c:v>
                </c:pt>
                <c:pt idx="1">
                  <c:v>6665.7</c:v>
                </c:pt>
                <c:pt idx="2">
                  <c:v>6158.7</c:v>
                </c:pt>
                <c:pt idx="3">
                  <c:v>3435.3</c:v>
                </c:pt>
                <c:pt idx="4">
                  <c:v>712.9</c:v>
                </c:pt>
                <c:pt idx="5">
                  <c:v>698.8</c:v>
                </c:pt>
                <c:pt idx="6">
                  <c:v>438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4582575565151934"/>
          <c:y val="3.732277611535139E-2"/>
          <c:w val="0.34557209381085829"/>
          <c:h val="0.95117020904531102"/>
        </c:manualLayout>
      </c:layout>
      <c:overlay val="0"/>
      <c:txPr>
        <a:bodyPr/>
        <a:lstStyle/>
        <a:p>
          <a:pPr>
            <a:defRPr lang="ru-RU" sz="1600" b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514020342688239"/>
          <c:y val="9.093131389959519E-2"/>
          <c:w val="0.89014807102510085"/>
          <c:h val="0.686359991339993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39FF29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3941038554372174E-3"/>
                  <c:y val="3.69990941177476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1377520654408504E-3"/>
                  <c:y val="-3.05414782972823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8396376193684249E-3"/>
                  <c:y val="-3.9203087121374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6.3270948960582477E-3"/>
                  <c:y val="-2.73706759933742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51,2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Ожид. 2014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37.659999999999997</c:v>
                </c:pt>
                <c:pt idx="1">
                  <c:v>48.8</c:v>
                </c:pt>
                <c:pt idx="2">
                  <c:v>59.5</c:v>
                </c:pt>
                <c:pt idx="3">
                  <c:v>51.2</c:v>
                </c:pt>
                <c:pt idx="4">
                  <c:v>54.6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2000256"/>
        <c:axId val="92001792"/>
        <c:axId val="0"/>
      </c:bar3DChart>
      <c:catAx>
        <c:axId val="92000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 b="1"/>
            </a:pPr>
            <a:endParaRPr lang="ru-RU"/>
          </a:p>
        </c:txPr>
        <c:crossAx val="92001792"/>
        <c:crosses val="autoZero"/>
        <c:auto val="1"/>
        <c:lblAlgn val="ctr"/>
        <c:lblOffset val="100"/>
        <c:noMultiLvlLbl val="0"/>
      </c:catAx>
      <c:valAx>
        <c:axId val="92001792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2800" b="1"/>
            </a:pPr>
            <a:endParaRPr lang="ru-RU"/>
          </a:p>
        </c:txPr>
        <c:crossAx val="92000256"/>
        <c:crosses val="autoZero"/>
        <c:crossBetween val="between"/>
        <c:majorUnit val="25"/>
      </c:valAx>
    </c:plotArea>
    <c:plotVisOnly val="1"/>
    <c:dispBlanksAs val="gap"/>
    <c:showDLblsOverMax val="0"/>
  </c:chart>
  <c:txPr>
    <a:bodyPr/>
    <a:lstStyle/>
    <a:p>
      <a:pPr algn="r"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673815295149822"/>
          <c:y val="0"/>
          <c:w val="0.46893196125408682"/>
          <c:h val="0.7684858867584264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65AEFF"/>
            </a:solidFill>
            <a:ln w="88900"/>
          </c:spPr>
          <c:explosion val="8"/>
          <c:dPt>
            <c:idx val="0"/>
            <c:bubble3D val="0"/>
            <c:spPr>
              <a:solidFill>
                <a:srgbClr val="39FF29"/>
              </a:solidFill>
              <a:ln w="88900"/>
            </c:spPr>
          </c:dPt>
          <c:dPt>
            <c:idx val="1"/>
            <c:bubble3D val="0"/>
            <c:explosion val="1"/>
            <c:spPr>
              <a:solidFill>
                <a:srgbClr val="C00000">
                  <a:lumMod val="40000"/>
                  <a:lumOff val="60000"/>
                </a:srgbClr>
              </a:solidFill>
              <a:ln w="88900"/>
            </c:spPr>
          </c:dPt>
          <c:dLbls>
            <c:dLbl>
              <c:idx val="0"/>
              <c:layout>
                <c:manualLayout>
                  <c:x val="-0.13712373974549327"/>
                  <c:y val="4.487565731288304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2800"/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1684230124252742"/>
                      <c:h val="0.1971990600298755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1617001672215724"/>
                  <c:y val="-3.494717495150679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80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Предприятия, обеспечившие рост налога к прошлому году</c:v>
                </c:pt>
                <c:pt idx="1">
                  <c:v>Предприятия, снизившие платежи к прошлому году</c:v>
                </c:pt>
              </c:strCache>
            </c:strRef>
          </c:cat>
          <c:val>
            <c:numRef>
              <c:f>Лист1!$B$2:$B$3</c:f>
              <c:numCache>
                <c:formatCode>0</c:formatCode>
                <c:ptCount val="2"/>
                <c:pt idx="0">
                  <c:v>514</c:v>
                </c:pt>
                <c:pt idx="1">
                  <c:v>585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2.5830530684783592E-2"/>
          <c:y val="0.83388095805908891"/>
          <c:w val="0.96524129025168748"/>
          <c:h val="0.15018896125267042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2400" b="1"/>
      </a:pPr>
      <a:endParaRPr lang="ru-RU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757220669996895"/>
          <c:y val="4.6571687845033127E-2"/>
          <c:w val="0.82733221923124356"/>
          <c:h val="0.78140742159226051"/>
        </c:manualLayout>
      </c:layout>
      <c:bar3DChart>
        <c:barDir val="col"/>
        <c:grouping val="stack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8064A2">
                <a:lumMod val="60000"/>
                <a:lumOff val="40000"/>
              </a:srgbClr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3"/>
              <c:layout>
                <c:manualLayout>
                  <c:x val="1.1611911626952253E-2"/>
                  <c:y val="-1.6961783898859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Ожид. 2014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9.6999999999999993</c:v>
                </c:pt>
                <c:pt idx="1">
                  <c:v>13.7</c:v>
                </c:pt>
                <c:pt idx="2">
                  <c:v>18.100000000000001</c:v>
                </c:pt>
                <c:pt idx="3">
                  <c:v>18.600000000000001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8741248"/>
        <c:axId val="98764672"/>
        <c:axId val="0"/>
      </c:bar3DChart>
      <c:catAx>
        <c:axId val="98741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2800" b="1"/>
            </a:pPr>
            <a:endParaRPr lang="ru-RU"/>
          </a:p>
        </c:txPr>
        <c:crossAx val="98764672"/>
        <c:crosses val="autoZero"/>
        <c:auto val="1"/>
        <c:lblAlgn val="ctr"/>
        <c:lblOffset val="100"/>
        <c:noMultiLvlLbl val="0"/>
      </c:catAx>
      <c:valAx>
        <c:axId val="98764672"/>
        <c:scaling>
          <c:orientation val="minMax"/>
          <c:min val="0"/>
        </c:scaling>
        <c:delete val="0"/>
        <c:axPos val="l"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2800" b="1"/>
            </a:pPr>
            <a:endParaRPr lang="ru-RU"/>
          </a:p>
        </c:txPr>
        <c:crossAx val="98741248"/>
        <c:crosses val="autoZero"/>
        <c:crossBetween val="between"/>
      </c:valAx>
    </c:plotArea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0.73207</cdr:x>
      <cdr:y>0.2</cdr:y>
    </cdr:from>
    <cdr:to>
      <cdr:x>0.83423</cdr:x>
      <cdr:y>0.38141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52729" y="10081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0.50762</cdr:x>
      <cdr:y>0.10764</cdr:y>
    </cdr:from>
    <cdr:to>
      <cdr:x>0.58807</cdr:x>
      <cdr:y>0.15447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543680" y="542566"/>
          <a:ext cx="720103" cy="236057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lIns="36000" tIns="36000" rIns="36000" bIns="36000" rtlCol="0" anchor="ctr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/>
            <a:t>21,2%</a:t>
          </a:r>
          <a:endParaRPr lang="ru-RU" sz="1800" b="1" dirty="0"/>
        </a:p>
      </cdr:txBody>
    </cdr:sp>
  </cdr:relSizeAnchor>
  <cdr:relSizeAnchor xmlns:cdr="http://schemas.openxmlformats.org/drawingml/2006/chartDrawing">
    <cdr:from>
      <cdr:x>0.29895</cdr:x>
      <cdr:y>0.1787</cdr:y>
    </cdr:from>
    <cdr:to>
      <cdr:x>0.3794</cdr:x>
      <cdr:y>0.22156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675875" y="900772"/>
          <a:ext cx="720080" cy="21602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lIns="36000" tIns="36000" rIns="36000" bIns="36000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b="1" dirty="0" smtClean="0"/>
            <a:t>6,2%</a:t>
          </a:r>
          <a:endParaRPr lang="ru-RU" sz="1800" b="1" dirty="0"/>
        </a:p>
      </cdr:txBody>
    </cdr:sp>
  </cdr:relSizeAnchor>
  <cdr:relSizeAnchor xmlns:cdr="http://schemas.openxmlformats.org/drawingml/2006/chartDrawing">
    <cdr:from>
      <cdr:x>0.25882</cdr:x>
      <cdr:y>0.67879</cdr:y>
    </cdr:from>
    <cdr:to>
      <cdr:x>0.31326</cdr:x>
      <cdr:y>0.72164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316687" y="3421469"/>
          <a:ext cx="487288" cy="21602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lIns="36000" tIns="36000" rIns="36000" bIns="36000" rtlCol="0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b="1" dirty="0" smtClean="0"/>
            <a:t>2,2%</a:t>
          </a:r>
          <a:endParaRPr lang="ru-RU" sz="1800" b="1" dirty="0"/>
        </a:p>
      </cdr:txBody>
    </cdr:sp>
  </cdr:relSizeAnchor>
  <cdr:relSizeAnchor xmlns:cdr="http://schemas.openxmlformats.org/drawingml/2006/chartDrawing">
    <cdr:from>
      <cdr:x>0.25624</cdr:x>
      <cdr:y>0.74928</cdr:y>
    </cdr:from>
    <cdr:to>
      <cdr:x>0.31068</cdr:x>
      <cdr:y>0.79214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293579" y="3776798"/>
          <a:ext cx="487288" cy="216024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lIns="36000" tIns="36000" rIns="36000" bIns="36000" rtlCol="0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b="1" dirty="0" smtClean="0"/>
            <a:t>2,1%</a:t>
          </a:r>
          <a:endParaRPr lang="ru-RU" sz="1800" b="1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0.02794</cdr:x>
      <cdr:y>0.01057</cdr:y>
    </cdr:from>
    <cdr:to>
      <cdr:x>0.1731</cdr:x>
      <cdr:y>0.07386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1520" y="56618"/>
          <a:ext cx="1306608" cy="339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2800" b="1" err="1" smtClean="0"/>
            <a:t>млрд</a:t>
          </a:r>
          <a:r>
            <a:rPr lang="ru-RU" sz="2800" b="1" smtClean="0"/>
            <a:t>. руб</a:t>
          </a:r>
          <a:r>
            <a:rPr lang="ru-RU" sz="2800" b="1" dirty="0" smtClean="0"/>
            <a:t>.</a:t>
          </a:r>
          <a:endParaRPr lang="ru-RU" sz="2800" b="1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0.0204</cdr:x>
      <cdr:y>0</cdr:y>
    </cdr:from>
    <cdr:to>
      <cdr:x>0.20994</cdr:x>
      <cdr:y>0.09324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8493" y="0"/>
          <a:ext cx="1658375" cy="4886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2800" b="1" dirty="0" err="1">
              <a:solidFill>
                <a:schemeClr val="accent1"/>
              </a:solidFill>
            </a:rPr>
            <a:t>м</a:t>
          </a:r>
          <a:r>
            <a:rPr lang="ru-RU" sz="2800" b="1" dirty="0" err="1" smtClean="0">
              <a:solidFill>
                <a:schemeClr val="accent1"/>
              </a:solidFill>
            </a:rPr>
            <a:t>лрд.руб</a:t>
          </a:r>
          <a:r>
            <a:rPr lang="ru-RU" sz="2800" b="1" dirty="0" smtClean="0">
              <a:solidFill>
                <a:schemeClr val="accent1"/>
              </a:solidFill>
            </a:rPr>
            <a:t>.</a:t>
          </a:r>
          <a:endParaRPr lang="ru-RU" sz="2800" b="1" dirty="0">
            <a:solidFill>
              <a:schemeClr val="accent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0.37086</cdr:x>
      <cdr:y>0.23334</cdr:y>
    </cdr:from>
    <cdr:to>
      <cdr:x>0.58614</cdr:x>
      <cdr:y>0.53637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65238" y="1215199"/>
          <a:ext cx="1837379" cy="1578165"/>
        </a:xfrm>
        <a:prstGeom xmlns:a="http://schemas.openxmlformats.org/drawingml/2006/main" prst="ellipse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ru-RU" sz="2800" b="1" dirty="0" smtClean="0"/>
            <a:t> 1 099</a:t>
          </a:r>
          <a:br>
            <a:rPr lang="ru-RU" sz="2800" b="1" dirty="0" smtClean="0"/>
          </a:br>
          <a:r>
            <a:rPr lang="ru-RU" sz="2000" b="1" dirty="0" smtClean="0"/>
            <a:t>предприятий</a:t>
          </a:r>
          <a:endParaRPr lang="ru-RU" sz="2000" b="1" dirty="0"/>
        </a:p>
      </cdr:txBody>
    </cdr:sp>
  </cdr:relSizeAnchor>
  <cdr:relSizeAnchor xmlns:cdr="http://schemas.openxmlformats.org/drawingml/2006/chartDrawing">
    <cdr:from>
      <cdr:x>0.19151</cdr:x>
      <cdr:y>0.54372</cdr:y>
    </cdr:from>
    <cdr:to>
      <cdr:x>0.44462</cdr:x>
      <cdr:y>0.74069</cdr:y>
    </cdr:to>
    <cdr:sp macro="" textlink="">
      <cdr:nvSpPr>
        <cdr:cNvPr id="3" name="Стрелка вниз 2"/>
        <cdr:cNvSpPr/>
      </cdr:nvSpPr>
      <cdr:spPr>
        <a:xfrm xmlns:a="http://schemas.openxmlformats.org/drawingml/2006/main">
          <a:off x="1634484" y="2831682"/>
          <a:ext cx="2160240" cy="1025807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/>
          <a:r>
            <a:rPr lang="ru-RU" sz="2400" b="1" dirty="0" smtClean="0"/>
            <a:t>7,7</a:t>
          </a:r>
          <a:r>
            <a:rPr lang="ru-RU" sz="2000" dirty="0" smtClean="0"/>
            <a:t/>
          </a:r>
          <a:br>
            <a:rPr lang="ru-RU" sz="2000" dirty="0" smtClean="0"/>
          </a:br>
          <a:r>
            <a:rPr lang="ru-RU" sz="1600" dirty="0" err="1" smtClean="0"/>
            <a:t>млрд.руб</a:t>
          </a:r>
          <a:r>
            <a:rPr lang="ru-RU" sz="1600" dirty="0" smtClean="0"/>
            <a:t>.</a:t>
          </a:r>
          <a:endParaRPr lang="ru-RU" sz="20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0.0204</cdr:x>
      <cdr:y>0</cdr:y>
    </cdr:from>
    <cdr:to>
      <cdr:x>0.16556</cdr:x>
      <cdr:y>0.06329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0684" y="-15390"/>
          <a:ext cx="1285864" cy="339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2800" b="1" dirty="0"/>
            <a:t>м</a:t>
          </a:r>
          <a:r>
            <a:rPr lang="ru-RU" sz="2800" b="1" dirty="0" smtClean="0"/>
            <a:t>лрд. руб.</a:t>
          </a:r>
          <a:endParaRPr lang="ru-RU" sz="2800" b="1" dirty="0"/>
        </a:p>
      </cdr:txBody>
    </cdr:sp>
  </cdr:relSizeAnchor>
  <cdr:relSizeAnchor xmlns:cdr="http://schemas.openxmlformats.org/drawingml/2006/chartDrawing">
    <cdr:from>
      <cdr:x>0.30869</cdr:x>
      <cdr:y>0.5741</cdr:y>
    </cdr:from>
    <cdr:to>
      <cdr:x>0.41849</cdr:x>
      <cdr:y>0.69506</cdr:y>
    </cdr:to>
    <cdr:sp macro="" textlink="">
      <cdr:nvSpPr>
        <cdr:cNvPr id="3" name="Стрелка вправо 2"/>
        <cdr:cNvSpPr/>
      </cdr:nvSpPr>
      <cdr:spPr>
        <a:xfrm xmlns:a="http://schemas.openxmlformats.org/drawingml/2006/main">
          <a:off x="2700964" y="3008946"/>
          <a:ext cx="960710" cy="633975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600" dirty="0" smtClean="0"/>
            <a:t>141,0%</a:t>
          </a:r>
          <a:endParaRPr lang="ru-RU" sz="16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0.34677</cdr:x>
      <cdr:y>0.28767</cdr:y>
    </cdr:from>
    <cdr:to>
      <cdr:x>0.41128</cdr:x>
      <cdr:y>0.3591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3096344" y="1512168"/>
          <a:ext cx="576010" cy="375477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000" b="1" dirty="0" smtClean="0">
              <a:solidFill>
                <a:schemeClr val="accent3"/>
              </a:solidFill>
            </a:rPr>
            <a:t>+</a:t>
          </a:r>
          <a:r>
            <a:rPr lang="en-US" sz="2000" b="1" dirty="0" smtClean="0">
              <a:solidFill>
                <a:schemeClr val="accent3"/>
              </a:solidFill>
            </a:rPr>
            <a:t>10</a:t>
          </a:r>
          <a:r>
            <a:rPr lang="ru-RU" sz="2000" b="1" dirty="0" smtClean="0">
              <a:solidFill>
                <a:schemeClr val="accent3"/>
              </a:solidFill>
            </a:rPr>
            <a:t>,</a:t>
          </a:r>
          <a:r>
            <a:rPr lang="en-US" sz="2000" b="1" dirty="0" smtClean="0">
              <a:solidFill>
                <a:schemeClr val="accent3"/>
              </a:solidFill>
            </a:rPr>
            <a:t>4</a:t>
          </a:r>
          <a:r>
            <a:rPr lang="ru-RU" sz="2000" b="1" dirty="0" smtClean="0">
              <a:solidFill>
                <a:schemeClr val="accent3"/>
              </a:solidFill>
            </a:rPr>
            <a:t>%</a:t>
          </a:r>
          <a:endParaRPr lang="ru-RU" sz="2000" b="1" dirty="0">
            <a:solidFill>
              <a:schemeClr val="accent3"/>
            </a:solidFill>
          </a:endParaRPr>
        </a:p>
      </cdr:txBody>
    </cdr:sp>
  </cdr:relSizeAnchor>
  <cdr:relSizeAnchor xmlns:cdr="http://schemas.openxmlformats.org/drawingml/2006/chartDrawing">
    <cdr:from>
      <cdr:x>0.52419</cdr:x>
      <cdr:y>0.20548</cdr:y>
    </cdr:from>
    <cdr:to>
      <cdr:x>0.5887</cdr:x>
      <cdr:y>0.27691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680520" y="1080120"/>
          <a:ext cx="576010" cy="375478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000" b="1" dirty="0" smtClean="0">
              <a:solidFill>
                <a:schemeClr val="accent3"/>
              </a:solidFill>
            </a:rPr>
            <a:t>+</a:t>
          </a:r>
          <a:r>
            <a:rPr lang="en-US" sz="2000" b="1" dirty="0" smtClean="0">
              <a:solidFill>
                <a:schemeClr val="accent3"/>
              </a:solidFill>
            </a:rPr>
            <a:t>18</a:t>
          </a:r>
          <a:r>
            <a:rPr lang="ru-RU" sz="2000" b="1" dirty="0" smtClean="0">
              <a:solidFill>
                <a:schemeClr val="accent3"/>
              </a:solidFill>
            </a:rPr>
            <a:t>,1%</a:t>
          </a:r>
          <a:endParaRPr lang="ru-RU" sz="2000" b="1" dirty="0">
            <a:solidFill>
              <a:schemeClr val="accent3"/>
            </a:solidFill>
          </a:endParaRPr>
        </a:p>
      </cdr:txBody>
    </cdr:sp>
  </cdr:relSizeAnchor>
  <cdr:relSizeAnchor xmlns:cdr="http://schemas.openxmlformats.org/drawingml/2006/chartDrawing">
    <cdr:from>
      <cdr:x>0.70161</cdr:x>
      <cdr:y>0.16438</cdr:y>
    </cdr:from>
    <cdr:to>
      <cdr:x>0.76612</cdr:x>
      <cdr:y>0.22573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6264696" y="864096"/>
          <a:ext cx="576010" cy="322492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000" b="1" dirty="0" smtClean="0">
              <a:solidFill>
                <a:schemeClr val="accent3"/>
              </a:solidFill>
            </a:rPr>
            <a:t>+10,5%</a:t>
          </a:r>
          <a:endParaRPr lang="ru-RU" sz="2000" b="1" dirty="0">
            <a:solidFill>
              <a:schemeClr val="accent3"/>
            </a:solidFill>
          </a:endParaRPr>
        </a:p>
      </cdr:txBody>
    </cdr:sp>
  </cdr:relSizeAnchor>
  <cdr:relSizeAnchor xmlns:cdr="http://schemas.openxmlformats.org/drawingml/2006/chartDrawing">
    <cdr:from>
      <cdr:x>0.87904</cdr:x>
      <cdr:y>0.13699</cdr:y>
    </cdr:from>
    <cdr:to>
      <cdr:x>0.94355</cdr:x>
      <cdr:y>0.19834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7848926" y="720080"/>
          <a:ext cx="576010" cy="322492"/>
        </a:xfrm>
        <a:prstGeom xmlns:a="http://schemas.openxmlformats.org/drawingml/2006/main" prst="round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000" b="1" dirty="0" smtClean="0">
              <a:solidFill>
                <a:schemeClr val="accent3"/>
              </a:solidFill>
            </a:rPr>
            <a:t>+5,5%</a:t>
          </a:r>
          <a:endParaRPr lang="ru-RU" sz="2000" b="1" dirty="0">
            <a:solidFill>
              <a:schemeClr val="accent3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0.58473</cdr:x>
      <cdr:y>0.37881</cdr:y>
    </cdr:from>
    <cdr:to>
      <cdr:x>0.71377</cdr:x>
      <cdr:y>0.4833</cdr:y>
    </cdr:to>
    <cdr:sp macro="" textlink="">
      <cdr:nvSpPr>
        <cdr:cNvPr id="2" name="Стрелка вправо 1"/>
        <cdr:cNvSpPr/>
      </cdr:nvSpPr>
      <cdr:spPr>
        <a:xfrm xmlns:a="http://schemas.openxmlformats.org/drawingml/2006/main">
          <a:off x="5221088" y="2088232"/>
          <a:ext cx="1152128" cy="576064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lIns="36000" tIns="0" rIns="36000" bIns="0"/>
        <a:lstStyle xmlns:a="http://schemas.openxmlformats.org/drawingml/2006/main"/>
        <a:p xmlns:a="http://schemas.openxmlformats.org/drawingml/2006/main">
          <a:pPr algn="ctr"/>
          <a:r>
            <a:rPr lang="ru-RU" sz="2000" dirty="0" smtClean="0"/>
            <a:t>105,5%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0.31054</cdr:x>
      <cdr:y>0.39187</cdr:y>
    </cdr:from>
    <cdr:to>
      <cdr:x>0.43957</cdr:x>
      <cdr:y>0.49637</cdr:y>
    </cdr:to>
    <cdr:sp macro="" textlink="">
      <cdr:nvSpPr>
        <cdr:cNvPr id="3" name="Стрелка вправо 2"/>
        <cdr:cNvSpPr/>
      </cdr:nvSpPr>
      <cdr:spPr>
        <a:xfrm xmlns:a="http://schemas.openxmlformats.org/drawingml/2006/main">
          <a:off x="2772816" y="2160240"/>
          <a:ext cx="1152128" cy="576064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36000" tIns="0" rIns="36000" bIns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000" dirty="0" smtClean="0"/>
            <a:t>110,5%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0.30866</cdr:x>
      <cdr:y>0.24752</cdr:y>
    </cdr:from>
    <cdr:to>
      <cdr:x>0.43769</cdr:x>
      <cdr:y>0.35201</cdr:y>
    </cdr:to>
    <cdr:sp macro="" textlink="">
      <cdr:nvSpPr>
        <cdr:cNvPr id="4" name="Стрелка вправо 3"/>
        <cdr:cNvSpPr/>
      </cdr:nvSpPr>
      <cdr:spPr>
        <a:xfrm xmlns:a="http://schemas.openxmlformats.org/drawingml/2006/main" rot="20692442">
          <a:off x="2756009" y="1364476"/>
          <a:ext cx="1152128" cy="576064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36000" tIns="0" rIns="36000" bIns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000" dirty="0" smtClean="0"/>
            <a:t>131,0%</a:t>
          </a:r>
          <a:endParaRPr lang="ru-RU" sz="2000" dirty="0"/>
        </a:p>
      </cdr:txBody>
    </cdr:sp>
  </cdr:relSizeAnchor>
  <cdr:relSizeAnchor xmlns:cdr="http://schemas.openxmlformats.org/drawingml/2006/chartDrawing">
    <cdr:from>
      <cdr:x>0.59092</cdr:x>
      <cdr:y>0.14302</cdr:y>
    </cdr:from>
    <cdr:to>
      <cdr:x>0.71995</cdr:x>
      <cdr:y>0.24752</cdr:y>
    </cdr:to>
    <cdr:sp macro="" textlink="">
      <cdr:nvSpPr>
        <cdr:cNvPr id="5" name="Стрелка вправо 4"/>
        <cdr:cNvSpPr/>
      </cdr:nvSpPr>
      <cdr:spPr>
        <a:xfrm xmlns:a="http://schemas.openxmlformats.org/drawingml/2006/main" rot="20692442">
          <a:off x="5276289" y="788413"/>
          <a:ext cx="1152128" cy="576064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lIns="36000" tIns="0" rIns="36000" bIns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2000" dirty="0" smtClean="0"/>
            <a:t>123,7%</a:t>
          </a:r>
          <a:endParaRPr lang="ru-RU" sz="20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0.02846</cdr:x>
      <cdr:y>0.03195</cdr:y>
    </cdr:from>
    <cdr:to>
      <cdr:x>0.17362</cdr:x>
      <cdr:y>0.09524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2028" y="180490"/>
          <a:ext cx="1285680" cy="3575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/>
            <a:t>%.</a:t>
          </a:r>
          <a:endParaRPr lang="ru-RU" sz="2000" b="1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0.0204</cdr:x>
      <cdr:y>0</cdr:y>
    </cdr:from>
    <cdr:to>
      <cdr:x>0.16556</cdr:x>
      <cdr:y>0.06329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0684" y="-15390"/>
          <a:ext cx="1285864" cy="339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2800" b="1" dirty="0" smtClean="0"/>
            <a:t>млн. руб.</a:t>
          </a:r>
          <a:endParaRPr lang="ru-RU" sz="2800" b="1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0.76667</cdr:x>
      <cdr:y>0.03846</cdr:y>
    </cdr:from>
    <cdr:to>
      <cdr:x>0.8513</cdr:x>
      <cdr:y>0.12066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6624736" y="216024"/>
          <a:ext cx="731284" cy="461687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9pPr>
        </a:lstStyle>
        <a:p xmlns:a="http://schemas.openxmlformats.org/drawingml/2006/main">
          <a:r>
            <a:rPr lang="ru-RU" sz="2400" b="1" dirty="0" smtClean="0">
              <a:latin typeface="Calibri"/>
            </a:rPr>
            <a:t>91,6</a:t>
          </a:r>
          <a:endParaRPr lang="ru-RU" sz="2400" b="1" dirty="0">
            <a:latin typeface="Calibri"/>
          </a:endParaRPr>
        </a:p>
      </cdr:txBody>
    </cdr:sp>
  </cdr:relSizeAnchor>
  <cdr:relSizeAnchor xmlns:cdr="http://schemas.openxmlformats.org/drawingml/2006/chartDrawing">
    <cdr:from>
      <cdr:x>0.21667</cdr:x>
      <cdr:y>0.07692</cdr:y>
    </cdr:from>
    <cdr:to>
      <cdr:x>0.3013</cdr:x>
      <cdr:y>0.15912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1872208" y="432048"/>
          <a:ext cx="731290" cy="461665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</a:defRPr>
          </a:lvl9pPr>
        </a:lstStyle>
        <a:p xmlns:a="http://schemas.openxmlformats.org/drawingml/2006/main">
          <a:r>
            <a:rPr lang="ru-RU" sz="2400" b="1" dirty="0" smtClean="0">
              <a:latin typeface="Calibri"/>
            </a:rPr>
            <a:t>80,3</a:t>
          </a:r>
          <a:endParaRPr lang="ru-RU" sz="2400" b="1" dirty="0">
            <a:latin typeface="Calibri"/>
          </a:endParaRPr>
        </a:p>
      </cdr:txBody>
    </cdr:sp>
  </cdr:relSizeAnchor>
  <cdr:relSizeAnchor xmlns:cdr="http://schemas.openxmlformats.org/drawingml/2006/chartDrawing">
    <cdr:from>
      <cdr:x>0.4</cdr:x>
      <cdr:y>0.0609</cdr:y>
    </cdr:from>
    <cdr:to>
      <cdr:x>0.48463</cdr:x>
      <cdr:y>0.14309</cdr:y>
    </cdr:to>
    <cdr:sp macro="" textlink="">
      <cdr:nvSpPr>
        <cdr:cNvPr id="4" name="TextBox 4"/>
        <cdr:cNvSpPr txBox="1"/>
      </cdr:nvSpPr>
      <cdr:spPr>
        <a:xfrm xmlns:a="http://schemas.openxmlformats.org/drawingml/2006/main">
          <a:off x="3456384" y="342034"/>
          <a:ext cx="731290" cy="461665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400" b="1" dirty="0" smtClean="0">
              <a:latin typeface="Calibri"/>
            </a:rPr>
            <a:t>85,8</a:t>
          </a:r>
          <a:endParaRPr lang="ru-RU" sz="2400" b="1" dirty="0">
            <a:latin typeface="Calibri"/>
          </a:endParaRPr>
        </a:p>
      </cdr:txBody>
    </cdr:sp>
  </cdr:relSizeAnchor>
  <cdr:relSizeAnchor xmlns:cdr="http://schemas.openxmlformats.org/drawingml/2006/chartDrawing">
    <cdr:from>
      <cdr:x>0.10833</cdr:x>
      <cdr:y>0.74389</cdr:y>
    </cdr:from>
    <cdr:to>
      <cdr:x>0.90833</cdr:x>
      <cdr:y>0.91332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936104" y="4014763"/>
          <a:ext cx="691276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0.03824</cdr:x>
      <cdr:y>0.75723</cdr:y>
    </cdr:from>
    <cdr:to>
      <cdr:x>0.95833</cdr:x>
      <cdr:y>0.85063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30432" y="4086771"/>
          <a:ext cx="7950487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0.00049</cdr:x>
      <cdr:y>0.73077</cdr:y>
    </cdr:from>
    <cdr:to>
      <cdr:x>0.98383</cdr:x>
      <cdr:y>0.8829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255" y="4104456"/>
          <a:ext cx="8496943" cy="854467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6"/>
        </a:lnRef>
        <a:fillRef xmlns:a="http://schemas.openxmlformats.org/drawingml/2006/main" idx="2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/>
            <a:t>* </a:t>
          </a:r>
          <a:r>
            <a:rPr lang="ru-RU" sz="1800" b="1" dirty="0" smtClean="0"/>
            <a:t>Погашение бюджетных кредитов в сумме 66,9 </a:t>
          </a:r>
          <a:r>
            <a:rPr lang="ru-RU" sz="1800" b="1" dirty="0" err="1" smtClean="0"/>
            <a:t>млрд.рублей</a:t>
          </a:r>
          <a:r>
            <a:rPr lang="ru-RU" sz="1800" b="1" dirty="0" smtClean="0"/>
            <a:t> </a:t>
          </a:r>
          <a:br>
            <a:rPr lang="ru-RU" sz="1800" b="1" dirty="0" smtClean="0"/>
          </a:br>
          <a:r>
            <a:rPr lang="ru-RU" sz="1800" b="1" dirty="0" smtClean="0"/>
            <a:t>в соответствии с условиями реструктуризации будет производиться с 2023 года. </a:t>
          </a:r>
          <a:endParaRPr lang="ru-RU" sz="1800" b="1" dirty="0"/>
        </a:p>
      </cdr:txBody>
    </cdr:sp>
  </cdr:relSizeAnchor>
  <cdr:relSizeAnchor xmlns:cdr="http://schemas.openxmlformats.org/drawingml/2006/chartDrawing">
    <cdr:from>
      <cdr:x>0.45</cdr:x>
      <cdr:y>0.24359</cdr:y>
    </cdr:from>
    <cdr:to>
      <cdr:x>0.50833</cdr:x>
      <cdr:y>0.29487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368152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dirty="0" smtClean="0"/>
            <a:t>*</a:t>
          </a:r>
          <a:endParaRPr lang="ru-RU" sz="24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0.05691</cdr:x>
      <cdr:y>0.03807</cdr:y>
    </cdr:from>
    <cdr:to>
      <cdr:x>0.16015</cdr:x>
      <cdr:y>0.21294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19909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3200" b="1" dirty="0" smtClean="0"/>
            <a:t>%</a:t>
          </a:r>
          <a:endParaRPr lang="ru-RU" sz="32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1"/>
            <a:ext cx="4301206" cy="3402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4655" y="11"/>
            <a:ext cx="4301206" cy="3402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61EFB-1ECB-4DA0-8413-97BF4254F271}" type="datetimeFigureOut">
              <a:rPr lang="ru-RU" smtClean="0"/>
              <a:pPr/>
              <a:t>12.12.2014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88"/>
            <a:ext cx="4301206" cy="3402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4655" y="6456388"/>
            <a:ext cx="4301206" cy="3402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C091E4-76D8-4630-9F3A-565D710D50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6864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0"/>
            <a:ext cx="4302231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707" y="10"/>
            <a:ext cx="4302231" cy="3398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1F78B79-9E1A-4C6A-9EE8-9359B3788E9F}" type="datetimeFigureOut">
              <a:rPr lang="ru-RU"/>
              <a:pPr>
                <a:defRPr/>
              </a:pPr>
              <a:t>12.12.2014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4" y="3228906"/>
            <a:ext cx="7942579" cy="3058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6456629"/>
            <a:ext cx="4302231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707" y="6456629"/>
            <a:ext cx="4302231" cy="3398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F2EF1CF-8BA0-4C01-AE56-E72862E613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279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</a:t>
            </a:r>
            <a:r>
              <a:rPr lang="ru-RU" baseline="0" dirty="0" smtClean="0"/>
              <a:t> №0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6498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0551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 №1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35365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202,5 разбить на</a:t>
            </a:r>
            <a:r>
              <a:rPr lang="ru-RU" baseline="0" dirty="0" smtClean="0"/>
              <a:t> ФС и РТ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8198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202,5 разбить на</a:t>
            </a:r>
            <a:r>
              <a:rPr lang="ru-RU" baseline="0" dirty="0" smtClean="0"/>
              <a:t> ФС и РТ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5997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202,5 разбить на</a:t>
            </a:r>
            <a:r>
              <a:rPr lang="ru-RU" baseline="0" dirty="0" smtClean="0"/>
              <a:t> ФС и РТ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3274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202,5 разбить на</a:t>
            </a:r>
            <a:r>
              <a:rPr lang="ru-RU" baseline="0" dirty="0" smtClean="0"/>
              <a:t> ФС и РТ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4834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 №1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0260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 №1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51007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 №1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8497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 №1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1836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202,5 разбить на</a:t>
            </a:r>
            <a:r>
              <a:rPr lang="ru-RU" baseline="0" dirty="0" smtClean="0"/>
              <a:t> ФС и РТ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8016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Слайд №1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80702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65438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mtClean="0"/>
              <a:t>Слайд №</a:t>
            </a:r>
            <a:r>
              <a:rPr lang="ru-RU" dirty="0" smtClean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03715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mtClean="0"/>
              <a:t>Слайд №</a:t>
            </a:r>
            <a:r>
              <a:rPr lang="ru-RU" dirty="0" smtClean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9551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202,5 разбить на</a:t>
            </a:r>
            <a:r>
              <a:rPr lang="ru-RU" baseline="0" dirty="0" smtClean="0"/>
              <a:t> ФС и РТ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801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Перевести в рубли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288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Перевести в рубли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938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202,5 разбить на</a:t>
            </a:r>
            <a:r>
              <a:rPr lang="ru-RU" baseline="0" dirty="0" smtClean="0"/>
              <a:t> ФС и РТ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5670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202,5 разбить на</a:t>
            </a:r>
            <a:r>
              <a:rPr lang="ru-RU" baseline="0" dirty="0" smtClean="0"/>
              <a:t> ФС и РТ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559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202,5 разбить на</a:t>
            </a:r>
            <a:r>
              <a:rPr lang="ru-RU" baseline="0" dirty="0" smtClean="0"/>
              <a:t> ФС и РТ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2EF1CF-8BA0-4C01-AE56-E72862E6135D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978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87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инФинРТ_2010_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>
            <a:grpSpLocks/>
          </p:cNvGrpSpPr>
          <p:nvPr userDrawn="1"/>
        </p:nvGrpSpPr>
        <p:grpSpPr bwMode="auto">
          <a:xfrm>
            <a:off x="0" y="428625"/>
            <a:ext cx="9144000" cy="93663"/>
            <a:chOff x="-32" y="428611"/>
            <a:chExt cx="9144032" cy="93342"/>
          </a:xfrm>
        </p:grpSpPr>
        <p:sp>
          <p:nvSpPr>
            <p:cNvPr id="7" name="Нижний колонтитул 9"/>
            <p:cNvSpPr txBox="1">
              <a:spLocks/>
            </p:cNvSpPr>
            <p:nvPr/>
          </p:nvSpPr>
          <p:spPr>
            <a:xfrm>
              <a:off x="-32" y="428611"/>
              <a:ext cx="9144032" cy="4588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60000">
                  <a:srgbClr val="FFFFFF"/>
                </a:gs>
                <a:gs pos="100000">
                  <a:srgbClr val="009900"/>
                </a:gs>
              </a:gsLst>
              <a:lin ang="10800000" scaled="1"/>
              <a:tileRect/>
            </a:gradFill>
            <a:ln>
              <a:noFill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8" name="Нижний колонтитул 9"/>
            <p:cNvSpPr txBox="1">
              <a:spLocks/>
            </p:cNvSpPr>
            <p:nvPr/>
          </p:nvSpPr>
          <p:spPr>
            <a:xfrm>
              <a:off x="-32" y="476073"/>
              <a:ext cx="9144032" cy="45880"/>
            </a:xfrm>
            <a:prstGeom prst="rect">
              <a:avLst/>
            </a:prstGeom>
            <a:gradFill>
              <a:gsLst>
                <a:gs pos="60000">
                  <a:srgbClr val="FF0000"/>
                </a:gs>
                <a:gs pos="80000">
                  <a:schemeClr val="bg1"/>
                </a:gs>
                <a:gs pos="100000">
                  <a:srgbClr val="009900"/>
                </a:gs>
              </a:gsLst>
              <a:lin ang="10800000" scaled="1"/>
            </a:gradFill>
            <a:ln>
              <a:noFill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dirty="0">
                <a:solidFill>
                  <a:srgbClr val="FFFFFF"/>
                </a:solidFill>
                <a:latin typeface="+mn-lt"/>
              </a:endParaRPr>
            </a:p>
          </p:txBody>
        </p:sp>
      </p:grpSp>
      <p:sp>
        <p:nvSpPr>
          <p:cNvPr id="9" name="Нижний колонтитул 9"/>
          <p:cNvSpPr txBox="1">
            <a:spLocks/>
          </p:cNvSpPr>
          <p:nvPr userDrawn="1"/>
        </p:nvSpPr>
        <p:spPr>
          <a:xfrm>
            <a:off x="0" y="0"/>
            <a:ext cx="9144000" cy="428625"/>
          </a:xfrm>
          <a:prstGeom prst="rect">
            <a:avLst/>
          </a:prstGeom>
          <a:gradFill flip="none" rotWithShape="1">
            <a:gsLst>
              <a:gs pos="0">
                <a:srgbClr val="009900"/>
              </a:gs>
              <a:gs pos="50000">
                <a:srgbClr val="49C522"/>
              </a:gs>
              <a:gs pos="100000">
                <a:srgbClr val="009900"/>
              </a:gs>
            </a:gsLst>
            <a:lin ang="5400000" scaled="1"/>
            <a:tileRect/>
          </a:gradFill>
          <a:ln>
            <a:noFill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10" name="Рисунок 9" descr="Герб РТ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913" y="4763"/>
            <a:ext cx="509587" cy="515937"/>
          </a:xfrm>
          <a:prstGeom prst="rect">
            <a:avLst/>
          </a:prstGeom>
          <a:effectLst>
            <a:outerShdw blurRad="190500" algn="ctr" rotWithShape="0">
              <a:schemeClr val="bg1">
                <a:alpha val="63000"/>
              </a:schemeClr>
            </a:outerShdw>
          </a:effectLst>
        </p:spPr>
      </p:pic>
      <p:sp>
        <p:nvSpPr>
          <p:cNvPr id="11" name="TextBox 10"/>
          <p:cNvSpPr txBox="1"/>
          <p:nvPr userDrawn="1"/>
        </p:nvSpPr>
        <p:spPr>
          <a:xfrm>
            <a:off x="585788" y="-28575"/>
            <a:ext cx="1757362" cy="64611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tx1">
                <a:lumMod val="75000"/>
                <a:lumOff val="25000"/>
                <a:alpha val="96000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  <a:t>Министерство финансов</a:t>
            </a:r>
            <a:b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</a:br>
            <a: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  <a:t>Республики Татарстан</a:t>
            </a:r>
            <a:b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</a:br>
            <a:endParaRPr lang="ru-RU" sz="1200" b="1" dirty="0">
              <a:solidFill>
                <a:srgbClr val="FFFFD9"/>
              </a:solidFill>
              <a:latin typeface="Arial Narrow" pitchFamily="34" charset="0"/>
            </a:endParaRPr>
          </a:p>
        </p:txBody>
      </p:sp>
      <p:sp>
        <p:nvSpPr>
          <p:cNvPr id="33" name="Текст 32"/>
          <p:cNvSpPr>
            <a:spLocks noGrp="1"/>
          </p:cNvSpPr>
          <p:nvPr>
            <p:ph type="body" sz="quarter" idx="10"/>
          </p:nvPr>
        </p:nvSpPr>
        <p:spPr>
          <a:xfrm>
            <a:off x="142844" y="500042"/>
            <a:ext cx="8858312" cy="428628"/>
          </a:xfrm>
          <a:prstGeom prst="rect">
            <a:avLst/>
          </a:prstGeom>
        </p:spPr>
        <p:txBody>
          <a:bodyPr/>
          <a:lstStyle>
            <a:lvl1pPr algn="ctr">
              <a:buNone/>
              <a:defRPr sz="2400" b="1" i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4" name="Текст 32"/>
          <p:cNvSpPr>
            <a:spLocks noGrp="1"/>
          </p:cNvSpPr>
          <p:nvPr>
            <p:ph type="body" sz="quarter" idx="11"/>
          </p:nvPr>
        </p:nvSpPr>
        <p:spPr>
          <a:xfrm>
            <a:off x="1357290" y="51412"/>
            <a:ext cx="6429420" cy="357170"/>
          </a:xfrm>
          <a:prstGeom prst="rect">
            <a:avLst/>
          </a:prstGeom>
        </p:spPr>
        <p:txBody>
          <a:bodyPr/>
          <a:lstStyle>
            <a:lvl1pPr algn="ctr">
              <a:buNone/>
              <a:defRPr sz="1600" b="1" i="0">
                <a:solidFill>
                  <a:srgbClr val="FFFFFF"/>
                </a:solidFill>
                <a:effectLst/>
                <a:latin typeface="Calibri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5" name="Текст 32"/>
          <p:cNvSpPr>
            <a:spLocks noGrp="1"/>
          </p:cNvSpPr>
          <p:nvPr>
            <p:ph type="body" sz="quarter" idx="12"/>
          </p:nvPr>
        </p:nvSpPr>
        <p:spPr>
          <a:xfrm>
            <a:off x="7858148" y="71414"/>
            <a:ext cx="1223970" cy="304020"/>
          </a:xfrm>
          <a:prstGeom prst="rect">
            <a:avLst/>
          </a:prstGeom>
        </p:spPr>
        <p:txBody>
          <a:bodyPr/>
          <a:lstStyle>
            <a:lvl1pPr algn="r">
              <a:buNone/>
              <a:defRPr sz="1200" b="1" i="0">
                <a:solidFill>
                  <a:srgbClr val="FFFF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7" name="Содержимое 36"/>
          <p:cNvSpPr>
            <a:spLocks noGrp="1"/>
          </p:cNvSpPr>
          <p:nvPr>
            <p:ph sz="quarter" idx="13"/>
          </p:nvPr>
        </p:nvSpPr>
        <p:spPr>
          <a:xfrm>
            <a:off x="142875" y="1071563"/>
            <a:ext cx="8858250" cy="564358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3612D01-BC3D-4AA7-B4C1-6DF404AD29A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11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1F51140-3B62-4593-9F44-9007B203D3A1}" type="datetime1">
              <a:rPr lang="ru-RU" smtClean="0"/>
              <a:pPr>
                <a:defRPr/>
              </a:pPr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ru-RU" smtClean="0"/>
              <a:t>4544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9BEEB9B-CAD7-4420-B6DD-9FE1E148E2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372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инФинРТ_2010_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>
            <a:grpSpLocks/>
          </p:cNvGrpSpPr>
          <p:nvPr userDrawn="1"/>
        </p:nvGrpSpPr>
        <p:grpSpPr bwMode="auto">
          <a:xfrm>
            <a:off x="0" y="428625"/>
            <a:ext cx="9144000" cy="93663"/>
            <a:chOff x="-32" y="428611"/>
            <a:chExt cx="9144032" cy="93342"/>
          </a:xfrm>
        </p:grpSpPr>
        <p:sp>
          <p:nvSpPr>
            <p:cNvPr id="7" name="Нижний колонтитул 9"/>
            <p:cNvSpPr txBox="1">
              <a:spLocks/>
            </p:cNvSpPr>
            <p:nvPr/>
          </p:nvSpPr>
          <p:spPr>
            <a:xfrm>
              <a:off x="-32" y="428611"/>
              <a:ext cx="9144032" cy="4588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60000">
                  <a:srgbClr val="FFFFFF"/>
                </a:gs>
                <a:gs pos="100000">
                  <a:srgbClr val="009900"/>
                </a:gs>
              </a:gsLst>
              <a:lin ang="10800000" scaled="1"/>
              <a:tileRect/>
            </a:gradFill>
            <a:ln>
              <a:noFill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8" name="Нижний колонтитул 9"/>
            <p:cNvSpPr txBox="1">
              <a:spLocks/>
            </p:cNvSpPr>
            <p:nvPr/>
          </p:nvSpPr>
          <p:spPr>
            <a:xfrm>
              <a:off x="-32" y="476073"/>
              <a:ext cx="9144032" cy="45880"/>
            </a:xfrm>
            <a:prstGeom prst="rect">
              <a:avLst/>
            </a:prstGeom>
            <a:gradFill>
              <a:gsLst>
                <a:gs pos="60000">
                  <a:srgbClr val="FF0000"/>
                </a:gs>
                <a:gs pos="80000">
                  <a:schemeClr val="bg1"/>
                </a:gs>
                <a:gs pos="100000">
                  <a:srgbClr val="009900"/>
                </a:gs>
              </a:gsLst>
              <a:lin ang="10800000" scaled="1"/>
            </a:gradFill>
            <a:ln>
              <a:noFill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dirty="0">
                <a:solidFill>
                  <a:srgbClr val="FFFFFF"/>
                </a:solidFill>
                <a:latin typeface="+mn-lt"/>
              </a:endParaRPr>
            </a:p>
          </p:txBody>
        </p:sp>
      </p:grpSp>
      <p:sp>
        <p:nvSpPr>
          <p:cNvPr id="9" name="Нижний колонтитул 9"/>
          <p:cNvSpPr txBox="1">
            <a:spLocks/>
          </p:cNvSpPr>
          <p:nvPr userDrawn="1"/>
        </p:nvSpPr>
        <p:spPr>
          <a:xfrm>
            <a:off x="0" y="0"/>
            <a:ext cx="9144000" cy="428625"/>
          </a:xfrm>
          <a:prstGeom prst="rect">
            <a:avLst/>
          </a:prstGeom>
          <a:gradFill flip="none" rotWithShape="1">
            <a:gsLst>
              <a:gs pos="0">
                <a:srgbClr val="009900"/>
              </a:gs>
              <a:gs pos="50000">
                <a:srgbClr val="49C522"/>
              </a:gs>
              <a:gs pos="100000">
                <a:srgbClr val="009900"/>
              </a:gs>
            </a:gsLst>
            <a:lin ang="5400000" scaled="1"/>
            <a:tileRect/>
          </a:gradFill>
          <a:ln>
            <a:noFill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10" name="Рисунок 9" descr="Герб РТ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913" y="4763"/>
            <a:ext cx="509587" cy="515937"/>
          </a:xfrm>
          <a:prstGeom prst="rect">
            <a:avLst/>
          </a:prstGeom>
          <a:effectLst>
            <a:outerShdw blurRad="190500" algn="ctr" rotWithShape="0">
              <a:schemeClr val="bg1">
                <a:alpha val="63000"/>
              </a:schemeClr>
            </a:outerShdw>
          </a:effectLst>
        </p:spPr>
      </p:pic>
      <p:sp>
        <p:nvSpPr>
          <p:cNvPr id="11" name="TextBox 10"/>
          <p:cNvSpPr txBox="1"/>
          <p:nvPr userDrawn="1"/>
        </p:nvSpPr>
        <p:spPr>
          <a:xfrm>
            <a:off x="585788" y="-28575"/>
            <a:ext cx="1757362" cy="64611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tx1">
                <a:lumMod val="75000"/>
                <a:lumOff val="25000"/>
                <a:alpha val="96000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  <a:t>Министерство финансов</a:t>
            </a:r>
            <a:b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</a:br>
            <a: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  <a:t>Республики Татарстан</a:t>
            </a:r>
            <a:b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</a:br>
            <a:endParaRPr lang="ru-RU" sz="1200" b="1" dirty="0">
              <a:solidFill>
                <a:srgbClr val="FFFFD9"/>
              </a:solidFill>
              <a:latin typeface="Arial Narrow" pitchFamily="34" charset="0"/>
            </a:endParaRPr>
          </a:p>
        </p:txBody>
      </p:sp>
      <p:sp>
        <p:nvSpPr>
          <p:cNvPr id="33" name="Текст 32"/>
          <p:cNvSpPr>
            <a:spLocks noGrp="1"/>
          </p:cNvSpPr>
          <p:nvPr>
            <p:ph type="body" sz="quarter" idx="10"/>
          </p:nvPr>
        </p:nvSpPr>
        <p:spPr>
          <a:xfrm>
            <a:off x="142844" y="500042"/>
            <a:ext cx="8858312" cy="428628"/>
          </a:xfrm>
          <a:prstGeom prst="rect">
            <a:avLst/>
          </a:prstGeom>
        </p:spPr>
        <p:txBody>
          <a:bodyPr/>
          <a:lstStyle>
            <a:lvl1pPr algn="ctr">
              <a:buNone/>
              <a:defRPr sz="2400" b="1" i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4" name="Текст 32"/>
          <p:cNvSpPr>
            <a:spLocks noGrp="1"/>
          </p:cNvSpPr>
          <p:nvPr>
            <p:ph type="body" sz="quarter" idx="11"/>
          </p:nvPr>
        </p:nvSpPr>
        <p:spPr>
          <a:xfrm>
            <a:off x="1357290" y="51412"/>
            <a:ext cx="6429420" cy="357170"/>
          </a:xfrm>
          <a:prstGeom prst="rect">
            <a:avLst/>
          </a:prstGeom>
        </p:spPr>
        <p:txBody>
          <a:bodyPr/>
          <a:lstStyle>
            <a:lvl1pPr algn="ctr">
              <a:buNone/>
              <a:defRPr sz="1600" b="1" i="0">
                <a:solidFill>
                  <a:srgbClr val="FFFFFF"/>
                </a:solidFill>
                <a:effectLst/>
                <a:latin typeface="Calibri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5" name="Текст 32"/>
          <p:cNvSpPr>
            <a:spLocks noGrp="1"/>
          </p:cNvSpPr>
          <p:nvPr>
            <p:ph type="body" sz="quarter" idx="12"/>
          </p:nvPr>
        </p:nvSpPr>
        <p:spPr>
          <a:xfrm>
            <a:off x="7858148" y="71414"/>
            <a:ext cx="1223970" cy="304020"/>
          </a:xfrm>
          <a:prstGeom prst="rect">
            <a:avLst/>
          </a:prstGeom>
        </p:spPr>
        <p:txBody>
          <a:bodyPr/>
          <a:lstStyle>
            <a:lvl1pPr algn="r">
              <a:buNone/>
              <a:defRPr sz="1200" b="1" i="0">
                <a:solidFill>
                  <a:srgbClr val="FFFFD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7" name="Содержимое 36"/>
          <p:cNvSpPr>
            <a:spLocks noGrp="1"/>
          </p:cNvSpPr>
          <p:nvPr>
            <p:ph sz="quarter" idx="13"/>
          </p:nvPr>
        </p:nvSpPr>
        <p:spPr>
          <a:xfrm>
            <a:off x="142875" y="1071563"/>
            <a:ext cx="8858250" cy="564358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инФинРТ_2010_Заста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2844" y="1643050"/>
            <a:ext cx="8858312" cy="1714512"/>
          </a:xfrm>
          <a:prstGeom prst="rect">
            <a:avLst/>
          </a:prstGeom>
        </p:spPr>
        <p:txBody>
          <a:bodyPr anchor="ctr"/>
          <a:lstStyle>
            <a:lvl1pPr>
              <a:defRPr sz="3200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Группа 6"/>
          <p:cNvGrpSpPr>
            <a:grpSpLocks/>
          </p:cNvGrpSpPr>
          <p:nvPr/>
        </p:nvGrpSpPr>
        <p:grpSpPr bwMode="auto">
          <a:xfrm>
            <a:off x="0" y="428625"/>
            <a:ext cx="9144000" cy="93663"/>
            <a:chOff x="-32" y="428611"/>
            <a:chExt cx="9144032" cy="93342"/>
          </a:xfrm>
        </p:grpSpPr>
        <p:sp>
          <p:nvSpPr>
            <p:cNvPr id="8" name="Нижний колонтитул 9"/>
            <p:cNvSpPr txBox="1">
              <a:spLocks/>
            </p:cNvSpPr>
            <p:nvPr/>
          </p:nvSpPr>
          <p:spPr>
            <a:xfrm>
              <a:off x="-32" y="428611"/>
              <a:ext cx="9144032" cy="4588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60000">
                  <a:srgbClr val="FFFFFF"/>
                </a:gs>
                <a:gs pos="100000">
                  <a:srgbClr val="009900"/>
                </a:gs>
              </a:gsLst>
              <a:lin ang="10800000" scaled="1"/>
              <a:tileRect/>
            </a:gradFill>
            <a:ln>
              <a:noFill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9" name="Нижний колонтитул 9"/>
            <p:cNvSpPr txBox="1">
              <a:spLocks/>
            </p:cNvSpPr>
            <p:nvPr/>
          </p:nvSpPr>
          <p:spPr>
            <a:xfrm>
              <a:off x="-32" y="476073"/>
              <a:ext cx="9144032" cy="45880"/>
            </a:xfrm>
            <a:prstGeom prst="rect">
              <a:avLst/>
            </a:prstGeom>
            <a:gradFill>
              <a:gsLst>
                <a:gs pos="60000">
                  <a:srgbClr val="FF0000"/>
                </a:gs>
                <a:gs pos="80000">
                  <a:schemeClr val="bg1"/>
                </a:gs>
                <a:gs pos="100000">
                  <a:srgbClr val="009900"/>
                </a:gs>
              </a:gsLst>
              <a:lin ang="10800000" scaled="1"/>
            </a:gradFill>
            <a:ln>
              <a:noFill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dirty="0">
                <a:solidFill>
                  <a:srgbClr val="FFFFFF"/>
                </a:solidFill>
                <a:latin typeface="+mn-lt"/>
              </a:endParaRPr>
            </a:p>
          </p:txBody>
        </p:sp>
      </p:grpSp>
      <p:sp>
        <p:nvSpPr>
          <p:cNvPr id="11" name="Нижний колонтитул 9"/>
          <p:cNvSpPr txBox="1">
            <a:spLocks/>
          </p:cNvSpPr>
          <p:nvPr/>
        </p:nvSpPr>
        <p:spPr>
          <a:xfrm>
            <a:off x="0" y="0"/>
            <a:ext cx="9144000" cy="428625"/>
          </a:xfrm>
          <a:prstGeom prst="rect">
            <a:avLst/>
          </a:prstGeom>
          <a:gradFill flip="none" rotWithShape="1">
            <a:gsLst>
              <a:gs pos="0">
                <a:srgbClr val="009900"/>
              </a:gs>
              <a:gs pos="50000">
                <a:srgbClr val="49C522"/>
              </a:gs>
              <a:gs pos="100000">
                <a:srgbClr val="009900"/>
              </a:gs>
            </a:gsLst>
            <a:lin ang="5400000" scaled="1"/>
            <a:tileRect/>
          </a:gradFill>
          <a:ln>
            <a:noFill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12" name="Рисунок 11" descr="Герб РТ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913" y="4763"/>
            <a:ext cx="509587" cy="515937"/>
          </a:xfrm>
          <a:prstGeom prst="rect">
            <a:avLst/>
          </a:prstGeom>
          <a:effectLst>
            <a:outerShdw blurRad="190500" algn="ctr" rotWithShape="0">
              <a:schemeClr val="bg1">
                <a:alpha val="63000"/>
              </a:scheme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585788" y="-28575"/>
            <a:ext cx="1757362" cy="64611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tx1">
                <a:lumMod val="75000"/>
                <a:lumOff val="25000"/>
                <a:alpha val="96000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  <a:t>Министерство финансов</a:t>
            </a:r>
            <a:b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</a:br>
            <a: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  <a:t>Республики Татарстан</a:t>
            </a:r>
            <a:b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</a:br>
            <a:endParaRPr lang="ru-RU" sz="1200" b="1" dirty="0">
              <a:solidFill>
                <a:srgbClr val="FFFFD9"/>
              </a:solidFill>
              <a:latin typeface="Arial Narrow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691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C0F1B1"/>
            </a:gs>
            <a:gs pos="7001">
              <a:srgbClr val="E0F8D8"/>
            </a:gs>
            <a:gs pos="32001">
              <a:srgbClr val="FFFFFF"/>
            </a:gs>
            <a:gs pos="47000">
              <a:srgbClr val="FFFFFF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Группа 6"/>
          <p:cNvGrpSpPr>
            <a:grpSpLocks/>
          </p:cNvGrpSpPr>
          <p:nvPr/>
        </p:nvGrpSpPr>
        <p:grpSpPr bwMode="auto">
          <a:xfrm>
            <a:off x="0" y="428625"/>
            <a:ext cx="9144000" cy="93663"/>
            <a:chOff x="-32" y="428611"/>
            <a:chExt cx="9144032" cy="93342"/>
          </a:xfrm>
        </p:grpSpPr>
        <p:sp>
          <p:nvSpPr>
            <p:cNvPr id="8" name="Нижний колонтитул 9"/>
            <p:cNvSpPr txBox="1">
              <a:spLocks/>
            </p:cNvSpPr>
            <p:nvPr/>
          </p:nvSpPr>
          <p:spPr>
            <a:xfrm>
              <a:off x="-32" y="428611"/>
              <a:ext cx="9144032" cy="45880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60000">
                  <a:srgbClr val="FFFFFF"/>
                </a:gs>
                <a:gs pos="100000">
                  <a:srgbClr val="009900"/>
                </a:gs>
              </a:gsLst>
              <a:lin ang="10800000" scaled="1"/>
              <a:tileRect/>
            </a:gradFill>
            <a:ln>
              <a:noFill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dirty="0">
                <a:solidFill>
                  <a:srgbClr val="FFFFFF"/>
                </a:solidFill>
                <a:latin typeface="+mn-lt"/>
              </a:endParaRPr>
            </a:p>
          </p:txBody>
        </p:sp>
        <p:sp>
          <p:nvSpPr>
            <p:cNvPr id="9" name="Нижний колонтитул 9"/>
            <p:cNvSpPr txBox="1">
              <a:spLocks/>
            </p:cNvSpPr>
            <p:nvPr/>
          </p:nvSpPr>
          <p:spPr>
            <a:xfrm>
              <a:off x="-32" y="476073"/>
              <a:ext cx="9144032" cy="45880"/>
            </a:xfrm>
            <a:prstGeom prst="rect">
              <a:avLst/>
            </a:prstGeom>
            <a:gradFill>
              <a:gsLst>
                <a:gs pos="60000">
                  <a:srgbClr val="FF0000"/>
                </a:gs>
                <a:gs pos="80000">
                  <a:schemeClr val="bg1"/>
                </a:gs>
                <a:gs pos="100000">
                  <a:srgbClr val="009900"/>
                </a:gs>
              </a:gsLst>
              <a:lin ang="10800000" scaled="1"/>
            </a:gradFill>
            <a:ln>
              <a:noFill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200" dirty="0">
                <a:solidFill>
                  <a:srgbClr val="FFFFFF"/>
                </a:solidFill>
                <a:latin typeface="+mn-lt"/>
              </a:endParaRPr>
            </a:p>
          </p:txBody>
        </p:sp>
      </p:grpSp>
      <p:sp>
        <p:nvSpPr>
          <p:cNvPr id="11" name="Нижний колонтитул 9"/>
          <p:cNvSpPr txBox="1">
            <a:spLocks/>
          </p:cNvSpPr>
          <p:nvPr/>
        </p:nvSpPr>
        <p:spPr>
          <a:xfrm>
            <a:off x="0" y="0"/>
            <a:ext cx="9144000" cy="428625"/>
          </a:xfrm>
          <a:prstGeom prst="rect">
            <a:avLst/>
          </a:prstGeom>
          <a:gradFill flip="none" rotWithShape="1">
            <a:gsLst>
              <a:gs pos="0">
                <a:srgbClr val="009900"/>
              </a:gs>
              <a:gs pos="50000">
                <a:srgbClr val="49C522"/>
              </a:gs>
              <a:gs pos="100000">
                <a:srgbClr val="009900"/>
              </a:gs>
            </a:gsLst>
            <a:lin ang="5400000" scaled="1"/>
            <a:tileRect/>
          </a:gradFill>
          <a:ln>
            <a:noFill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FFFFFF"/>
              </a:solidFill>
              <a:latin typeface="+mn-lt"/>
            </a:endParaRPr>
          </a:p>
        </p:txBody>
      </p:sp>
      <p:pic>
        <p:nvPicPr>
          <p:cNvPr id="12" name="Рисунок 11" descr="Герб РТ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913" y="4763"/>
            <a:ext cx="509587" cy="515937"/>
          </a:xfrm>
          <a:prstGeom prst="rect">
            <a:avLst/>
          </a:prstGeom>
          <a:effectLst>
            <a:outerShdw blurRad="190500" algn="ctr" rotWithShape="0">
              <a:schemeClr val="bg1">
                <a:alpha val="63000"/>
              </a:schemeClr>
            </a:outerShdw>
          </a:effectLst>
        </p:spPr>
      </p:pic>
      <p:sp>
        <p:nvSpPr>
          <p:cNvPr id="14" name="TextBox 13"/>
          <p:cNvSpPr txBox="1"/>
          <p:nvPr/>
        </p:nvSpPr>
        <p:spPr>
          <a:xfrm>
            <a:off x="585788" y="-28575"/>
            <a:ext cx="1757362" cy="646113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chemeClr val="tx1">
                <a:lumMod val="75000"/>
                <a:lumOff val="25000"/>
                <a:alpha val="96000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  <a:t>Министерство финансов</a:t>
            </a:r>
            <a:b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</a:br>
            <a: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  <a:t>Республики Татарстан</a:t>
            </a:r>
            <a:br>
              <a:rPr lang="ru-RU" sz="1200" b="1" dirty="0">
                <a:solidFill>
                  <a:srgbClr val="FFFFD9"/>
                </a:solidFill>
                <a:latin typeface="Arial Narrow" pitchFamily="34" charset="0"/>
              </a:rPr>
            </a:br>
            <a:endParaRPr lang="ru-RU" sz="1200" b="1" dirty="0">
              <a:solidFill>
                <a:srgbClr val="FFFFD9"/>
              </a:solidFill>
              <a:latin typeface="Arial Narrow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1881" y="61889"/>
            <a:ext cx="9015444" cy="6729436"/>
          </a:xfrm>
          <a:prstGeom prst="rect">
            <a:avLst/>
          </a:prstGeom>
          <a:solidFill>
            <a:srgbClr val="65AEFF">
              <a:alpha val="12000"/>
            </a:srgbClr>
          </a:solidFill>
          <a:ln w="127000">
            <a:gradFill>
              <a:gsLst>
                <a:gs pos="0">
                  <a:srgbClr val="65AEFF"/>
                </a:gs>
                <a:gs pos="50000">
                  <a:srgbClr val="C2D1ED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Рисунок 7" descr="Герб РТ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00513" y="468313"/>
            <a:ext cx="952500" cy="965200"/>
          </a:xfrm>
          <a:prstGeom prst="rect">
            <a:avLst/>
          </a:prstGeom>
          <a:effectLst>
            <a:outerShdw blurRad="114300" algn="ctr" rotWithShape="0">
              <a:schemeClr val="bg1">
                <a:alpha val="88000"/>
              </a:schemeClr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0" y="61913"/>
            <a:ext cx="9144000" cy="369887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prstClr val="black">
                <a:alpha val="96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FFFFFF"/>
                </a:solidFill>
                <a:latin typeface="+mj-lt"/>
              </a:rPr>
              <a:t>Министерство финансов Республики Татарстан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0" y="620688"/>
            <a:ext cx="9144000" cy="2143140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b="1" dirty="0" smtClean="0"/>
              <a:t>Выступление Министра финансов</a:t>
            </a:r>
            <a:br>
              <a:rPr lang="ru-RU" sz="4400" b="1" dirty="0" smtClean="0"/>
            </a:br>
            <a:r>
              <a:rPr lang="ru-RU" sz="4400" b="1" dirty="0" smtClean="0"/>
              <a:t>Республики Татарстан</a:t>
            </a:r>
            <a:br>
              <a:rPr lang="ru-RU" sz="4400" b="1" dirty="0" smtClean="0"/>
            </a:br>
            <a:r>
              <a:rPr lang="ru-RU" sz="4400" b="1" dirty="0" smtClean="0"/>
              <a:t>Радика </a:t>
            </a:r>
            <a:r>
              <a:rPr lang="ru-RU" sz="4400" b="1" dirty="0" err="1" smtClean="0"/>
              <a:t>Рауфовича</a:t>
            </a:r>
            <a:r>
              <a:rPr lang="ru-RU" sz="4400" b="1" dirty="0" smtClean="0"/>
              <a:t> Гайзатуллина</a:t>
            </a:r>
            <a:endParaRPr lang="ru-RU" sz="40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3573016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3"/>
                </a:solidFill>
                <a:latin typeface="+mn-lt"/>
              </a:rPr>
              <a:t>О </a:t>
            </a:r>
            <a:r>
              <a:rPr lang="ru-RU" sz="3600" b="1" dirty="0">
                <a:solidFill>
                  <a:schemeClr val="accent3"/>
                </a:solidFill>
                <a:latin typeface="+mn-lt"/>
              </a:rPr>
              <a:t>предварительных итогах исполнения </a:t>
            </a:r>
          </a:p>
          <a:p>
            <a:pPr algn="ctr"/>
            <a:r>
              <a:rPr lang="ru-RU" sz="3600" b="1" dirty="0">
                <a:solidFill>
                  <a:schemeClr val="accent3"/>
                </a:solidFill>
                <a:latin typeface="+mn-lt"/>
              </a:rPr>
              <a:t>консолидированного бюджета </a:t>
            </a:r>
            <a:r>
              <a:rPr lang="ru-RU" sz="3600" b="1" dirty="0" smtClean="0">
                <a:solidFill>
                  <a:schemeClr val="accent3"/>
                </a:solidFill>
                <a:latin typeface="+mn-lt"/>
              </a:rPr>
              <a:t>Республики Татарстан за 201</a:t>
            </a:r>
            <a:r>
              <a:rPr lang="en-US" sz="3600" b="1" dirty="0" smtClean="0">
                <a:solidFill>
                  <a:schemeClr val="accent3"/>
                </a:solidFill>
                <a:latin typeface="+mn-lt"/>
              </a:rPr>
              <a:t>4</a:t>
            </a:r>
            <a:r>
              <a:rPr lang="ru-RU" sz="3600" b="1" dirty="0" smtClean="0">
                <a:solidFill>
                  <a:schemeClr val="accent3"/>
                </a:solidFill>
                <a:latin typeface="+mn-lt"/>
              </a:rPr>
              <a:t> год </a:t>
            </a:r>
            <a:endParaRPr lang="ru-RU" sz="3600" b="1" dirty="0">
              <a:solidFill>
                <a:schemeClr val="accent3"/>
              </a:solidFill>
              <a:latin typeface="+mn-lt"/>
            </a:endParaRPr>
          </a:p>
          <a:p>
            <a:pPr algn="ctr"/>
            <a:r>
              <a:rPr lang="ru-RU" sz="3600" b="1" dirty="0">
                <a:solidFill>
                  <a:schemeClr val="accent3"/>
                </a:solidFill>
                <a:latin typeface="+mn-lt"/>
              </a:rPr>
              <a:t>и задачах на </a:t>
            </a:r>
            <a:r>
              <a:rPr lang="ru-RU" sz="3600" b="1" dirty="0" smtClean="0">
                <a:solidFill>
                  <a:schemeClr val="accent3"/>
                </a:solidFill>
                <a:latin typeface="+mn-lt"/>
              </a:rPr>
              <a:t>201</a:t>
            </a:r>
            <a:r>
              <a:rPr lang="en-US" sz="3600" b="1" dirty="0" smtClean="0">
                <a:solidFill>
                  <a:schemeClr val="accent3"/>
                </a:solidFill>
                <a:latin typeface="+mn-lt"/>
              </a:rPr>
              <a:t>5</a:t>
            </a:r>
            <a:r>
              <a:rPr lang="ru-RU" sz="3600" b="1" dirty="0" smtClean="0">
                <a:solidFill>
                  <a:schemeClr val="accent3"/>
                </a:solidFill>
                <a:latin typeface="+mn-lt"/>
              </a:rPr>
              <a:t> год</a:t>
            </a:r>
            <a:endParaRPr lang="ru-RU" sz="3600" b="1" dirty="0">
              <a:solidFill>
                <a:schemeClr val="accent3"/>
              </a:solidFill>
              <a:latin typeface="+mn-lt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971600" y="3212976"/>
            <a:ext cx="7416824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44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48680"/>
            <a:ext cx="8858312" cy="912734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Мониторинг поступления налога на прибыль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за 11 месяцев 2014 года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2" name="Номер слайда 5"/>
          <p:cNvSpPr txBox="1">
            <a:spLocks/>
          </p:cNvSpPr>
          <p:nvPr/>
        </p:nvSpPr>
        <p:spPr>
          <a:xfrm>
            <a:off x="8473878" y="44624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10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098247506"/>
              </p:ext>
            </p:extLst>
          </p:nvPr>
        </p:nvGraphicFramePr>
        <p:xfrm>
          <a:off x="345228" y="1461414"/>
          <a:ext cx="8534784" cy="5207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Стрелка вверх 2"/>
          <p:cNvSpPr/>
          <p:nvPr/>
        </p:nvSpPr>
        <p:spPr>
          <a:xfrm>
            <a:off x="4860032" y="1844824"/>
            <a:ext cx="2160240" cy="864096"/>
          </a:xfrm>
          <a:prstGeom prst="up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16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dirty="0" err="1" smtClean="0"/>
              <a:t>млрд.руб</a:t>
            </a:r>
            <a:r>
              <a:rPr lang="ru-RU" sz="1600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156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928694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Поступление налога на имущество организаций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в бюджет Республики Татарстан</a:t>
            </a: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861169"/>
              </p:ext>
            </p:extLst>
          </p:nvPr>
        </p:nvGraphicFramePr>
        <p:xfrm>
          <a:off x="142844" y="1500174"/>
          <a:ext cx="8749636" cy="5241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5"/>
          <p:cNvSpPr txBox="1">
            <a:spLocks/>
          </p:cNvSpPr>
          <p:nvPr/>
        </p:nvSpPr>
        <p:spPr>
          <a:xfrm>
            <a:off x="8532440" y="46038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11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4427984" y="4149080"/>
            <a:ext cx="1008112" cy="64807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/>
              <a:t>131,7%</a:t>
            </a:r>
            <a:endParaRPr lang="ru-RU" sz="1600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6012160" y="3825044"/>
            <a:ext cx="1008112" cy="648072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/>
              <a:t>102,6%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23061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1416790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Положительные факторы</a:t>
            </a:r>
            <a:r>
              <a:rPr lang="ru-RU" sz="2800" dirty="0">
                <a:solidFill>
                  <a:schemeClr val="tx1"/>
                </a:solidFill>
              </a:rPr>
              <a:t>, влияющие на </a:t>
            </a:r>
            <a:r>
              <a:rPr lang="ru-RU" sz="2800" dirty="0" smtClean="0">
                <a:solidFill>
                  <a:schemeClr val="tx1"/>
                </a:solidFill>
              </a:rPr>
              <a:t>поступление </a:t>
            </a:r>
            <a:r>
              <a:rPr lang="ru-RU" sz="2800" dirty="0">
                <a:solidFill>
                  <a:schemeClr val="tx1"/>
                </a:solidFill>
              </a:rPr>
              <a:t>налога на имущество </a:t>
            </a:r>
            <a:r>
              <a:rPr lang="ru-RU" sz="2800" dirty="0" smtClean="0">
                <a:solidFill>
                  <a:schemeClr val="tx1"/>
                </a:solidFill>
              </a:rPr>
              <a:t>организаций в бюджет </a:t>
            </a:r>
            <a:r>
              <a:rPr lang="ru-RU" sz="2800" dirty="0">
                <a:solidFill>
                  <a:schemeClr val="tx1"/>
                </a:solidFill>
              </a:rPr>
              <a:t>Республики Татарстан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0" name="Номер слайда 5"/>
          <p:cNvSpPr txBox="1">
            <a:spLocks/>
          </p:cNvSpPr>
          <p:nvPr/>
        </p:nvSpPr>
        <p:spPr>
          <a:xfrm>
            <a:off x="8473878" y="44624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12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057926"/>
            <a:ext cx="9144000" cy="7950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2400" dirty="0" smtClean="0">
                <a:latin typeface="+mn-lt"/>
              </a:rPr>
              <a:t>Оптимизация льгот по налогу на имущество организаций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409400"/>
              </p:ext>
            </p:extLst>
          </p:nvPr>
        </p:nvGraphicFramePr>
        <p:xfrm>
          <a:off x="395536" y="3505995"/>
          <a:ext cx="8280919" cy="2947341"/>
        </p:xfrm>
        <a:graphic>
          <a:graphicData uri="http://schemas.openxmlformats.org/drawingml/2006/table">
            <a:tbl>
              <a:tblPr/>
              <a:tblGrid>
                <a:gridCol w="2736304"/>
                <a:gridCol w="1512168"/>
                <a:gridCol w="1512168"/>
                <a:gridCol w="1368152"/>
                <a:gridCol w="1152127"/>
              </a:tblGrid>
              <a:tr h="1044594">
                <a:tc>
                  <a:txBody>
                    <a:bodyPr/>
                    <a:lstStyle/>
                    <a:p>
                      <a:pPr algn="ctr" fontAlgn="b"/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2012 г.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 г.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 г.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Всего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0817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Оптимизация</a:t>
                      </a:r>
                      <a:b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региональных льгот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2,8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5,5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4576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Оптимизация</a:t>
                      </a:r>
                      <a:b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</a:b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федеральных льгот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236296" y="3068960"/>
            <a:ext cx="13883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+mn-lt"/>
              </a:rPr>
              <a:t>млрд. руб.</a:t>
            </a:r>
            <a:r>
              <a:rPr lang="ru-RU" sz="2000" dirty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088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1416790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Отрицательные факторы</a:t>
            </a:r>
            <a:r>
              <a:rPr lang="ru-RU" sz="2800" dirty="0">
                <a:solidFill>
                  <a:schemeClr val="tx1"/>
                </a:solidFill>
              </a:rPr>
              <a:t>, влияющие на </a:t>
            </a:r>
            <a:r>
              <a:rPr lang="ru-RU" sz="2800" dirty="0" smtClean="0">
                <a:solidFill>
                  <a:schemeClr val="tx1"/>
                </a:solidFill>
              </a:rPr>
              <a:t>поступление </a:t>
            </a:r>
            <a:r>
              <a:rPr lang="ru-RU" sz="2800" dirty="0">
                <a:solidFill>
                  <a:schemeClr val="tx1"/>
                </a:solidFill>
              </a:rPr>
              <a:t>налога на имущество </a:t>
            </a:r>
            <a:r>
              <a:rPr lang="ru-RU" sz="2800" dirty="0" smtClean="0">
                <a:solidFill>
                  <a:schemeClr val="tx1"/>
                </a:solidFill>
              </a:rPr>
              <a:t>организаций в бюджет </a:t>
            </a:r>
            <a:r>
              <a:rPr lang="ru-RU" sz="2800" dirty="0">
                <a:solidFill>
                  <a:schemeClr val="tx1"/>
                </a:solidFill>
              </a:rPr>
              <a:t>Республики Татарстан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10" name="Номер слайда 5"/>
          <p:cNvSpPr txBox="1">
            <a:spLocks/>
          </p:cNvSpPr>
          <p:nvPr/>
        </p:nvSpPr>
        <p:spPr>
          <a:xfrm>
            <a:off x="8473878" y="44624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13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057926"/>
            <a:ext cx="9144000" cy="7950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2400" dirty="0" smtClean="0">
                <a:latin typeface="+mn-lt"/>
              </a:rPr>
              <a:t>Исключение из налогообложения движимого 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имущества в 2013- 2014гг.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45308"/>
              </p:ext>
            </p:extLst>
          </p:nvPr>
        </p:nvGraphicFramePr>
        <p:xfrm>
          <a:off x="755577" y="3505994"/>
          <a:ext cx="7509072" cy="2659310"/>
        </p:xfrm>
        <a:graphic>
          <a:graphicData uri="http://schemas.openxmlformats.org/drawingml/2006/table">
            <a:tbl>
              <a:tblPr/>
              <a:tblGrid>
                <a:gridCol w="2520279"/>
                <a:gridCol w="2592288"/>
                <a:gridCol w="2396505"/>
              </a:tblGrid>
              <a:tr h="13622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2013 г.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2014 г.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Всего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BF"/>
                    </a:solidFill>
                  </a:tcPr>
                </a:tc>
              </a:tr>
              <a:tr h="12970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- 2,1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- 3,5</a:t>
                      </a:r>
                      <a:endParaRPr lang="ru-RU" sz="3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- 5,6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7020272" y="3068960"/>
            <a:ext cx="13883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+mn-lt"/>
              </a:rPr>
              <a:t>млрд. руб.</a:t>
            </a:r>
            <a:r>
              <a:rPr lang="ru-RU" sz="2000" dirty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020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48680"/>
            <a:ext cx="9144000" cy="576064"/>
          </a:xfrm>
        </p:spPr>
        <p:txBody>
          <a:bodyPr/>
          <a:lstStyle/>
          <a:p>
            <a:r>
              <a:rPr lang="ru-RU" sz="2800" b="1" dirty="0"/>
              <a:t>Поступление акцизов в консолидированный бюджет Республики Татарстан</a:t>
            </a:r>
          </a:p>
        </p:txBody>
      </p:sp>
      <p:sp>
        <p:nvSpPr>
          <p:cNvPr id="7" name="Номер слайда 5"/>
          <p:cNvSpPr txBox="1">
            <a:spLocks/>
          </p:cNvSpPr>
          <p:nvPr/>
        </p:nvSpPr>
        <p:spPr>
          <a:xfrm>
            <a:off x="8473878" y="44624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14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399700"/>
              </p:ext>
            </p:extLst>
          </p:nvPr>
        </p:nvGraphicFramePr>
        <p:xfrm>
          <a:off x="251519" y="1628801"/>
          <a:ext cx="8806932" cy="485809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6434287"/>
                <a:gridCol w="2372645"/>
              </a:tblGrid>
              <a:tr h="288031"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effectLst/>
                        </a:rPr>
                        <a:t>млн. руб</a:t>
                      </a:r>
                      <a:r>
                        <a:rPr lang="ru-RU" sz="2800" u="none" strike="noStrike" dirty="0">
                          <a:effectLst/>
                        </a:rPr>
                        <a:t>.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2000" marB="720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14947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 dirty="0">
                          <a:effectLst/>
                        </a:rPr>
                        <a:t> 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 dirty="0" err="1">
                          <a:effectLst/>
                        </a:rPr>
                        <a:t>Ожид</a:t>
                      </a:r>
                      <a:r>
                        <a:rPr lang="ru-RU" sz="2800" u="none" strike="noStrike" dirty="0">
                          <a:effectLst/>
                        </a:rPr>
                        <a:t>.  </a:t>
                      </a:r>
                      <a:r>
                        <a:rPr lang="ru-RU" sz="2800" u="none" strike="noStrike" dirty="0" smtClean="0">
                          <a:effectLst/>
                        </a:rPr>
                        <a:t/>
                      </a:r>
                      <a:br>
                        <a:rPr lang="ru-RU" sz="2800" u="none" strike="noStrike" dirty="0" smtClean="0">
                          <a:effectLst/>
                        </a:rPr>
                      </a:br>
                      <a:r>
                        <a:rPr lang="ru-RU" sz="2800" u="none" strike="noStrike" dirty="0" smtClean="0">
                          <a:effectLst/>
                        </a:rPr>
                        <a:t>2014 год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5AEFF"/>
                    </a:solidFill>
                  </a:tcPr>
                </a:tc>
              </a:tr>
              <a:tr h="498245">
                <a:tc>
                  <a:txBody>
                    <a:bodyPr/>
                    <a:lstStyle/>
                    <a:p>
                      <a:pPr algn="ctr" fontAlgn="t"/>
                      <a:r>
                        <a:rPr lang="ru-RU" sz="2800" b="1" u="none" strike="noStrike" dirty="0">
                          <a:effectLst/>
                        </a:rPr>
                        <a:t>ВСЕГО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2000" marB="7200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u="none" strike="noStrike" dirty="0">
                          <a:effectLst/>
                        </a:rPr>
                        <a:t>19 055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2000" marB="7200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8160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2400" i="1" u="none" strike="noStrike" dirty="0">
                          <a:effectLst/>
                        </a:rPr>
                        <a:t>в том </a:t>
                      </a:r>
                      <a:r>
                        <a:rPr lang="ru-RU" sz="2400" i="1" u="none" strike="noStrike" dirty="0" smtClean="0">
                          <a:effectLst/>
                        </a:rPr>
                        <a:t>числе:</a:t>
                      </a:r>
                      <a:endParaRPr lang="ru-RU" sz="2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2000" marB="72000"/>
                </a:tc>
                <a:tc hMerge="1">
                  <a:txBody>
                    <a:bodyPr/>
                    <a:lstStyle/>
                    <a:p>
                      <a:pPr algn="r" fontAlgn="ctr"/>
                      <a:endParaRPr lang="ru-RU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</a:tr>
              <a:tr h="498245"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u="none" strike="noStrike" dirty="0" smtClean="0">
                          <a:effectLst/>
                        </a:rPr>
                        <a:t> Акцизы </a:t>
                      </a:r>
                      <a:r>
                        <a:rPr lang="ru-RU" sz="2800" u="none" strike="noStrike" dirty="0">
                          <a:effectLst/>
                        </a:rPr>
                        <a:t>на алкоголь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2000" marB="7200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>
                          <a:effectLst/>
                        </a:rPr>
                        <a:t>6 043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2000" marB="72000" anchor="ctr"/>
                </a:tc>
              </a:tr>
              <a:tr h="498245"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u="none" strike="noStrike" dirty="0" smtClean="0">
                          <a:effectLst/>
                        </a:rPr>
                        <a:t> Акцизы </a:t>
                      </a:r>
                      <a:r>
                        <a:rPr lang="ru-RU" sz="2800" u="none" strike="noStrike" dirty="0">
                          <a:effectLst/>
                        </a:rPr>
                        <a:t>на пиво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2000" marB="7200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 dirty="0">
                          <a:effectLst/>
                        </a:rPr>
                        <a:t>5 557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2000" marB="72000" anchor="ctr"/>
                </a:tc>
              </a:tr>
              <a:tr h="498245">
                <a:tc>
                  <a:txBody>
                    <a:bodyPr/>
                    <a:lstStyle/>
                    <a:p>
                      <a:pPr algn="l" fontAlgn="t"/>
                      <a:r>
                        <a:rPr lang="ru-RU" sz="2800" u="none" strike="noStrike" dirty="0" smtClean="0">
                          <a:effectLst/>
                        </a:rPr>
                        <a:t> Акцизы </a:t>
                      </a:r>
                      <a:r>
                        <a:rPr lang="ru-RU" sz="2800" u="none" strike="noStrike" dirty="0">
                          <a:effectLst/>
                        </a:rPr>
                        <a:t>на нефтепродукты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2000" marB="7200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 dirty="0">
                          <a:effectLst/>
                        </a:rPr>
                        <a:t>7 454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2000" marB="720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166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476672"/>
            <a:ext cx="8784976" cy="864095"/>
          </a:xfrm>
        </p:spPr>
        <p:txBody>
          <a:bodyPr/>
          <a:lstStyle/>
          <a:p>
            <a:r>
              <a:rPr lang="ru-RU" sz="2400" b="1" dirty="0">
                <a:latin typeface="+mn-lt"/>
              </a:rPr>
              <a:t>Доходы и расходы дорожных фондов Республики Татарстан </a:t>
            </a:r>
            <a:br>
              <a:rPr lang="ru-RU" sz="2400" b="1" dirty="0">
                <a:latin typeface="+mn-lt"/>
              </a:rPr>
            </a:br>
            <a:r>
              <a:rPr lang="ru-RU" sz="2400" b="1" dirty="0">
                <a:latin typeface="+mn-lt"/>
              </a:rPr>
              <a:t>и муниципальных образований на 2014-2017 годы</a:t>
            </a:r>
          </a:p>
        </p:txBody>
      </p:sp>
      <p:sp>
        <p:nvSpPr>
          <p:cNvPr id="6" name="Номер слайда 5"/>
          <p:cNvSpPr txBox="1">
            <a:spLocks/>
          </p:cNvSpPr>
          <p:nvPr/>
        </p:nvSpPr>
        <p:spPr>
          <a:xfrm>
            <a:off x="8532440" y="46038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15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500932"/>
              </p:ext>
            </p:extLst>
          </p:nvPr>
        </p:nvGraphicFramePr>
        <p:xfrm>
          <a:off x="179511" y="1509713"/>
          <a:ext cx="8784978" cy="451157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4426538"/>
                <a:gridCol w="1089610"/>
                <a:gridCol w="1089610"/>
                <a:gridCol w="1089610"/>
                <a:gridCol w="1089610"/>
              </a:tblGrid>
              <a:tr h="889730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1" u="none" strike="noStrike" dirty="0">
                          <a:effectLst/>
                        </a:rPr>
                        <a:t> 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620" marB="0" anchor="b"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2014 год</a:t>
                      </a:r>
                      <a:br>
                        <a:rPr lang="ru-RU" sz="2000" b="1" u="none" strike="noStrike" dirty="0">
                          <a:effectLst/>
                        </a:rPr>
                      </a:br>
                      <a:r>
                        <a:rPr lang="ru-RU" sz="2000" b="1" u="none" strike="noStrike" dirty="0" err="1" smtClean="0">
                          <a:effectLst/>
                        </a:rPr>
                        <a:t>ожид</a:t>
                      </a:r>
                      <a:r>
                        <a:rPr lang="ru-RU" sz="2000" b="1" u="none" strike="noStrike" dirty="0" smtClean="0">
                          <a:effectLst/>
                        </a:rPr>
                        <a:t>.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620" marB="0" anchor="ctr"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2015 год</a:t>
                      </a:r>
                      <a:br>
                        <a:rPr lang="ru-RU" sz="2000" b="1" u="none" strike="noStrike" dirty="0">
                          <a:effectLst/>
                        </a:rPr>
                      </a:br>
                      <a:r>
                        <a:rPr lang="ru-RU" sz="2000" b="1" u="none" strike="noStrike" dirty="0">
                          <a:effectLst/>
                        </a:rPr>
                        <a:t>прогноз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620" marB="0" anchor="ctr"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2016 год</a:t>
                      </a:r>
                      <a:br>
                        <a:rPr lang="ru-RU" sz="2000" b="1" u="none" strike="noStrike" dirty="0">
                          <a:effectLst/>
                        </a:rPr>
                      </a:br>
                      <a:r>
                        <a:rPr lang="ru-RU" sz="2000" b="1" u="none" strike="noStrike" dirty="0">
                          <a:effectLst/>
                        </a:rPr>
                        <a:t>прогноз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620" marB="0" anchor="ctr"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2017 год</a:t>
                      </a:r>
                      <a:br>
                        <a:rPr lang="ru-RU" sz="2000" b="1" u="none" strike="noStrike" dirty="0">
                          <a:effectLst/>
                        </a:rPr>
                      </a:br>
                      <a:r>
                        <a:rPr lang="ru-RU" sz="2000" b="1" u="none" strike="noStrike" dirty="0">
                          <a:effectLst/>
                        </a:rPr>
                        <a:t>прогноз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620" marB="0" anchor="ctr">
                    <a:solidFill>
                      <a:srgbClr val="65AEFF"/>
                    </a:solidFill>
                  </a:tcPr>
                </a:tc>
              </a:tr>
              <a:tr h="119729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 smtClean="0">
                          <a:effectLst/>
                        </a:rPr>
                        <a:t>Доходы </a:t>
                      </a:r>
                      <a:r>
                        <a:rPr lang="ru-RU" sz="1800" u="none" strike="noStrike" dirty="0">
                          <a:effectLst/>
                        </a:rPr>
                        <a:t>дорожных фондов, заложенные в консолидированном бюджете Республики </a:t>
                      </a:r>
                      <a:r>
                        <a:rPr lang="ru-RU" sz="1800" u="none" strike="noStrike" dirty="0" smtClean="0">
                          <a:effectLst/>
                        </a:rPr>
                        <a:t>Татарстан *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9 400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9 202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10 753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>
                          <a:effectLst/>
                        </a:rPr>
                        <a:t>11 169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620" marB="0" anchor="ctr"/>
                </a:tc>
              </a:tr>
              <a:tr h="1886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</a:rPr>
                        <a:t>Прогноз Минфина Республики Татарстан по доходам дорожных фондов, поступающих в консолидированный бюджет Республики </a:t>
                      </a:r>
                      <a:r>
                        <a:rPr lang="ru-RU" sz="1800" u="none" strike="noStrike" dirty="0" smtClean="0">
                          <a:effectLst/>
                        </a:rPr>
                        <a:t>Татарстан *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 smtClean="0">
                          <a:effectLst/>
                        </a:rPr>
                        <a:t>7 454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7 060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7 904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u="none" strike="noStrike" dirty="0">
                          <a:effectLst/>
                        </a:rPr>
                        <a:t>7 448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620" marB="0" anchor="ctr"/>
                </a:tc>
              </a:tr>
              <a:tr h="5382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 err="1">
                          <a:effectLst/>
                        </a:rPr>
                        <a:t>Недопоступление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 smtClean="0">
                          <a:effectLst/>
                        </a:rPr>
                        <a:t>-1 946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</a:rPr>
                        <a:t>-2 142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</a:rPr>
                        <a:t>-2 849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</a:rPr>
                        <a:t>-3 721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54889" y="1156101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/>
              <a:t>млн.руб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6309320"/>
            <a:ext cx="50928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* </a:t>
            </a:r>
            <a:r>
              <a:rPr lang="ru-RU" dirty="0" smtClean="0"/>
              <a:t>без учета транспортного налога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9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48680"/>
            <a:ext cx="9144000" cy="866527"/>
          </a:xfrm>
        </p:spPr>
        <p:txBody>
          <a:bodyPr/>
          <a:lstStyle/>
          <a:p>
            <a:r>
              <a:rPr lang="ru-RU" sz="2400" b="1" dirty="0" smtClean="0"/>
              <a:t>Поступление НДФЛ в консолидированный бюджет РТ </a:t>
            </a:r>
            <a:br>
              <a:rPr lang="ru-RU" sz="2400" b="1" dirty="0" smtClean="0"/>
            </a:br>
            <a:r>
              <a:rPr lang="ru-RU" sz="2400" b="1" dirty="0" smtClean="0"/>
              <a:t>(</a:t>
            </a:r>
            <a:r>
              <a:rPr lang="ru-RU" sz="2400" b="1" dirty="0" err="1" smtClean="0"/>
              <a:t>млрд.руб</a:t>
            </a:r>
            <a:r>
              <a:rPr lang="ru-RU" sz="2400" b="1" dirty="0" smtClean="0"/>
              <a:t>.)</a:t>
            </a:r>
            <a:endParaRPr lang="ru-RU" sz="2400" b="1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262475934"/>
              </p:ext>
            </p:extLst>
          </p:nvPr>
        </p:nvGraphicFramePr>
        <p:xfrm>
          <a:off x="107504" y="1484784"/>
          <a:ext cx="892899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5"/>
          <p:cNvSpPr txBox="1">
            <a:spLocks/>
          </p:cNvSpPr>
          <p:nvPr/>
        </p:nvSpPr>
        <p:spPr>
          <a:xfrm>
            <a:off x="8532440" y="46038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16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984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984742"/>
          </a:xfrm>
        </p:spPr>
        <p:txBody>
          <a:bodyPr/>
          <a:lstStyle/>
          <a:p>
            <a:r>
              <a:rPr lang="ru-RU" sz="2800" dirty="0">
                <a:solidFill>
                  <a:schemeClr val="tx1"/>
                </a:solidFill>
              </a:rPr>
              <a:t>Динамика поступлений и возвратов НДФЛ 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041540119"/>
              </p:ext>
            </p:extLst>
          </p:nvPr>
        </p:nvGraphicFramePr>
        <p:xfrm>
          <a:off x="215008" y="1124744"/>
          <a:ext cx="8677472" cy="5512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омер слайда 5"/>
          <p:cNvSpPr txBox="1">
            <a:spLocks/>
          </p:cNvSpPr>
          <p:nvPr/>
        </p:nvSpPr>
        <p:spPr>
          <a:xfrm>
            <a:off x="8473878" y="44624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17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148698"/>
            <a:ext cx="13160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err="1" smtClean="0">
                <a:solidFill>
                  <a:schemeClr val="accent3"/>
                </a:solidFill>
                <a:latin typeface="+mn-lt"/>
              </a:rPr>
              <a:t>млрд.руб</a:t>
            </a:r>
            <a:r>
              <a:rPr lang="ru-RU" sz="2000" b="1" dirty="0" smtClean="0">
                <a:solidFill>
                  <a:schemeClr val="accent3"/>
                </a:solidFill>
                <a:latin typeface="+mn-lt"/>
              </a:rPr>
              <a:t>.</a:t>
            </a:r>
            <a:endParaRPr lang="ru-RU" sz="20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27934" y="1148698"/>
            <a:ext cx="13160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err="1" smtClean="0">
                <a:solidFill>
                  <a:schemeClr val="tx2"/>
                </a:solidFill>
                <a:latin typeface="+mn-lt"/>
              </a:rPr>
              <a:t>млрд.руб</a:t>
            </a:r>
            <a:r>
              <a:rPr lang="ru-RU" sz="2000" b="1" dirty="0" smtClean="0">
                <a:solidFill>
                  <a:schemeClr val="tx2"/>
                </a:solidFill>
                <a:latin typeface="+mn-lt"/>
              </a:rPr>
              <a:t>.</a:t>
            </a:r>
            <a:endParaRPr lang="ru-RU" sz="20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487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-18653" y="764704"/>
            <a:ext cx="9144000" cy="984742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Факторы, оказывающие </a:t>
            </a:r>
            <a:r>
              <a:rPr lang="ru-RU" sz="2800" dirty="0">
                <a:solidFill>
                  <a:schemeClr val="tx1"/>
                </a:solidFill>
              </a:rPr>
              <a:t>влияние на </a:t>
            </a: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поступление НДФЛ </a:t>
            </a:r>
            <a:r>
              <a:rPr lang="ru-RU" sz="2800" dirty="0">
                <a:solidFill>
                  <a:schemeClr val="tx1"/>
                </a:solidFill>
              </a:rPr>
              <a:t>в 2015 году </a:t>
            </a:r>
          </a:p>
        </p:txBody>
      </p:sp>
      <p:sp>
        <p:nvSpPr>
          <p:cNvPr id="4" name="Номер слайда 5"/>
          <p:cNvSpPr txBox="1">
            <a:spLocks/>
          </p:cNvSpPr>
          <p:nvPr/>
        </p:nvSpPr>
        <p:spPr>
          <a:xfrm>
            <a:off x="8473878" y="44624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18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348233"/>
              </p:ext>
            </p:extLst>
          </p:nvPr>
        </p:nvGraphicFramePr>
        <p:xfrm>
          <a:off x="395536" y="2276872"/>
          <a:ext cx="8280920" cy="30243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52193"/>
                <a:gridCol w="2228727"/>
              </a:tblGrid>
              <a:tr h="10122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 smtClean="0">
                          <a:effectLst/>
                        </a:rPr>
                        <a:t>Рост </a:t>
                      </a:r>
                      <a:r>
                        <a:rPr lang="ru-RU" sz="2400" u="none" strike="noStrike" dirty="0">
                          <a:effectLst/>
                        </a:rPr>
                        <a:t>ставки по дивидендам </a:t>
                      </a:r>
                      <a:r>
                        <a:rPr lang="ru-RU" sz="2400" u="none" strike="noStrike" dirty="0" smtClean="0">
                          <a:effectLst/>
                        </a:rPr>
                        <a:t/>
                      </a:r>
                      <a:br>
                        <a:rPr lang="ru-RU" sz="2400" u="none" strike="noStrike" dirty="0" smtClean="0">
                          <a:effectLst/>
                        </a:rPr>
                      </a:br>
                      <a:r>
                        <a:rPr lang="ru-RU" sz="2400" u="none" strike="noStrike" dirty="0" smtClean="0">
                          <a:effectLst/>
                        </a:rPr>
                        <a:t>с </a:t>
                      </a:r>
                      <a:r>
                        <a:rPr lang="ru-RU" sz="2400" u="none" strike="noStrike" dirty="0">
                          <a:effectLst/>
                        </a:rPr>
                        <a:t>9 до 13 процентов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 smtClean="0">
                          <a:effectLst/>
                        </a:rPr>
                        <a:t>600 </a:t>
                      </a:r>
                      <a:r>
                        <a:rPr lang="ru-RU" sz="2800" u="none" strike="noStrike" dirty="0" err="1" smtClean="0">
                          <a:effectLst/>
                        </a:rPr>
                        <a:t>млн.руб</a:t>
                      </a:r>
                      <a:r>
                        <a:rPr lang="ru-RU" sz="2800" u="none" strike="noStrike" dirty="0" smtClean="0">
                          <a:effectLst/>
                        </a:rPr>
                        <a:t>.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05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 smtClean="0">
                          <a:effectLst/>
                        </a:rPr>
                        <a:t>Зачисление </a:t>
                      </a:r>
                      <a:r>
                        <a:rPr lang="ru-RU" sz="2400" u="none" strike="noStrike" dirty="0">
                          <a:effectLst/>
                        </a:rPr>
                        <a:t>НДФЛ от иностранных граждан, осуществляющих трудовую деятельность на основании патента, по нормативу 100% 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u="none" strike="noStrike" dirty="0" smtClean="0">
                          <a:effectLst/>
                        </a:rPr>
                        <a:t>350 </a:t>
                      </a:r>
                      <a:r>
                        <a:rPr lang="ru-RU" sz="2800" u="none" strike="noStrike" dirty="0" err="1" smtClean="0">
                          <a:effectLst/>
                        </a:rPr>
                        <a:t>млн.руб</a:t>
                      </a:r>
                      <a:r>
                        <a:rPr lang="ru-RU" sz="2800" u="none" strike="noStrike" dirty="0" smtClean="0">
                          <a:effectLst/>
                        </a:rPr>
                        <a:t>.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06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692696"/>
            <a:ext cx="9144000" cy="624702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Ожидаемые расходы бюджетов  в 2014 году</a:t>
            </a: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628572"/>
              </p:ext>
            </p:extLst>
          </p:nvPr>
        </p:nvGraphicFramePr>
        <p:xfrm>
          <a:off x="323528" y="2276872"/>
          <a:ext cx="8496944" cy="42484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192688"/>
                <a:gridCol w="2304256"/>
              </a:tblGrid>
              <a:tr h="1416157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Консолидированный бюджет Республики Татарстан</a:t>
                      </a:r>
                      <a:endParaRPr lang="ru-RU" sz="3200" b="1" dirty="0"/>
                    </a:p>
                  </a:txBody>
                  <a:tcPr anchor="ctr"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/>
                        <a:t>227</a:t>
                      </a:r>
                      <a:endParaRPr lang="ru-RU" sz="4800" b="1" dirty="0"/>
                    </a:p>
                  </a:txBody>
                  <a:tcPr anchor="ctr"/>
                </a:tc>
              </a:tr>
              <a:tr h="1416157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Бюджет Республики Татарстан</a:t>
                      </a:r>
                      <a:endParaRPr lang="ru-RU" sz="3200" b="1" dirty="0"/>
                    </a:p>
                  </a:txBody>
                  <a:tcPr anchor="ctr"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/>
                        <a:t>192</a:t>
                      </a:r>
                      <a:endParaRPr lang="ru-RU" sz="4800" b="1" dirty="0"/>
                    </a:p>
                  </a:txBody>
                  <a:tcPr anchor="ctr"/>
                </a:tc>
              </a:tr>
              <a:tr h="1416157"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/>
                        <a:t>Местные бюджеты</a:t>
                      </a:r>
                      <a:endParaRPr lang="ru-RU" sz="3200" b="1" dirty="0"/>
                    </a:p>
                  </a:txBody>
                  <a:tcPr anchor="ctr"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/>
                        <a:t>74</a:t>
                      </a:r>
                      <a:endParaRPr lang="ru-RU" sz="48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944740" y="1772816"/>
            <a:ext cx="17121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800" dirty="0" smtClean="0">
                <a:latin typeface="+mn-lt"/>
              </a:rPr>
              <a:t>млрд.руб.</a:t>
            </a:r>
            <a:endParaRPr lang="ru-RU" sz="2800" dirty="0">
              <a:latin typeface="+mn-lt"/>
            </a:endParaRPr>
          </a:p>
        </p:txBody>
      </p:sp>
      <p:sp>
        <p:nvSpPr>
          <p:cNvPr id="7" name="Номер слайда 5"/>
          <p:cNvSpPr txBox="1">
            <a:spLocks/>
          </p:cNvSpPr>
          <p:nvPr/>
        </p:nvSpPr>
        <p:spPr>
          <a:xfrm>
            <a:off x="8473878" y="44624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19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989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98474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Мобилизация налоговых и неналоговых </a:t>
            </a:r>
            <a:r>
              <a:rPr lang="ru-RU" dirty="0">
                <a:solidFill>
                  <a:schemeClr val="tx1"/>
                </a:solidFill>
              </a:rPr>
              <a:t>доходов, таможенных сборов и пошлин, отчислений во внебюджетные </a:t>
            </a:r>
            <a:r>
              <a:rPr lang="ru-RU" dirty="0" smtClean="0">
                <a:solidFill>
                  <a:schemeClr val="tx1"/>
                </a:solidFill>
              </a:rPr>
              <a:t>фонды, собираемых с </a:t>
            </a:r>
            <a:r>
              <a:rPr lang="ru-RU" dirty="0">
                <a:solidFill>
                  <a:schemeClr val="tx1"/>
                </a:solidFill>
              </a:rPr>
              <a:t>территории </a:t>
            </a:r>
            <a:r>
              <a:rPr lang="ru-RU" dirty="0" smtClean="0">
                <a:solidFill>
                  <a:schemeClr val="tx1"/>
                </a:solidFill>
              </a:rPr>
              <a:t>республики в 2010 – 2014 </a:t>
            </a:r>
            <a:r>
              <a:rPr lang="ru-RU" dirty="0" err="1" smtClean="0">
                <a:solidFill>
                  <a:schemeClr val="tx1"/>
                </a:solidFill>
              </a:rPr>
              <a:t>г.г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402385278"/>
              </p:ext>
            </p:extLst>
          </p:nvPr>
        </p:nvGraphicFramePr>
        <p:xfrm>
          <a:off x="107504" y="2172926"/>
          <a:ext cx="8928992" cy="4496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омер слайда 5"/>
          <p:cNvSpPr txBox="1">
            <a:spLocks/>
          </p:cNvSpPr>
          <p:nvPr/>
        </p:nvSpPr>
        <p:spPr>
          <a:xfrm>
            <a:off x="8473878" y="44624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2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8114" y="1988840"/>
            <a:ext cx="13160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err="1" smtClean="0">
                <a:latin typeface="+mn-lt"/>
              </a:rPr>
              <a:t>млрд.руб</a:t>
            </a:r>
            <a:r>
              <a:rPr lang="ru-RU" sz="2000" b="1" dirty="0" smtClean="0">
                <a:latin typeface="+mn-lt"/>
              </a:rPr>
              <a:t>.</a:t>
            </a:r>
            <a:endParaRPr lang="ru-RU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362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928694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Структура расходов консолидированного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бюджета Республики Татарстан</a:t>
            </a: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43646079"/>
              </p:ext>
            </p:extLst>
          </p:nvPr>
        </p:nvGraphicFramePr>
        <p:xfrm>
          <a:off x="143508" y="1209167"/>
          <a:ext cx="8856984" cy="5648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5"/>
          <p:cNvSpPr txBox="1">
            <a:spLocks/>
          </p:cNvSpPr>
          <p:nvPr/>
        </p:nvSpPr>
        <p:spPr>
          <a:xfrm>
            <a:off x="8532440" y="46038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20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915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620688"/>
            <a:ext cx="9144000" cy="1008112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Рост фонда оплаты труда и собственных доходов консолидированного бюджета Республики Татарстан за 2013-2014 годы</a:t>
            </a: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148171"/>
              </p:ext>
            </p:extLst>
          </p:nvPr>
        </p:nvGraphicFramePr>
        <p:xfrm>
          <a:off x="395536" y="2348880"/>
          <a:ext cx="8496944" cy="283231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5215604"/>
                <a:gridCol w="3281340"/>
              </a:tblGrid>
              <a:tr h="1416157"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/>
                        <a:t>Рост расходов на </a:t>
                      </a:r>
                      <a:br>
                        <a:rPr lang="ru-RU" sz="2800" b="0" dirty="0" smtClean="0"/>
                      </a:br>
                      <a:r>
                        <a:rPr lang="ru-RU" sz="2800" b="0" dirty="0" smtClean="0"/>
                        <a:t>заработную плату</a:t>
                      </a:r>
                      <a:endParaRPr lang="ru-RU" sz="2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0" dirty="0" smtClean="0"/>
                        <a:t> + 24 </a:t>
                      </a:r>
                      <a:r>
                        <a:rPr lang="ru-RU" sz="3600" b="0" dirty="0" err="1" smtClean="0"/>
                        <a:t>млрд.рублей</a:t>
                      </a:r>
                      <a:endParaRPr lang="ru-RU" sz="3600" b="0" dirty="0"/>
                    </a:p>
                  </a:txBody>
                  <a:tcPr anchor="ctr"/>
                </a:tc>
              </a:tr>
              <a:tr h="1416157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Рост собственных доходов</a:t>
                      </a:r>
                      <a:endParaRPr lang="ru-RU" sz="2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+ 17 </a:t>
                      </a:r>
                      <a:br>
                        <a:rPr lang="ru-RU" sz="3600" dirty="0" smtClean="0"/>
                      </a:br>
                      <a:r>
                        <a:rPr lang="ru-RU" sz="3600" dirty="0" smtClean="0"/>
                        <a:t>млрд. рублей</a:t>
                      </a:r>
                      <a:endParaRPr lang="ru-RU" sz="36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Номер слайда 5"/>
          <p:cNvSpPr txBox="1">
            <a:spLocks/>
          </p:cNvSpPr>
          <p:nvPr/>
        </p:nvSpPr>
        <p:spPr>
          <a:xfrm>
            <a:off x="8473878" y="44624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21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218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9117013" cy="432048"/>
          </a:xfrm>
          <a:noFill/>
        </p:spPr>
        <p:txBody>
          <a:bodyPr/>
          <a:lstStyle/>
          <a:p>
            <a:r>
              <a:rPr lang="ru-RU" sz="2400" b="1" dirty="0" smtClean="0"/>
              <a:t>Параметры повышения заработной платы</a:t>
            </a:r>
            <a:endParaRPr lang="ru-RU" sz="2400" b="1" dirty="0"/>
          </a:p>
        </p:txBody>
      </p:sp>
      <p:sp>
        <p:nvSpPr>
          <p:cNvPr id="6" name="Номер слайда 5"/>
          <p:cNvSpPr txBox="1">
            <a:spLocks/>
          </p:cNvSpPr>
          <p:nvPr/>
        </p:nvSpPr>
        <p:spPr>
          <a:xfrm>
            <a:off x="8532440" y="46038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22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624598"/>
              </p:ext>
            </p:extLst>
          </p:nvPr>
        </p:nvGraphicFramePr>
        <p:xfrm>
          <a:off x="179512" y="1124744"/>
          <a:ext cx="8712968" cy="562935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824536"/>
                <a:gridCol w="1902595"/>
                <a:gridCol w="1985837"/>
              </a:tblGrid>
              <a:tr h="55155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Наименование показателя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rgbClr val="65AE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</a:rPr>
                        <a:t>Прогноз параметров </a:t>
                      </a:r>
                      <a:br>
                        <a:rPr lang="ru-RU" sz="1800" b="1" dirty="0" smtClean="0">
                          <a:effectLst/>
                        </a:rPr>
                      </a:br>
                      <a:r>
                        <a:rPr lang="ru-RU" sz="1800" b="1" dirty="0" smtClean="0">
                          <a:effectLst/>
                        </a:rPr>
                        <a:t>за 2014</a:t>
                      </a:r>
                      <a:r>
                        <a:rPr lang="ru-RU" sz="1800" b="1" baseline="0" dirty="0" smtClean="0">
                          <a:effectLst/>
                        </a:rPr>
                        <a:t> год</a:t>
                      </a:r>
                      <a:endParaRPr lang="ru-RU" sz="18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rgbClr val="65A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26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сумма,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рублей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% к средней</a:t>
                      </a:r>
                      <a:br>
                        <a:rPr lang="ru-RU" sz="1800" b="1" dirty="0" smtClean="0">
                          <a:effectLst/>
                        </a:rPr>
                      </a:br>
                      <a:r>
                        <a:rPr lang="ru-RU" sz="1800" b="1" dirty="0" smtClean="0">
                          <a:effectLst/>
                        </a:rPr>
                        <a:t> з/п по региону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rgbClr val="65AEFF"/>
                    </a:solidFill>
                  </a:tcPr>
                </a:tc>
              </a:tr>
              <a:tr h="747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Прогнозируемый размер средней заработной платы в Республике Татарстан, рублей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 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800,0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7620" marR="7620" marT="7620" marB="0" anchor="ctr"/>
                </a:tc>
              </a:tr>
              <a:tr h="747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Педагогические работники образовательных учреждений общего образования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 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019,4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100,8</a:t>
                      </a:r>
                    </a:p>
                  </a:txBody>
                  <a:tcPr marL="7620" marR="7620" marT="7620" marB="0" anchor="ctr"/>
                </a:tc>
              </a:tr>
              <a:tr h="912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Педагогические работники дошкольных учреждений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111,8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109,4</a:t>
                      </a:r>
                    </a:p>
                  </a:txBody>
                  <a:tcPr marL="7620" marR="7620" marT="7620" marB="0" anchor="ctr"/>
                </a:tc>
              </a:tr>
              <a:tr h="698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effectLst/>
                        </a:rPr>
                        <a:t>Педагогические работники учреждений дополнительного образования детей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18 810,0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66,0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1256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Преподаватели и мастера производственного обучения образовательных учреждений начального и среднего профессионального образования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 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815,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82,1</a:t>
                      </a: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298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444" y="548680"/>
            <a:ext cx="9117013" cy="576064"/>
          </a:xfrm>
          <a:noFill/>
        </p:spPr>
        <p:txBody>
          <a:bodyPr/>
          <a:lstStyle/>
          <a:p>
            <a:r>
              <a:rPr lang="ru-RU" sz="2400" b="1" dirty="0" smtClean="0"/>
              <a:t>Параметры повышения заработной платы (продолжение)</a:t>
            </a:r>
            <a:endParaRPr lang="ru-RU" sz="2400" b="1" dirty="0"/>
          </a:p>
        </p:txBody>
      </p:sp>
      <p:sp>
        <p:nvSpPr>
          <p:cNvPr id="6" name="Номер слайда 5"/>
          <p:cNvSpPr txBox="1">
            <a:spLocks/>
          </p:cNvSpPr>
          <p:nvPr/>
        </p:nvSpPr>
        <p:spPr>
          <a:xfrm>
            <a:off x="8532440" y="46038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23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456287"/>
              </p:ext>
            </p:extLst>
          </p:nvPr>
        </p:nvGraphicFramePr>
        <p:xfrm>
          <a:off x="179512" y="1124745"/>
          <a:ext cx="8712968" cy="566432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166992"/>
                <a:gridCol w="1560139"/>
                <a:gridCol w="1985837"/>
              </a:tblGrid>
              <a:tr h="55026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Наименование показателя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rgbClr val="65AE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Прогноз параметров</a:t>
                      </a:r>
                      <a:br>
                        <a:rPr lang="ru-RU" sz="1800" b="1" dirty="0" smtClean="0">
                          <a:effectLst/>
                        </a:rPr>
                      </a:br>
                      <a:r>
                        <a:rPr lang="ru-RU" sz="1800" b="1" dirty="0" smtClean="0">
                          <a:effectLst/>
                        </a:rPr>
                        <a:t>за 2014</a:t>
                      </a:r>
                      <a:r>
                        <a:rPr lang="ru-RU" sz="1800" b="1" baseline="0" dirty="0" smtClean="0">
                          <a:effectLst/>
                        </a:rPr>
                        <a:t> год</a:t>
                      </a:r>
                      <a:endParaRPr lang="ru-RU" sz="18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rgbClr val="65A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14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сумма,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рублей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% к средней</a:t>
                      </a:r>
                      <a:br>
                        <a:rPr lang="ru-RU" sz="1600" b="1" dirty="0" smtClean="0">
                          <a:effectLst/>
                        </a:rPr>
                      </a:br>
                      <a:r>
                        <a:rPr lang="ru-RU" sz="1600" b="1" dirty="0" smtClean="0">
                          <a:effectLst/>
                        </a:rPr>
                        <a:t> з/п по региону</a:t>
                      </a: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 anchor="ctr">
                    <a:solidFill>
                      <a:srgbClr val="65AEFF"/>
                    </a:solidFill>
                  </a:tcPr>
                </a:tc>
              </a:tr>
              <a:tr h="550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Преподаватели образовательных учреждений высшего профессионального образования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40 286,7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144,9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316571">
                <a:tc>
                  <a:txBody>
                    <a:bodyPr/>
                    <a:lstStyle/>
                    <a:p>
                      <a:pPr indent="311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mtClean="0">
                          <a:effectLst/>
                        </a:rPr>
                        <a:t>Научные сотрудники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938,4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104,1</a:t>
                      </a:r>
                    </a:p>
                  </a:txBody>
                  <a:tcPr marL="7620" marR="7620" marT="7620" marB="0" anchor="ctr"/>
                </a:tc>
              </a:tr>
              <a:tr h="550267">
                <a:tc>
                  <a:txBody>
                    <a:bodyPr/>
                    <a:lstStyle/>
                    <a:p>
                      <a:pPr indent="311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Работники учреждений культуры, искусства и кинематографии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18 042,0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64,9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316571">
                <a:tc>
                  <a:txBody>
                    <a:bodyPr/>
                    <a:lstStyle/>
                    <a:p>
                      <a:pPr indent="311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Социальные работники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ru-RU" sz="20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905,0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64,4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1402691">
                <a:tc>
                  <a:txBody>
                    <a:bodyPr/>
                    <a:lstStyle/>
                    <a:p>
                      <a:pPr indent="311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Врачи и работники медицинских организаций, имеющие высшее медицинское (фармацевтическое) или иное высшее образование, предоставляющие медицинские услуги (обеспечивающие предоставление медицинских услуг</a:t>
                      </a:r>
                      <a:r>
                        <a:rPr lang="ru-RU" sz="1600" dirty="0">
                          <a:effectLst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408,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131,0</a:t>
                      </a:r>
                    </a:p>
                  </a:txBody>
                  <a:tcPr marL="7620" marR="7620" marT="7620" marB="0" anchor="ctr"/>
                </a:tc>
              </a:tr>
              <a:tr h="377112">
                <a:tc>
                  <a:txBody>
                    <a:bodyPr/>
                    <a:lstStyle/>
                    <a:p>
                      <a:pPr indent="311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Средний медицинский (фармацевтический) персонал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21 183,0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76,2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377112">
                <a:tc>
                  <a:txBody>
                    <a:bodyPr/>
                    <a:lstStyle/>
                    <a:p>
                      <a:pPr indent="311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Младший медицинский (фармацевтический) персонал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14 178,0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51,0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  <a:tr h="550267">
                <a:tc>
                  <a:txBody>
                    <a:bodyPr/>
                    <a:lstStyle/>
                    <a:p>
                      <a:pPr indent="311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Педагогический  персонал учреждений для детей − сирот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 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630,0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85,0</a:t>
                      </a:r>
                      <a:endParaRPr lang="ru-RU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71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1272774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Информация по дополнительным расходам бюджета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Республики </a:t>
            </a:r>
            <a:r>
              <a:rPr lang="ru-RU" dirty="0">
                <a:solidFill>
                  <a:schemeClr val="tx1"/>
                </a:solidFill>
              </a:rPr>
              <a:t>Татарстан на </a:t>
            </a:r>
            <a:r>
              <a:rPr lang="ru-RU" dirty="0" smtClean="0">
                <a:solidFill>
                  <a:schemeClr val="tx1"/>
                </a:solidFill>
              </a:rPr>
              <a:t>создание дополнительных дошкольных </a:t>
            </a:r>
            <a:r>
              <a:rPr lang="ru-RU" dirty="0">
                <a:solidFill>
                  <a:schemeClr val="tx1"/>
                </a:solidFill>
              </a:rPr>
              <a:t>мест в </a:t>
            </a:r>
            <a:r>
              <a:rPr lang="ru-RU" dirty="0" smtClean="0">
                <a:solidFill>
                  <a:schemeClr val="tx1"/>
                </a:solidFill>
              </a:rPr>
              <a:t>2013 году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5"/>
          <p:cNvSpPr txBox="1">
            <a:spLocks/>
          </p:cNvSpPr>
          <p:nvPr/>
        </p:nvSpPr>
        <p:spPr>
          <a:xfrm>
            <a:off x="8532440" y="46038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24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827841"/>
              </p:ext>
            </p:extLst>
          </p:nvPr>
        </p:nvGraphicFramePr>
        <p:xfrm>
          <a:off x="395536" y="2060849"/>
          <a:ext cx="8136903" cy="4284936"/>
        </p:xfrm>
        <a:graphic>
          <a:graphicData uri="http://schemas.openxmlformats.org/drawingml/2006/table">
            <a:tbl>
              <a:tblPr/>
              <a:tblGrid>
                <a:gridCol w="4968552"/>
                <a:gridCol w="1656184"/>
                <a:gridCol w="1512167"/>
              </a:tblGrid>
              <a:tr h="6291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Количество создаваемых мест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5AE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6 537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919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2000" marR="72000" marT="72000" marB="72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83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Расходы на создание дополнительных мест,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млн.рублей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E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2 234,3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5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 </a:t>
                      </a:r>
                      <a:r>
                        <a:rPr lang="ru-RU" sz="2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т.ч</a:t>
                      </a:r>
                      <a:r>
                        <a:rPr lang="ru-RU" sz="2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за счет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сумма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уд.вес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291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федерального бюджета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962,2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43,1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1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бюджета Республики Татарстан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1 272,1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56,9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12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1272774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Информация по дополнительным расходам бюджета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Республики </a:t>
            </a:r>
            <a:r>
              <a:rPr lang="ru-RU" dirty="0">
                <a:solidFill>
                  <a:schemeClr val="tx1"/>
                </a:solidFill>
              </a:rPr>
              <a:t>Татарстан на </a:t>
            </a:r>
            <a:r>
              <a:rPr lang="ru-RU" dirty="0" smtClean="0">
                <a:solidFill>
                  <a:schemeClr val="tx1"/>
                </a:solidFill>
              </a:rPr>
              <a:t>создание дополнительных дошкольных </a:t>
            </a:r>
            <a:r>
              <a:rPr lang="ru-RU" dirty="0">
                <a:solidFill>
                  <a:schemeClr val="tx1"/>
                </a:solidFill>
              </a:rPr>
              <a:t>мест в </a:t>
            </a:r>
            <a:r>
              <a:rPr lang="ru-RU" dirty="0" smtClean="0">
                <a:solidFill>
                  <a:schemeClr val="tx1"/>
                </a:solidFill>
              </a:rPr>
              <a:t>2014 году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5"/>
          <p:cNvSpPr txBox="1">
            <a:spLocks/>
          </p:cNvSpPr>
          <p:nvPr/>
        </p:nvSpPr>
        <p:spPr>
          <a:xfrm>
            <a:off x="8532440" y="46038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25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861843"/>
              </p:ext>
            </p:extLst>
          </p:nvPr>
        </p:nvGraphicFramePr>
        <p:xfrm>
          <a:off x="395536" y="2060849"/>
          <a:ext cx="8136903" cy="4284936"/>
        </p:xfrm>
        <a:graphic>
          <a:graphicData uri="http://schemas.openxmlformats.org/drawingml/2006/table">
            <a:tbl>
              <a:tblPr/>
              <a:tblGrid>
                <a:gridCol w="4968552"/>
                <a:gridCol w="1656184"/>
                <a:gridCol w="1512167"/>
              </a:tblGrid>
              <a:tr h="6291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Количество создаваемых мест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5AE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11 075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919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2000" marR="72000" marT="72000" marB="72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83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Расходы на создание дополнительных мест,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млн.рублей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E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5 083,9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5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в </a:t>
                      </a:r>
                      <a:r>
                        <a:rPr lang="ru-RU" sz="2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т.ч</a:t>
                      </a:r>
                      <a:r>
                        <a:rPr lang="ru-RU" sz="2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за счет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сумма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уд.вес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291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федерального бюджета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238</a:t>
                      </a:r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,6 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24,4</a:t>
                      </a:r>
                      <a:endParaRPr lang="ru-RU" sz="2800" b="1" i="0" u="none" strike="noStrike" dirty="0"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1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бюджета Республики Татарстан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3 845,3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75,6 </a:t>
                      </a:r>
                      <a:endParaRPr lang="ru-RU" sz="2800" b="1" i="0" u="none" strike="noStrike" dirty="0"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988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1272774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Информация по дополнительным расходам бюджета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Республики </a:t>
            </a:r>
            <a:r>
              <a:rPr lang="ru-RU" dirty="0">
                <a:solidFill>
                  <a:schemeClr val="tx1"/>
                </a:solidFill>
              </a:rPr>
              <a:t>Татарстан на </a:t>
            </a:r>
            <a:r>
              <a:rPr lang="ru-RU" dirty="0" smtClean="0">
                <a:solidFill>
                  <a:schemeClr val="tx1"/>
                </a:solidFill>
              </a:rPr>
              <a:t>создание дополнительных дошкольных </a:t>
            </a:r>
            <a:r>
              <a:rPr lang="ru-RU" dirty="0">
                <a:solidFill>
                  <a:schemeClr val="tx1"/>
                </a:solidFill>
              </a:rPr>
              <a:t>мест в </a:t>
            </a:r>
            <a:r>
              <a:rPr lang="ru-RU" dirty="0" smtClean="0">
                <a:solidFill>
                  <a:schemeClr val="tx1"/>
                </a:solidFill>
              </a:rPr>
              <a:t>2015 году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5"/>
          <p:cNvSpPr txBox="1">
            <a:spLocks/>
          </p:cNvSpPr>
          <p:nvPr/>
        </p:nvSpPr>
        <p:spPr>
          <a:xfrm>
            <a:off x="8532440" y="46038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26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030097"/>
              </p:ext>
            </p:extLst>
          </p:nvPr>
        </p:nvGraphicFramePr>
        <p:xfrm>
          <a:off x="395536" y="2060849"/>
          <a:ext cx="8136903" cy="2516784"/>
        </p:xfrm>
        <a:graphic>
          <a:graphicData uri="http://schemas.openxmlformats.org/drawingml/2006/table">
            <a:tbl>
              <a:tblPr/>
              <a:tblGrid>
                <a:gridCol w="4968552"/>
                <a:gridCol w="3168351"/>
              </a:tblGrid>
              <a:tr h="6291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Количество создаваемых мест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13 180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2919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72000" marR="72000" marT="72000" marB="720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83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Расходы на создание дополнительных мест, </a:t>
                      </a:r>
                      <a:r>
                        <a:rPr lang="ru-RU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млн.рублей</a:t>
                      </a:r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</a:t>
                      </a: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471,2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2000" marR="72000" marT="7200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868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928694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Динамика дополнительных расходов </a:t>
            </a:r>
            <a:r>
              <a:rPr lang="ru-RU" sz="2800" dirty="0">
                <a:solidFill>
                  <a:schemeClr val="tx1"/>
                </a:solidFill>
              </a:rPr>
              <a:t>на содержание вновь создаваемых дошкольных </a:t>
            </a:r>
            <a:r>
              <a:rPr lang="ru-RU" sz="2800" dirty="0" smtClean="0">
                <a:solidFill>
                  <a:schemeClr val="tx1"/>
                </a:solidFill>
              </a:rPr>
              <a:t>мест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38912422"/>
              </p:ext>
            </p:extLst>
          </p:nvPr>
        </p:nvGraphicFramePr>
        <p:xfrm>
          <a:off x="142844" y="1500174"/>
          <a:ext cx="8893652" cy="5241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5"/>
          <p:cNvSpPr txBox="1">
            <a:spLocks/>
          </p:cNvSpPr>
          <p:nvPr/>
        </p:nvSpPr>
        <p:spPr>
          <a:xfrm>
            <a:off x="8532440" y="46038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27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8316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542613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+mn-lt"/>
              </a:rPr>
              <a:t>Принятые меры по оптимизации бюджетных расходов на содержание </a:t>
            </a:r>
            <a:br>
              <a:rPr lang="ru-RU" sz="2000" b="1" dirty="0" smtClean="0">
                <a:latin typeface="+mn-lt"/>
              </a:rPr>
            </a:br>
            <a:r>
              <a:rPr lang="ru-RU" sz="2000" b="1" dirty="0" smtClean="0">
                <a:latin typeface="+mn-lt"/>
              </a:rPr>
              <a:t>органов государственного управления Республики Татарстан</a:t>
            </a:r>
            <a:endParaRPr lang="ru-RU" sz="2000" b="1" dirty="0">
              <a:latin typeface="+mn-lt"/>
            </a:endParaRPr>
          </a:p>
        </p:txBody>
      </p:sp>
      <p:sp>
        <p:nvSpPr>
          <p:cNvPr id="12" name="Номер слайда 5"/>
          <p:cNvSpPr txBox="1">
            <a:spLocks/>
          </p:cNvSpPr>
          <p:nvPr/>
        </p:nvSpPr>
        <p:spPr>
          <a:xfrm>
            <a:off x="8473878" y="44624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28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77623" y="1363373"/>
            <a:ext cx="8784975" cy="10215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С 1 января 2014 года повышена заработная плата государственных служащих и служащих в среднем на 13 процентов за счет сокращения численности работников государственных органов Республики Татарстан.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77623" y="2477941"/>
            <a:ext cx="8784975" cy="132802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Ежегодно устанавливаются нормативы расходов на услуги связи и прочие текущие расходы. Так, на 2014 год норматив на услуги связи установлен в размере не более 8,5 </a:t>
            </a:r>
            <a:r>
              <a:rPr lang="ru-RU" dirty="0" err="1" smtClean="0"/>
              <a:t>тыс.рублей</a:t>
            </a:r>
            <a:r>
              <a:rPr lang="ru-RU" dirty="0" smtClean="0"/>
              <a:t> на одного работника в год, прочие текущие расходы – не более 6,0 </a:t>
            </a:r>
            <a:r>
              <a:rPr lang="ru-RU" dirty="0" err="1" smtClean="0"/>
              <a:t>тыс.рублей</a:t>
            </a:r>
            <a:r>
              <a:rPr lang="ru-RU" dirty="0" smtClean="0"/>
              <a:t> на одного работника в месяц.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77624" y="3918733"/>
            <a:ext cx="8784974" cy="132802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Осуществляется мониторинг расходов на предмет соблюдения установленного Министерством финансов Российской Федерации норматива расходов для Республики Татарстан в размере не более 2,8 процентов от налоговых и неналоговых доходов консолидированного бюджета. Данный норматив соблюдается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9512" y="5359630"/>
            <a:ext cx="8784974" cy="71508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Ежегодно </a:t>
            </a:r>
            <a:r>
              <a:rPr lang="ru-RU" dirty="0"/>
              <a:t>устанавливаются лимиты количества служебных легковых автомобилей в органах государственной власти.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79512" y="6187593"/>
            <a:ext cx="8784974" cy="40862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Установлены нормативные затраты на содержание автомобильного транспорта.</a:t>
            </a:r>
          </a:p>
        </p:txBody>
      </p:sp>
    </p:spTree>
    <p:extLst>
      <p:ext uri="{BB962C8B-B14F-4D97-AF65-F5344CB8AC3E}">
        <p14:creationId xmlns:p14="http://schemas.microsoft.com/office/powerpoint/2010/main" val="39855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824" y="548680"/>
            <a:ext cx="8952358" cy="1010816"/>
          </a:xfrm>
        </p:spPr>
        <p:txBody>
          <a:bodyPr/>
          <a:lstStyle/>
          <a:p>
            <a:r>
              <a:rPr lang="ru-RU" sz="2000" b="1" dirty="0"/>
              <a:t>Перечень районов и </a:t>
            </a:r>
            <a:r>
              <a:rPr lang="ru-RU" sz="2000" b="1" dirty="0" smtClean="0"/>
              <a:t>министерств, </a:t>
            </a:r>
            <a:r>
              <a:rPr lang="ru-RU" sz="2000" b="1" dirty="0"/>
              <a:t>по </a:t>
            </a:r>
            <a:r>
              <a:rPr lang="ru-RU" sz="2000" b="1" dirty="0" smtClean="0"/>
              <a:t>которым неоднократно </a:t>
            </a:r>
            <a:r>
              <a:rPr lang="ru-RU" sz="2000" b="1" dirty="0"/>
              <a:t>допускалось образование  кредиторской задолженности  перед поставщиками коммунальных услуг,   по платежам в внебюджетные  фонды,  несвоевременная  уплата налогов  бюджетными </a:t>
            </a:r>
            <a:r>
              <a:rPr lang="ru-RU" sz="2000" b="1" dirty="0" smtClean="0"/>
              <a:t>учреждениями</a:t>
            </a:r>
            <a:endParaRPr lang="ru-RU" sz="2000" b="1" dirty="0"/>
          </a:p>
        </p:txBody>
      </p:sp>
      <p:sp>
        <p:nvSpPr>
          <p:cNvPr id="6" name="Номер слайда 5"/>
          <p:cNvSpPr txBox="1">
            <a:spLocks/>
          </p:cNvSpPr>
          <p:nvPr/>
        </p:nvSpPr>
        <p:spPr>
          <a:xfrm>
            <a:off x="8532440" y="46038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29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848967"/>
              </p:ext>
            </p:extLst>
          </p:nvPr>
        </p:nvGraphicFramePr>
        <p:xfrm>
          <a:off x="971600" y="2492896"/>
          <a:ext cx="7272808" cy="1584960"/>
        </p:xfrm>
        <a:graphic>
          <a:graphicData uri="http://schemas.openxmlformats.org/drawingml/2006/table">
            <a:tbl>
              <a:tblPr bandRow="1">
                <a:tableStyleId>{912C8C85-51F0-491E-9774-3900AFEF0FD7}</a:tableStyleId>
              </a:tblPr>
              <a:tblGrid>
                <a:gridCol w="72728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err="1" smtClean="0">
                          <a:effectLst/>
                        </a:rPr>
                        <a:t>Кукморский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err="1" smtClean="0">
                          <a:effectLst/>
                        </a:rPr>
                        <a:t>Мамадышский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</a:rPr>
                        <a:t>Менделеевский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</a:rPr>
                        <a:t>Рыбно-</a:t>
                      </a:r>
                      <a:r>
                        <a:rPr lang="ru-RU" sz="2000" kern="1200" dirty="0" err="1" smtClean="0">
                          <a:effectLst/>
                        </a:rPr>
                        <a:t>Слободский</a:t>
                      </a:r>
                      <a:endParaRPr lang="ru-RU" sz="20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856070"/>
              </p:ext>
            </p:extLst>
          </p:nvPr>
        </p:nvGraphicFramePr>
        <p:xfrm>
          <a:off x="971600" y="4653136"/>
          <a:ext cx="7248128" cy="140208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7248128"/>
              </a:tblGrid>
              <a:tr h="629032">
                <a:tc>
                  <a:txBody>
                    <a:bodyPr/>
                    <a:lstStyle/>
                    <a:p>
                      <a:pPr algn="ctr"/>
                      <a:r>
                        <a:rPr lang="ru-RU" sz="2000" kern="1200" dirty="0" smtClean="0">
                          <a:effectLst/>
                        </a:rPr>
                        <a:t>Учреждения, подведомственные </a:t>
                      </a:r>
                      <a:br>
                        <a:rPr lang="ru-RU" sz="2000" kern="1200" dirty="0" smtClean="0">
                          <a:effectLst/>
                        </a:rPr>
                      </a:br>
                      <a:r>
                        <a:rPr lang="ru-RU" sz="2000" kern="1200" dirty="0" smtClean="0">
                          <a:effectLst/>
                        </a:rPr>
                        <a:t>Министерству здравоохранения Республики Татарстан</a:t>
                      </a:r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effectLst/>
                        </a:rPr>
                        <a:t>Учреждения, подведомственные </a:t>
                      </a:r>
                      <a:br>
                        <a:rPr lang="ru-RU" sz="2000" kern="1200" dirty="0" smtClean="0">
                          <a:effectLst/>
                        </a:rPr>
                      </a:br>
                      <a:r>
                        <a:rPr lang="ru-RU" sz="2000" kern="1200" dirty="0" smtClean="0">
                          <a:effectLst/>
                        </a:rPr>
                        <a:t>Министерству лесного хозяйства Республики Татарстан. </a:t>
                      </a:r>
                      <a:endParaRPr lang="ru-RU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70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98474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Мобилизация налоговых и неналоговых доходов на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территории Республики Татарстан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56402127"/>
              </p:ext>
            </p:extLst>
          </p:nvPr>
        </p:nvGraphicFramePr>
        <p:xfrm>
          <a:off x="107504" y="1844824"/>
          <a:ext cx="892899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омер слайда 5"/>
          <p:cNvSpPr txBox="1">
            <a:spLocks/>
          </p:cNvSpPr>
          <p:nvPr/>
        </p:nvSpPr>
        <p:spPr>
          <a:xfrm>
            <a:off x="8473878" y="44624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3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412776"/>
            <a:ext cx="13160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err="1" smtClean="0">
                <a:latin typeface="+mn-lt"/>
              </a:rPr>
              <a:t>млрд.руб</a:t>
            </a:r>
            <a:r>
              <a:rPr lang="ru-RU" sz="2000" b="1" dirty="0" smtClean="0">
                <a:latin typeface="+mn-lt"/>
              </a:rPr>
              <a:t>.</a:t>
            </a:r>
            <a:endParaRPr lang="ru-RU" sz="2000" b="1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21548" y="2956302"/>
            <a:ext cx="1609864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Рост в 2 раза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420265" y="4797152"/>
            <a:ext cx="1611147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Рост в 1,6 раза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69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824" y="548680"/>
            <a:ext cx="8952358" cy="1010816"/>
          </a:xfrm>
        </p:spPr>
        <p:txBody>
          <a:bodyPr/>
          <a:lstStyle/>
          <a:p>
            <a:r>
              <a:rPr lang="ru-RU" sz="2800" b="1" dirty="0" smtClean="0"/>
              <a:t>Перечень районов, необоснованно принявших решения по увеличению плана </a:t>
            </a:r>
            <a:br>
              <a:rPr lang="ru-RU" sz="2800" b="1" dirty="0" smtClean="0"/>
            </a:br>
            <a:r>
              <a:rPr lang="ru-RU" sz="2800" b="1" dirty="0" smtClean="0"/>
              <a:t>по собственным доходам </a:t>
            </a:r>
            <a:endParaRPr lang="ru-RU" sz="28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839194"/>
              </p:ext>
            </p:extLst>
          </p:nvPr>
        </p:nvGraphicFramePr>
        <p:xfrm>
          <a:off x="1475656" y="2708920"/>
          <a:ext cx="6096000" cy="2887131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6096000"/>
              </a:tblGrid>
              <a:tr h="929292">
                <a:tc>
                  <a:txBody>
                    <a:bodyPr/>
                    <a:lstStyle/>
                    <a:p>
                      <a:pPr algn="ctr"/>
                      <a:r>
                        <a:rPr lang="ru-RU" sz="3200" kern="1200" dirty="0" err="1" smtClean="0">
                          <a:effectLst/>
                        </a:rPr>
                        <a:t>Алькеевский</a:t>
                      </a:r>
                      <a:endParaRPr lang="ru-RU" sz="4000" dirty="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</a:tr>
              <a:tr h="1028547">
                <a:tc>
                  <a:txBody>
                    <a:bodyPr/>
                    <a:lstStyle/>
                    <a:p>
                      <a:pPr algn="ctr"/>
                      <a:r>
                        <a:rPr lang="ru-RU" sz="3200" kern="1200" dirty="0" err="1" smtClean="0">
                          <a:effectLst/>
                        </a:rPr>
                        <a:t>Кукморский</a:t>
                      </a:r>
                      <a:endParaRPr lang="ru-RU" sz="4000" dirty="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</a:tr>
              <a:tr h="929292">
                <a:tc>
                  <a:txBody>
                    <a:bodyPr/>
                    <a:lstStyle/>
                    <a:p>
                      <a:pPr algn="ctr"/>
                      <a:r>
                        <a:rPr lang="ru-RU" sz="3200" kern="1200" dirty="0" smtClean="0">
                          <a:effectLst/>
                        </a:rPr>
                        <a:t>Менделеевский</a:t>
                      </a:r>
                      <a:endParaRPr lang="ru-RU" sz="4000" dirty="0">
                        <a:solidFill>
                          <a:schemeClr val="accent2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Номер слайда 5"/>
          <p:cNvSpPr txBox="1">
            <a:spLocks/>
          </p:cNvSpPr>
          <p:nvPr/>
        </p:nvSpPr>
        <p:spPr>
          <a:xfrm>
            <a:off x="8532440" y="46038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30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548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одержимое 10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35396771"/>
              </p:ext>
            </p:extLst>
          </p:nvPr>
        </p:nvGraphicFramePr>
        <p:xfrm>
          <a:off x="323528" y="1124744"/>
          <a:ext cx="864096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Структура государственного долга Республики Татарстан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1740" y="1245479"/>
            <a:ext cx="1979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latin typeface="+mj-lt"/>
              </a:rPr>
              <a:t>млрд. рублей</a:t>
            </a:r>
            <a:endParaRPr lang="ru-RU" sz="2000" b="1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64088" y="1457986"/>
            <a:ext cx="73129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+mn-lt"/>
              </a:rPr>
              <a:t>8</a:t>
            </a:r>
            <a:r>
              <a:rPr lang="en-US" sz="2400" b="1" dirty="0" smtClean="0">
                <a:latin typeface="+mn-lt"/>
              </a:rPr>
              <a:t>5</a:t>
            </a:r>
            <a:r>
              <a:rPr lang="ru-RU" sz="2400" b="1" dirty="0" smtClean="0">
                <a:latin typeface="+mn-lt"/>
              </a:rPr>
              <a:t>,</a:t>
            </a:r>
            <a:r>
              <a:rPr lang="en-US" sz="2400" b="1" dirty="0" smtClean="0">
                <a:latin typeface="+mn-lt"/>
              </a:rPr>
              <a:t>3</a:t>
            </a:r>
            <a:endParaRPr lang="ru-RU" sz="2400" b="1" dirty="0">
              <a:latin typeface="+mn-lt"/>
            </a:endParaRPr>
          </a:p>
        </p:txBody>
      </p:sp>
      <p:sp>
        <p:nvSpPr>
          <p:cNvPr id="8" name="Номер слайда 5"/>
          <p:cNvSpPr txBox="1">
            <a:spLocks/>
          </p:cNvSpPr>
          <p:nvPr/>
        </p:nvSpPr>
        <p:spPr>
          <a:xfrm>
            <a:off x="8532440" y="46038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31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654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1056750"/>
          </a:xfrm>
        </p:spPr>
        <p:txBody>
          <a:bodyPr/>
          <a:lstStyle/>
          <a:p>
            <a:pPr marL="0" indent="0">
              <a:spcBef>
                <a:spcPts val="0"/>
              </a:spcBef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Долговая нагрузка на бюджет Республики Татарстан</a:t>
            </a:r>
            <a:br>
              <a:rPr lang="ru-RU" sz="28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</a:br>
            <a:r>
              <a:rPr lang="ru-RU" sz="2000" b="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(Отношение государственного долга Республики Татарстан к доходам бюджета Республики Татарстан без учета безвозмездных поступлений) </a:t>
            </a:r>
          </a:p>
          <a:p>
            <a:pPr marL="0" indent="0">
              <a:spcBef>
                <a:spcPts val="0"/>
              </a:spcBef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 sz="2800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532090821"/>
              </p:ext>
            </p:extLst>
          </p:nvPr>
        </p:nvGraphicFramePr>
        <p:xfrm>
          <a:off x="43390" y="1628800"/>
          <a:ext cx="885698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230" y="5914146"/>
            <a:ext cx="908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соответствии со статьей 107 Бюджетного Кодекса РФ отношение объема</a:t>
            </a:r>
            <a:br>
              <a:rPr lang="ru-RU" dirty="0" smtClean="0"/>
            </a:br>
            <a:r>
              <a:rPr lang="ru-RU" dirty="0" smtClean="0"/>
              <a:t>государственного долга субъекта РФ к объему доходов бюджета без учета</a:t>
            </a:r>
            <a:br>
              <a:rPr lang="ru-RU" dirty="0" smtClean="0"/>
            </a:br>
            <a:r>
              <a:rPr lang="ru-RU" dirty="0" smtClean="0"/>
              <a:t>безвозмездных поступлений не должно превышать 100%</a:t>
            </a:r>
            <a:endParaRPr lang="ru-RU" dirty="0"/>
          </a:p>
        </p:txBody>
      </p:sp>
      <p:sp>
        <p:nvSpPr>
          <p:cNvPr id="7" name="Номер слайда 5"/>
          <p:cNvSpPr txBox="1">
            <a:spLocks/>
          </p:cNvSpPr>
          <p:nvPr/>
        </p:nvSpPr>
        <p:spPr>
          <a:xfrm>
            <a:off x="8473878" y="44624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32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49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81742" y="1088740"/>
            <a:ext cx="9052523" cy="1080120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Количество бюджетов муниципальных образований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98460" y="2276872"/>
            <a:ext cx="4824536" cy="115212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prstClr val="white"/>
                </a:solidFill>
              </a:rPr>
              <a:t>955</a:t>
            </a:r>
            <a:r>
              <a:rPr lang="ru-RU" sz="3200" dirty="0" smtClean="0">
                <a:solidFill>
                  <a:prstClr val="white"/>
                </a:solidFill>
              </a:rPr>
              <a:t/>
            </a:r>
            <a:br>
              <a:rPr lang="ru-RU" sz="3200" dirty="0" smtClean="0">
                <a:solidFill>
                  <a:prstClr val="white"/>
                </a:solidFill>
              </a:rPr>
            </a:br>
            <a:r>
              <a:rPr lang="ru-RU" sz="3200" dirty="0" smtClean="0">
                <a:solidFill>
                  <a:prstClr val="white"/>
                </a:solidFill>
              </a:rPr>
              <a:t>Местных Бюджетов</a:t>
            </a:r>
            <a:endParaRPr lang="ru-RU" sz="3200" dirty="0">
              <a:solidFill>
                <a:prstClr val="white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2236" y="3645024"/>
            <a:ext cx="2232248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prstClr val="white"/>
                </a:solidFill>
              </a:rPr>
              <a:t>2</a:t>
            </a:r>
            <a:r>
              <a:rPr lang="ru-RU" dirty="0" smtClean="0">
                <a:solidFill>
                  <a:prstClr val="white"/>
                </a:solidFill>
              </a:rPr>
              <a:t/>
            </a:r>
            <a:br>
              <a:rPr lang="ru-RU" dirty="0" smtClean="0">
                <a:solidFill>
                  <a:prstClr val="white"/>
                </a:solidFill>
              </a:rPr>
            </a:br>
            <a:r>
              <a:rPr lang="ru-RU" dirty="0" smtClean="0">
                <a:solidFill>
                  <a:prstClr val="white"/>
                </a:solidFill>
              </a:rPr>
              <a:t>Городских округа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30508" y="3645024"/>
            <a:ext cx="3456384" cy="10603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prstClr val="white"/>
                </a:solidFill>
              </a:rPr>
              <a:t>43</a:t>
            </a:r>
            <a:r>
              <a:rPr lang="ru-RU" dirty="0" smtClean="0">
                <a:solidFill>
                  <a:prstClr val="white"/>
                </a:solidFill>
              </a:rPr>
              <a:t/>
            </a:r>
            <a:br>
              <a:rPr lang="ru-RU" dirty="0" smtClean="0">
                <a:solidFill>
                  <a:prstClr val="white"/>
                </a:solidFill>
              </a:rPr>
            </a:br>
            <a:r>
              <a:rPr lang="ru-RU" dirty="0" smtClean="0">
                <a:solidFill>
                  <a:prstClr val="white"/>
                </a:solidFill>
              </a:rPr>
              <a:t>Муниципальных районов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302916" y="3645024"/>
            <a:ext cx="2664296" cy="10603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prstClr val="white"/>
                </a:solidFill>
              </a:rPr>
              <a:t>910</a:t>
            </a:r>
            <a:r>
              <a:rPr lang="ru-RU" dirty="0" smtClean="0">
                <a:solidFill>
                  <a:prstClr val="white"/>
                </a:solidFill>
              </a:rPr>
              <a:t/>
            </a:r>
            <a:br>
              <a:rPr lang="ru-RU" dirty="0" smtClean="0">
                <a:solidFill>
                  <a:prstClr val="white"/>
                </a:solidFill>
              </a:rPr>
            </a:br>
            <a:r>
              <a:rPr lang="ru-RU" dirty="0" smtClean="0">
                <a:solidFill>
                  <a:prstClr val="white"/>
                </a:solidFill>
              </a:rPr>
              <a:t>Поселений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1" name="Текст 3"/>
          <p:cNvSpPr>
            <a:spLocks noGrp="1"/>
          </p:cNvSpPr>
          <p:nvPr>
            <p:ph type="body" sz="quarter" idx="12"/>
          </p:nvPr>
        </p:nvSpPr>
        <p:spPr>
          <a:xfrm>
            <a:off x="7858148" y="71414"/>
            <a:ext cx="1223970" cy="304020"/>
          </a:xfrm>
        </p:spPr>
        <p:txBody>
          <a:bodyPr/>
          <a:lstStyle/>
          <a:p>
            <a:endParaRPr lang="ru-RU"/>
          </a:p>
        </p:txBody>
      </p:sp>
      <p:sp>
        <p:nvSpPr>
          <p:cNvPr id="14" name="Номер слайда 5"/>
          <p:cNvSpPr txBox="1">
            <a:spLocks/>
          </p:cNvSpPr>
          <p:nvPr/>
        </p:nvSpPr>
        <p:spPr>
          <a:xfrm>
            <a:off x="8532440" y="46038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33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5301208"/>
            <a:ext cx="8568952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+mj-lt"/>
              </a:rPr>
              <a:t>Местные бюджеты на 2015 – 2017 годы сбалансированы по доходам и расходам и не имеют дефицита</a:t>
            </a:r>
            <a:endParaRPr lang="ru-RU" sz="2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517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928694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sz="2800" dirty="0" smtClean="0">
                <a:solidFill>
                  <a:schemeClr val="tx1"/>
                </a:solidFill>
              </a:rPr>
              <a:t>Структура бюджета Республики Татарстан 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в 201</a:t>
            </a:r>
            <a:r>
              <a:rPr lang="en-US" sz="2800" dirty="0" smtClean="0">
                <a:solidFill>
                  <a:schemeClr val="tx1"/>
                </a:solidFill>
              </a:rPr>
              <a:t>5</a:t>
            </a:r>
            <a:r>
              <a:rPr lang="ru-RU" sz="2800" dirty="0" smtClean="0">
                <a:solidFill>
                  <a:schemeClr val="tx1"/>
                </a:solidFill>
              </a:rPr>
              <a:t>-201</a:t>
            </a:r>
            <a:r>
              <a:rPr lang="en-US" sz="2800" dirty="0" smtClean="0">
                <a:solidFill>
                  <a:schemeClr val="tx1"/>
                </a:solidFill>
              </a:rPr>
              <a:t>7</a:t>
            </a:r>
            <a:r>
              <a:rPr lang="ru-RU" sz="2800" dirty="0" smtClean="0">
                <a:solidFill>
                  <a:schemeClr val="tx1"/>
                </a:solidFill>
              </a:rPr>
              <a:t> годах</a:t>
            </a:r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8688441"/>
              </p:ext>
            </p:extLst>
          </p:nvPr>
        </p:nvGraphicFramePr>
        <p:xfrm>
          <a:off x="0" y="1500174"/>
          <a:ext cx="9001156" cy="535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5"/>
          <p:cNvSpPr txBox="1">
            <a:spLocks/>
          </p:cNvSpPr>
          <p:nvPr/>
        </p:nvSpPr>
        <p:spPr>
          <a:xfrm>
            <a:off x="8532440" y="46038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34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343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928694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Дефицит бюджета Республики Татарстан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 в 2015-2017 годах</a:t>
            </a:r>
            <a:endParaRPr lang="ru-RU" sz="2800" dirty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64327620"/>
              </p:ext>
            </p:extLst>
          </p:nvPr>
        </p:nvGraphicFramePr>
        <p:xfrm>
          <a:off x="142844" y="1500174"/>
          <a:ext cx="8749636" cy="5241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Номер слайда 5"/>
          <p:cNvSpPr txBox="1">
            <a:spLocks/>
          </p:cNvSpPr>
          <p:nvPr/>
        </p:nvSpPr>
        <p:spPr>
          <a:xfrm>
            <a:off x="8532440" y="46038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35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965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824" y="548680"/>
            <a:ext cx="8952358" cy="1010816"/>
          </a:xfrm>
        </p:spPr>
        <p:txBody>
          <a:bodyPr/>
          <a:lstStyle/>
          <a:p>
            <a:r>
              <a:rPr lang="ru-RU" sz="2800" b="1" dirty="0"/>
              <a:t>Утверждены бюджеты 	</a:t>
            </a:r>
            <a:br>
              <a:rPr lang="ru-RU" sz="2800" b="1" dirty="0"/>
            </a:br>
            <a:r>
              <a:rPr lang="ru-RU" sz="2800" b="1" dirty="0"/>
              <a:t>на 2015 год и на плановый период 2016-2017гг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  <p:sp>
        <p:nvSpPr>
          <p:cNvPr id="6" name="Номер слайда 5"/>
          <p:cNvSpPr txBox="1">
            <a:spLocks/>
          </p:cNvSpPr>
          <p:nvPr/>
        </p:nvSpPr>
        <p:spPr>
          <a:xfrm>
            <a:off x="8532440" y="46038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36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387376"/>
              </p:ext>
            </p:extLst>
          </p:nvPr>
        </p:nvGraphicFramePr>
        <p:xfrm>
          <a:off x="1691680" y="1916832"/>
          <a:ext cx="6120680" cy="439248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6120680"/>
              </a:tblGrid>
              <a:tr h="8039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7</a:t>
                      </a:r>
                      <a:r>
                        <a:rPr lang="ru-RU" sz="2400" b="1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 </a:t>
                      </a:r>
                      <a:r>
                        <a:rPr lang="ru-RU" sz="24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бюджетов муниципальных районов </a:t>
                      </a:r>
                      <a:r>
                        <a:rPr lang="ru-RU" sz="2400" b="1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/>
                      </a:r>
                      <a:br>
                        <a:rPr lang="ru-RU" sz="2400" b="1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</a:br>
                      <a:r>
                        <a:rPr lang="ru-RU" sz="2400" b="1" u="none" strike="noStrike" dirty="0" smtClean="0">
                          <a:solidFill>
                            <a:schemeClr val="tx2"/>
                          </a:solidFill>
                          <a:effectLst/>
                        </a:rPr>
                        <a:t>и </a:t>
                      </a:r>
                      <a:r>
                        <a:rPr lang="ru-RU" sz="24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городских округов:</a:t>
                      </a:r>
                      <a:endParaRPr lang="ru-RU" sz="24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60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 err="1">
                          <a:effectLst/>
                        </a:rPr>
                        <a:t>Азнакаевский</a:t>
                      </a:r>
                      <a:r>
                        <a:rPr lang="ru-RU" sz="2400" u="none" strike="noStrike" dirty="0">
                          <a:effectLst/>
                        </a:rPr>
                        <a:t>  район</a:t>
                      </a:r>
                      <a:endParaRPr lang="ru-RU" sz="2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0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 err="1">
                          <a:effectLst/>
                        </a:rPr>
                        <a:t>Верхнеуслонский</a:t>
                      </a:r>
                      <a:r>
                        <a:rPr lang="ru-RU" sz="2400" u="none" strike="noStrike" dirty="0">
                          <a:effectLst/>
                        </a:rPr>
                        <a:t>  район</a:t>
                      </a:r>
                      <a:endParaRPr lang="ru-RU" sz="2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0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effectLst/>
                        </a:rPr>
                        <a:t>Высокогорский  район</a:t>
                      </a:r>
                      <a:endParaRPr lang="ru-RU" sz="2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0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 err="1">
                          <a:effectLst/>
                        </a:rPr>
                        <a:t>Пестречинский</a:t>
                      </a:r>
                      <a:r>
                        <a:rPr lang="ru-RU" sz="2400" u="none" strike="noStrike" dirty="0">
                          <a:effectLst/>
                        </a:rPr>
                        <a:t>  район</a:t>
                      </a:r>
                      <a:endParaRPr lang="ru-RU" sz="2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0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 err="1">
                          <a:effectLst/>
                        </a:rPr>
                        <a:t>Тетюшский</a:t>
                      </a:r>
                      <a:r>
                        <a:rPr lang="ru-RU" sz="2400" u="none" strike="noStrike" dirty="0">
                          <a:effectLst/>
                        </a:rPr>
                        <a:t>  район</a:t>
                      </a:r>
                      <a:endParaRPr lang="ru-RU" sz="2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0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 err="1">
                          <a:effectLst/>
                        </a:rPr>
                        <a:t>г.Набережные</a:t>
                      </a:r>
                      <a:r>
                        <a:rPr lang="ru-RU" sz="2400" u="none" strike="noStrike" dirty="0">
                          <a:effectLst/>
                        </a:rPr>
                        <a:t> Челны</a:t>
                      </a:r>
                      <a:endParaRPr lang="ru-RU" sz="2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0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 err="1">
                          <a:effectLst/>
                        </a:rPr>
                        <a:t>г.Казань</a:t>
                      </a:r>
                      <a:endParaRPr lang="ru-RU" sz="2400" b="0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796">
                <a:tc>
                  <a:txBody>
                    <a:bodyPr/>
                    <a:lstStyle/>
                    <a:p>
                      <a:pPr algn="l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06098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u="none" strike="noStrike" dirty="0">
                          <a:solidFill>
                            <a:schemeClr val="tx2"/>
                          </a:solidFill>
                          <a:effectLst/>
                        </a:rPr>
                        <a:t>97 бюджетов поселений</a:t>
                      </a:r>
                      <a:endParaRPr lang="ru-RU" sz="2400" b="1" i="0" u="none" strike="noStrike" dirty="0">
                        <a:solidFill>
                          <a:schemeClr val="tx2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436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465499"/>
            <a:ext cx="9144000" cy="912734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</a:rPr>
              <a:t>Задачи по увеличению доходов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консолидированного бюджета в 2015 году: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1268760"/>
            <a:ext cx="8784976" cy="550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buFont typeface="Arial" pitchFamily="34" charset="0"/>
              <a:buChar char="•"/>
            </a:pPr>
            <a:r>
              <a:rPr lang="ru-RU" sz="2200" dirty="0"/>
              <a:t>Принимая во внимание рекомендации Министерства финансов Российской Федерации, в республике разработаны мероприятия по росту доходов. В 2015 году необходимо продолжить работу по данным направлениям</a:t>
            </a:r>
            <a:endParaRPr lang="ru-RU" sz="2200" dirty="0" smtClean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200" dirty="0" smtClean="0"/>
              <a:t>Усилить </a:t>
            </a:r>
            <a:r>
              <a:rPr lang="ru-RU" sz="2200" dirty="0"/>
              <a:t>работу межведомственных комиссий по увеличению собственных доходов бюджета в части увеличения поступлений по налогу на прибыль </a:t>
            </a:r>
            <a:endParaRPr lang="ru-RU" sz="2200" dirty="0" smtClean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200" dirty="0" smtClean="0"/>
              <a:t>Межведомственным </a:t>
            </a:r>
            <a:r>
              <a:rPr lang="ru-RU" sz="2200" dirty="0"/>
              <a:t>комиссиям необходимо усилить контроль за поступлением НДФЛ </a:t>
            </a:r>
            <a:r>
              <a:rPr lang="ru-RU" sz="2200" dirty="0" smtClean="0"/>
              <a:t>во все уровни бюджетов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200" dirty="0"/>
              <a:t>Особое внимание финансовым и налоговым органам в 2015 году необходимо уделить работе по погашению недоимки по всем видам </a:t>
            </a:r>
            <a:r>
              <a:rPr lang="ru-RU" sz="2200" dirty="0" smtClean="0"/>
              <a:t>налогов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200" dirty="0" smtClean="0"/>
              <a:t>Усилить </a:t>
            </a:r>
            <a:r>
              <a:rPr lang="ru-RU" sz="2200" dirty="0"/>
              <a:t>работу по привлечению доходов от оказания платных  услуг </a:t>
            </a:r>
            <a:r>
              <a:rPr lang="ru-RU" sz="2200" dirty="0" smtClean="0"/>
              <a:t>населению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ru-RU" sz="2200" dirty="0" smtClean="0"/>
              <a:t>Провести </a:t>
            </a:r>
            <a:r>
              <a:rPr lang="ru-RU" sz="2200" dirty="0"/>
              <a:t>работу по более эффективному использованию государственного и муниципального имущества</a:t>
            </a:r>
            <a:endParaRPr lang="ru-RU" sz="2200" dirty="0" smtClean="0"/>
          </a:p>
        </p:txBody>
      </p:sp>
      <p:sp>
        <p:nvSpPr>
          <p:cNvPr id="10" name="Номер слайда 5"/>
          <p:cNvSpPr txBox="1">
            <a:spLocks/>
          </p:cNvSpPr>
          <p:nvPr/>
        </p:nvSpPr>
        <p:spPr>
          <a:xfrm>
            <a:off x="8473878" y="44624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37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281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548681"/>
            <a:ext cx="9144000" cy="648072"/>
          </a:xfrm>
        </p:spPr>
        <p:txBody>
          <a:bodyPr/>
          <a:lstStyle/>
          <a:p>
            <a:r>
              <a:rPr lang="ru-RU" sz="2800" b="1" dirty="0" smtClean="0"/>
              <a:t>Задачи в области расходов бюджетов в 2015 году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31422" y="1268760"/>
            <a:ext cx="8568952" cy="50783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dirty="0"/>
              <a:t>реализовать положения федеральных нормативно-правовых актов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/>
              <a:t>выполнить задачи, поставленные в Послании Президента Республики Татарстан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/>
              <a:t>обеспечить участие республики в большинстве федеральных государственных программ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Необходимо </a:t>
            </a:r>
            <a:r>
              <a:rPr lang="ru-RU" dirty="0"/>
              <a:t>исключить из практики: образование просроченной кредиторской задолженности; расходов, не обеспеченных лимитами финансирования; необоснованные развороты бюджетов при их принятии и в процессе исполнения. Одновременно необходимо обеспечить приоритетное финансирование заработной платы и первоочередных расходов, принять меры к обеспечению составления реальных прогнозов ожидаемого исполнения местных </a:t>
            </a:r>
            <a:r>
              <a:rPr lang="ru-RU" dirty="0" smtClean="0"/>
              <a:t>бюджетов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/>
              <a:t>Отраслевым министерствам совместно с органами местного самоуправления необходимо провести работу по формированию планов оптимизации на 2015 год с целью достижения индикаторов,  предусмотренных в отраслевых «дорожных картах</a:t>
            </a:r>
            <a:r>
              <a:rPr lang="ru-RU" dirty="0" smtClean="0"/>
              <a:t>»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dirty="0" smtClean="0"/>
              <a:t>Должна </a:t>
            </a:r>
            <a:r>
              <a:rPr lang="ru-RU" dirty="0"/>
              <a:t>быть организована работа по внесению изменений в принятые нормативные акты по утверждению государственных и муниципальных программ в части приведения их в соответствие с утвержденными бюджетами</a:t>
            </a:r>
            <a:endParaRPr lang="ru-RU" dirty="0" smtClean="0"/>
          </a:p>
        </p:txBody>
      </p:sp>
      <p:sp>
        <p:nvSpPr>
          <p:cNvPr id="6" name="Номер слайда 5"/>
          <p:cNvSpPr txBox="1">
            <a:spLocks/>
          </p:cNvSpPr>
          <p:nvPr/>
        </p:nvSpPr>
        <p:spPr>
          <a:xfrm>
            <a:off x="8473878" y="44624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38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800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386590242"/>
              </p:ext>
            </p:extLst>
          </p:nvPr>
        </p:nvGraphicFramePr>
        <p:xfrm>
          <a:off x="107503" y="1700808"/>
          <a:ext cx="8950947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984742"/>
          </a:xfrm>
        </p:spPr>
        <p:txBody>
          <a:bodyPr/>
          <a:lstStyle/>
          <a:p>
            <a:pPr marL="85725" indent="0"/>
            <a:r>
              <a:rPr lang="ru-RU" dirty="0">
                <a:solidFill>
                  <a:schemeClr val="tx1"/>
                </a:solidFill>
              </a:rPr>
              <a:t>Удельный вес мобилизованных </a:t>
            </a:r>
            <a:r>
              <a:rPr lang="ru-RU" dirty="0" smtClean="0">
                <a:solidFill>
                  <a:schemeClr val="tx1"/>
                </a:solidFill>
              </a:rPr>
              <a:t>за 10 месяцев 2014 года в </a:t>
            </a:r>
            <a:r>
              <a:rPr lang="ru-RU" dirty="0">
                <a:solidFill>
                  <a:schemeClr val="tx1"/>
                </a:solidFill>
              </a:rPr>
              <a:t>собственные бюджеты налоговых и неналоговых </a:t>
            </a:r>
            <a:r>
              <a:rPr lang="ru-RU" dirty="0" smtClean="0">
                <a:solidFill>
                  <a:schemeClr val="tx1"/>
                </a:solidFill>
              </a:rPr>
              <a:t>доходов, по отдельным субъектам </a:t>
            </a:r>
            <a:r>
              <a:rPr lang="ru-RU" dirty="0">
                <a:solidFill>
                  <a:schemeClr val="tx1"/>
                </a:solidFill>
              </a:rPr>
              <a:t>Российской Федерации </a:t>
            </a:r>
          </a:p>
        </p:txBody>
      </p:sp>
      <p:sp>
        <p:nvSpPr>
          <p:cNvPr id="4" name="Номер слайда 5"/>
          <p:cNvSpPr txBox="1">
            <a:spLocks/>
          </p:cNvSpPr>
          <p:nvPr/>
        </p:nvSpPr>
        <p:spPr>
          <a:xfrm>
            <a:off x="8473878" y="44624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4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2424191" y="4759995"/>
            <a:ext cx="487288" cy="2160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 smtClean="0"/>
              <a:t>2,2%</a:t>
            </a:r>
            <a:endParaRPr lang="ru-RU" sz="1800" b="1" dirty="0"/>
          </a:p>
        </p:txBody>
      </p:sp>
      <p:sp>
        <p:nvSpPr>
          <p:cNvPr id="14" name="TextBox 1"/>
          <p:cNvSpPr txBox="1"/>
          <p:nvPr/>
        </p:nvSpPr>
        <p:spPr>
          <a:xfrm>
            <a:off x="2450568" y="4384150"/>
            <a:ext cx="499864" cy="25351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 smtClean="0"/>
              <a:t>2,5%</a:t>
            </a:r>
            <a:endParaRPr lang="ru-RU" sz="1800" b="1" dirty="0"/>
          </a:p>
        </p:txBody>
      </p:sp>
      <p:sp>
        <p:nvSpPr>
          <p:cNvPr id="15" name="TextBox 1"/>
          <p:cNvSpPr txBox="1"/>
          <p:nvPr/>
        </p:nvSpPr>
        <p:spPr>
          <a:xfrm>
            <a:off x="2450688" y="3666811"/>
            <a:ext cx="567680" cy="2160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 smtClean="0"/>
              <a:t>2,8%</a:t>
            </a:r>
            <a:endParaRPr lang="ru-RU" sz="1800" b="1" dirty="0"/>
          </a:p>
        </p:txBody>
      </p:sp>
      <p:sp>
        <p:nvSpPr>
          <p:cNvPr id="16" name="TextBox 1"/>
          <p:cNvSpPr txBox="1"/>
          <p:nvPr/>
        </p:nvSpPr>
        <p:spPr>
          <a:xfrm>
            <a:off x="2734528" y="2959616"/>
            <a:ext cx="720080" cy="2160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 smtClean="0"/>
              <a:t>5,7%</a:t>
            </a:r>
            <a:endParaRPr lang="ru-RU" sz="1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455685" y="1809332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3"/>
                </a:solidFill>
                <a:latin typeface="+mn-lt"/>
              </a:rPr>
              <a:t>5 888,3</a:t>
            </a:r>
            <a:endParaRPr lang="ru-RU" sz="24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17" name="TextBox 1"/>
          <p:cNvSpPr txBox="1"/>
          <p:nvPr/>
        </p:nvSpPr>
        <p:spPr>
          <a:xfrm>
            <a:off x="2426005" y="4042384"/>
            <a:ext cx="567680" cy="2160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 smtClean="0"/>
              <a:t>2,7%</a:t>
            </a:r>
            <a:endParaRPr lang="ru-RU" sz="1800" b="1" dirty="0"/>
          </a:p>
        </p:txBody>
      </p:sp>
      <p:sp>
        <p:nvSpPr>
          <p:cNvPr id="18" name="TextBox 1"/>
          <p:cNvSpPr txBox="1"/>
          <p:nvPr/>
        </p:nvSpPr>
        <p:spPr>
          <a:xfrm>
            <a:off x="2487935" y="3323688"/>
            <a:ext cx="567680" cy="2160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 smtClean="0"/>
              <a:t>3,0%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287681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1488798"/>
          </a:xfrm>
        </p:spPr>
        <p:txBody>
          <a:bodyPr/>
          <a:lstStyle/>
          <a:p>
            <a:pPr marL="85725" indent="0"/>
            <a:r>
              <a:rPr lang="ru-RU" dirty="0" smtClean="0">
                <a:solidFill>
                  <a:schemeClr val="tx1"/>
                </a:solidFill>
              </a:rPr>
              <a:t>Динамика удельного веса </a:t>
            </a:r>
            <a:r>
              <a:rPr lang="ru-RU" dirty="0">
                <a:solidFill>
                  <a:schemeClr val="tx1"/>
                </a:solidFill>
              </a:rPr>
              <a:t>мобилизованных </a:t>
            </a: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>
                <a:solidFill>
                  <a:schemeClr val="tx1"/>
                </a:solidFill>
              </a:rPr>
              <a:t>собственные бюджеты налоговых и неналоговых </a:t>
            </a:r>
            <a:r>
              <a:rPr lang="ru-RU" dirty="0" smtClean="0">
                <a:solidFill>
                  <a:schemeClr val="tx1"/>
                </a:solidFill>
              </a:rPr>
              <a:t>доходов,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по отдельным субъектам </a:t>
            </a:r>
            <a:r>
              <a:rPr lang="ru-RU" dirty="0">
                <a:solidFill>
                  <a:schemeClr val="tx1"/>
                </a:solidFill>
              </a:rPr>
              <a:t>Российской Федерации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 2009 году и за 10 месяцев 2014 года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5"/>
          <p:cNvSpPr txBox="1">
            <a:spLocks/>
          </p:cNvSpPr>
          <p:nvPr/>
        </p:nvSpPr>
        <p:spPr>
          <a:xfrm>
            <a:off x="8473878" y="44624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5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474579"/>
              </p:ext>
            </p:extLst>
          </p:nvPr>
        </p:nvGraphicFramePr>
        <p:xfrm>
          <a:off x="251520" y="2132856"/>
          <a:ext cx="8640960" cy="457962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404441"/>
                <a:gridCol w="2329303"/>
                <a:gridCol w="2479579"/>
                <a:gridCol w="1427637"/>
              </a:tblGrid>
              <a:tr h="8553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</a:rPr>
                        <a:t>Субъект </a:t>
                      </a:r>
                      <a:r>
                        <a:rPr lang="ru-RU" sz="2000" b="1" u="none" strike="noStrike" dirty="0" smtClean="0">
                          <a:effectLst/>
                        </a:rPr>
                        <a:t/>
                      </a:r>
                      <a:br>
                        <a:rPr lang="ru-RU" sz="2000" b="1" u="none" strike="noStrike" dirty="0" smtClean="0">
                          <a:effectLst/>
                        </a:rPr>
                      </a:br>
                      <a:r>
                        <a:rPr lang="ru-RU" sz="2000" b="1" u="none" strike="noStrike" dirty="0" smtClean="0">
                          <a:effectLst/>
                        </a:rPr>
                        <a:t>Российской</a:t>
                      </a:r>
                      <a:r>
                        <a:rPr lang="ru-RU" sz="2000" b="1" u="none" strike="noStrike" baseline="0" dirty="0" smtClean="0">
                          <a:effectLst/>
                        </a:rPr>
                        <a:t> Федерации</a:t>
                      </a:r>
                      <a:endParaRPr lang="ru-RU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effectLst/>
                        </a:rPr>
                        <a:t>Удельный </a:t>
                      </a:r>
                      <a:r>
                        <a:rPr lang="ru-RU" sz="2000" b="1" u="none" strike="noStrike" dirty="0">
                          <a:effectLst/>
                        </a:rPr>
                        <a:t>вес </a:t>
                      </a:r>
                      <a:r>
                        <a:rPr lang="ru-RU" sz="2000" b="1" u="none" strike="noStrike" dirty="0" smtClean="0">
                          <a:effectLst/>
                        </a:rPr>
                        <a:t/>
                      </a:r>
                      <a:br>
                        <a:rPr lang="ru-RU" sz="2000" b="1" u="none" strike="noStrike" dirty="0" smtClean="0">
                          <a:effectLst/>
                        </a:rPr>
                      </a:br>
                      <a:r>
                        <a:rPr lang="ru-RU" sz="2000" b="1" u="none" strike="noStrike" dirty="0" smtClean="0">
                          <a:effectLst/>
                        </a:rPr>
                        <a:t>в </a:t>
                      </a:r>
                      <a:r>
                        <a:rPr lang="ru-RU" sz="2000" b="1" u="none" strike="noStrike" dirty="0">
                          <a:effectLst/>
                        </a:rPr>
                        <a:t>2009 г.,%</a:t>
                      </a:r>
                      <a:endParaRPr lang="ru-RU" sz="2000" b="1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effectLst/>
                        </a:rPr>
                        <a:t>Удельный </a:t>
                      </a:r>
                      <a:r>
                        <a:rPr lang="ru-RU" sz="2000" b="1" u="none" strike="noStrike" dirty="0">
                          <a:effectLst/>
                        </a:rPr>
                        <a:t>вес </a:t>
                      </a:r>
                      <a:r>
                        <a:rPr lang="ru-RU" sz="2000" b="1" u="none" strike="noStrike" dirty="0" smtClean="0">
                          <a:effectLst/>
                        </a:rPr>
                        <a:t/>
                      </a:r>
                      <a:br>
                        <a:rPr lang="ru-RU" sz="2000" b="1" u="none" strike="noStrike" dirty="0" smtClean="0">
                          <a:effectLst/>
                        </a:rPr>
                      </a:br>
                      <a:r>
                        <a:rPr lang="ru-RU" sz="2000" b="1" u="none" strike="noStrike" dirty="0" smtClean="0">
                          <a:effectLst/>
                        </a:rPr>
                        <a:t>за </a:t>
                      </a:r>
                      <a:r>
                        <a:rPr lang="ru-RU" sz="2000" b="1" u="none" strike="noStrike" dirty="0">
                          <a:effectLst/>
                        </a:rPr>
                        <a:t>10 мес. 2014 г</a:t>
                      </a:r>
                      <a:r>
                        <a:rPr lang="ru-RU" sz="2000" b="1" u="none" strike="noStrike" dirty="0" smtClean="0">
                          <a:effectLst/>
                        </a:rPr>
                        <a:t>.,%</a:t>
                      </a:r>
                      <a:endParaRPr lang="ru-RU" sz="2000" b="1" u="none" strike="noStrike" dirty="0" smtClean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rgbClr val="65AE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effectLst/>
                          <a:latin typeface="+mn-lt"/>
                        </a:rPr>
                        <a:t>Рост,</a:t>
                      </a:r>
                      <a:r>
                        <a:rPr lang="ru-RU" sz="2000" b="1" u="none" strike="noStrike" baseline="0" dirty="0" smtClean="0">
                          <a:effectLst/>
                          <a:latin typeface="+mn-lt"/>
                        </a:rPr>
                        <a:t> в раз</a:t>
                      </a:r>
                      <a:endParaRPr lang="ru-RU" sz="2000" b="1" u="none" strike="noStrike" dirty="0" smtClean="0"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solidFill>
                      <a:srgbClr val="65AEFF"/>
                    </a:solidFill>
                  </a:tcPr>
                </a:tc>
              </a:tr>
              <a:tr h="33931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Сахалинская область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noFill/>
                  </a:tcPr>
                </a:tc>
              </a:tr>
              <a:tr h="33931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Республика Татарстан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1,19</a:t>
                      </a:r>
                      <a:endParaRPr lang="ru-RU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3931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Краснодарский край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1,08</a:t>
                      </a:r>
                      <a:endParaRPr lang="ru-RU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33931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Свердловская область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1,04</a:t>
                      </a:r>
                      <a:endParaRPr lang="ru-RU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</a:tr>
              <a:tr h="33931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Московская область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1,02</a:t>
                      </a:r>
                      <a:endParaRPr lang="ru-RU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</a:tr>
              <a:tr h="33931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г.Санкт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Петербург</a:t>
                      </a:r>
                    </a:p>
                  </a:txBody>
                  <a:tcPr marL="0" marR="0" marT="0" marB="0" anchor="ctr"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</a:t>
                      </a:r>
                    </a:p>
                  </a:txBody>
                  <a:tcPr marL="0" marR="0" marT="0" marB="0" anchor="ctr"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</a:t>
                      </a:r>
                    </a:p>
                  </a:txBody>
                  <a:tcPr marL="0" marR="0" marT="0" marB="0" anchor="ctr"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0,96</a:t>
                      </a:r>
                      <a:endParaRPr lang="ru-RU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BFBF"/>
                    </a:solidFill>
                  </a:tcPr>
                </a:tc>
              </a:tr>
              <a:tr h="33931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г.Москва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</a:t>
                      </a:r>
                    </a:p>
                  </a:txBody>
                  <a:tcPr marL="0" marR="0" marT="0" marB="0" anchor="ctr"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</a:t>
                      </a:r>
                    </a:p>
                  </a:txBody>
                  <a:tcPr marL="0" marR="0" marT="0" marB="0" anchor="ctr"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0,93</a:t>
                      </a:r>
                      <a:endParaRPr lang="ru-RU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BFBF"/>
                    </a:solidFill>
                  </a:tcPr>
                </a:tc>
              </a:tr>
              <a:tr h="33931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Ханты-Мансийский АО</a:t>
                      </a:r>
                    </a:p>
                  </a:txBody>
                  <a:tcPr marL="0" marR="0" marT="0" marB="0" anchor="ctr"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</a:t>
                      </a:r>
                    </a:p>
                  </a:txBody>
                  <a:tcPr marL="0" marR="0" marT="0" marB="0" anchor="ctr"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0,91</a:t>
                      </a:r>
                      <a:endParaRPr lang="ru-RU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BFBF"/>
                    </a:solidFill>
                  </a:tcPr>
                </a:tc>
              </a:tr>
              <a:tr h="33931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Красноярский край</a:t>
                      </a:r>
                    </a:p>
                  </a:txBody>
                  <a:tcPr marL="0" marR="0" marT="0" marB="0" anchor="ctr"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</a:t>
                      </a:r>
                    </a:p>
                  </a:txBody>
                  <a:tcPr marL="0" marR="0" marT="0" marB="0" anchor="ctr"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marL="0" marR="0" marT="0" marB="0" anchor="ctr"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0,88</a:t>
                      </a:r>
                      <a:endParaRPr lang="ru-RU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BFBF"/>
                    </a:solidFill>
                  </a:tcPr>
                </a:tc>
              </a:tr>
              <a:tr h="33931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Тюменская область</a:t>
                      </a:r>
                    </a:p>
                  </a:txBody>
                  <a:tcPr marL="0" marR="0" marT="0" marB="0" anchor="ctr"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0" marR="0" marT="0" marB="0" anchor="ctr"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marL="0" marR="0" marT="0" marB="0" anchor="ctr">
                    <a:solidFill>
                      <a:srgbClr val="F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0,79</a:t>
                      </a:r>
                      <a:endParaRPr lang="ru-RU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BFB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24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98474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Структура налоговых и неналоговых доходов </a:t>
            </a:r>
            <a:r>
              <a:rPr lang="ru-RU" dirty="0" smtClean="0">
                <a:solidFill>
                  <a:schemeClr val="accent2"/>
                </a:solidFill>
              </a:rPr>
              <a:t>консолидированного бюджета</a:t>
            </a:r>
            <a:r>
              <a:rPr lang="ru-RU" dirty="0" smtClean="0">
                <a:solidFill>
                  <a:schemeClr val="tx1"/>
                </a:solidFill>
              </a:rPr>
              <a:t> Республики Татарстан в 2014 году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Номер слайда 5"/>
          <p:cNvSpPr txBox="1">
            <a:spLocks/>
          </p:cNvSpPr>
          <p:nvPr/>
        </p:nvSpPr>
        <p:spPr>
          <a:xfrm>
            <a:off x="8473878" y="44624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6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33714085"/>
              </p:ext>
            </p:extLst>
          </p:nvPr>
        </p:nvGraphicFramePr>
        <p:xfrm>
          <a:off x="107504" y="1556792"/>
          <a:ext cx="8856984" cy="5230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6165304"/>
            <a:ext cx="2116303" cy="5107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+mn-lt"/>
              </a:rPr>
              <a:t>180 </a:t>
            </a:r>
            <a:r>
              <a:rPr lang="ru-RU" sz="2400" b="1" dirty="0" err="1" smtClean="0">
                <a:latin typeface="+mn-lt"/>
              </a:rPr>
              <a:t>млрд.руб</a:t>
            </a:r>
            <a:r>
              <a:rPr lang="ru-RU" sz="2400" b="1" dirty="0" smtClean="0">
                <a:latin typeface="+mn-lt"/>
              </a:rPr>
              <a:t>.</a:t>
            </a:r>
            <a:endParaRPr lang="ru-RU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175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984742"/>
          </a:xfrm>
        </p:spPr>
        <p:txBody>
          <a:bodyPr/>
          <a:lstStyle/>
          <a:p>
            <a:pPr marL="85725" indent="0"/>
            <a:r>
              <a:rPr lang="ru-RU" dirty="0" smtClean="0">
                <a:solidFill>
                  <a:schemeClr val="tx1"/>
                </a:solidFill>
              </a:rPr>
              <a:t>Структура налоговых и неналоговых доходов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accent2"/>
                </a:solidFill>
              </a:rPr>
              <a:t>бюджета Республики Татарстан </a:t>
            </a:r>
            <a:r>
              <a:rPr lang="ru-RU" dirty="0" smtClean="0">
                <a:solidFill>
                  <a:schemeClr val="tx1"/>
                </a:solidFill>
              </a:rPr>
              <a:t>в 2014 году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Номер слайда 5"/>
          <p:cNvSpPr txBox="1">
            <a:spLocks/>
          </p:cNvSpPr>
          <p:nvPr/>
        </p:nvSpPr>
        <p:spPr>
          <a:xfrm>
            <a:off x="8473878" y="44624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7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90204704"/>
              </p:ext>
            </p:extLst>
          </p:nvPr>
        </p:nvGraphicFramePr>
        <p:xfrm>
          <a:off x="107504" y="1556792"/>
          <a:ext cx="8856984" cy="5230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6165304"/>
            <a:ext cx="2116303" cy="5107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+mn-lt"/>
              </a:rPr>
              <a:t>145 </a:t>
            </a:r>
            <a:r>
              <a:rPr lang="ru-RU" sz="2400" b="1" dirty="0" err="1" smtClean="0">
                <a:latin typeface="+mn-lt"/>
              </a:rPr>
              <a:t>млрд.руб</a:t>
            </a:r>
            <a:r>
              <a:rPr lang="ru-RU" sz="2400" b="1" dirty="0" smtClean="0">
                <a:latin typeface="+mn-lt"/>
              </a:rPr>
              <a:t>.</a:t>
            </a:r>
            <a:endParaRPr lang="ru-RU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353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98474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Структура налоговых и неналоговых доходов </a:t>
            </a:r>
            <a:r>
              <a:rPr lang="ru-RU" dirty="0" smtClean="0">
                <a:solidFill>
                  <a:schemeClr val="accent2"/>
                </a:solidFill>
              </a:rPr>
              <a:t>местных бюджетов </a:t>
            </a:r>
            <a:r>
              <a:rPr lang="ru-RU" dirty="0" smtClean="0">
                <a:solidFill>
                  <a:schemeClr val="tx1"/>
                </a:solidFill>
              </a:rPr>
              <a:t>Республики Татарстан в 2014 году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Номер слайда 5"/>
          <p:cNvSpPr txBox="1">
            <a:spLocks/>
          </p:cNvSpPr>
          <p:nvPr/>
        </p:nvSpPr>
        <p:spPr>
          <a:xfrm>
            <a:off x="8473878" y="44624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8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02748722"/>
              </p:ext>
            </p:extLst>
          </p:nvPr>
        </p:nvGraphicFramePr>
        <p:xfrm>
          <a:off x="107504" y="1556792"/>
          <a:ext cx="8856984" cy="5230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6165304"/>
            <a:ext cx="1957804" cy="51077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+mn-lt"/>
              </a:rPr>
              <a:t>35 </a:t>
            </a:r>
            <a:r>
              <a:rPr lang="ru-RU" sz="2400" b="1" dirty="0" err="1" smtClean="0">
                <a:latin typeface="+mn-lt"/>
              </a:rPr>
              <a:t>млрд.руб</a:t>
            </a:r>
            <a:r>
              <a:rPr lang="ru-RU" sz="2400" b="1" dirty="0" smtClean="0">
                <a:latin typeface="+mn-lt"/>
              </a:rPr>
              <a:t>.</a:t>
            </a:r>
            <a:endParaRPr lang="ru-RU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713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0" y="500042"/>
            <a:ext cx="9144000" cy="1056750"/>
          </a:xfrm>
        </p:spPr>
        <p:txBody>
          <a:bodyPr/>
          <a:lstStyle/>
          <a:p>
            <a:pPr marL="0" indent="0">
              <a:spcBef>
                <a:spcPts val="0"/>
              </a:spcBef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Динамика поступления налога на прибыль</a:t>
            </a:r>
          </a:p>
          <a:p>
            <a:pPr marL="0" indent="0">
              <a:spcBef>
                <a:spcPts val="0"/>
              </a:spcBef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2800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(млрд. рублей)</a:t>
            </a:r>
            <a:endParaRPr lang="ru-RU" sz="2800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321208901"/>
              </p:ext>
            </p:extLst>
          </p:nvPr>
        </p:nvGraphicFramePr>
        <p:xfrm>
          <a:off x="-468560" y="1052736"/>
          <a:ext cx="9937104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Стрелка вправо 3"/>
          <p:cNvSpPr/>
          <p:nvPr/>
        </p:nvSpPr>
        <p:spPr>
          <a:xfrm rot="20004456">
            <a:off x="2206863" y="3786851"/>
            <a:ext cx="865893" cy="576064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13</a:t>
            </a:r>
            <a:r>
              <a:rPr lang="ru-RU" dirty="0" smtClean="0"/>
              <a:t>0</a:t>
            </a:r>
            <a:r>
              <a:rPr lang="en-US" dirty="0" smtClean="0"/>
              <a:t>%</a:t>
            </a:r>
            <a:endParaRPr lang="ru-RU" dirty="0"/>
          </a:p>
        </p:txBody>
      </p:sp>
      <p:sp>
        <p:nvSpPr>
          <p:cNvPr id="6" name="Стрелка вправо 5"/>
          <p:cNvSpPr/>
          <p:nvPr/>
        </p:nvSpPr>
        <p:spPr>
          <a:xfrm rot="20004456">
            <a:off x="3779835" y="3295103"/>
            <a:ext cx="865893" cy="576064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</a:t>
            </a:r>
            <a:r>
              <a:rPr lang="ru-RU" dirty="0" smtClean="0"/>
              <a:t>2</a:t>
            </a:r>
            <a:r>
              <a:rPr lang="en-US" dirty="0" smtClean="0"/>
              <a:t>%</a:t>
            </a: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 rot="1514588">
            <a:off x="5248150" y="3323756"/>
            <a:ext cx="1016432" cy="576064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86</a:t>
            </a:r>
            <a:r>
              <a:rPr lang="en-US" dirty="0" smtClean="0"/>
              <a:t>%</a:t>
            </a:r>
            <a:endParaRPr lang="ru-RU" dirty="0"/>
          </a:p>
        </p:txBody>
      </p:sp>
      <p:sp>
        <p:nvSpPr>
          <p:cNvPr id="9" name="Номер слайда 5"/>
          <p:cNvSpPr txBox="1">
            <a:spLocks/>
          </p:cNvSpPr>
          <p:nvPr/>
        </p:nvSpPr>
        <p:spPr>
          <a:xfrm>
            <a:off x="8473878" y="44624"/>
            <a:ext cx="584573" cy="314325"/>
          </a:xfrm>
          <a:prstGeom prst="rect">
            <a:avLst/>
          </a:prstGeom>
        </p:spPr>
        <p:txBody>
          <a:bodyPr anchor="ctr"/>
          <a:lstStyle/>
          <a:p>
            <a:pPr marL="342900" indent="-342900" algn="r" eaLnBrk="0" hangingPunct="0">
              <a:spcBef>
                <a:spcPct val="20000"/>
              </a:spcBef>
              <a:buFont typeface="Arial" charset="0"/>
              <a:buNone/>
              <a:defRPr/>
            </a:pPr>
            <a:fld id="{D2E577E2-59FE-4C26-9611-D5042F3A81FF}" type="slidenum">
              <a:rPr lang="ru-RU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pPr marL="342900" indent="-342900" algn="r" eaLnBrk="0" hangingPunct="0">
                <a:spcBef>
                  <a:spcPct val="20000"/>
                </a:spcBef>
                <a:buFont typeface="Arial" charset="0"/>
                <a:buNone/>
                <a:defRPr/>
              </a:pPr>
              <a:t>9</a:t>
            </a:fld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" name="Стрелка вправо 7"/>
          <p:cNvSpPr/>
          <p:nvPr/>
        </p:nvSpPr>
        <p:spPr>
          <a:xfrm rot="20004456">
            <a:off x="6879541" y="3349650"/>
            <a:ext cx="865893" cy="576064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r>
              <a:rPr lang="ru-RU" dirty="0" smtClean="0"/>
              <a:t>07</a:t>
            </a:r>
            <a:r>
              <a:rPr lang="en-US" dirty="0" smtClean="0"/>
              <a:t>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90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инФинРТ_2010_Слайд_Вариант_1">
  <a:themeElements>
    <a:clrScheme name="МинфинРТ_2010">
      <a:dk1>
        <a:sysClr val="windowText" lastClr="000000"/>
      </a:dk1>
      <a:lt1>
        <a:sysClr val="window" lastClr="FFFFFF"/>
      </a:lt1>
      <a:dk2>
        <a:srgbClr val="1F497D"/>
      </a:dk2>
      <a:lt2>
        <a:srgbClr val="FFFFD9"/>
      </a:lt2>
      <a:accent1>
        <a:srgbClr val="4F81BD"/>
      </a:accent1>
      <a:accent2>
        <a:srgbClr val="C00000"/>
      </a:accent2>
      <a:accent3>
        <a:srgbClr val="0B9A0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МинФинРТ_2010_Слайд_Вариант_2">
  <a:themeElements>
    <a:clrScheme name="МинфинРТ_2010">
      <a:dk1>
        <a:sysClr val="windowText" lastClr="000000"/>
      </a:dk1>
      <a:lt1>
        <a:sysClr val="window" lastClr="FFFFFF"/>
      </a:lt1>
      <a:dk2>
        <a:srgbClr val="1F497D"/>
      </a:dk2>
      <a:lt2>
        <a:srgbClr val="FFFFD9"/>
      </a:lt2>
      <a:accent1>
        <a:srgbClr val="4F81BD"/>
      </a:accent1>
      <a:accent2>
        <a:srgbClr val="C00000"/>
      </a:accent2>
      <a:accent3>
        <a:srgbClr val="0B9A0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МинФинРТ_2010_Заставка_Образец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МинфинРТ_2010">
    <a:dk1>
      <a:sysClr val="windowText" lastClr="000000"/>
    </a:dk1>
    <a:lt1>
      <a:sysClr val="window" lastClr="FFFFFF"/>
    </a:lt1>
    <a:dk2>
      <a:srgbClr val="1F497D"/>
    </a:dk2>
    <a:lt2>
      <a:srgbClr val="FFFFD9"/>
    </a:lt2>
    <a:accent1>
      <a:srgbClr val="4F81BD"/>
    </a:accent1>
    <a:accent2>
      <a:srgbClr val="C00000"/>
    </a:accent2>
    <a:accent3>
      <a:srgbClr val="0B9A00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МинфинРТ_2010">
    <a:dk1>
      <a:sysClr val="windowText" lastClr="000000"/>
    </a:dk1>
    <a:lt1>
      <a:sysClr val="window" lastClr="FFFFFF"/>
    </a:lt1>
    <a:dk2>
      <a:srgbClr val="1F497D"/>
    </a:dk2>
    <a:lt2>
      <a:srgbClr val="FFFFD9"/>
    </a:lt2>
    <a:accent1>
      <a:srgbClr val="4F81BD"/>
    </a:accent1>
    <a:accent2>
      <a:srgbClr val="C00000"/>
    </a:accent2>
    <a:accent3>
      <a:srgbClr val="0B9A00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МинфинРТ_2010">
    <a:dk1>
      <a:sysClr val="windowText" lastClr="000000"/>
    </a:dk1>
    <a:lt1>
      <a:sysClr val="window" lastClr="FFFFFF"/>
    </a:lt1>
    <a:dk2>
      <a:srgbClr val="1F497D"/>
    </a:dk2>
    <a:lt2>
      <a:srgbClr val="FFFFD9"/>
    </a:lt2>
    <a:accent1>
      <a:srgbClr val="4F81BD"/>
    </a:accent1>
    <a:accent2>
      <a:srgbClr val="C00000"/>
    </a:accent2>
    <a:accent3>
      <a:srgbClr val="0B9A00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МинфинРТ_2010">
    <a:dk1>
      <a:sysClr val="windowText" lastClr="000000"/>
    </a:dk1>
    <a:lt1>
      <a:sysClr val="window" lastClr="FFFFFF"/>
    </a:lt1>
    <a:dk2>
      <a:srgbClr val="1F497D"/>
    </a:dk2>
    <a:lt2>
      <a:srgbClr val="FFFFD9"/>
    </a:lt2>
    <a:accent1>
      <a:srgbClr val="4F81BD"/>
    </a:accent1>
    <a:accent2>
      <a:srgbClr val="C00000"/>
    </a:accent2>
    <a:accent3>
      <a:srgbClr val="0B9A00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62312</TotalTime>
  <Words>1622</Words>
  <Application>Microsoft Office PowerPoint</Application>
  <PresentationFormat>Экран (4:3)</PresentationFormat>
  <Paragraphs>486</Paragraphs>
  <Slides>38</Slides>
  <Notes>23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38</vt:i4>
      </vt:variant>
    </vt:vector>
  </HeadingPairs>
  <TitlesOfParts>
    <vt:vector size="41" baseType="lpstr">
      <vt:lpstr>МинФинРТ_2010_Слайд_Вариант_1</vt:lpstr>
      <vt:lpstr>1_МинФинРТ_2010_Слайд_Вариант_2</vt:lpstr>
      <vt:lpstr>МинФинРТ_2010_Заставка_Образец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Поступление акцизов в консолидированный бюджет Республики Татарстан</vt:lpstr>
      <vt:lpstr>Доходы и расходы дорожных фондов Республики Татарстан  и муниципальных образований на 2014-2017 годы</vt:lpstr>
      <vt:lpstr>Поступление НДФЛ в консолидированный бюджет РТ  (млрд.руб.)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Параметры повышения заработной платы</vt:lpstr>
      <vt:lpstr>Параметры повышения заработной платы (продолжение)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Перечень районов и министерств, по которым неоднократно допускалось образование  кредиторской задолженности  перед поставщиками коммунальных услуг,   по платежам в внебюджетные  фонды,  несвоевременная  уплата налогов  бюджетными учреждениями</vt:lpstr>
      <vt:lpstr>Перечень районов, необоснованно принявших решения по увеличению плана  по собственным доходам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Утверждены бюджеты   на 2015 год и на плановый период 2016-2017гг.</vt:lpstr>
      <vt:lpstr>Презентация PowerPoint</vt:lpstr>
      <vt:lpstr>Задачи в области расходов бюджетов в 2015 году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</dc:title>
  <dc:creator>Singaevskii</dc:creator>
  <cp:lastModifiedBy>udermf</cp:lastModifiedBy>
  <cp:revision>2470</cp:revision>
  <cp:lastPrinted>2014-12-11T17:06:38Z</cp:lastPrinted>
  <dcterms:created xsi:type="dcterms:W3CDTF">2010-01-14T07:46:46Z</dcterms:created>
  <dcterms:modified xsi:type="dcterms:W3CDTF">2014-12-12T05:25:57Z</dcterms:modified>
</cp:coreProperties>
</file>