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xml" ContentType="application/vnd.openxmlformats-officedocument.presentationml.notesSlide+xml"/>
  <Override PartName="/ppt/charts/chart12.xml" ContentType="application/vnd.openxmlformats-officedocument.drawingml.chart+xml"/>
  <Override PartName="/ppt/drawings/drawing2.xml" ContentType="application/vnd.openxmlformats-officedocument.drawingml.chartshapes+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5.xml" ContentType="application/vnd.openxmlformats-officedocument.presentationml.notesSlide+xml"/>
  <Override PartName="/ppt/charts/chart14.xml" ContentType="application/vnd.openxmlformats-officedocument.drawingml.chart+xml"/>
  <Override PartName="/ppt/drawings/drawing3.xml" ContentType="application/vnd.openxmlformats-officedocument.drawingml.chartshapes+xml"/>
  <Override PartName="/ppt/notesSlides/notesSlide6.xml" ContentType="application/vnd.openxmlformats-officedocument.presentationml.notesSlide+xml"/>
  <Override PartName="/ppt/charts/chart15.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1.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67"/>
  </p:notesMasterIdLst>
  <p:handoutMasterIdLst>
    <p:handoutMasterId r:id="rId68"/>
  </p:handoutMasterIdLst>
  <p:sldIdLst>
    <p:sldId id="265" r:id="rId2"/>
    <p:sldId id="1060" r:id="rId3"/>
    <p:sldId id="1062" r:id="rId4"/>
    <p:sldId id="1063" r:id="rId5"/>
    <p:sldId id="1061" r:id="rId6"/>
    <p:sldId id="1044" r:id="rId7"/>
    <p:sldId id="1066" r:id="rId8"/>
    <p:sldId id="1115" r:id="rId9"/>
    <p:sldId id="1067" r:id="rId10"/>
    <p:sldId id="1070" r:id="rId11"/>
    <p:sldId id="1069" r:id="rId12"/>
    <p:sldId id="1055" r:id="rId13"/>
    <p:sldId id="1120" r:id="rId14"/>
    <p:sldId id="1116" r:id="rId15"/>
    <p:sldId id="1073" r:id="rId16"/>
    <p:sldId id="1074" r:id="rId17"/>
    <p:sldId id="1075" r:id="rId18"/>
    <p:sldId id="1076" r:id="rId19"/>
    <p:sldId id="1077" r:id="rId20"/>
    <p:sldId id="1121" r:id="rId21"/>
    <p:sldId id="1080" r:id="rId22"/>
    <p:sldId id="1081" r:id="rId23"/>
    <p:sldId id="1082" r:id="rId24"/>
    <p:sldId id="1083" r:id="rId25"/>
    <p:sldId id="997" r:id="rId26"/>
    <p:sldId id="1085" r:id="rId27"/>
    <p:sldId id="1086" r:id="rId28"/>
    <p:sldId id="1042" r:id="rId29"/>
    <p:sldId id="1126" r:id="rId30"/>
    <p:sldId id="1127" r:id="rId31"/>
    <p:sldId id="1122" r:id="rId32"/>
    <p:sldId id="1123" r:id="rId33"/>
    <p:sldId id="1124" r:id="rId34"/>
    <p:sldId id="1125" r:id="rId35"/>
    <p:sldId id="1050" r:id="rId36"/>
    <p:sldId id="710" r:id="rId37"/>
    <p:sldId id="1117" r:id="rId38"/>
    <p:sldId id="1099" r:id="rId39"/>
    <p:sldId id="1049" r:id="rId40"/>
    <p:sldId id="262" r:id="rId41"/>
    <p:sldId id="1051" r:id="rId42"/>
    <p:sldId id="1052" r:id="rId43"/>
    <p:sldId id="820" r:id="rId44"/>
    <p:sldId id="1002" r:id="rId45"/>
    <p:sldId id="1001" r:id="rId46"/>
    <p:sldId id="1097" r:id="rId47"/>
    <p:sldId id="992" r:id="rId48"/>
    <p:sldId id="1098" r:id="rId49"/>
    <p:sldId id="1045" r:id="rId50"/>
    <p:sldId id="1046" r:id="rId51"/>
    <p:sldId id="1047" r:id="rId52"/>
    <p:sldId id="1048" r:id="rId53"/>
    <p:sldId id="999" r:id="rId54"/>
    <p:sldId id="1108" r:id="rId55"/>
    <p:sldId id="1112" r:id="rId56"/>
    <p:sldId id="1109" r:id="rId57"/>
    <p:sldId id="1118" r:id="rId58"/>
    <p:sldId id="1119" r:id="rId59"/>
    <p:sldId id="632" r:id="rId60"/>
    <p:sldId id="1057" r:id="rId61"/>
    <p:sldId id="1058" r:id="rId62"/>
    <p:sldId id="1059" r:id="rId63"/>
    <p:sldId id="1113" r:id="rId64"/>
    <p:sldId id="1094" r:id="rId65"/>
    <p:sldId id="333" r:id="rId66"/>
  </p:sldIdLst>
  <p:sldSz cx="12192000" cy="6858000"/>
  <p:notesSz cx="9928225" cy="67976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7B8F"/>
    <a:srgbClr val="AC9576"/>
    <a:srgbClr val="A568D2"/>
    <a:srgbClr val="FDCBF6"/>
    <a:srgbClr val="0032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6" autoAdjust="0"/>
    <p:restoredTop sz="94667" autoAdjust="0"/>
  </p:normalViewPr>
  <p:slideViewPr>
    <p:cSldViewPr snapToGrid="0">
      <p:cViewPr varScale="1">
        <p:scale>
          <a:sx n="111" d="100"/>
          <a:sy n="111" d="100"/>
        </p:scale>
        <p:origin x="396" y="12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6.xml"/><Relationship Id="rId1" Type="http://schemas.microsoft.com/office/2011/relationships/chartStyle" Target="style16.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7.xml"/><Relationship Id="rId1" Type="http://schemas.microsoft.com/office/2011/relationships/chartStyle" Target="style1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893735685823742E-2"/>
          <c:y val="8.5005992547206338E-2"/>
          <c:w val="0.89221963362183221"/>
          <c:h val="0.72779332022535492"/>
        </c:manualLayout>
      </c:layout>
      <c:barChart>
        <c:barDir val="col"/>
        <c:grouping val="stacked"/>
        <c:varyColors val="0"/>
        <c:ser>
          <c:idx val="2"/>
          <c:order val="0"/>
          <c:tx>
            <c:strRef>
              <c:f>Лист1!$B$1</c:f>
              <c:strCache>
                <c:ptCount val="1"/>
                <c:pt idx="0">
                  <c:v>Налоговые и неналоговые доходы</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Arial Narrow" pitchFamily="34" charset="0"/>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I полугодие 2019 г.</c:v>
                </c:pt>
                <c:pt idx="1">
                  <c:v>I полугодие 2020 г.</c:v>
                </c:pt>
                <c:pt idx="2">
                  <c:v>I полугодие 2021 г.</c:v>
                </c:pt>
              </c:strCache>
            </c:strRef>
          </c:cat>
          <c:val>
            <c:numRef>
              <c:f>Лист1!$B$2:$B$4</c:f>
              <c:numCache>
                <c:formatCode>0.0</c:formatCode>
                <c:ptCount val="3"/>
                <c:pt idx="0">
                  <c:v>136.81117366993001</c:v>
                </c:pt>
                <c:pt idx="1">
                  <c:v>105.22468369537</c:v>
                </c:pt>
                <c:pt idx="2">
                  <c:v>149.34708247857</c:v>
                </c:pt>
              </c:numCache>
            </c:numRef>
          </c:val>
          <c:extLst>
            <c:ext xmlns:c16="http://schemas.microsoft.com/office/drawing/2014/chart" uri="{C3380CC4-5D6E-409C-BE32-E72D297353CC}">
              <c16:uniqueId val="{00000000-0960-4FB5-8415-BAAB1DA7EB01}"/>
            </c:ext>
          </c:extLst>
        </c:ser>
        <c:dLbls>
          <c:showLegendKey val="0"/>
          <c:showVal val="0"/>
          <c:showCatName val="0"/>
          <c:showSerName val="0"/>
          <c:showPercent val="0"/>
          <c:showBubbleSize val="0"/>
        </c:dLbls>
        <c:gapWidth val="150"/>
        <c:overlap val="100"/>
        <c:axId val="118391376"/>
        <c:axId val="120217952"/>
      </c:barChart>
      <c:catAx>
        <c:axId val="11839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cap="none" spc="0" normalizeH="0" baseline="0">
                <a:solidFill>
                  <a:schemeClr val="accent4"/>
                </a:solidFill>
                <a:latin typeface="Arial Narrow" pitchFamily="34" charset="0"/>
                <a:ea typeface="+mn-ea"/>
                <a:cs typeface="+mn-cs"/>
              </a:defRPr>
            </a:pPr>
            <a:endParaRPr lang="ru-RU"/>
          </a:p>
        </c:txPr>
        <c:crossAx val="120217952"/>
        <c:crosses val="autoZero"/>
        <c:auto val="1"/>
        <c:lblAlgn val="ctr"/>
        <c:lblOffset val="100"/>
        <c:noMultiLvlLbl val="0"/>
      </c:catAx>
      <c:valAx>
        <c:axId val="120217952"/>
        <c:scaling>
          <c:orientation val="minMax"/>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accent4"/>
                </a:solidFill>
                <a:latin typeface="Arial Narrow" pitchFamily="34" charset="0"/>
                <a:ea typeface="+mn-ea"/>
                <a:cs typeface="+mn-cs"/>
              </a:defRPr>
            </a:pPr>
            <a:endParaRPr lang="ru-RU"/>
          </a:p>
        </c:txPr>
        <c:crossAx val="118391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18321164618701E-2"/>
          <c:y val="3.5287145450278078E-2"/>
          <c:w val="0.92563093900117865"/>
          <c:h val="0.7954075652818734"/>
        </c:manualLayout>
      </c:layout>
      <c:barChart>
        <c:barDir val="col"/>
        <c:grouping val="stacked"/>
        <c:varyColors val="0"/>
        <c:ser>
          <c:idx val="2"/>
          <c:order val="0"/>
          <c:tx>
            <c:strRef>
              <c:f>Лист1!$B$1</c:f>
              <c:strCache>
                <c:ptCount val="1"/>
                <c:pt idx="0">
                  <c:v>Столбец1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Arial Narrow" pitchFamily="34" charset="0"/>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I полугодие 2019г.</c:v>
                </c:pt>
                <c:pt idx="1">
                  <c:v>I полугодие 2020г.</c:v>
                </c:pt>
                <c:pt idx="2">
                  <c:v>I полугодие 2021г.</c:v>
                </c:pt>
              </c:strCache>
            </c:strRef>
          </c:cat>
          <c:val>
            <c:numRef>
              <c:f>Лист1!$B$2:$B$4</c:f>
              <c:numCache>
                <c:formatCode>0.0</c:formatCode>
                <c:ptCount val="3"/>
                <c:pt idx="0">
                  <c:v>3.7</c:v>
                </c:pt>
                <c:pt idx="1">
                  <c:v>3.5</c:v>
                </c:pt>
                <c:pt idx="2">
                  <c:v>3.6</c:v>
                </c:pt>
              </c:numCache>
            </c:numRef>
          </c:val>
          <c:extLst>
            <c:ext xmlns:c16="http://schemas.microsoft.com/office/drawing/2014/chart" uri="{C3380CC4-5D6E-409C-BE32-E72D297353CC}">
              <c16:uniqueId val="{00000000-F016-419A-9AC2-C3C6D6CEB3FD}"/>
            </c:ext>
          </c:extLst>
        </c:ser>
        <c:dLbls>
          <c:showLegendKey val="0"/>
          <c:showVal val="0"/>
          <c:showCatName val="0"/>
          <c:showSerName val="0"/>
          <c:showPercent val="0"/>
          <c:showBubbleSize val="0"/>
        </c:dLbls>
        <c:gapWidth val="150"/>
        <c:overlap val="100"/>
        <c:axId val="177651328"/>
        <c:axId val="177651888"/>
      </c:barChart>
      <c:catAx>
        <c:axId val="177651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cap="none" spc="0" normalizeH="0" baseline="0">
                <a:solidFill>
                  <a:schemeClr val="accent4"/>
                </a:solidFill>
                <a:latin typeface="Arial Narrow" pitchFamily="34" charset="0"/>
                <a:ea typeface="+mn-ea"/>
                <a:cs typeface="+mn-cs"/>
              </a:defRPr>
            </a:pPr>
            <a:endParaRPr lang="ru-RU"/>
          </a:p>
        </c:txPr>
        <c:crossAx val="177651888"/>
        <c:crosses val="autoZero"/>
        <c:auto val="1"/>
        <c:lblAlgn val="ctr"/>
        <c:lblOffset val="100"/>
        <c:noMultiLvlLbl val="0"/>
      </c:catAx>
      <c:valAx>
        <c:axId val="177651888"/>
        <c:scaling>
          <c:orientation val="minMax"/>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accent4"/>
                </a:solidFill>
                <a:latin typeface="Arial Narrow" pitchFamily="34" charset="0"/>
                <a:ea typeface="+mn-ea"/>
                <a:cs typeface="+mn-cs"/>
              </a:defRPr>
            </a:pPr>
            <a:endParaRPr lang="ru-RU"/>
          </a:p>
        </c:txPr>
        <c:crossAx val="177651328"/>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893735685823742E-2"/>
          <c:y val="3.5287123984565599E-2"/>
          <c:w val="0.89221963362183221"/>
          <c:h val="0.81302562953437485"/>
        </c:manualLayout>
      </c:layout>
      <c:barChart>
        <c:barDir val="col"/>
        <c:grouping val="stacked"/>
        <c:varyColors val="0"/>
        <c:ser>
          <c:idx val="2"/>
          <c:order val="0"/>
          <c:tx>
            <c:strRef>
              <c:f>Лист1!$B$1</c:f>
              <c:strCache>
                <c:ptCount val="1"/>
                <c:pt idx="0">
                  <c:v>Столбец1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Arial Narrow" pitchFamily="34" charset="0"/>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I полугодие 2019г.</c:v>
                </c:pt>
                <c:pt idx="1">
                  <c:v>I полугодие 2020г.</c:v>
                </c:pt>
                <c:pt idx="2">
                  <c:v>I полугодие 2021г.</c:v>
                </c:pt>
              </c:strCache>
            </c:strRef>
          </c:cat>
          <c:val>
            <c:numRef>
              <c:f>Лист1!$B$2:$B$4</c:f>
              <c:numCache>
                <c:formatCode>0.0</c:formatCode>
                <c:ptCount val="3"/>
                <c:pt idx="0">
                  <c:v>6.6</c:v>
                </c:pt>
                <c:pt idx="1">
                  <c:v>5.9</c:v>
                </c:pt>
                <c:pt idx="2">
                  <c:v>9.1999999999999993</c:v>
                </c:pt>
              </c:numCache>
            </c:numRef>
          </c:val>
          <c:extLst>
            <c:ext xmlns:c16="http://schemas.microsoft.com/office/drawing/2014/chart" uri="{C3380CC4-5D6E-409C-BE32-E72D297353CC}">
              <c16:uniqueId val="{00000000-04F6-4289-B0FE-CF6E0A521E87}"/>
            </c:ext>
          </c:extLst>
        </c:ser>
        <c:dLbls>
          <c:showLegendKey val="0"/>
          <c:showVal val="0"/>
          <c:showCatName val="0"/>
          <c:showSerName val="0"/>
          <c:showPercent val="0"/>
          <c:showBubbleSize val="0"/>
        </c:dLbls>
        <c:gapWidth val="150"/>
        <c:overlap val="100"/>
        <c:axId val="177654128"/>
        <c:axId val="177654688"/>
      </c:barChart>
      <c:catAx>
        <c:axId val="177654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cap="none" spc="0" normalizeH="0" baseline="0">
                <a:solidFill>
                  <a:schemeClr val="accent4"/>
                </a:solidFill>
                <a:latin typeface="Arial Narrow" pitchFamily="34" charset="0"/>
                <a:ea typeface="+mn-ea"/>
                <a:cs typeface="+mn-cs"/>
              </a:defRPr>
            </a:pPr>
            <a:endParaRPr lang="ru-RU"/>
          </a:p>
        </c:txPr>
        <c:crossAx val="177654688"/>
        <c:crosses val="autoZero"/>
        <c:auto val="1"/>
        <c:lblAlgn val="ctr"/>
        <c:lblOffset val="100"/>
        <c:noMultiLvlLbl val="0"/>
      </c:catAx>
      <c:valAx>
        <c:axId val="177654688"/>
        <c:scaling>
          <c:orientation val="minMax"/>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accent4"/>
                </a:solidFill>
                <a:latin typeface="Arial Narrow" pitchFamily="34" charset="0"/>
                <a:ea typeface="+mn-ea"/>
                <a:cs typeface="+mn-cs"/>
              </a:defRPr>
            </a:pPr>
            <a:endParaRPr lang="ru-RU"/>
          </a:p>
        </c:txPr>
        <c:crossAx val="177654128"/>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893735685823742E-2"/>
          <c:y val="7.8122651872000265E-2"/>
          <c:w val="0.89221963362183221"/>
          <c:h val="0.66601726385866311"/>
        </c:manualLayout>
      </c:layout>
      <c:barChart>
        <c:barDir val="col"/>
        <c:grouping val="stacked"/>
        <c:varyColors val="0"/>
        <c:ser>
          <c:idx val="2"/>
          <c:order val="0"/>
          <c:tx>
            <c:strRef>
              <c:f>Лист1!$B$1</c:f>
              <c:strCache>
                <c:ptCount val="1"/>
                <c:pt idx="0">
                  <c:v>Бюджет Республики Татарстан</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Arial Narrow" pitchFamily="34" charset="0"/>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I полугодие 2019г.</c:v>
                </c:pt>
                <c:pt idx="1">
                  <c:v>I полугодие 2020г.</c:v>
                </c:pt>
                <c:pt idx="2">
                  <c:v>I полугодие 2021г.</c:v>
                </c:pt>
              </c:strCache>
            </c:strRef>
          </c:cat>
          <c:val>
            <c:numRef>
              <c:f>Лист1!$B$2:$B$4</c:f>
              <c:numCache>
                <c:formatCode>0.0</c:formatCode>
                <c:ptCount val="3"/>
                <c:pt idx="0">
                  <c:v>5.4</c:v>
                </c:pt>
                <c:pt idx="1">
                  <c:v>2.4</c:v>
                </c:pt>
                <c:pt idx="2">
                  <c:v>3</c:v>
                </c:pt>
              </c:numCache>
            </c:numRef>
          </c:val>
          <c:extLst>
            <c:ext xmlns:c16="http://schemas.microsoft.com/office/drawing/2014/chart" uri="{C3380CC4-5D6E-409C-BE32-E72D297353CC}">
              <c16:uniqueId val="{00000000-654B-415B-ADEA-A9319156A791}"/>
            </c:ext>
          </c:extLst>
        </c:ser>
        <c:ser>
          <c:idx val="0"/>
          <c:order val="1"/>
          <c:tx>
            <c:strRef>
              <c:f>Лист1!$C$1</c:f>
              <c:strCache>
                <c:ptCount val="1"/>
                <c:pt idx="0">
                  <c:v>Местные бюджеты</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Arial Narrow" pitchFamily="34" charset="0"/>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I полугодие 2019г.</c:v>
                </c:pt>
                <c:pt idx="1">
                  <c:v>I полугодие 2020г.</c:v>
                </c:pt>
                <c:pt idx="2">
                  <c:v>I полугодие 2021г.</c:v>
                </c:pt>
              </c:strCache>
            </c:strRef>
          </c:cat>
          <c:val>
            <c:numRef>
              <c:f>Лист1!$C$2:$C$4</c:f>
              <c:numCache>
                <c:formatCode>0.0</c:formatCode>
                <c:ptCount val="3"/>
                <c:pt idx="0">
                  <c:v>3.2</c:v>
                </c:pt>
                <c:pt idx="1">
                  <c:v>2.8</c:v>
                </c:pt>
                <c:pt idx="2">
                  <c:v>3.3</c:v>
                </c:pt>
              </c:numCache>
            </c:numRef>
          </c:val>
          <c:extLst>
            <c:ext xmlns:c16="http://schemas.microsoft.com/office/drawing/2014/chart" uri="{C3380CC4-5D6E-409C-BE32-E72D297353CC}">
              <c16:uniqueId val="{00000001-654B-415B-ADEA-A9319156A791}"/>
            </c:ext>
          </c:extLst>
        </c:ser>
        <c:dLbls>
          <c:showLegendKey val="0"/>
          <c:showVal val="0"/>
          <c:showCatName val="0"/>
          <c:showSerName val="0"/>
          <c:showPercent val="0"/>
          <c:showBubbleSize val="0"/>
        </c:dLbls>
        <c:gapWidth val="150"/>
        <c:overlap val="100"/>
        <c:axId val="177657488"/>
        <c:axId val="305219792"/>
      </c:barChart>
      <c:catAx>
        <c:axId val="177657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cap="none" spc="0" normalizeH="0" baseline="0">
                <a:solidFill>
                  <a:schemeClr val="accent4"/>
                </a:solidFill>
                <a:latin typeface="Arial Narrow" pitchFamily="34" charset="0"/>
                <a:ea typeface="+mn-ea"/>
                <a:cs typeface="+mn-cs"/>
              </a:defRPr>
            </a:pPr>
            <a:endParaRPr lang="ru-RU"/>
          </a:p>
        </c:txPr>
        <c:crossAx val="305219792"/>
        <c:crossesAt val="0"/>
        <c:auto val="1"/>
        <c:lblAlgn val="ctr"/>
        <c:lblOffset val="100"/>
        <c:noMultiLvlLbl val="0"/>
      </c:catAx>
      <c:valAx>
        <c:axId val="30521979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accent4"/>
                </a:solidFill>
                <a:latin typeface="Arial Narrow" pitchFamily="34" charset="0"/>
                <a:ea typeface="+mn-ea"/>
                <a:cs typeface="+mn-cs"/>
              </a:defRPr>
            </a:pPr>
            <a:endParaRPr lang="ru-RU"/>
          </a:p>
        </c:txPr>
        <c:crossAx val="177657488"/>
        <c:crosses val="autoZero"/>
        <c:crossBetween val="between"/>
        <c:majorUnit val="2"/>
      </c:valAx>
      <c:spPr>
        <a:noFill/>
        <a:ln>
          <a:noFill/>
        </a:ln>
        <a:effectLst/>
      </c:spPr>
    </c:plotArea>
    <c:legend>
      <c:legendPos val="b"/>
      <c:layout>
        <c:manualLayout>
          <c:xMode val="edge"/>
          <c:yMode val="edge"/>
          <c:x val="4.5503715426684369E-2"/>
          <c:y val="0.89402782875911868"/>
          <c:w val="0.91889032866796416"/>
          <c:h val="7.045870902878977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Arial Narrow" pitchFamily="34" charset="0"/>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636012042677687E-2"/>
          <c:y val="3.3042474445523433E-2"/>
          <c:w val="0.47537307378120613"/>
          <c:h val="0.92833026202801461"/>
        </c:manualLayout>
      </c:layout>
      <c:doughnutChart>
        <c:varyColors val="1"/>
        <c:ser>
          <c:idx val="0"/>
          <c:order val="0"/>
          <c:tx>
            <c:strRef>
              <c:f>Лист1!$B$1</c:f>
              <c:strCache>
                <c:ptCount val="1"/>
                <c:pt idx="0">
                  <c:v>Структура неналоговых доходов бюджета Республики Татарстан 
 на 01.03.2021г. (в %)
</c:v>
                </c:pt>
              </c:strCache>
            </c:strRef>
          </c:tx>
          <c:dPt>
            <c:idx val="0"/>
            <c:bubble3D val="0"/>
            <c:spPr>
              <a:solidFill>
                <a:schemeClr val="accent1"/>
              </a:solidFill>
              <a:ln>
                <a:noFill/>
              </a:ln>
              <a:effectLst/>
            </c:spPr>
            <c:extLst>
              <c:ext xmlns:c16="http://schemas.microsoft.com/office/drawing/2014/chart" uri="{C3380CC4-5D6E-409C-BE32-E72D297353CC}">
                <c16:uniqueId val="{00000001-5AC2-4E2C-9F4E-549601203B05}"/>
              </c:ext>
            </c:extLst>
          </c:dPt>
          <c:dPt>
            <c:idx val="1"/>
            <c:bubble3D val="0"/>
            <c:spPr>
              <a:solidFill>
                <a:schemeClr val="accent2"/>
              </a:solidFill>
              <a:ln>
                <a:noFill/>
              </a:ln>
              <a:effectLst/>
            </c:spPr>
            <c:extLst>
              <c:ext xmlns:c16="http://schemas.microsoft.com/office/drawing/2014/chart" uri="{C3380CC4-5D6E-409C-BE32-E72D297353CC}">
                <c16:uniqueId val="{00000003-5AC2-4E2C-9F4E-549601203B05}"/>
              </c:ext>
            </c:extLst>
          </c:dPt>
          <c:dPt>
            <c:idx val="2"/>
            <c:bubble3D val="0"/>
            <c:spPr>
              <a:solidFill>
                <a:schemeClr val="accent3"/>
              </a:solidFill>
              <a:ln>
                <a:noFill/>
              </a:ln>
              <a:effectLst/>
            </c:spPr>
            <c:extLst>
              <c:ext xmlns:c16="http://schemas.microsoft.com/office/drawing/2014/chart" uri="{C3380CC4-5D6E-409C-BE32-E72D297353CC}">
                <c16:uniqueId val="{00000005-5AC2-4E2C-9F4E-549601203B05}"/>
              </c:ext>
            </c:extLst>
          </c:dPt>
          <c:dPt>
            <c:idx val="3"/>
            <c:bubble3D val="0"/>
            <c:spPr>
              <a:solidFill>
                <a:schemeClr val="accent4"/>
              </a:solidFill>
              <a:ln>
                <a:noFill/>
              </a:ln>
              <a:effectLst/>
            </c:spPr>
            <c:extLst>
              <c:ext xmlns:c16="http://schemas.microsoft.com/office/drawing/2014/chart" uri="{C3380CC4-5D6E-409C-BE32-E72D297353CC}">
                <c16:uniqueId val="{00000007-5AC2-4E2C-9F4E-549601203B05}"/>
              </c:ext>
            </c:extLst>
          </c:dPt>
          <c:dPt>
            <c:idx val="4"/>
            <c:bubble3D val="0"/>
            <c:spPr>
              <a:solidFill>
                <a:schemeClr val="accent5"/>
              </a:solidFill>
              <a:ln>
                <a:noFill/>
              </a:ln>
              <a:effectLst/>
            </c:spPr>
            <c:extLst>
              <c:ext xmlns:c16="http://schemas.microsoft.com/office/drawing/2014/chart" uri="{C3380CC4-5D6E-409C-BE32-E72D297353CC}">
                <c16:uniqueId val="{00000009-5AC2-4E2C-9F4E-549601203B05}"/>
              </c:ext>
            </c:extLst>
          </c:dPt>
          <c:dPt>
            <c:idx val="5"/>
            <c:bubble3D val="0"/>
            <c:spPr>
              <a:solidFill>
                <a:schemeClr val="accent6"/>
              </a:solidFill>
              <a:ln>
                <a:noFill/>
              </a:ln>
              <a:effectLst/>
            </c:spPr>
            <c:extLst>
              <c:ext xmlns:c16="http://schemas.microsoft.com/office/drawing/2014/chart" uri="{C3380CC4-5D6E-409C-BE32-E72D297353CC}">
                <c16:uniqueId val="{0000000B-5AC2-4E2C-9F4E-549601203B05}"/>
              </c:ext>
            </c:extLst>
          </c:dPt>
          <c:dPt>
            <c:idx val="6"/>
            <c:bubble3D val="0"/>
            <c:spPr>
              <a:solidFill>
                <a:srgbClr val="A568D2"/>
              </a:solidFill>
              <a:ln>
                <a:noFill/>
              </a:ln>
              <a:effectLst/>
            </c:spPr>
            <c:extLst>
              <c:ext xmlns:c16="http://schemas.microsoft.com/office/drawing/2014/chart" uri="{C3380CC4-5D6E-409C-BE32-E72D297353CC}">
                <c16:uniqueId val="{0000000D-5AC2-4E2C-9F4E-549601203B05}"/>
              </c:ext>
            </c:extLst>
          </c:dPt>
          <c:dLbls>
            <c:dLbl>
              <c:idx val="0"/>
              <c:layout>
                <c:manualLayout>
                  <c:x val="-2.5222767956453607E-2"/>
                  <c:y val="-2.0839116296281412E-3"/>
                </c:manualLayout>
              </c:layout>
              <c:spPr>
                <a:noFill/>
                <a:ln>
                  <a:noFill/>
                </a:ln>
                <a:effectLst/>
              </c:spPr>
              <c:txPr>
                <a:bodyPr rot="0" spcFirstLastPara="1" vertOverflow="ellipsis" vert="horz" wrap="none" anchor="ctr" anchorCtr="0"/>
                <a:lstStyle/>
                <a:p>
                  <a:pPr>
                    <a:defRPr sz="2800" b="1" i="0" u="none" strike="noStrike" kern="1200" baseline="0">
                      <a:solidFill>
                        <a:schemeClr val="bg1"/>
                      </a:solidFill>
                      <a:latin typeface="Arial Narrow" panose="020B0606020202030204" pitchFamily="34" charset="0"/>
                      <a:ea typeface="+mn-ea"/>
                      <a:cs typeface="+mn-cs"/>
                    </a:defRPr>
                  </a:pPr>
                  <a:endParaRPr lang="ru-RU"/>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5AC2-4E2C-9F4E-549601203B05}"/>
                </c:ext>
              </c:extLst>
            </c:dLbl>
            <c:dLbl>
              <c:idx val="1"/>
              <c:layout>
                <c:manualLayout>
                  <c:x val="-1.5454460107833378E-3"/>
                  <c:y val="-1.553784711781284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AC2-4E2C-9F4E-549601203B05}"/>
                </c:ext>
              </c:extLst>
            </c:dLbl>
            <c:dLbl>
              <c:idx val="2"/>
              <c:layout>
                <c:manualLayout>
                  <c:x val="-4.4781693002777382E-3"/>
                  <c:y val="-1.989451875582704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AC2-4E2C-9F4E-549601203B05}"/>
                </c:ext>
              </c:extLst>
            </c:dLbl>
            <c:dLbl>
              <c:idx val="3"/>
              <c:layout>
                <c:manualLayout>
                  <c:x val="-8.7662083112250723E-4"/>
                  <c:y val="-9.4134337347577344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AC2-4E2C-9F4E-549601203B05}"/>
                </c:ext>
              </c:extLst>
            </c:dLbl>
            <c:dLbl>
              <c:idx val="4"/>
              <c:layout>
                <c:manualLayout>
                  <c:x val="-5.2158347571099213E-4"/>
                  <c:y val="-7.1123998165574503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AC2-4E2C-9F4E-549601203B05}"/>
                </c:ext>
              </c:extLst>
            </c:dLbl>
            <c:dLbl>
              <c:idx val="5"/>
              <c:layout>
                <c:manualLayout>
                  <c:x val="-8.2000061373474625E-3"/>
                  <c:y val="-6.1512647062118495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5AC2-4E2C-9F4E-549601203B05}"/>
                </c:ext>
              </c:extLst>
            </c:dLbl>
            <c:dLbl>
              <c:idx val="6"/>
              <c:layout>
                <c:manualLayout>
                  <c:x val="-6.4240453624645477E-3"/>
                  <c:y val="-3.0722714921280279E-2"/>
                </c:manualLayout>
              </c:layout>
              <c:showLegendKey val="0"/>
              <c:showVal val="0"/>
              <c:showCatName val="0"/>
              <c:showSerName val="0"/>
              <c:showPercent val="1"/>
              <c:showBubbleSize val="0"/>
              <c:extLst>
                <c:ext xmlns:c15="http://schemas.microsoft.com/office/drawing/2012/chart" uri="{CE6537A1-D6FC-4f65-9D91-7224C49458BB}">
                  <c15:layout>
                    <c:manualLayout>
                      <c:w val="3.9827924803470562E-2"/>
                      <c:h val="6.8970201966405978E-2"/>
                    </c:manualLayout>
                  </c15:layout>
                </c:ext>
                <c:ext xmlns:c16="http://schemas.microsoft.com/office/drawing/2014/chart" uri="{C3380CC4-5D6E-409C-BE32-E72D297353CC}">
                  <c16:uniqueId val="{0000000D-5AC2-4E2C-9F4E-549601203B05}"/>
                </c:ext>
              </c:extLst>
            </c:dLbl>
            <c:spPr>
              <a:noFill/>
              <a:ln>
                <a:noFill/>
              </a:ln>
              <a:effectLst/>
            </c:spPr>
            <c:txPr>
              <a:bodyPr rot="0" spcFirstLastPara="1" vertOverflow="ellipsis" vert="horz" wrap="none" anchor="ctr" anchorCtr="0"/>
              <a:lstStyle/>
              <a:p>
                <a:pPr>
                  <a:defRPr sz="2400" b="1" i="0" u="none" strike="noStrike" kern="1200" baseline="0">
                    <a:solidFill>
                      <a:schemeClr val="bg1"/>
                    </a:solidFill>
                    <a:latin typeface="Arial Narrow" panose="020B0606020202030204" pitchFamily="34" charset="0"/>
                    <a:ea typeface="+mn-ea"/>
                    <a:cs typeface="+mn-cs"/>
                  </a:defRPr>
                </a:pPr>
                <a:endParaRPr lang="ru-RU"/>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Лист1!$A$2:$A$8</c:f>
              <c:strCache>
                <c:ptCount val="7"/>
                <c:pt idx="0">
                  <c:v>Доходы от арендных платежей</c:v>
                </c:pt>
                <c:pt idx="1">
                  <c:v>Прочие неналоговые доходы (в т.ч самообложение граждан)</c:v>
                </c:pt>
                <c:pt idx="2">
                  <c:v>Доходы от продажи активов</c:v>
                </c:pt>
                <c:pt idx="3">
                  <c:v>Прочие доходы от использования имущества </c:v>
                </c:pt>
                <c:pt idx="4">
                  <c:v>Штрафы, санкции, возмещение ущерба</c:v>
                </c:pt>
                <c:pt idx="5">
                  <c:v>Плата за негативное воздействие на окружающую среду</c:v>
                </c:pt>
                <c:pt idx="6">
                  <c:v>Платные услуги и компенсация затрат государства</c:v>
                </c:pt>
              </c:strCache>
            </c:strRef>
          </c:cat>
          <c:val>
            <c:numRef>
              <c:f>Лист1!$B$2:$B$8</c:f>
              <c:numCache>
                <c:formatCode>_-* #,##0.0_р_._-;\-* #,##0.0_р_._-;_-* "-"??_р_._-;_-@_-</c:formatCode>
                <c:ptCount val="7"/>
                <c:pt idx="0">
                  <c:v>1547.4</c:v>
                </c:pt>
                <c:pt idx="1">
                  <c:v>308.7</c:v>
                </c:pt>
                <c:pt idx="2">
                  <c:v>621.79999999999995</c:v>
                </c:pt>
                <c:pt idx="3">
                  <c:v>376.5</c:v>
                </c:pt>
                <c:pt idx="4">
                  <c:v>229.9</c:v>
                </c:pt>
                <c:pt idx="5">
                  <c:v>92.1</c:v>
                </c:pt>
                <c:pt idx="6">
                  <c:v>152.19999999999999</c:v>
                </c:pt>
              </c:numCache>
            </c:numRef>
          </c:val>
          <c:extLst>
            <c:ext xmlns:c16="http://schemas.microsoft.com/office/drawing/2014/chart" uri="{C3380CC4-5D6E-409C-BE32-E72D297353CC}">
              <c16:uniqueId val="{0000000E-5AC2-4E2C-9F4E-549601203B05}"/>
            </c:ext>
          </c:extLst>
        </c:ser>
        <c:dLbls>
          <c:showLegendKey val="0"/>
          <c:showVal val="0"/>
          <c:showCatName val="1"/>
          <c:showSerName val="0"/>
          <c:showPercent val="0"/>
          <c:showBubbleSize val="0"/>
          <c:showLeaderLines val="0"/>
        </c:dLbls>
        <c:firstSliceAng val="300"/>
        <c:holeSize val="50"/>
      </c:doughnutChart>
      <c:spPr>
        <a:noFill/>
        <a:ln>
          <a:noFill/>
        </a:ln>
        <a:effectLst/>
      </c:spPr>
    </c:plotArea>
    <c:legend>
      <c:legendPos val="r"/>
      <c:layout>
        <c:manualLayout>
          <c:xMode val="edge"/>
          <c:yMode val="edge"/>
          <c:x val="0.55914021771921418"/>
          <c:y val="4.781816834559869E-2"/>
          <c:w val="0.42768023836947616"/>
          <c:h val="0.92840768603775936"/>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Arial Narrow" panose="020B0606020202030204" pitchFamily="34" charset="0"/>
              <a:ea typeface="+mn-ea"/>
              <a:cs typeface="+mn-cs"/>
            </a:defRPr>
          </a:pPr>
          <a:endParaRPr lang="ru-RU"/>
        </a:p>
      </c:txPr>
    </c:legend>
    <c:plotVisOnly val="1"/>
    <c:dispBlanksAs val="gap"/>
    <c:showDLblsOverMax val="0"/>
  </c:chart>
  <c:spPr>
    <a:noFill/>
    <a:ln w="6350" cap="rnd" cmpd="thickThin" algn="ctr">
      <a:noFill/>
      <a:prstDash val="sysDash"/>
      <a:miter lim="800000"/>
    </a:ln>
    <a:effectLst/>
  </c:spPr>
  <c:txPr>
    <a:bodyPr/>
    <a:lstStyle/>
    <a:p>
      <a:pPr>
        <a:defRPr sz="1400">
          <a:latin typeface="Arial Narrow" panose="020B0606020202030204" pitchFamily="34" charset="0"/>
        </a:defRPr>
      </a:pPr>
      <a:endParaRPr lang="ru-R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893735685823742E-2"/>
          <c:y val="7.8122651872000265E-2"/>
          <c:w val="0.89221963362183221"/>
          <c:h val="0.66601726385866311"/>
        </c:manualLayout>
      </c:layout>
      <c:barChart>
        <c:barDir val="col"/>
        <c:grouping val="stacked"/>
        <c:varyColors val="0"/>
        <c:ser>
          <c:idx val="2"/>
          <c:order val="0"/>
          <c:tx>
            <c:strRef>
              <c:f>Лист1!$B$1</c:f>
              <c:strCache>
                <c:ptCount val="1"/>
                <c:pt idx="0">
                  <c:v>Бюджет Республики Татарстан</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Arial Narrow" pitchFamily="34" charset="0"/>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1 января 2021</c:v>
                </c:pt>
                <c:pt idx="1">
                  <c:v>1 июля 2021</c:v>
                </c:pt>
              </c:strCache>
            </c:strRef>
          </c:cat>
          <c:val>
            <c:numRef>
              <c:f>Лист1!$B$2:$B$3</c:f>
              <c:numCache>
                <c:formatCode>#,##0.0</c:formatCode>
                <c:ptCount val="2"/>
                <c:pt idx="0">
                  <c:v>2082.1</c:v>
                </c:pt>
                <c:pt idx="1">
                  <c:v>1839.2</c:v>
                </c:pt>
              </c:numCache>
            </c:numRef>
          </c:val>
          <c:extLst>
            <c:ext xmlns:c16="http://schemas.microsoft.com/office/drawing/2014/chart" uri="{C3380CC4-5D6E-409C-BE32-E72D297353CC}">
              <c16:uniqueId val="{00000000-654B-415B-ADEA-A9319156A791}"/>
            </c:ext>
          </c:extLst>
        </c:ser>
        <c:ser>
          <c:idx val="0"/>
          <c:order val="1"/>
          <c:tx>
            <c:strRef>
              <c:f>Лист1!$C$1</c:f>
              <c:strCache>
                <c:ptCount val="1"/>
                <c:pt idx="0">
                  <c:v>Местные бюджеты</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Arial Narrow" pitchFamily="34" charset="0"/>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1 января 2021</c:v>
                </c:pt>
                <c:pt idx="1">
                  <c:v>1 июля 2021</c:v>
                </c:pt>
              </c:strCache>
            </c:strRef>
          </c:cat>
          <c:val>
            <c:numRef>
              <c:f>Лист1!$C$2:$C$3</c:f>
              <c:numCache>
                <c:formatCode>#,##0.0</c:formatCode>
                <c:ptCount val="2"/>
                <c:pt idx="0">
                  <c:v>1144.5</c:v>
                </c:pt>
                <c:pt idx="1">
                  <c:v>1400.4</c:v>
                </c:pt>
              </c:numCache>
            </c:numRef>
          </c:val>
          <c:extLst>
            <c:ext xmlns:c16="http://schemas.microsoft.com/office/drawing/2014/chart" uri="{C3380CC4-5D6E-409C-BE32-E72D297353CC}">
              <c16:uniqueId val="{00000001-654B-415B-ADEA-A9319156A791}"/>
            </c:ext>
          </c:extLst>
        </c:ser>
        <c:dLbls>
          <c:showLegendKey val="0"/>
          <c:showVal val="0"/>
          <c:showCatName val="0"/>
          <c:showSerName val="0"/>
          <c:showPercent val="0"/>
          <c:showBubbleSize val="0"/>
        </c:dLbls>
        <c:gapWidth val="150"/>
        <c:overlap val="100"/>
        <c:axId val="305224272"/>
        <c:axId val="305224832"/>
      </c:barChart>
      <c:catAx>
        <c:axId val="30522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cap="none" spc="0" normalizeH="0" baseline="0">
                <a:solidFill>
                  <a:schemeClr val="accent4"/>
                </a:solidFill>
                <a:latin typeface="Arial Narrow" pitchFamily="34" charset="0"/>
                <a:ea typeface="+mn-ea"/>
                <a:cs typeface="+mn-cs"/>
              </a:defRPr>
            </a:pPr>
            <a:endParaRPr lang="ru-RU"/>
          </a:p>
        </c:txPr>
        <c:crossAx val="305224832"/>
        <c:crossesAt val="0"/>
        <c:auto val="1"/>
        <c:lblAlgn val="ctr"/>
        <c:lblOffset val="100"/>
        <c:noMultiLvlLbl val="0"/>
      </c:catAx>
      <c:valAx>
        <c:axId val="30522483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accent4"/>
                </a:solidFill>
                <a:latin typeface="Arial Narrow" pitchFamily="34" charset="0"/>
                <a:ea typeface="+mn-ea"/>
                <a:cs typeface="+mn-cs"/>
              </a:defRPr>
            </a:pPr>
            <a:endParaRPr lang="ru-RU"/>
          </a:p>
        </c:txPr>
        <c:crossAx val="305224272"/>
        <c:crosses val="autoZero"/>
        <c:crossBetween val="between"/>
        <c:majorUnit val="1000"/>
      </c:valAx>
      <c:spPr>
        <a:noFill/>
        <a:ln>
          <a:noFill/>
        </a:ln>
        <a:effectLst/>
      </c:spPr>
    </c:plotArea>
    <c:legend>
      <c:legendPos val="b"/>
      <c:layout>
        <c:manualLayout>
          <c:xMode val="edge"/>
          <c:yMode val="edge"/>
          <c:x val="4.5503715426684369E-2"/>
          <c:y val="0.89402782875911868"/>
          <c:w val="0.91889032866796416"/>
          <c:h val="7.045870902878977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Arial Narrow" pitchFamily="34" charset="0"/>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48978270650987"/>
          <c:y val="3.5287145450278078E-2"/>
          <c:w val="0.87462361669501776"/>
          <c:h val="0.70885283061417825"/>
        </c:manualLayout>
      </c:layout>
      <c:barChart>
        <c:barDir val="col"/>
        <c:grouping val="stacked"/>
        <c:varyColors val="0"/>
        <c:ser>
          <c:idx val="2"/>
          <c:order val="0"/>
          <c:tx>
            <c:strRef>
              <c:f>Лист1!$B$1</c:f>
              <c:strCache>
                <c:ptCount val="1"/>
                <c:pt idx="0">
                  <c:v>Дотации</c:v>
                </c:pt>
              </c:strCache>
            </c:strRef>
          </c:tx>
          <c:spPr>
            <a:solidFill>
              <a:schemeClr val="accent3"/>
            </a:solidFill>
            <a:ln>
              <a:noFill/>
            </a:ln>
            <a:effectLst/>
          </c:spPr>
          <c:invertIfNegative val="0"/>
          <c:dLbls>
            <c:spPr>
              <a:solidFill>
                <a:schemeClr val="accent3"/>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Arial Narrow" pitchFamily="34" charset="0"/>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I полугодие 2019г.</c:v>
                </c:pt>
                <c:pt idx="1">
                  <c:v>I полугодие 2020г.</c:v>
                </c:pt>
                <c:pt idx="2">
                  <c:v>I полугодие 2021г.</c:v>
                </c:pt>
              </c:strCache>
            </c:strRef>
          </c:cat>
          <c:val>
            <c:numRef>
              <c:f>Лист1!$B$2:$B$4</c:f>
              <c:numCache>
                <c:formatCode>#,##0</c:formatCode>
                <c:ptCount val="3"/>
                <c:pt idx="1">
                  <c:v>15977</c:v>
                </c:pt>
                <c:pt idx="2">
                  <c:v>733</c:v>
                </c:pt>
              </c:numCache>
            </c:numRef>
          </c:val>
          <c:extLst>
            <c:ext xmlns:c16="http://schemas.microsoft.com/office/drawing/2014/chart" uri="{C3380CC4-5D6E-409C-BE32-E72D297353CC}">
              <c16:uniqueId val="{00000000-7E67-434B-B5C4-261DD45D9397}"/>
            </c:ext>
          </c:extLst>
        </c:ser>
        <c:ser>
          <c:idx val="0"/>
          <c:order val="1"/>
          <c:tx>
            <c:strRef>
              <c:f>Лист1!$C$1</c:f>
              <c:strCache>
                <c:ptCount val="1"/>
                <c:pt idx="0">
                  <c:v>Субсидии</c:v>
                </c:pt>
              </c:strCache>
            </c:strRef>
          </c:tx>
          <c:spPr>
            <a:solidFill>
              <a:schemeClr val="accent6"/>
            </a:solidFill>
            <a:ln>
              <a:noFill/>
            </a:ln>
            <a:effectLst/>
          </c:spPr>
          <c:invertIfNegative val="0"/>
          <c:dLbls>
            <c:dLbl>
              <c:idx val="0"/>
              <c:layout>
                <c:manualLayout>
                  <c:x val="-1.09975105792588E-3"/>
                  <c:y val="6.036758631376393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6F-41CC-8C6C-B858C1E73415}"/>
                </c:ext>
              </c:extLst>
            </c:dLbl>
            <c:dLbl>
              <c:idx val="2"/>
              <c:layout>
                <c:manualLayout>
                  <c:x val="-1.612949585360042E-16"/>
                  <c:y val="-3.059899856353664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6F-41CC-8C6C-B858C1E73415}"/>
                </c:ext>
              </c:extLst>
            </c:dLbl>
            <c:spPr>
              <a:solidFill>
                <a:schemeClr val="accent6"/>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Arial Narrow" pitchFamily="34" charset="0"/>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I полугодие 2019г.</c:v>
                </c:pt>
                <c:pt idx="1">
                  <c:v>I полугодие 2020г.</c:v>
                </c:pt>
                <c:pt idx="2">
                  <c:v>I полугодие 2021г.</c:v>
                </c:pt>
              </c:strCache>
            </c:strRef>
          </c:cat>
          <c:val>
            <c:numRef>
              <c:f>Лист1!$C$2:$C$4</c:f>
              <c:numCache>
                <c:formatCode>#,##0</c:formatCode>
                <c:ptCount val="3"/>
                <c:pt idx="0">
                  <c:v>2888</c:v>
                </c:pt>
                <c:pt idx="1">
                  <c:v>4479</c:v>
                </c:pt>
                <c:pt idx="2">
                  <c:v>5642</c:v>
                </c:pt>
              </c:numCache>
            </c:numRef>
          </c:val>
          <c:extLst>
            <c:ext xmlns:c16="http://schemas.microsoft.com/office/drawing/2014/chart" uri="{C3380CC4-5D6E-409C-BE32-E72D297353CC}">
              <c16:uniqueId val="{00000001-7E67-434B-B5C4-261DD45D9397}"/>
            </c:ext>
          </c:extLst>
        </c:ser>
        <c:ser>
          <c:idx val="1"/>
          <c:order val="2"/>
          <c:tx>
            <c:strRef>
              <c:f>Лист1!$D$1</c:f>
              <c:strCache>
                <c:ptCount val="1"/>
                <c:pt idx="0">
                  <c:v>Субвенции</c:v>
                </c:pt>
              </c:strCache>
            </c:strRef>
          </c:tx>
          <c:spPr>
            <a:solidFill>
              <a:schemeClr val="accent1"/>
            </a:solidFill>
            <a:ln>
              <a:noFill/>
            </a:ln>
            <a:effectLst/>
          </c:spPr>
          <c:invertIfNegative val="0"/>
          <c:dLbls>
            <c:dLbl>
              <c:idx val="0"/>
              <c:layout>
                <c:manualLayout>
                  <c:x val="-2.1995021158517599E-3"/>
                  <c:y val="-2.17793892701607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E67-434B-B5C4-261DD45D9397}"/>
                </c:ext>
              </c:extLst>
            </c:dLbl>
            <c:spPr>
              <a:solidFill>
                <a:schemeClr val="accent1"/>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Лист1!$A$2:$A$4</c:f>
              <c:strCache>
                <c:ptCount val="3"/>
                <c:pt idx="0">
                  <c:v>I полугодие 2019г.</c:v>
                </c:pt>
                <c:pt idx="1">
                  <c:v>I полугодие 2020г.</c:v>
                </c:pt>
                <c:pt idx="2">
                  <c:v>I полугодие 2021г.</c:v>
                </c:pt>
              </c:strCache>
            </c:strRef>
          </c:cat>
          <c:val>
            <c:numRef>
              <c:f>Лист1!$D$2:$D$4</c:f>
              <c:numCache>
                <c:formatCode>#,##0</c:formatCode>
                <c:ptCount val="3"/>
                <c:pt idx="0">
                  <c:v>4086</c:v>
                </c:pt>
                <c:pt idx="1">
                  <c:v>5860</c:v>
                </c:pt>
                <c:pt idx="2">
                  <c:v>6304</c:v>
                </c:pt>
              </c:numCache>
            </c:numRef>
          </c:val>
          <c:extLst>
            <c:ext xmlns:c16="http://schemas.microsoft.com/office/drawing/2014/chart" uri="{C3380CC4-5D6E-409C-BE32-E72D297353CC}">
              <c16:uniqueId val="{00000003-7E67-434B-B5C4-261DD45D9397}"/>
            </c:ext>
          </c:extLst>
        </c:ser>
        <c:ser>
          <c:idx val="3"/>
          <c:order val="3"/>
          <c:tx>
            <c:strRef>
              <c:f>Лист1!$E$1</c:f>
              <c:strCache>
                <c:ptCount val="1"/>
                <c:pt idx="0">
                  <c:v>Иные межбюджетные трансферты</c:v>
                </c:pt>
              </c:strCache>
            </c:strRef>
          </c:tx>
          <c:spPr>
            <a:solidFill>
              <a:schemeClr val="accent4"/>
            </a:solidFill>
          </c:spPr>
          <c:invertIfNegative val="0"/>
          <c:dLbls>
            <c:dLbl>
              <c:idx val="0"/>
              <c:layout>
                <c:manualLayout>
                  <c:x val="-1.09975105792588E-3"/>
                  <c:y val="-1.207351726275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67-434B-B5C4-261DD45D9397}"/>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E67-434B-B5C4-261DD45D9397}"/>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E67-434B-B5C4-261DD45D9397}"/>
                </c:ext>
              </c:extLst>
            </c:dLbl>
            <c:spPr>
              <a:noFill/>
              <a:ln>
                <a:noFill/>
              </a:ln>
              <a:effectLst/>
            </c:spPr>
            <c:txPr>
              <a:bodyPr/>
              <a:lstStyle/>
              <a:p>
                <a:pPr algn="ctr" rtl="0">
                  <a:defRPr lang="ru-RU" sz="2400" b="1" i="0" u="none" strike="noStrike" kern="1200" baseline="0">
                    <a:solidFill>
                      <a:schemeClr val="bg1"/>
                    </a:solidFill>
                    <a:latin typeface="Arial Narrow" panose="020B0606020202030204" pitchFamily="34" charset="0"/>
                    <a:ea typeface="+mn-ea"/>
                    <a:cs typeface="+mn-cs"/>
                  </a:defRPr>
                </a:pPr>
                <a:endParaRPr lang="ru-RU"/>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Лист1!$A$2:$A$4</c:f>
              <c:strCache>
                <c:ptCount val="3"/>
                <c:pt idx="0">
                  <c:v>I полугодие 2019г.</c:v>
                </c:pt>
                <c:pt idx="1">
                  <c:v>I полугодие 2020г.</c:v>
                </c:pt>
                <c:pt idx="2">
                  <c:v>I полугодие 2021г.</c:v>
                </c:pt>
              </c:strCache>
            </c:strRef>
          </c:cat>
          <c:val>
            <c:numRef>
              <c:f>Лист1!$E$2:$E$4</c:f>
              <c:numCache>
                <c:formatCode>#,##0</c:formatCode>
                <c:ptCount val="3"/>
                <c:pt idx="0">
                  <c:v>5900</c:v>
                </c:pt>
                <c:pt idx="1">
                  <c:v>7040</c:v>
                </c:pt>
                <c:pt idx="2">
                  <c:v>8131</c:v>
                </c:pt>
              </c:numCache>
            </c:numRef>
          </c:val>
          <c:extLst>
            <c:ext xmlns:c16="http://schemas.microsoft.com/office/drawing/2014/chart" uri="{C3380CC4-5D6E-409C-BE32-E72D297353CC}">
              <c16:uniqueId val="{00000007-7E67-434B-B5C4-261DD45D9397}"/>
            </c:ext>
          </c:extLst>
        </c:ser>
        <c:dLbls>
          <c:showLegendKey val="0"/>
          <c:showVal val="0"/>
          <c:showCatName val="0"/>
          <c:showSerName val="0"/>
          <c:showPercent val="0"/>
          <c:showBubbleSize val="0"/>
        </c:dLbls>
        <c:gapWidth val="150"/>
        <c:overlap val="100"/>
        <c:axId val="122503680"/>
        <c:axId val="88107840"/>
      </c:barChart>
      <c:catAx>
        <c:axId val="122503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cap="none" spc="0" normalizeH="0" baseline="0">
                <a:solidFill>
                  <a:schemeClr val="accent4"/>
                </a:solidFill>
                <a:latin typeface="Arial Narrow" pitchFamily="34" charset="0"/>
                <a:ea typeface="+mn-ea"/>
                <a:cs typeface="+mn-cs"/>
              </a:defRPr>
            </a:pPr>
            <a:endParaRPr lang="ru-RU"/>
          </a:p>
        </c:txPr>
        <c:crossAx val="88107840"/>
        <c:crosses val="autoZero"/>
        <c:auto val="1"/>
        <c:lblAlgn val="ctr"/>
        <c:lblOffset val="100"/>
        <c:noMultiLvlLbl val="0"/>
      </c:catAx>
      <c:valAx>
        <c:axId val="8810784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accent4"/>
                </a:solidFill>
                <a:latin typeface="Arial Narrow" pitchFamily="34" charset="0"/>
                <a:ea typeface="+mn-ea"/>
                <a:cs typeface="+mn-cs"/>
              </a:defRPr>
            </a:pPr>
            <a:endParaRPr lang="ru-RU"/>
          </a:p>
        </c:txPr>
        <c:crossAx val="122503680"/>
        <c:crosses val="autoZero"/>
        <c:crossBetween val="between"/>
        <c:majorUnit val="8000"/>
      </c:valAx>
      <c:spPr>
        <a:noFill/>
        <a:ln>
          <a:noFill/>
        </a:ln>
        <a:effectLst/>
      </c:spPr>
    </c:plotArea>
    <c:legend>
      <c:legendPos val="b"/>
      <c:layout>
        <c:manualLayout>
          <c:xMode val="edge"/>
          <c:yMode val="edge"/>
          <c:x val="3.5605955905351448E-2"/>
          <c:y val="0.89402782875911868"/>
          <c:w val="0.96072702377575192"/>
          <c:h val="6.7294189233250368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Arial Narrow" pitchFamily="34" charset="0"/>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37353103227021"/>
          <c:y val="0.13991921515882697"/>
          <c:w val="0.42686319159175079"/>
          <c:h val="0.83594913481275546"/>
        </c:manualLayout>
      </c:layout>
      <c:doughnut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0379-4748-9579-E36B6BB4819C}"/>
              </c:ext>
            </c:extLst>
          </c:dPt>
          <c:dPt>
            <c:idx val="1"/>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0379-4748-9579-E36B6BB4819C}"/>
              </c:ext>
            </c:extLst>
          </c:dPt>
          <c:dLbls>
            <c:dLbl>
              <c:idx val="0"/>
              <c:tx>
                <c:rich>
                  <a:bodyPr/>
                  <a:lstStyle/>
                  <a:p>
                    <a:r>
                      <a:rPr lang="en-US" dirty="0"/>
                      <a:t>22,8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379-4748-9579-E36B6BB4819C}"/>
                </c:ext>
              </c:extLst>
            </c:dLbl>
            <c:dLbl>
              <c:idx val="1"/>
              <c:tx>
                <c:rich>
                  <a:bodyPr/>
                  <a:lstStyle/>
                  <a:p>
                    <a:r>
                      <a:rPr lang="en-US"/>
                      <a:t>8,1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379-4748-9579-E36B6BB4819C}"/>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lt1"/>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Лист1!$A$1:$A$2</c:f>
              <c:strCache>
                <c:ptCount val="2"/>
                <c:pt idx="0">
                  <c:v>за счет средств федерального бюджета</c:v>
                </c:pt>
                <c:pt idx="1">
                  <c:v>за счет средств бюджета Республики Татарстан</c:v>
                </c:pt>
              </c:strCache>
            </c:strRef>
          </c:cat>
          <c:val>
            <c:numRef>
              <c:f>Лист1!$B$1:$B$2</c:f>
              <c:numCache>
                <c:formatCode>0.0</c:formatCode>
                <c:ptCount val="2"/>
                <c:pt idx="0">
                  <c:v>22.5</c:v>
                </c:pt>
                <c:pt idx="1">
                  <c:v>8.1999999999999993</c:v>
                </c:pt>
              </c:numCache>
            </c:numRef>
          </c:val>
          <c:extLst>
            <c:ext xmlns:c16="http://schemas.microsoft.com/office/drawing/2014/chart" uri="{C3380CC4-5D6E-409C-BE32-E72D297353CC}">
              <c16:uniqueId val="{00000004-0379-4748-9579-E36B6BB4819C}"/>
            </c:ext>
          </c:extLst>
        </c:ser>
        <c:dLbls>
          <c:showLegendKey val="0"/>
          <c:showVal val="0"/>
          <c:showCatName val="0"/>
          <c:showSerName val="0"/>
          <c:showPercent val="0"/>
          <c:showBubbleSize val="0"/>
          <c:showLeaderLines val="1"/>
        </c:dLbls>
        <c:firstSliceAng val="0"/>
        <c:holeSize val="64"/>
      </c:doughnutChart>
      <c:spPr>
        <a:noFill/>
        <a:ln>
          <a:noFill/>
        </a:ln>
        <a:effectLst/>
      </c:spPr>
    </c:plotArea>
    <c:legend>
      <c:legendPos val="b"/>
      <c:layout>
        <c:manualLayout>
          <c:xMode val="edge"/>
          <c:yMode val="edge"/>
          <c:x val="0.57495885146774717"/>
          <c:y val="0.17603269226862195"/>
          <c:w val="0.37189677297866552"/>
          <c:h val="0.68444879002855763"/>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accent4"/>
              </a:solidFill>
              <a:latin typeface="Arial Narrow" panose="020B0606020202030204" pitchFamily="34" charset="0"/>
              <a:ea typeface="Roboto" panose="02000000000000000000" pitchFamily="2" charset="0"/>
              <a:cs typeface="Arial" pitchFamily="34" charset="0"/>
            </a:defRPr>
          </a:pPr>
          <a:endParaRPr lang="ru-RU"/>
        </a:p>
      </c:txPr>
    </c:legend>
    <c:plotVisOnly val="1"/>
    <c:dispBlanksAs val="zero"/>
    <c:showDLblsOverMax val="0"/>
  </c:chart>
  <c:spPr>
    <a:noFill/>
    <a:ln w="9525" cap="flat" cmpd="sng" algn="ctr">
      <a:noFill/>
      <a:round/>
    </a:ln>
    <a:effectLst/>
  </c:spPr>
  <c:txPr>
    <a:bodyPr/>
    <a:lstStyle/>
    <a:p>
      <a:pPr>
        <a:defRPr/>
      </a:pPr>
      <a:endParaRPr lang="ru-RU"/>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893735685823742E-2"/>
          <c:y val="3.5287123984565599E-2"/>
          <c:w val="0.89221963362183221"/>
          <c:h val="0.70885283061417825"/>
        </c:manualLayout>
      </c:layout>
      <c:barChart>
        <c:barDir val="col"/>
        <c:grouping val="clustered"/>
        <c:varyColors val="0"/>
        <c:ser>
          <c:idx val="2"/>
          <c:order val="0"/>
          <c:tx>
            <c:strRef>
              <c:f>Лист1!$A$2</c:f>
              <c:strCache>
                <c:ptCount val="1"/>
                <c:pt idx="0">
                  <c:v>I полугодие 2020г.</c:v>
                </c:pt>
              </c:strCache>
            </c:strRef>
          </c:tx>
          <c:spPr>
            <a:solidFill>
              <a:schemeClr val="accent1"/>
            </a:solidFill>
            <a:ln>
              <a:noFill/>
            </a:ln>
            <a:effectLst/>
          </c:spPr>
          <c:invertIfNegative val="0"/>
          <c:dLbls>
            <c:dLbl>
              <c:idx val="1"/>
              <c:layout>
                <c:manualLayout>
                  <c:x val="0"/>
                  <c:y val="0.14692796200003738"/>
                </c:manualLayout>
              </c:layout>
              <c:tx>
                <c:rich>
                  <a:bodyPr/>
                  <a:lstStyle/>
                  <a:p>
                    <a:r>
                      <a:rPr lang="en-US" dirty="0"/>
                      <a:t> 1 163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A88-49BA-93C6-9397F08A809E}"/>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Arial Narrow" panose="020B0606020202030204" pitchFamily="34" charset="0"/>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Лист1!$B$1:$C$1</c:f>
              <c:strCache>
                <c:ptCount val="2"/>
                <c:pt idx="0">
                  <c:v>Республиканские учреждения</c:v>
                </c:pt>
                <c:pt idx="1">
                  <c:v>Муниципальные учреждения</c:v>
                </c:pt>
              </c:strCache>
            </c:strRef>
          </c:cat>
          <c:val>
            <c:numRef>
              <c:f>Лист1!$B$2:$C$2</c:f>
              <c:numCache>
                <c:formatCode>#,##0</c:formatCode>
                <c:ptCount val="2"/>
                <c:pt idx="0">
                  <c:v>3384.4</c:v>
                </c:pt>
                <c:pt idx="1">
                  <c:v>1163</c:v>
                </c:pt>
              </c:numCache>
            </c:numRef>
          </c:val>
          <c:extLst>
            <c:ext xmlns:c16="http://schemas.microsoft.com/office/drawing/2014/chart" uri="{C3380CC4-5D6E-409C-BE32-E72D297353CC}">
              <c16:uniqueId val="{00000001-2A88-49BA-93C6-9397F08A809E}"/>
            </c:ext>
          </c:extLst>
        </c:ser>
        <c:ser>
          <c:idx val="0"/>
          <c:order val="1"/>
          <c:tx>
            <c:strRef>
              <c:f>Лист1!$A$3</c:f>
              <c:strCache>
                <c:ptCount val="1"/>
                <c:pt idx="0">
                  <c:v>I полугодие 2021г.</c:v>
                </c:pt>
              </c:strCache>
            </c:strRef>
          </c:tx>
          <c:spPr>
            <a:solidFill>
              <a:schemeClr val="accent6"/>
            </a:solidFill>
            <a:ln>
              <a:noFill/>
            </a:ln>
            <a:effectLst/>
          </c:spPr>
          <c:invertIfNegative val="0"/>
          <c:dLbls>
            <c:dLbl>
              <c:idx val="1"/>
              <c:layout>
                <c:manualLayout>
                  <c:x val="-1.1506209516849947E-3"/>
                  <c:y val="0.17080238089229707"/>
                </c:manualLayout>
              </c:layout>
              <c:tx>
                <c:rich>
                  <a:bodyPr/>
                  <a:lstStyle/>
                  <a:p>
                    <a:r>
                      <a:rPr lang="en-US" dirty="0"/>
                      <a:t>1 748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A88-49BA-93C6-9397F08A809E}"/>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Arial Narrow" panose="020B0606020202030204" pitchFamily="34" charset="0"/>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Лист1!$B$1:$C$1</c:f>
              <c:strCache>
                <c:ptCount val="2"/>
                <c:pt idx="0">
                  <c:v>Республиканские учреждения</c:v>
                </c:pt>
                <c:pt idx="1">
                  <c:v>Муниципальные учреждения</c:v>
                </c:pt>
              </c:strCache>
            </c:strRef>
          </c:cat>
          <c:val>
            <c:numRef>
              <c:f>Лист1!$B$3:$C$3</c:f>
              <c:numCache>
                <c:formatCode>#,##0</c:formatCode>
                <c:ptCount val="2"/>
                <c:pt idx="0">
                  <c:v>4496.3</c:v>
                </c:pt>
                <c:pt idx="1">
                  <c:v>1748</c:v>
                </c:pt>
              </c:numCache>
            </c:numRef>
          </c:val>
          <c:extLst>
            <c:ext xmlns:c16="http://schemas.microsoft.com/office/drawing/2014/chart" uri="{C3380CC4-5D6E-409C-BE32-E72D297353CC}">
              <c16:uniqueId val="{00000003-2A88-49BA-93C6-9397F08A809E}"/>
            </c:ext>
          </c:extLst>
        </c:ser>
        <c:dLbls>
          <c:showLegendKey val="0"/>
          <c:showVal val="0"/>
          <c:showCatName val="0"/>
          <c:showSerName val="0"/>
          <c:showPercent val="0"/>
          <c:showBubbleSize val="0"/>
        </c:dLbls>
        <c:gapWidth val="150"/>
        <c:axId val="91992064"/>
        <c:axId val="91993600"/>
      </c:barChart>
      <c:catAx>
        <c:axId val="91992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cap="none" spc="0" normalizeH="0" baseline="0">
                <a:solidFill>
                  <a:schemeClr val="accent4"/>
                </a:solidFill>
                <a:latin typeface="Arial Narrow" pitchFamily="34" charset="0"/>
                <a:ea typeface="+mn-ea"/>
                <a:cs typeface="+mn-cs"/>
              </a:defRPr>
            </a:pPr>
            <a:endParaRPr lang="ru-RU"/>
          </a:p>
        </c:txPr>
        <c:crossAx val="91993600"/>
        <c:crosses val="autoZero"/>
        <c:auto val="1"/>
        <c:lblAlgn val="ctr"/>
        <c:lblOffset val="100"/>
        <c:noMultiLvlLbl val="0"/>
      </c:catAx>
      <c:valAx>
        <c:axId val="9199360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accent4"/>
                </a:solidFill>
                <a:latin typeface="Arial Narrow" pitchFamily="34" charset="0"/>
                <a:ea typeface="+mn-ea"/>
                <a:cs typeface="+mn-cs"/>
              </a:defRPr>
            </a:pPr>
            <a:endParaRPr lang="ru-RU"/>
          </a:p>
        </c:txPr>
        <c:crossAx val="91992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Arial Narrow" panose="020B0606020202030204" pitchFamily="34" charset="0"/>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893735685823742E-2"/>
          <c:y val="3.5287123984565599E-2"/>
          <c:w val="0.89221963362183221"/>
          <c:h val="0.75533575038965262"/>
        </c:manualLayout>
      </c:layout>
      <c:barChart>
        <c:barDir val="col"/>
        <c:grouping val="clustered"/>
        <c:varyColors val="0"/>
        <c:ser>
          <c:idx val="2"/>
          <c:order val="0"/>
          <c:tx>
            <c:strRef>
              <c:f>Лист1!$A$2</c:f>
              <c:strCache>
                <c:ptCount val="1"/>
                <c:pt idx="0">
                  <c:v>I полугодие 2020г.</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Arial Narrow" panose="020B0606020202030204" pitchFamily="34" charset="0"/>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Лист1!$B$1:$C$1</c:f>
              <c:strCache>
                <c:ptCount val="2"/>
                <c:pt idx="0">
                  <c:v>Республиканские учреждения</c:v>
                </c:pt>
                <c:pt idx="1">
                  <c:v>Муниципальные учреждения</c:v>
                </c:pt>
              </c:strCache>
            </c:strRef>
          </c:cat>
          <c:val>
            <c:numRef>
              <c:f>Лист1!$B$2:$C$2</c:f>
              <c:numCache>
                <c:formatCode>#,##0</c:formatCode>
                <c:ptCount val="2"/>
                <c:pt idx="0">
                  <c:v>2305.6</c:v>
                </c:pt>
                <c:pt idx="1">
                  <c:v>708.1</c:v>
                </c:pt>
              </c:numCache>
            </c:numRef>
          </c:val>
          <c:extLst>
            <c:ext xmlns:c16="http://schemas.microsoft.com/office/drawing/2014/chart" uri="{C3380CC4-5D6E-409C-BE32-E72D297353CC}">
              <c16:uniqueId val="{00000001-1B6A-4504-8C20-DA10E492506A}"/>
            </c:ext>
          </c:extLst>
        </c:ser>
        <c:ser>
          <c:idx val="0"/>
          <c:order val="1"/>
          <c:tx>
            <c:strRef>
              <c:f>Лист1!$A$3</c:f>
              <c:strCache>
                <c:ptCount val="1"/>
                <c:pt idx="0">
                  <c:v>I полугодие 2021г.</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Arial Narrow" panose="020B0606020202030204" pitchFamily="34" charset="0"/>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Лист1!$B$1:$C$1</c:f>
              <c:strCache>
                <c:ptCount val="2"/>
                <c:pt idx="0">
                  <c:v>Республиканские учреждения</c:v>
                </c:pt>
                <c:pt idx="1">
                  <c:v>Муниципальные учреждения</c:v>
                </c:pt>
              </c:strCache>
            </c:strRef>
          </c:cat>
          <c:val>
            <c:numRef>
              <c:f>Лист1!$B$3:$C$3</c:f>
              <c:numCache>
                <c:formatCode>#,##0</c:formatCode>
                <c:ptCount val="2"/>
                <c:pt idx="0">
                  <c:v>2677.9</c:v>
                </c:pt>
                <c:pt idx="1">
                  <c:v>1054.4000000000001</c:v>
                </c:pt>
              </c:numCache>
            </c:numRef>
          </c:val>
          <c:extLst>
            <c:ext xmlns:c16="http://schemas.microsoft.com/office/drawing/2014/chart" uri="{C3380CC4-5D6E-409C-BE32-E72D297353CC}">
              <c16:uniqueId val="{00000003-1B6A-4504-8C20-DA10E492506A}"/>
            </c:ext>
          </c:extLst>
        </c:ser>
        <c:dLbls>
          <c:showLegendKey val="0"/>
          <c:showVal val="0"/>
          <c:showCatName val="0"/>
          <c:showSerName val="0"/>
          <c:showPercent val="0"/>
          <c:showBubbleSize val="0"/>
        </c:dLbls>
        <c:gapWidth val="150"/>
        <c:axId val="102951936"/>
        <c:axId val="102642432"/>
      </c:barChart>
      <c:catAx>
        <c:axId val="102951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cap="none" spc="0" normalizeH="0" baseline="0">
                <a:solidFill>
                  <a:schemeClr val="accent4"/>
                </a:solidFill>
                <a:latin typeface="Arial Narrow" pitchFamily="34" charset="0"/>
                <a:ea typeface="+mn-ea"/>
                <a:cs typeface="+mn-cs"/>
              </a:defRPr>
            </a:pPr>
            <a:endParaRPr lang="ru-RU"/>
          </a:p>
        </c:txPr>
        <c:crossAx val="102642432"/>
        <c:crosses val="autoZero"/>
        <c:auto val="1"/>
        <c:lblAlgn val="ctr"/>
        <c:lblOffset val="100"/>
        <c:noMultiLvlLbl val="0"/>
      </c:catAx>
      <c:valAx>
        <c:axId val="10264243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accent4"/>
                </a:solidFill>
                <a:latin typeface="Arial Narrow" pitchFamily="34" charset="0"/>
                <a:ea typeface="+mn-ea"/>
                <a:cs typeface="+mn-cs"/>
              </a:defRPr>
            </a:pPr>
            <a:endParaRPr lang="ru-RU"/>
          </a:p>
        </c:txPr>
        <c:crossAx val="102951936"/>
        <c:crosses val="autoZero"/>
        <c:crossBetween val="between"/>
      </c:valAx>
      <c:spPr>
        <a:noFill/>
        <a:ln>
          <a:noFill/>
        </a:ln>
        <a:effectLst/>
      </c:spPr>
    </c:plotArea>
    <c:legend>
      <c:legendPos val="b"/>
      <c:layout>
        <c:manualLayout>
          <c:xMode val="edge"/>
          <c:yMode val="edge"/>
          <c:x val="7.0015206367112115E-2"/>
          <c:y val="0.90727106815948566"/>
          <c:w val="0.85320005767350315"/>
          <c:h val="8.0496605481276545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Arial Narrow" panose="020B0606020202030204" pitchFamily="34" charset="0"/>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2977459979717E-2"/>
          <c:y val="3.5287083067898274E-2"/>
          <c:w val="0.87974142131456445"/>
          <c:h val="0.80426505582660379"/>
        </c:manualLayout>
      </c:layout>
      <c:barChart>
        <c:barDir val="col"/>
        <c:grouping val="clustered"/>
        <c:varyColors val="0"/>
        <c:ser>
          <c:idx val="2"/>
          <c:order val="0"/>
          <c:tx>
            <c:strRef>
              <c:f>Лист1!$A$2</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Arial Narrow" panose="020B0606020202030204" pitchFamily="34" charset="0"/>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Лист1!$B$1:$C$1</c:f>
              <c:strCache>
                <c:ptCount val="2"/>
                <c:pt idx="0">
                  <c:v>На 1.01.2021г.</c:v>
                </c:pt>
                <c:pt idx="1">
                  <c:v>На 1.07.2021</c:v>
                </c:pt>
              </c:strCache>
            </c:strRef>
          </c:cat>
          <c:val>
            <c:numRef>
              <c:f>Лист1!$B$2:$C$2</c:f>
              <c:numCache>
                <c:formatCode>General</c:formatCode>
                <c:ptCount val="2"/>
                <c:pt idx="0" formatCode="#\ ##0.0">
                  <c:v>38.299999999999997</c:v>
                </c:pt>
                <c:pt idx="1">
                  <c:v>37.200000000000003</c:v>
                </c:pt>
              </c:numCache>
            </c:numRef>
          </c:val>
          <c:extLst>
            <c:ext xmlns:c16="http://schemas.microsoft.com/office/drawing/2014/chart" uri="{C3380CC4-5D6E-409C-BE32-E72D297353CC}">
              <c16:uniqueId val="{00000004-A059-4AD0-A625-DC55765963D9}"/>
            </c:ext>
          </c:extLst>
        </c:ser>
        <c:dLbls>
          <c:showLegendKey val="0"/>
          <c:showVal val="0"/>
          <c:showCatName val="0"/>
          <c:showSerName val="0"/>
          <c:showPercent val="0"/>
          <c:showBubbleSize val="0"/>
        </c:dLbls>
        <c:gapWidth val="150"/>
        <c:axId val="94026368"/>
        <c:axId val="94036352"/>
      </c:barChart>
      <c:catAx>
        <c:axId val="94026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cap="none" spc="0" normalizeH="0" baseline="0">
                <a:solidFill>
                  <a:schemeClr val="accent4"/>
                </a:solidFill>
                <a:latin typeface="Arial Narrow" pitchFamily="34" charset="0"/>
                <a:ea typeface="+mn-ea"/>
                <a:cs typeface="+mn-cs"/>
              </a:defRPr>
            </a:pPr>
            <a:endParaRPr lang="ru-RU"/>
          </a:p>
        </c:txPr>
        <c:crossAx val="94036352"/>
        <c:crosses val="autoZero"/>
        <c:auto val="1"/>
        <c:lblAlgn val="ctr"/>
        <c:lblOffset val="100"/>
        <c:noMultiLvlLbl val="0"/>
      </c:catAx>
      <c:valAx>
        <c:axId val="94036352"/>
        <c:scaling>
          <c:orientation val="minMax"/>
          <c:min val="1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accent4"/>
                </a:solidFill>
                <a:latin typeface="Arial Narrow" pitchFamily="34" charset="0"/>
                <a:ea typeface="+mn-ea"/>
                <a:cs typeface="+mn-cs"/>
              </a:defRPr>
            </a:pPr>
            <a:endParaRPr lang="ru-RU"/>
          </a:p>
        </c:txPr>
        <c:crossAx val="94026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99351683762167"/>
          <c:y val="3.765470959775085E-2"/>
          <c:w val="0.89221963362183221"/>
          <c:h val="0.70885283061417825"/>
        </c:manualLayout>
      </c:layout>
      <c:barChart>
        <c:barDir val="col"/>
        <c:grouping val="stacked"/>
        <c:varyColors val="0"/>
        <c:ser>
          <c:idx val="2"/>
          <c:order val="0"/>
          <c:tx>
            <c:strRef>
              <c:f>Лист1!$B$1</c:f>
              <c:strCache>
                <c:ptCount val="1"/>
                <c:pt idx="0">
                  <c:v>Бюджет Республики Татарстан</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Arial Narrow" pitchFamily="34" charset="0"/>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I полугодие 2019 г.</c:v>
                </c:pt>
                <c:pt idx="1">
                  <c:v>I полугодие 2020 г.</c:v>
                </c:pt>
                <c:pt idx="2">
                  <c:v>I полугодие 2021 г.</c:v>
                </c:pt>
              </c:strCache>
            </c:strRef>
          </c:cat>
          <c:val>
            <c:numRef>
              <c:f>Лист1!$B$2:$B$4</c:f>
              <c:numCache>
                <c:formatCode>0.0</c:formatCode>
                <c:ptCount val="3"/>
                <c:pt idx="0">
                  <c:v>114.7</c:v>
                </c:pt>
                <c:pt idx="1">
                  <c:v>84.8</c:v>
                </c:pt>
                <c:pt idx="2">
                  <c:v>125.5</c:v>
                </c:pt>
              </c:numCache>
            </c:numRef>
          </c:val>
          <c:extLst>
            <c:ext xmlns:c16="http://schemas.microsoft.com/office/drawing/2014/chart" uri="{C3380CC4-5D6E-409C-BE32-E72D297353CC}">
              <c16:uniqueId val="{00000000-228D-4D34-804D-8EA45B91722D}"/>
            </c:ext>
          </c:extLst>
        </c:ser>
        <c:ser>
          <c:idx val="0"/>
          <c:order val="1"/>
          <c:tx>
            <c:strRef>
              <c:f>Лист1!$C$1</c:f>
              <c:strCache>
                <c:ptCount val="1"/>
                <c:pt idx="0">
                  <c:v>Местные бюджеты</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Arial Narrow" pitchFamily="34" charset="0"/>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I полугодие 2019 г.</c:v>
                </c:pt>
                <c:pt idx="1">
                  <c:v>I полугодие 2020 г.</c:v>
                </c:pt>
                <c:pt idx="2">
                  <c:v>I полугодие 2021 г.</c:v>
                </c:pt>
              </c:strCache>
            </c:strRef>
          </c:cat>
          <c:val>
            <c:numRef>
              <c:f>Лист1!$C$2:$C$4</c:f>
              <c:numCache>
                <c:formatCode>0.0</c:formatCode>
                <c:ptCount val="3"/>
                <c:pt idx="0">
                  <c:v>22.1</c:v>
                </c:pt>
                <c:pt idx="1">
                  <c:v>20.399999999999999</c:v>
                </c:pt>
                <c:pt idx="2">
                  <c:v>23.8</c:v>
                </c:pt>
              </c:numCache>
            </c:numRef>
          </c:val>
          <c:extLst>
            <c:ext xmlns:c16="http://schemas.microsoft.com/office/drawing/2014/chart" uri="{C3380CC4-5D6E-409C-BE32-E72D297353CC}">
              <c16:uniqueId val="{00000001-228D-4D34-804D-8EA45B91722D}"/>
            </c:ext>
          </c:extLst>
        </c:ser>
        <c:dLbls>
          <c:showLegendKey val="0"/>
          <c:showVal val="0"/>
          <c:showCatName val="0"/>
          <c:showSerName val="0"/>
          <c:showPercent val="0"/>
          <c:showBubbleSize val="0"/>
        </c:dLbls>
        <c:gapWidth val="150"/>
        <c:overlap val="100"/>
        <c:axId val="174450976"/>
        <c:axId val="174451536"/>
      </c:barChart>
      <c:catAx>
        <c:axId val="174450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cap="none" spc="0" normalizeH="0" baseline="0">
                <a:solidFill>
                  <a:schemeClr val="accent4"/>
                </a:solidFill>
                <a:latin typeface="Arial Narrow" pitchFamily="34" charset="0"/>
                <a:ea typeface="+mn-ea"/>
                <a:cs typeface="+mn-cs"/>
              </a:defRPr>
            </a:pPr>
            <a:endParaRPr lang="ru-RU"/>
          </a:p>
        </c:txPr>
        <c:crossAx val="174451536"/>
        <c:crosses val="autoZero"/>
        <c:auto val="1"/>
        <c:lblAlgn val="ctr"/>
        <c:lblOffset val="100"/>
        <c:noMultiLvlLbl val="0"/>
      </c:catAx>
      <c:valAx>
        <c:axId val="174451536"/>
        <c:scaling>
          <c:orientation val="minMax"/>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accent4"/>
                </a:solidFill>
                <a:latin typeface="Arial Narrow" pitchFamily="34" charset="0"/>
                <a:ea typeface="+mn-ea"/>
                <a:cs typeface="+mn-cs"/>
              </a:defRPr>
            </a:pPr>
            <a:endParaRPr lang="ru-RU"/>
          </a:p>
        </c:txPr>
        <c:crossAx val="174450976"/>
        <c:crosses val="autoZero"/>
        <c:crossBetween val="between"/>
      </c:valAx>
      <c:spPr>
        <a:noFill/>
        <a:ln>
          <a:noFill/>
        </a:ln>
        <a:effectLst/>
      </c:spPr>
    </c:plotArea>
    <c:legend>
      <c:legendPos val="b"/>
      <c:layout>
        <c:manualLayout>
          <c:xMode val="edge"/>
          <c:yMode val="edge"/>
          <c:x val="4.2204462252906735E-2"/>
          <c:y val="0.89402782875911868"/>
          <c:w val="0.91339157337833476"/>
          <c:h val="7.045870902878977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Arial Narrow" pitchFamily="34" charset="0"/>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906746266991211E-2"/>
          <c:y val="7.0535556820077297E-2"/>
          <c:w val="0.40250535279635663"/>
          <c:h val="0.78824786970486505"/>
        </c:manualLayout>
      </c:layout>
      <c:doughnut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5B8C-4614-AF3C-3A6EB721AC98}"/>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5B8C-4614-AF3C-3A6EB721AC98}"/>
              </c:ext>
            </c:extLst>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Лист1!$A$1:$A$2</c:f>
              <c:strCache>
                <c:ptCount val="2"/>
                <c:pt idx="0">
                  <c:v>Объекты по республиканским учреждениям, ед.</c:v>
                </c:pt>
                <c:pt idx="1">
                  <c:v>Объекты по муниципальным  учреждениям, ед.</c:v>
                </c:pt>
              </c:strCache>
            </c:strRef>
          </c:cat>
          <c:val>
            <c:numRef>
              <c:f>Лист1!$B$1:$B$2</c:f>
              <c:numCache>
                <c:formatCode>0</c:formatCode>
                <c:ptCount val="2"/>
                <c:pt idx="0">
                  <c:v>230</c:v>
                </c:pt>
                <c:pt idx="1">
                  <c:v>38</c:v>
                </c:pt>
              </c:numCache>
            </c:numRef>
          </c:val>
          <c:extLst>
            <c:ext xmlns:c16="http://schemas.microsoft.com/office/drawing/2014/chart" uri="{C3380CC4-5D6E-409C-BE32-E72D297353CC}">
              <c16:uniqueId val="{00000004-5B8C-4614-AF3C-3A6EB721AC98}"/>
            </c:ext>
          </c:extLst>
        </c:ser>
        <c:dLbls>
          <c:showLegendKey val="0"/>
          <c:showVal val="0"/>
          <c:showCatName val="0"/>
          <c:showSerName val="0"/>
          <c:showPercent val="0"/>
          <c:showBubbleSize val="0"/>
          <c:showLeaderLines val="1"/>
        </c:dLbls>
        <c:firstSliceAng val="0"/>
        <c:holeSize val="63"/>
      </c:doughnutChart>
      <c:spPr>
        <a:noFill/>
        <a:ln w="25400">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50000"/>
                  <a:lumOff val="50000"/>
                </a:schemeClr>
              </a:solidFill>
              <a:latin typeface="Arial Narrow" panose="020B0606020202030204" pitchFamily="34" charset="0"/>
              <a:ea typeface="Roboto" panose="02000000000000000000" pitchFamily="2" charset="0"/>
              <a:cs typeface="Arial" pitchFamily="34" charset="0"/>
            </a:defRPr>
          </a:pPr>
          <a:endParaRPr lang="ru-RU"/>
        </a:p>
      </c:txPr>
    </c:legend>
    <c:plotVisOnly val="1"/>
    <c:dispBlanksAs val="zero"/>
    <c:showDLblsOverMax val="0"/>
  </c:chart>
  <c:spPr>
    <a:noFill/>
    <a:ln w="9525" cap="flat" cmpd="sng" algn="ctr">
      <a:noFill/>
      <a:round/>
    </a:ln>
    <a:effectLst/>
  </c:spPr>
  <c:txPr>
    <a:bodyPr/>
    <a:lstStyle/>
    <a:p>
      <a:pPr>
        <a:defRPr/>
      </a:pPr>
      <a:endParaRPr lang="ru-RU"/>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37353103227021"/>
          <c:y val="0.13991921515882697"/>
          <c:w val="0.42686319159175079"/>
          <c:h val="0.83594913481275546"/>
        </c:manualLayout>
      </c:layout>
      <c:doughnutChart>
        <c:varyColors val="1"/>
        <c:ser>
          <c:idx val="0"/>
          <c:order val="0"/>
          <c:dPt>
            <c:idx val="0"/>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0379-4748-9579-E36B6BB4819C}"/>
              </c:ext>
            </c:extLst>
          </c:dPt>
          <c:dPt>
            <c:idx val="1"/>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0379-4748-9579-E36B6BB4819C}"/>
              </c:ext>
            </c:extLst>
          </c:dPt>
          <c:dLbls>
            <c:dLbl>
              <c:idx val="0"/>
              <c:layout>
                <c:manualLayout>
                  <c:x val="5.8757165912568361E-2"/>
                  <c:y val="2.89690950114376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79-4748-9579-E36B6BB4819C}"/>
                </c:ext>
              </c:extLst>
            </c:dLbl>
            <c:dLbl>
              <c:idx val="1"/>
              <c:layout>
                <c:manualLayout>
                  <c:x val="-8.8690061754820981E-3"/>
                  <c:y val="2.22839192395673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379-4748-9579-E36B6BB4819C}"/>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lt1"/>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Лист1!$A$1:$A$2</c:f>
              <c:strCache>
                <c:ptCount val="2"/>
                <c:pt idx="0">
                  <c:v>бюджетные кредиты из федерального бюджета</c:v>
                </c:pt>
                <c:pt idx="1">
                  <c:v>государственные гарантии</c:v>
                </c:pt>
              </c:strCache>
            </c:strRef>
          </c:cat>
          <c:val>
            <c:numRef>
              <c:f>Лист1!$B$1:$B$2</c:f>
              <c:numCache>
                <c:formatCode>0.0</c:formatCode>
                <c:ptCount val="2"/>
                <c:pt idx="0">
                  <c:v>86.4</c:v>
                </c:pt>
                <c:pt idx="1">
                  <c:v>10.8</c:v>
                </c:pt>
              </c:numCache>
            </c:numRef>
          </c:val>
          <c:extLst>
            <c:ext xmlns:c16="http://schemas.microsoft.com/office/drawing/2014/chart" uri="{C3380CC4-5D6E-409C-BE32-E72D297353CC}">
              <c16:uniqueId val="{00000004-0379-4748-9579-E36B6BB4819C}"/>
            </c:ext>
          </c:extLst>
        </c:ser>
        <c:dLbls>
          <c:showLegendKey val="0"/>
          <c:showVal val="0"/>
          <c:showCatName val="0"/>
          <c:showSerName val="0"/>
          <c:showPercent val="0"/>
          <c:showBubbleSize val="0"/>
          <c:showLeaderLines val="1"/>
        </c:dLbls>
        <c:firstSliceAng val="47"/>
        <c:holeSize val="64"/>
      </c:doughnutChart>
      <c:spPr>
        <a:noFill/>
        <a:ln>
          <a:noFill/>
        </a:ln>
        <a:effectLst/>
      </c:spPr>
    </c:plotArea>
    <c:legend>
      <c:legendPos val="b"/>
      <c:layout>
        <c:manualLayout>
          <c:xMode val="edge"/>
          <c:yMode val="edge"/>
          <c:x val="0.57495885146774717"/>
          <c:y val="0.17603269226862195"/>
          <c:w val="0.37189677297866552"/>
          <c:h val="0.68444879002855763"/>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accent4"/>
              </a:solidFill>
              <a:latin typeface="Arial Narrow" panose="020B0606020202030204" pitchFamily="34" charset="0"/>
              <a:ea typeface="Roboto" panose="02000000000000000000" pitchFamily="2" charset="0"/>
              <a:cs typeface="Arial" pitchFamily="34" charset="0"/>
            </a:defRPr>
          </a:pPr>
          <a:endParaRPr lang="ru-RU"/>
        </a:p>
      </c:txPr>
    </c:legend>
    <c:plotVisOnly val="1"/>
    <c:dispBlanksAs val="zero"/>
    <c:showDLblsOverMax val="0"/>
  </c:chart>
  <c:spPr>
    <a:noFill/>
    <a:ln w="9525" cap="flat" cmpd="sng" algn="ctr">
      <a:noFill/>
      <a:round/>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943061590286157E-2"/>
          <c:y val="5.1021402912303948E-2"/>
          <c:w val="0.46007842631274282"/>
          <c:h val="0.90099631450533324"/>
        </c:manualLayout>
      </c:layout>
      <c:doughnut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9B3E-466E-B349-2DE4B6A39C59}"/>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9B3E-466E-B349-2DE4B6A39C59}"/>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9B3E-466E-B349-2DE4B6A39C59}"/>
              </c:ext>
            </c:extLst>
          </c:dPt>
          <c:dPt>
            <c:idx val="3"/>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9B3E-466E-B349-2DE4B6A39C59}"/>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9B3E-466E-B349-2DE4B6A39C59}"/>
              </c:ext>
            </c:extLst>
          </c:dPt>
          <c:dPt>
            <c:idx val="5"/>
            <c:bubble3D val="0"/>
            <c:spPr>
              <a:solidFill>
                <a:srgbClr val="A568D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9B3E-466E-B349-2DE4B6A39C59}"/>
              </c:ext>
            </c:extLst>
          </c:dPt>
          <c:dPt>
            <c:idx val="6"/>
            <c:bubble3D val="0"/>
            <c:spPr>
              <a:solidFill>
                <a:srgbClr val="AC957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D-9B3E-466E-B349-2DE4B6A39C59}"/>
              </c:ext>
            </c:extLst>
          </c:dPt>
          <c:dPt>
            <c:idx val="7"/>
            <c:bubble3D val="0"/>
            <c:spPr>
              <a:solidFill>
                <a:srgbClr val="6B7B8F"/>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F-9B3E-466E-B349-2DE4B6A39C59}"/>
              </c:ext>
            </c:extLst>
          </c:dPt>
          <c:dPt>
            <c:idx val="8"/>
            <c:bubble3D val="0"/>
            <c:spPr>
              <a:solidFill>
                <a:schemeClr val="accent4">
                  <a:lumMod val="40000"/>
                  <a:lumOff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1-9B3E-466E-B349-2DE4B6A39C59}"/>
              </c:ext>
            </c:extLst>
          </c:dPt>
          <c:dPt>
            <c:idx val="9"/>
            <c:bubble3D val="0"/>
            <c:spPr>
              <a:solidFill>
                <a:schemeClr val="accent3">
                  <a:lumMod val="60000"/>
                  <a:lumOff val="4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3-9B3E-466E-B349-2DE4B6A39C59}"/>
              </c:ext>
            </c:extLst>
          </c:dPt>
          <c:dPt>
            <c:idx val="10"/>
            <c:bubble3D val="0"/>
            <c:spPr>
              <a:solidFill>
                <a:schemeClr val="accent5">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5-9B3E-466E-B349-2DE4B6A39C59}"/>
              </c:ext>
            </c:extLst>
          </c:dPt>
          <c:dPt>
            <c:idx val="11"/>
            <c:bubble3D val="0"/>
            <c:spPr>
              <a:solidFill>
                <a:schemeClr val="accent6">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7-9B3E-466E-B349-2DE4B6A39C59}"/>
              </c:ext>
            </c:extLst>
          </c:dPt>
          <c:dLbls>
            <c:dLbl>
              <c:idx val="6"/>
              <c:layout>
                <c:manualLayout>
                  <c:x val="3.3215234720991825E-3"/>
                  <c:y val="-8.6729572923437484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9B3E-466E-B349-2DE4B6A39C59}"/>
                </c:ext>
              </c:extLst>
            </c:dLbl>
            <c:dLbl>
              <c:idx val="7"/>
              <c:layout>
                <c:manualLayout>
                  <c:x val="-7.7502214348981399E-2"/>
                  <c:y val="-9.323429089269486E-2"/>
                </c:manualLayout>
              </c:layout>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accent4"/>
                      </a:solidFill>
                      <a:latin typeface="Arial Narrow" panose="020B0606020202030204" pitchFamily="34" charset="0"/>
                      <a:ea typeface="+mn-ea"/>
                      <a:cs typeface="+mn-cs"/>
                    </a:defRPr>
                  </a:pPr>
                  <a:endParaRPr lang="ru-RU"/>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9B3E-466E-B349-2DE4B6A39C59}"/>
                </c:ext>
              </c:extLst>
            </c:dLbl>
            <c:dLbl>
              <c:idx val="8"/>
              <c:layout>
                <c:manualLayout>
                  <c:x val="-4.0965456155890166E-2"/>
                  <c:y val="-0.1365990773544134"/>
                </c:manualLayout>
              </c:layout>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accent4"/>
                      </a:solidFill>
                      <a:latin typeface="Arial Narrow" panose="020B0606020202030204" pitchFamily="34" charset="0"/>
                      <a:ea typeface="+mn-ea"/>
                      <a:cs typeface="+mn-cs"/>
                    </a:defRPr>
                  </a:pPr>
                  <a:endParaRPr lang="ru-RU"/>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9B3E-466E-B349-2DE4B6A39C59}"/>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Arial Narrow" panose="020B0606020202030204" pitchFamily="34" charset="0"/>
                    <a:ea typeface="+mn-ea"/>
                    <a:cs typeface="+mn-cs"/>
                  </a:defRPr>
                </a:pPr>
                <a:endParaRPr lang="ru-RU"/>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Лист1!$A$1:$A$9</c:f>
              <c:strCache>
                <c:ptCount val="9"/>
                <c:pt idx="0">
                  <c:v>налог на прибыль</c:v>
                </c:pt>
                <c:pt idx="1">
                  <c:v>налог на доходы физических лиц</c:v>
                </c:pt>
                <c:pt idx="2">
                  <c:v>акцизы</c:v>
                </c:pt>
                <c:pt idx="3">
                  <c:v>налог на имущество организаций</c:v>
                </c:pt>
                <c:pt idx="4">
                  <c:v>налоги на совокупный доход</c:v>
                </c:pt>
                <c:pt idx="5">
                  <c:v>неналоговые доходы</c:v>
                </c:pt>
                <c:pt idx="6">
                  <c:v>земельный налог</c:v>
                </c:pt>
                <c:pt idx="7">
                  <c:v>транспортный налог</c:v>
                </c:pt>
                <c:pt idx="8">
                  <c:v>прочие налоги и сборы</c:v>
                </c:pt>
              </c:strCache>
            </c:strRef>
          </c:cat>
          <c:val>
            <c:numRef>
              <c:f>Лист1!$B$1:$B$9</c:f>
              <c:numCache>
                <c:formatCode>#,##0.0</c:formatCode>
                <c:ptCount val="9"/>
                <c:pt idx="0">
                  <c:v>54604.709824160003</c:v>
                </c:pt>
                <c:pt idx="1">
                  <c:v>41133.373554439997</c:v>
                </c:pt>
                <c:pt idx="2">
                  <c:v>17098.983569519998</c:v>
                </c:pt>
                <c:pt idx="3">
                  <c:v>15182.13314161</c:v>
                </c:pt>
                <c:pt idx="4">
                  <c:v>9193.3460884100004</c:v>
                </c:pt>
                <c:pt idx="5" formatCode="0.00">
                  <c:v>6366.6837274000009</c:v>
                </c:pt>
                <c:pt idx="6">
                  <c:v>3610.00553803</c:v>
                </c:pt>
                <c:pt idx="7">
                  <c:v>1306.4316342</c:v>
                </c:pt>
                <c:pt idx="8">
                  <c:v>851.5</c:v>
                </c:pt>
              </c:numCache>
            </c:numRef>
          </c:val>
          <c:extLst>
            <c:ext xmlns:c16="http://schemas.microsoft.com/office/drawing/2014/chart" uri="{C3380CC4-5D6E-409C-BE32-E72D297353CC}">
              <c16:uniqueId val="{00000018-9B3E-466E-B349-2DE4B6A39C59}"/>
            </c:ext>
          </c:extLst>
        </c:ser>
        <c:dLbls>
          <c:showLegendKey val="0"/>
          <c:showVal val="0"/>
          <c:showCatName val="0"/>
          <c:showSerName val="0"/>
          <c:showPercent val="0"/>
          <c:showBubbleSize val="0"/>
          <c:showLeaderLines val="1"/>
        </c:dLbls>
        <c:firstSliceAng val="320"/>
        <c:holeSize val="60"/>
      </c:doughnutChart>
      <c:spPr>
        <a:noFill/>
        <a:ln>
          <a:noFill/>
        </a:ln>
        <a:effectLst/>
      </c:spPr>
    </c:plotArea>
    <c:legend>
      <c:legendPos val="b"/>
      <c:layout>
        <c:manualLayout>
          <c:xMode val="edge"/>
          <c:yMode val="edge"/>
          <c:x val="0.54506514021885444"/>
          <c:y val="2.6424178975693012E-2"/>
          <c:w val="0.43832724242064958"/>
          <c:h val="0.94463750879886887"/>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50000"/>
                  <a:lumOff val="50000"/>
                </a:schemeClr>
              </a:solidFill>
              <a:latin typeface="Arial Narrow" panose="020B0606020202030204" pitchFamily="34" charset="0"/>
              <a:ea typeface="Roboto" panose="02000000000000000000" pitchFamily="2" charset="0"/>
              <a:cs typeface="Arial" pitchFamily="34" charset="0"/>
            </a:defRPr>
          </a:pPr>
          <a:endParaRPr lang="ru-RU"/>
        </a:p>
      </c:txPr>
    </c:legend>
    <c:plotVisOnly val="1"/>
    <c:dispBlanksAs val="zero"/>
    <c:showDLblsOverMax val="0"/>
  </c:chart>
  <c:spPr>
    <a:noFill/>
    <a:ln w="9525" cap="flat" cmpd="sng" algn="ctr">
      <a:noFill/>
      <a:round/>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96529600466612"/>
          <c:y val="3.0594405594405596E-2"/>
          <c:w val="0.73433172225423049"/>
          <c:h val="0.89125825034738304"/>
        </c:manualLayout>
      </c:layout>
      <c:barChart>
        <c:barDir val="bar"/>
        <c:grouping val="clustered"/>
        <c:varyColors val="0"/>
        <c:ser>
          <c:idx val="0"/>
          <c:order val="0"/>
          <c:tx>
            <c:strRef>
              <c:f>Лист1!$B$1</c:f>
              <c:strCache>
                <c:ptCount val="1"/>
                <c:pt idx="0">
                  <c:v>Темп роста налоговых и неналоговых доходов в 1 кв. 2018г. к 1 кв. 2017г. ,%</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FEA7-49EF-BEF5-00303E993BD1}"/>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FEA7-49EF-BEF5-00303E993BD1}"/>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FEA7-49EF-BEF5-00303E993BD1}"/>
              </c:ext>
            </c:extLst>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Arial Narrow" panose="020B0606020202030204" pitchFamily="34" charset="0"/>
                    <a:ea typeface="+mn-ea"/>
                    <a:cs typeface="Arial" panose="020B0604020202020204" pitchFamily="34"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по субъектам РФ</c:v>
                </c:pt>
                <c:pt idx="1">
                  <c:v>по Приволжскому ФО</c:v>
                </c:pt>
                <c:pt idx="2">
                  <c:v>по Республике Татарстан</c:v>
                </c:pt>
              </c:strCache>
            </c:strRef>
          </c:cat>
          <c:val>
            <c:numRef>
              <c:f>Лист1!$B$2:$B$4</c:f>
              <c:numCache>
                <c:formatCode>0.0</c:formatCode>
                <c:ptCount val="3"/>
                <c:pt idx="0">
                  <c:v>123.6</c:v>
                </c:pt>
                <c:pt idx="1">
                  <c:v>129.4</c:v>
                </c:pt>
                <c:pt idx="2">
                  <c:v>141.93160564038001</c:v>
                </c:pt>
              </c:numCache>
            </c:numRef>
          </c:val>
          <c:extLst>
            <c:ext xmlns:c16="http://schemas.microsoft.com/office/drawing/2014/chart" uri="{C3380CC4-5D6E-409C-BE32-E72D297353CC}">
              <c16:uniqueId val="{00000006-FEA7-49EF-BEF5-00303E993BD1}"/>
            </c:ext>
          </c:extLst>
        </c:ser>
        <c:dLbls>
          <c:showLegendKey val="0"/>
          <c:showVal val="0"/>
          <c:showCatName val="0"/>
          <c:showSerName val="0"/>
          <c:showPercent val="0"/>
          <c:showBubbleSize val="0"/>
        </c:dLbls>
        <c:gapWidth val="28"/>
        <c:axId val="174022416"/>
        <c:axId val="174022976"/>
      </c:barChart>
      <c:catAx>
        <c:axId val="1740224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accent4"/>
                </a:solidFill>
                <a:latin typeface="Arial Narrow" panose="020B0606020202030204" pitchFamily="34" charset="0"/>
                <a:ea typeface="+mn-ea"/>
                <a:cs typeface="Arial" panose="020B0604020202020204" pitchFamily="34" charset="0"/>
              </a:defRPr>
            </a:pPr>
            <a:endParaRPr lang="ru-RU"/>
          </a:p>
        </c:txPr>
        <c:crossAx val="174022976"/>
        <c:crosses val="autoZero"/>
        <c:auto val="1"/>
        <c:lblAlgn val="ctr"/>
        <c:lblOffset val="100"/>
        <c:noMultiLvlLbl val="0"/>
      </c:catAx>
      <c:valAx>
        <c:axId val="174022976"/>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accent4"/>
                </a:solidFill>
                <a:latin typeface="Arial Narrow" panose="020B0606020202030204" pitchFamily="34" charset="0"/>
                <a:ea typeface="+mn-ea"/>
                <a:cs typeface="Arial" panose="020B0604020202020204" pitchFamily="34" charset="0"/>
              </a:defRPr>
            </a:pPr>
            <a:endParaRPr lang="ru-RU"/>
          </a:p>
        </c:txPr>
        <c:crossAx val="174022416"/>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893735685823742E-2"/>
          <c:y val="3.5287123984565599E-2"/>
          <c:w val="0.89221963362183221"/>
          <c:h val="0.7323754097779771"/>
        </c:manualLayout>
      </c:layout>
      <c:barChart>
        <c:barDir val="col"/>
        <c:grouping val="stacked"/>
        <c:varyColors val="0"/>
        <c:ser>
          <c:idx val="2"/>
          <c:order val="0"/>
          <c:tx>
            <c:strRef>
              <c:f>Лист1!$B$1</c:f>
              <c:strCache>
                <c:ptCount val="1"/>
                <c:pt idx="0">
                  <c:v>Налог на прибыль</c:v>
                </c:pt>
              </c:strCache>
            </c:strRef>
          </c:tx>
          <c:spPr>
            <a:solidFill>
              <a:schemeClr val="accent3"/>
            </a:solidFill>
            <a:ln>
              <a:noFill/>
            </a:ln>
            <a:effectLst/>
          </c:spPr>
          <c:invertIfNegative val="0"/>
          <c:dLbls>
            <c:dLbl>
              <c:idx val="0"/>
              <c:layout>
                <c:manualLayout>
                  <c:x val="2.2491213594893751E-3"/>
                  <c:y val="-4.450659012934946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A7-4607-8525-C324C6E72CB9}"/>
                </c:ext>
              </c:extLst>
            </c:dLbl>
            <c:dLbl>
              <c:idx val="1"/>
              <c:layout>
                <c:manualLayout>
                  <c:x val="-8.2466830517413785E-17"/>
                  <c:y val="-4.9451766810388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C0D-4518-BA5D-B59D4C71BB6D}"/>
                </c:ext>
              </c:extLst>
            </c:dLbl>
            <c:dLbl>
              <c:idx val="2"/>
              <c:layout>
                <c:manualLayout>
                  <c:x val="2.2491213594893751E-3"/>
                  <c:y val="-5.192435515090771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C0D-4518-BA5D-B59D4C71BB6D}"/>
                </c:ext>
              </c:extLst>
            </c:dLbl>
            <c:spPr>
              <a:solidFill>
                <a:schemeClr val="accent3"/>
              </a:solid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Arial Narrow" pitchFamily="34" charset="0"/>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I полугодие 2019г.</c:v>
                </c:pt>
                <c:pt idx="1">
                  <c:v>I полугодие 2020г.</c:v>
                </c:pt>
                <c:pt idx="2">
                  <c:v>I полугодие 2021г.</c:v>
                </c:pt>
              </c:strCache>
            </c:strRef>
          </c:cat>
          <c:val>
            <c:numRef>
              <c:f>Лист1!$B$2:$B$4</c:f>
              <c:numCache>
                <c:formatCode>0.0</c:formatCode>
                <c:ptCount val="3"/>
                <c:pt idx="0">
                  <c:v>49.9</c:v>
                </c:pt>
                <c:pt idx="1">
                  <c:v>24.7</c:v>
                </c:pt>
                <c:pt idx="2">
                  <c:v>54.6</c:v>
                </c:pt>
              </c:numCache>
            </c:numRef>
          </c:val>
          <c:extLst>
            <c:ext xmlns:c16="http://schemas.microsoft.com/office/drawing/2014/chart" uri="{C3380CC4-5D6E-409C-BE32-E72D297353CC}">
              <c16:uniqueId val="{00000000-A271-4449-BDBE-74D801C99554}"/>
            </c:ext>
          </c:extLst>
        </c:ser>
        <c:ser>
          <c:idx val="0"/>
          <c:order val="1"/>
          <c:tx>
            <c:strRef>
              <c:f>Лист1!$C$1</c:f>
              <c:strCache>
                <c:ptCount val="1"/>
                <c:pt idx="0">
                  <c:v>Другие доходы</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Лист1!$A$2:$A$4</c:f>
              <c:strCache>
                <c:ptCount val="3"/>
                <c:pt idx="0">
                  <c:v>I полугодие 2019г.</c:v>
                </c:pt>
                <c:pt idx="1">
                  <c:v>I полугодие 2020г.</c:v>
                </c:pt>
                <c:pt idx="2">
                  <c:v>I полугодие 2021г.</c:v>
                </c:pt>
              </c:strCache>
            </c:strRef>
          </c:cat>
          <c:val>
            <c:numRef>
              <c:f>Лист1!$C$2:$C$4</c:f>
              <c:numCache>
                <c:formatCode>0.0</c:formatCode>
                <c:ptCount val="3"/>
                <c:pt idx="0">
                  <c:v>64.8</c:v>
                </c:pt>
                <c:pt idx="1">
                  <c:v>60.1</c:v>
                </c:pt>
                <c:pt idx="2">
                  <c:v>70.900000000000006</c:v>
                </c:pt>
              </c:numCache>
            </c:numRef>
          </c:val>
          <c:extLst>
            <c:ext xmlns:c16="http://schemas.microsoft.com/office/drawing/2014/chart" uri="{C3380CC4-5D6E-409C-BE32-E72D297353CC}">
              <c16:uniqueId val="{00000001-6C0D-4518-BA5D-B59D4C71BB6D}"/>
            </c:ext>
          </c:extLst>
        </c:ser>
        <c:dLbls>
          <c:showLegendKey val="0"/>
          <c:showVal val="0"/>
          <c:showCatName val="0"/>
          <c:showSerName val="0"/>
          <c:showPercent val="0"/>
          <c:showBubbleSize val="0"/>
        </c:dLbls>
        <c:gapWidth val="150"/>
        <c:overlap val="100"/>
        <c:axId val="174985520"/>
        <c:axId val="174986080"/>
      </c:barChart>
      <c:catAx>
        <c:axId val="17498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cap="none" spc="0" normalizeH="0" baseline="0">
                <a:solidFill>
                  <a:schemeClr val="accent4"/>
                </a:solidFill>
                <a:latin typeface="Arial Narrow" pitchFamily="34" charset="0"/>
                <a:ea typeface="+mn-ea"/>
                <a:cs typeface="+mn-cs"/>
              </a:defRPr>
            </a:pPr>
            <a:endParaRPr lang="ru-RU"/>
          </a:p>
        </c:txPr>
        <c:crossAx val="174986080"/>
        <c:crosses val="autoZero"/>
        <c:auto val="1"/>
        <c:lblAlgn val="ctr"/>
        <c:lblOffset val="100"/>
        <c:noMultiLvlLbl val="0"/>
      </c:catAx>
      <c:valAx>
        <c:axId val="17498608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accent4"/>
                </a:solidFill>
                <a:latin typeface="Arial Narrow" pitchFamily="34" charset="0"/>
                <a:ea typeface="+mn-ea"/>
                <a:cs typeface="+mn-cs"/>
              </a:defRPr>
            </a:pPr>
            <a:endParaRPr lang="ru-RU"/>
          </a:p>
        </c:txPr>
        <c:crossAx val="174985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Arial Narrow" panose="020B0606020202030204" pitchFamily="34" charset="0"/>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73815295149828"/>
          <c:y val="0"/>
          <c:w val="0.46893196125408687"/>
          <c:h val="0.76848588675842655"/>
        </c:manualLayout>
      </c:layout>
      <c:pieChart>
        <c:varyColors val="1"/>
        <c:ser>
          <c:idx val="0"/>
          <c:order val="0"/>
          <c:tx>
            <c:strRef>
              <c:f>Лист1!$B$1</c:f>
              <c:strCache>
                <c:ptCount val="1"/>
                <c:pt idx="0">
                  <c:v>Столбец1</c:v>
                </c:pt>
              </c:strCache>
            </c:strRef>
          </c:tx>
          <c:explosion val="5"/>
          <c:dPt>
            <c:idx val="0"/>
            <c:bubble3D val="0"/>
            <c:spPr>
              <a:solidFill>
                <a:schemeClr val="accent3"/>
              </a:solidFill>
              <a:ln>
                <a:noFill/>
              </a:ln>
              <a:effectLst/>
            </c:spPr>
            <c:extLst>
              <c:ext xmlns:c16="http://schemas.microsoft.com/office/drawing/2014/chart" uri="{C3380CC4-5D6E-409C-BE32-E72D297353CC}">
                <c16:uniqueId val="{00000001-4841-4CB3-A854-8697FF130613}"/>
              </c:ext>
            </c:extLst>
          </c:dPt>
          <c:dPt>
            <c:idx val="1"/>
            <c:bubble3D val="0"/>
            <c:explosion val="0"/>
            <c:spPr>
              <a:solidFill>
                <a:schemeClr val="accent2"/>
              </a:solidFill>
              <a:ln>
                <a:noFill/>
              </a:ln>
              <a:effectLst/>
            </c:spPr>
            <c:extLst>
              <c:ext xmlns:c16="http://schemas.microsoft.com/office/drawing/2014/chart" uri="{C3380CC4-5D6E-409C-BE32-E72D297353CC}">
                <c16:uniqueId val="{00000003-4841-4CB3-A854-8697FF130613}"/>
              </c:ext>
            </c:extLst>
          </c:dPt>
          <c:dLbls>
            <c:dLbl>
              <c:idx val="0"/>
              <c:layout>
                <c:manualLayout>
                  <c:x val="-0.1091633359430456"/>
                  <c:y val="-0.13124887633268464"/>
                </c:manualLayout>
              </c:layout>
              <c:spPr>
                <a:noFill/>
                <a:ln>
                  <a:noFill/>
                </a:ln>
                <a:effectLst/>
              </c:spPr>
              <c:txPr>
                <a:bodyPr rot="0" spcFirstLastPara="1" vertOverflow="ellipsis" vert="horz" wrap="square" lIns="38100" tIns="19050" rIns="38100" bIns="19050" anchor="ctr" anchorCtr="0">
                  <a:noAutofit/>
                </a:bodyPr>
                <a:lstStyle/>
                <a:p>
                  <a:pPr algn="ctr">
                    <a:defRPr sz="2800" b="1" i="0" u="none" strike="noStrike" kern="1200" baseline="0">
                      <a:solidFill>
                        <a:schemeClr val="tx1"/>
                      </a:solidFill>
                      <a:latin typeface="Arial Narrow" panose="020B0606020202030204" pitchFamily="34" charset="0"/>
                      <a:ea typeface="+mn-ea"/>
                      <a:cs typeface="+mn-cs"/>
                    </a:defRPr>
                  </a:pPr>
                  <a:endParaRPr lang="ru-RU"/>
                </a:p>
              </c:txPr>
              <c:dLblPos val="bestFit"/>
              <c:showLegendKey val="0"/>
              <c:showVal val="1"/>
              <c:showCatName val="0"/>
              <c:showSerName val="0"/>
              <c:showPercent val="1"/>
              <c:showBubbleSize val="0"/>
              <c:separator>
</c:separator>
              <c:extLst>
                <c:ext xmlns:c15="http://schemas.microsoft.com/office/drawing/2012/chart" uri="{CE6537A1-D6FC-4f65-9D91-7224C49458BB}">
                  <c15:layout>
                    <c:manualLayout>
                      <c:w val="0.11684232856336581"/>
                      <c:h val="0.20384297273501364"/>
                    </c:manualLayout>
                  </c15:layout>
                </c:ext>
                <c:ext xmlns:c16="http://schemas.microsoft.com/office/drawing/2014/chart" uri="{C3380CC4-5D6E-409C-BE32-E72D297353CC}">
                  <c16:uniqueId val="{00000001-4841-4CB3-A854-8697FF130613}"/>
                </c:ext>
              </c:extLst>
            </c:dLbl>
            <c:dLbl>
              <c:idx val="1"/>
              <c:layout>
                <c:manualLayout>
                  <c:x val="9.8149155875737012E-2"/>
                  <c:y val="5.6494025446716049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4841-4CB3-A854-8697FF130613}"/>
                </c:ext>
              </c:extLst>
            </c:dLbl>
            <c:spPr>
              <a:noFill/>
              <a:ln>
                <a:noFill/>
              </a:ln>
              <a:effectLst/>
            </c:spPr>
            <c:txPr>
              <a:bodyPr rot="0" spcFirstLastPara="1" vertOverflow="ellipsis" vert="horz" wrap="square" lIns="38100" tIns="19050" rIns="38100" bIns="19050" anchor="ctr" anchorCtr="0">
                <a:spAutoFit/>
              </a:bodyPr>
              <a:lstStyle/>
              <a:p>
                <a:pPr algn="ctr">
                  <a:defRPr sz="2800" b="1" i="0" u="none" strike="noStrike" kern="1200" baseline="0">
                    <a:solidFill>
                      <a:schemeClr val="tx1"/>
                    </a:solidFill>
                    <a:latin typeface="Arial Narrow" panose="020B0606020202030204" pitchFamily="34" charset="0"/>
                    <a:ea typeface="+mn-ea"/>
                    <a:cs typeface="+mn-cs"/>
                  </a:defRPr>
                </a:pPr>
                <a:endParaRPr lang="ru-RU"/>
              </a:p>
            </c:txPr>
            <c:dLblPos val="ctr"/>
            <c:showLegendKey val="0"/>
            <c:showVal val="1"/>
            <c:showCatName val="0"/>
            <c:showSerName val="0"/>
            <c:showPercent val="1"/>
            <c:showBubbleSize val="0"/>
            <c:separator>
</c:separator>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Лист1!$A$2:$A$3</c:f>
              <c:strCache>
                <c:ptCount val="2"/>
                <c:pt idx="0">
                  <c:v>Предприятия, обеспечившие рост налога к уровню прошлого года, кол-во ед.</c:v>
                </c:pt>
                <c:pt idx="1">
                  <c:v>Предприятия, снизившие платежи к уровню прошлого года, кол-во ед.</c:v>
                </c:pt>
              </c:strCache>
            </c:strRef>
          </c:cat>
          <c:val>
            <c:numRef>
              <c:f>Лист1!$B$2:$B$3</c:f>
              <c:numCache>
                <c:formatCode>0</c:formatCode>
                <c:ptCount val="2"/>
                <c:pt idx="0">
                  <c:v>816</c:v>
                </c:pt>
                <c:pt idx="1">
                  <c:v>470</c:v>
                </c:pt>
              </c:numCache>
            </c:numRef>
          </c:val>
          <c:extLst>
            <c:ext xmlns:c16="http://schemas.microsoft.com/office/drawing/2014/chart" uri="{C3380CC4-5D6E-409C-BE32-E72D297353CC}">
              <c16:uniqueId val="{00000004-4841-4CB3-A854-8697FF130613}"/>
            </c:ext>
          </c:extLst>
        </c:ser>
        <c:dLbls>
          <c:showLegendKey val="0"/>
          <c:showVal val="1"/>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lang="ru-RU" sz="2400" b="0" i="0" u="none" strike="noStrike" kern="1200" baseline="0">
                <a:solidFill>
                  <a:schemeClr val="accent4"/>
                </a:solidFill>
                <a:latin typeface="Arial Narrow" panose="020B0606020202030204" pitchFamily="34" charset="0"/>
                <a:ea typeface="Roboto" panose="02000000000000000000" pitchFamily="2" charset="0"/>
                <a:cs typeface="Arial" pitchFamily="34" charset="0"/>
              </a:defRPr>
            </a:pPr>
            <a:endParaRPr lang="ru-RU"/>
          </a:p>
        </c:txPr>
      </c:legendEntry>
      <c:layout>
        <c:manualLayout>
          <c:xMode val="edge"/>
          <c:yMode val="edge"/>
          <c:x val="1.3441230213869886E-2"/>
          <c:y val="0.83388095805908902"/>
          <c:w val="0.97763064495130658"/>
          <c:h val="0.15018896125267042"/>
        </c:manualLayout>
      </c:layout>
      <c:overlay val="0"/>
      <c:spPr>
        <a:noFill/>
        <a:ln>
          <a:noFill/>
        </a:ln>
        <a:effectLst/>
      </c:spPr>
      <c:txPr>
        <a:bodyPr rot="0" spcFirstLastPara="1" vertOverflow="ellipsis" vert="horz" wrap="square" anchor="ctr" anchorCtr="1"/>
        <a:lstStyle/>
        <a:p>
          <a:pPr>
            <a:defRPr lang="ru-RU" sz="2400" b="0" i="0" u="none" strike="noStrike" kern="1200" baseline="0">
              <a:solidFill>
                <a:schemeClr val="accent4"/>
              </a:solidFill>
              <a:latin typeface="Arial Narrow" panose="020B0606020202030204" pitchFamily="34" charset="0"/>
              <a:ea typeface="Roboto" panose="02000000000000000000" pitchFamily="2" charset="0"/>
              <a:cs typeface="Arial" pitchFamily="34" charset="0"/>
            </a:defRPr>
          </a:pPr>
          <a:endParaRPr lang="ru-RU"/>
        </a:p>
      </c:txPr>
    </c:legend>
    <c:plotVisOnly val="1"/>
    <c:dispBlanksAs val="zero"/>
    <c:showDLblsOverMax val="0"/>
  </c:chart>
  <c:spPr>
    <a:noFill/>
    <a:ln w="6350" cap="flat" cmpd="sng" algn="ctr">
      <a:noFill/>
      <a:prstDash val="solid"/>
      <a:miter lim="800000"/>
    </a:ln>
    <a:effectLst/>
  </c:spPr>
  <c:txPr>
    <a:bodyPr/>
    <a:lstStyle/>
    <a:p>
      <a:pPr>
        <a:defRPr sz="2400" b="1"/>
      </a:pPr>
      <a:endParaRPr lang="ru-RU"/>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893735685823742E-2"/>
          <c:y val="3.5287123984565599E-2"/>
          <c:w val="0.89221963362183221"/>
          <c:h val="0.80829050123942936"/>
        </c:manualLayout>
      </c:layout>
      <c:barChart>
        <c:barDir val="col"/>
        <c:grouping val="stacked"/>
        <c:varyColors val="0"/>
        <c:ser>
          <c:idx val="2"/>
          <c:order val="0"/>
          <c:tx>
            <c:strRef>
              <c:f>Лист1!$B$1</c:f>
              <c:strCache>
                <c:ptCount val="1"/>
                <c:pt idx="0">
                  <c:v>Столбец1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Arial Narrow" pitchFamily="34" charset="0"/>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I полугодие 2019г.</c:v>
                </c:pt>
                <c:pt idx="1">
                  <c:v>I полугодие 2020г.</c:v>
                </c:pt>
                <c:pt idx="2">
                  <c:v>I полугодие 2021г.</c:v>
                </c:pt>
              </c:strCache>
            </c:strRef>
          </c:cat>
          <c:val>
            <c:numRef>
              <c:f>Лист1!$B$2:$B$4</c:f>
              <c:numCache>
                <c:formatCode>0.0</c:formatCode>
                <c:ptCount val="3"/>
                <c:pt idx="0">
                  <c:v>37.200000000000003</c:v>
                </c:pt>
                <c:pt idx="1">
                  <c:v>34.9</c:v>
                </c:pt>
                <c:pt idx="2">
                  <c:v>41.1</c:v>
                </c:pt>
              </c:numCache>
            </c:numRef>
          </c:val>
          <c:extLst>
            <c:ext xmlns:c16="http://schemas.microsoft.com/office/drawing/2014/chart" uri="{C3380CC4-5D6E-409C-BE32-E72D297353CC}">
              <c16:uniqueId val="{00000000-44FB-4B0B-8426-563249080AB0}"/>
            </c:ext>
          </c:extLst>
        </c:ser>
        <c:dLbls>
          <c:showLegendKey val="0"/>
          <c:showVal val="0"/>
          <c:showCatName val="0"/>
          <c:showSerName val="0"/>
          <c:showPercent val="0"/>
          <c:showBubbleSize val="0"/>
        </c:dLbls>
        <c:gapWidth val="150"/>
        <c:overlap val="100"/>
        <c:axId val="174990560"/>
        <c:axId val="178035792"/>
      </c:barChart>
      <c:catAx>
        <c:axId val="17499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cap="none" spc="0" normalizeH="0" baseline="0">
                <a:solidFill>
                  <a:schemeClr val="accent4"/>
                </a:solidFill>
                <a:latin typeface="Arial Narrow" pitchFamily="34" charset="0"/>
                <a:ea typeface="+mn-ea"/>
                <a:cs typeface="+mn-cs"/>
              </a:defRPr>
            </a:pPr>
            <a:endParaRPr lang="ru-RU"/>
          </a:p>
        </c:txPr>
        <c:crossAx val="178035792"/>
        <c:crosses val="autoZero"/>
        <c:auto val="1"/>
        <c:lblAlgn val="ctr"/>
        <c:lblOffset val="100"/>
        <c:noMultiLvlLbl val="0"/>
      </c:catAx>
      <c:valAx>
        <c:axId val="178035792"/>
        <c:scaling>
          <c:orientation val="minMax"/>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accent4"/>
                </a:solidFill>
                <a:latin typeface="Arial Narrow" pitchFamily="34" charset="0"/>
                <a:ea typeface="+mn-ea"/>
                <a:cs typeface="+mn-cs"/>
              </a:defRPr>
            </a:pPr>
            <a:endParaRPr lang="ru-RU"/>
          </a:p>
        </c:txPr>
        <c:crossAx val="174990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3999893315488E-2"/>
          <c:y val="5.4227679545796478E-2"/>
          <c:w val="0.91421465478034936"/>
          <c:h val="0.73748281810717797"/>
        </c:manualLayout>
      </c:layout>
      <c:lineChart>
        <c:grouping val="standard"/>
        <c:varyColors val="0"/>
        <c:ser>
          <c:idx val="2"/>
          <c:order val="0"/>
          <c:tx>
            <c:strRef>
              <c:f>Лист1!$B$1</c:f>
              <c:strCache>
                <c:ptCount val="1"/>
                <c:pt idx="0">
                  <c:v>По субъектам РФ</c:v>
                </c:pt>
              </c:strCache>
            </c:strRef>
          </c:tx>
          <c:spPr>
            <a:ln w="50800" cap="rnd">
              <a:solidFill>
                <a:schemeClr val="accent1"/>
              </a:solidFill>
              <a:round/>
            </a:ln>
            <a:effectLst/>
          </c:spPr>
          <c:marker>
            <c:symbol val="circle"/>
            <c:size val="8"/>
            <c:spPr>
              <a:solidFill>
                <a:schemeClr val="accent1"/>
              </a:solidFill>
              <a:ln>
                <a:noFill/>
              </a:ln>
              <a:effectLst/>
            </c:spPr>
          </c:marker>
          <c:dLbls>
            <c:dLbl>
              <c:idx val="0"/>
              <c:layout>
                <c:manualLayout>
                  <c:x val="-5.8089324723327014E-2"/>
                  <c:y val="-6.92823734536296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63-4207-AF33-73598EA3F9F7}"/>
                </c:ext>
              </c:extLst>
            </c:dLbl>
            <c:dLbl>
              <c:idx val="1"/>
              <c:layout>
                <c:manualLayout>
                  <c:x val="-3.3474783262599207E-2"/>
                  <c:y val="-6.45959833577800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00-4B27-8DBE-B8F75EE3A6FD}"/>
                </c:ext>
              </c:extLst>
            </c:dLbl>
            <c:dLbl>
              <c:idx val="2"/>
              <c:layout>
                <c:manualLayout>
                  <c:x val="-2.3050737641927863E-2"/>
                  <c:y val="-4.99432651592726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40-4C5F-8CDB-545DC2D035B7}"/>
                </c:ext>
              </c:extLst>
            </c:dLbl>
            <c:dLbl>
              <c:idx val="6"/>
              <c:layout>
                <c:manualLayout>
                  <c:x val="-4.8136593268223352E-2"/>
                  <c:y val="-6.78841930760521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40-4C5F-8CDB-545DC2D035B7}"/>
                </c:ext>
              </c:extLst>
            </c:dLbl>
            <c:dLbl>
              <c:idx val="7"/>
              <c:layout>
                <c:manualLayout>
                  <c:x val="-4.7922293411063202E-2"/>
                  <c:y val="-4.32153419417087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840-4C5F-8CDB-545DC2D035B7}"/>
                </c:ext>
              </c:extLst>
            </c:dLbl>
            <c:dLbl>
              <c:idx val="9"/>
              <c:layout>
                <c:manualLayout>
                  <c:x val="-5.5840521715941532E-2"/>
                  <c:y val="-5.89137017544727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840-4C5F-8CDB-545DC2D035B7}"/>
                </c:ext>
              </c:extLst>
            </c:dLbl>
            <c:dLbl>
              <c:idx val="11"/>
              <c:layout>
                <c:manualLayout>
                  <c:x val="-5.1315819827439713E-2"/>
                  <c:y val="-5.66710789240778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840-4C5F-8CDB-545DC2D035B7}"/>
                </c:ext>
              </c:extLst>
            </c:dLbl>
            <c:dLbl>
              <c:idx val="13"/>
              <c:layout>
                <c:manualLayout>
                  <c:x val="-5.938546532150011E-2"/>
                  <c:y val="-5.66710789240778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840-4C5F-8CDB-545DC2D035B7}"/>
                </c:ext>
              </c:extLst>
            </c:dLbl>
            <c:dLbl>
              <c:idx val="14"/>
              <c:layout>
                <c:manualLayout>
                  <c:x val="-5.810287266019265E-2"/>
                  <c:y val="-4.66552075114797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840-4C5F-8CDB-545DC2D035B7}"/>
                </c:ext>
              </c:extLst>
            </c:dLbl>
            <c:dLbl>
              <c:idx val="15"/>
              <c:layout>
                <c:manualLayout>
                  <c:x val="-1.3770701731233312E-2"/>
                  <c:y val="5.5460062595664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840-4C5F-8CDB-545DC2D035B7}"/>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accent1"/>
                    </a:solidFill>
                    <a:latin typeface="Arial Narrow" pitchFamily="34" charset="0"/>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I полугодие 2019 года</c:v>
                </c:pt>
                <c:pt idx="1">
                  <c:v>I полугодие 2020 года</c:v>
                </c:pt>
                <c:pt idx="2">
                  <c:v>I полугодие 2021 года</c:v>
                </c:pt>
              </c:strCache>
            </c:strRef>
          </c:cat>
          <c:val>
            <c:numRef>
              <c:f>Лист1!$B$2:$B$4</c:f>
              <c:numCache>
                <c:formatCode>#,##0</c:formatCode>
                <c:ptCount val="3"/>
                <c:pt idx="0">
                  <c:v>109</c:v>
                </c:pt>
                <c:pt idx="1">
                  <c:v>99</c:v>
                </c:pt>
                <c:pt idx="2">
                  <c:v>118</c:v>
                </c:pt>
              </c:numCache>
            </c:numRef>
          </c:val>
          <c:smooth val="1"/>
          <c:extLst>
            <c:ext xmlns:c16="http://schemas.microsoft.com/office/drawing/2014/chart" uri="{C3380CC4-5D6E-409C-BE32-E72D297353CC}">
              <c16:uniqueId val="{00000008-6840-4C5F-8CDB-545DC2D035B7}"/>
            </c:ext>
          </c:extLst>
        </c:ser>
        <c:ser>
          <c:idx val="0"/>
          <c:order val="1"/>
          <c:tx>
            <c:strRef>
              <c:f>Лист1!$C$1</c:f>
              <c:strCache>
                <c:ptCount val="1"/>
                <c:pt idx="0">
                  <c:v>По Приволжскому ФО</c:v>
                </c:pt>
              </c:strCache>
            </c:strRef>
          </c:tx>
          <c:spPr>
            <a:ln w="50800" cap="rnd">
              <a:solidFill>
                <a:schemeClr val="accent6"/>
              </a:solidFill>
              <a:round/>
            </a:ln>
            <a:effectLst/>
          </c:spPr>
          <c:marker>
            <c:symbol val="circle"/>
            <c:size val="8"/>
            <c:spPr>
              <a:solidFill>
                <a:schemeClr val="accent6"/>
              </a:solidFill>
              <a:ln>
                <a:noFill/>
              </a:ln>
              <a:effectLst/>
            </c:spPr>
          </c:marker>
          <c:dLbls>
            <c:dLbl>
              <c:idx val="0"/>
              <c:layout>
                <c:manualLayout>
                  <c:x val="-5.5270098575801584E-2"/>
                  <c:y val="8.19837821382116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840-4C5F-8CDB-545DC2D035B7}"/>
                </c:ext>
              </c:extLst>
            </c:dLbl>
            <c:dLbl>
              <c:idx val="1"/>
              <c:layout>
                <c:manualLayout>
                  <c:x val="-3.2063337856750473E-2"/>
                  <c:y val="4.47945091744387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840-4C5F-8CDB-545DC2D035B7}"/>
                </c:ext>
              </c:extLst>
            </c:dLbl>
            <c:dLbl>
              <c:idx val="2"/>
              <c:layout>
                <c:manualLayout>
                  <c:x val="-1.800192981215298E-2"/>
                  <c:y val="5.6812147713539783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5.0090004152064507E-2"/>
                      <c:h val="8.2328250260611247E-2"/>
                    </c:manualLayout>
                  </c15:layout>
                </c:ext>
                <c:ext xmlns:c16="http://schemas.microsoft.com/office/drawing/2014/chart" uri="{C3380CC4-5D6E-409C-BE32-E72D297353CC}">
                  <c16:uniqueId val="{0000000B-6840-4C5F-8CDB-545DC2D035B7}"/>
                </c:ext>
              </c:extLst>
            </c:dLbl>
            <c:dLbl>
              <c:idx val="4"/>
              <c:layout>
                <c:manualLayout>
                  <c:x val="-3.5456828777175306E-2"/>
                  <c:y val="-5.77026854260594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840-4C5F-8CDB-545DC2D035B7}"/>
                </c:ext>
              </c:extLst>
            </c:dLbl>
            <c:dLbl>
              <c:idx val="14"/>
              <c:layout>
                <c:manualLayout>
                  <c:x val="-5.6249615333537777E-2"/>
                  <c:y val="-5.09748169348749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840-4C5F-8CDB-545DC2D035B7}"/>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accent2"/>
                    </a:solidFill>
                    <a:latin typeface="Arial Narrow" panose="020B0606020202030204" pitchFamily="34" charset="0"/>
                    <a:ea typeface="+mn-ea"/>
                    <a:cs typeface="+mn-cs"/>
                  </a:defRPr>
                </a:pPr>
                <a:endParaRPr lang="ru-RU"/>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I полугодие 2019 года</c:v>
                </c:pt>
                <c:pt idx="1">
                  <c:v>I полугодие 2020 года</c:v>
                </c:pt>
                <c:pt idx="2">
                  <c:v>I полугодие 2021 года</c:v>
                </c:pt>
              </c:strCache>
            </c:strRef>
          </c:cat>
          <c:val>
            <c:numRef>
              <c:f>Лист1!$C$2:$C$4</c:f>
              <c:numCache>
                <c:formatCode>#,##0</c:formatCode>
                <c:ptCount val="3"/>
                <c:pt idx="0">
                  <c:v>106</c:v>
                </c:pt>
                <c:pt idx="1">
                  <c:v>98</c:v>
                </c:pt>
                <c:pt idx="2">
                  <c:v>114</c:v>
                </c:pt>
              </c:numCache>
            </c:numRef>
          </c:val>
          <c:smooth val="1"/>
          <c:extLst>
            <c:ext xmlns:c16="http://schemas.microsoft.com/office/drawing/2014/chart" uri="{C3380CC4-5D6E-409C-BE32-E72D297353CC}">
              <c16:uniqueId val="{0000000E-6840-4C5F-8CDB-545DC2D035B7}"/>
            </c:ext>
          </c:extLst>
        </c:ser>
        <c:ser>
          <c:idx val="1"/>
          <c:order val="2"/>
          <c:tx>
            <c:strRef>
              <c:f>Лист1!$D$1</c:f>
              <c:strCache>
                <c:ptCount val="1"/>
                <c:pt idx="0">
                  <c:v>По Республике Татарстан</c:v>
                </c:pt>
              </c:strCache>
            </c:strRef>
          </c:tx>
          <c:spPr>
            <a:ln w="50800" cap="rnd">
              <a:solidFill>
                <a:schemeClr val="accent3"/>
              </a:solidFill>
              <a:round/>
            </a:ln>
            <a:effectLst/>
          </c:spPr>
          <c:marker>
            <c:symbol val="circle"/>
            <c:size val="8"/>
            <c:spPr>
              <a:solidFill>
                <a:schemeClr val="accent3"/>
              </a:solidFill>
              <a:ln>
                <a:noFill/>
              </a:ln>
              <a:effectLst/>
            </c:spPr>
          </c:marker>
          <c:dLbls>
            <c:dLbl>
              <c:idx val="0"/>
              <c:layout>
                <c:manualLayout>
                  <c:x val="-7.9390643306142775E-2"/>
                  <c:y val="-1.5072556019889525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9.2279633665510716E-2"/>
                      <c:h val="8.2328250260611247E-2"/>
                    </c:manualLayout>
                  </c15:layout>
                </c:ext>
                <c:ext xmlns:c16="http://schemas.microsoft.com/office/drawing/2014/chart" uri="{C3380CC4-5D6E-409C-BE32-E72D297353CC}">
                  <c16:uniqueId val="{00000002-F963-4207-AF33-73598EA3F9F7}"/>
                </c:ext>
              </c:extLst>
            </c:dLbl>
            <c:dLbl>
              <c:idx val="1"/>
              <c:layout>
                <c:manualLayout>
                  <c:x val="-2.9940581135115069E-2"/>
                  <c:y val="5.52233876696279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63-4207-AF33-73598EA3F9F7}"/>
                </c:ext>
              </c:extLst>
            </c:dLbl>
            <c:dLbl>
              <c:idx val="2"/>
              <c:layout>
                <c:manualLayout>
                  <c:x val="-1.9468803263603326E-2"/>
                  <c:y val="4.1164217382079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AB-4C1C-95AA-E956BEE8560E}"/>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accent3">
                        <a:lumMod val="75000"/>
                      </a:schemeClr>
                    </a:solidFill>
                    <a:latin typeface="Arial Narrow" panose="020B0606020202030204" pitchFamily="34" charset="0"/>
                    <a:ea typeface="+mn-ea"/>
                    <a:cs typeface="+mn-cs"/>
                  </a:defRPr>
                </a:pPr>
                <a:endParaRPr lang="ru-RU"/>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I полугодие 2019 года</c:v>
                </c:pt>
                <c:pt idx="1">
                  <c:v>I полугодие 2020 года</c:v>
                </c:pt>
                <c:pt idx="2">
                  <c:v>I полугодие 2021 года</c:v>
                </c:pt>
              </c:strCache>
            </c:strRef>
          </c:cat>
          <c:val>
            <c:numRef>
              <c:f>Лист1!$D$2:$D$4</c:f>
              <c:numCache>
                <c:formatCode>#,##0</c:formatCode>
                <c:ptCount val="3"/>
                <c:pt idx="0">
                  <c:v>107</c:v>
                </c:pt>
                <c:pt idx="1">
                  <c:v>94</c:v>
                </c:pt>
                <c:pt idx="2">
                  <c:v>118</c:v>
                </c:pt>
              </c:numCache>
            </c:numRef>
          </c:val>
          <c:smooth val="1"/>
          <c:extLst>
            <c:ext xmlns:c16="http://schemas.microsoft.com/office/drawing/2014/chart" uri="{C3380CC4-5D6E-409C-BE32-E72D297353CC}">
              <c16:uniqueId val="{00000000-F963-4207-AF33-73598EA3F9F7}"/>
            </c:ext>
          </c:extLst>
        </c:ser>
        <c:dLbls>
          <c:dLblPos val="b"/>
          <c:showLegendKey val="0"/>
          <c:showVal val="1"/>
          <c:showCatName val="0"/>
          <c:showSerName val="0"/>
          <c:showPercent val="0"/>
          <c:showBubbleSize val="0"/>
        </c:dLbls>
        <c:marker val="1"/>
        <c:smooth val="0"/>
        <c:axId val="178039152"/>
        <c:axId val="178039712"/>
      </c:lineChart>
      <c:catAx>
        <c:axId val="178039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cap="none" spc="0" normalizeH="0" baseline="0">
                <a:solidFill>
                  <a:schemeClr val="accent4"/>
                </a:solidFill>
                <a:latin typeface="Arial Narrow" pitchFamily="34" charset="0"/>
                <a:ea typeface="+mn-ea"/>
                <a:cs typeface="+mn-cs"/>
              </a:defRPr>
            </a:pPr>
            <a:endParaRPr lang="ru-RU"/>
          </a:p>
        </c:txPr>
        <c:crossAx val="178039712"/>
        <c:crosses val="autoZero"/>
        <c:auto val="1"/>
        <c:lblAlgn val="ctr"/>
        <c:lblOffset val="100"/>
        <c:noMultiLvlLbl val="0"/>
      </c:catAx>
      <c:valAx>
        <c:axId val="178039712"/>
        <c:scaling>
          <c:orientation val="minMax"/>
          <c:min val="9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accent4"/>
                </a:solidFill>
                <a:latin typeface="Arial Narrow" pitchFamily="34" charset="0"/>
                <a:ea typeface="+mn-ea"/>
                <a:cs typeface="+mn-cs"/>
              </a:defRPr>
            </a:pPr>
            <a:endParaRPr lang="ru-RU"/>
          </a:p>
        </c:txPr>
        <c:crossAx val="178039152"/>
        <c:crosses val="autoZero"/>
        <c:crossBetween val="between"/>
      </c:valAx>
      <c:spPr>
        <a:noFill/>
        <a:ln w="25400">
          <a:noFill/>
        </a:ln>
        <a:effectLst/>
      </c:spPr>
    </c:plotArea>
    <c:legend>
      <c:legendPos val="b"/>
      <c:layout>
        <c:manualLayout>
          <c:xMode val="edge"/>
          <c:yMode val="edge"/>
          <c:x val="1.7702526749299972E-2"/>
          <c:y val="0.92525051949531811"/>
          <c:w val="0.9546084617828664"/>
          <c:h val="6.6601536914547177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Arial Narrow" panose="020B0606020202030204" pitchFamily="34" charset="0"/>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29028059065813"/>
          <c:y val="8.5005992547206338E-2"/>
          <c:w val="0.8768231188108695"/>
          <c:h val="0.72779332022535492"/>
        </c:manualLayout>
      </c:layout>
      <c:barChart>
        <c:barDir val="col"/>
        <c:grouping val="stacked"/>
        <c:varyColors val="0"/>
        <c:ser>
          <c:idx val="2"/>
          <c:order val="0"/>
          <c:tx>
            <c:strRef>
              <c:f>Лист1!$B$1</c:f>
              <c:strCache>
                <c:ptCount val="1"/>
                <c:pt idx="0">
                  <c:v>Налоговые и неналоговые доходы</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Arial Narrow" pitchFamily="34" charset="0"/>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на 01.01.2021</c:v>
                </c:pt>
                <c:pt idx="1">
                  <c:v>на 01.07.2021</c:v>
                </c:pt>
              </c:strCache>
            </c:strRef>
          </c:cat>
          <c:val>
            <c:numRef>
              <c:f>Лист1!$B$2:$B$3</c:f>
              <c:numCache>
                <c:formatCode>0.0</c:formatCode>
                <c:ptCount val="2"/>
                <c:pt idx="0">
                  <c:v>434.4</c:v>
                </c:pt>
                <c:pt idx="1">
                  <c:v>476.73546388</c:v>
                </c:pt>
              </c:numCache>
            </c:numRef>
          </c:val>
          <c:extLst>
            <c:ext xmlns:c16="http://schemas.microsoft.com/office/drawing/2014/chart" uri="{C3380CC4-5D6E-409C-BE32-E72D297353CC}">
              <c16:uniqueId val="{00000000-0960-4FB5-8415-BAAB1DA7EB01}"/>
            </c:ext>
          </c:extLst>
        </c:ser>
        <c:dLbls>
          <c:showLegendKey val="0"/>
          <c:showVal val="0"/>
          <c:showCatName val="0"/>
          <c:showSerName val="0"/>
          <c:showPercent val="0"/>
          <c:showBubbleSize val="0"/>
        </c:dLbls>
        <c:gapWidth val="150"/>
        <c:overlap val="100"/>
        <c:axId val="178041952"/>
        <c:axId val="178042512"/>
      </c:barChart>
      <c:catAx>
        <c:axId val="178041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cap="none" spc="0" normalizeH="0" baseline="0">
                <a:solidFill>
                  <a:schemeClr val="accent4"/>
                </a:solidFill>
                <a:latin typeface="Arial Narrow" pitchFamily="34" charset="0"/>
                <a:ea typeface="+mn-ea"/>
                <a:cs typeface="+mn-cs"/>
              </a:defRPr>
            </a:pPr>
            <a:endParaRPr lang="ru-RU"/>
          </a:p>
        </c:txPr>
        <c:crossAx val="178042512"/>
        <c:crosses val="autoZero"/>
        <c:auto val="1"/>
        <c:lblAlgn val="ctr"/>
        <c:lblOffset val="100"/>
        <c:noMultiLvlLbl val="0"/>
      </c:catAx>
      <c:valAx>
        <c:axId val="178042512"/>
        <c:scaling>
          <c:orientation val="minMax"/>
          <c:max val="500"/>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accent4"/>
                </a:solidFill>
                <a:latin typeface="Arial Narrow" pitchFamily="34" charset="0"/>
                <a:ea typeface="+mn-ea"/>
                <a:cs typeface="+mn-cs"/>
              </a:defRPr>
            </a:pPr>
            <a:endParaRPr lang="ru-RU"/>
          </a:p>
        </c:txPr>
        <c:crossAx val="178041952"/>
        <c:crosses val="autoZero"/>
        <c:crossBetween val="between"/>
        <c:majorUnit val="100"/>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80BD03-A128-43A3-B961-A86DC441C38E}"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ru-RU"/>
        </a:p>
      </dgm:t>
    </dgm:pt>
    <dgm:pt modelId="{09631C8B-89CA-4A83-9AE9-FF01513D6DA5}">
      <dgm:prSet phldrT="[Текст]"/>
      <dgm:spPr/>
      <dgm:t>
        <a:bodyPr/>
        <a:lstStyle/>
        <a:p>
          <a:pPr>
            <a:buFont typeface="+mj-lt"/>
            <a:buAutoNum type="arabicPeriod"/>
          </a:pPr>
          <a:r>
            <a:rPr lang="ru-RU" dirty="0">
              <a:latin typeface="Arial Narrow" panose="020B0606020202030204" pitchFamily="34" charset="0"/>
            </a:rPr>
            <a:t>Распределение фонда экономии оплаты труда</a:t>
          </a:r>
        </a:p>
      </dgm:t>
    </dgm:pt>
    <dgm:pt modelId="{B63F968C-8625-4607-8E71-BE557CFF555E}" type="parTrans" cxnId="{54DE9F43-9F5E-4580-9CBB-90CF89BA1241}">
      <dgm:prSet/>
      <dgm:spPr/>
      <dgm:t>
        <a:bodyPr/>
        <a:lstStyle/>
        <a:p>
          <a:endParaRPr lang="ru-RU">
            <a:latin typeface="Arial Narrow" panose="020B0606020202030204" pitchFamily="34" charset="0"/>
          </a:endParaRPr>
        </a:p>
      </dgm:t>
    </dgm:pt>
    <dgm:pt modelId="{595F7346-EFF1-41B8-9597-D3E5530AE189}" type="sibTrans" cxnId="{54DE9F43-9F5E-4580-9CBB-90CF89BA1241}">
      <dgm:prSet/>
      <dgm:spPr/>
      <dgm:t>
        <a:bodyPr/>
        <a:lstStyle/>
        <a:p>
          <a:endParaRPr lang="ru-RU">
            <a:latin typeface="Arial Narrow" panose="020B0606020202030204" pitchFamily="34" charset="0"/>
          </a:endParaRPr>
        </a:p>
      </dgm:t>
    </dgm:pt>
    <dgm:pt modelId="{6E395B9A-48D0-433C-A3E4-CF6A39602165}">
      <dgm:prSet phldrT="[Текст]"/>
      <dgm:spPr/>
      <dgm:t>
        <a:bodyPr/>
        <a:lstStyle/>
        <a:p>
          <a:pPr>
            <a:buFont typeface="+mj-lt"/>
            <a:buAutoNum type="arabicPeriod"/>
          </a:pPr>
          <a:r>
            <a:rPr lang="ru-RU" dirty="0">
              <a:latin typeface="Arial Narrow" panose="020B0606020202030204" pitchFamily="34" charset="0"/>
            </a:rPr>
            <a:t>Распределение фонда оплаты труда за счет платных услуг</a:t>
          </a:r>
        </a:p>
      </dgm:t>
    </dgm:pt>
    <dgm:pt modelId="{A81BA0FC-E4F0-4FD3-BE39-469273027587}" type="parTrans" cxnId="{387C7BBB-9CAA-45B7-A8DD-EAA5CFD6ABB5}">
      <dgm:prSet/>
      <dgm:spPr/>
      <dgm:t>
        <a:bodyPr/>
        <a:lstStyle/>
        <a:p>
          <a:endParaRPr lang="ru-RU">
            <a:latin typeface="Arial Narrow" panose="020B0606020202030204" pitchFamily="34" charset="0"/>
          </a:endParaRPr>
        </a:p>
      </dgm:t>
    </dgm:pt>
    <dgm:pt modelId="{3975C9F6-EAEF-46A2-B2C0-2AC512F20928}" type="sibTrans" cxnId="{387C7BBB-9CAA-45B7-A8DD-EAA5CFD6ABB5}">
      <dgm:prSet/>
      <dgm:spPr/>
      <dgm:t>
        <a:bodyPr/>
        <a:lstStyle/>
        <a:p>
          <a:endParaRPr lang="ru-RU">
            <a:latin typeface="Arial Narrow" panose="020B0606020202030204" pitchFamily="34" charset="0"/>
          </a:endParaRPr>
        </a:p>
      </dgm:t>
    </dgm:pt>
    <dgm:pt modelId="{0DDEBA3A-9A69-4F07-8877-177109CAE280}">
      <dgm:prSet phldrT="[Текст]"/>
      <dgm:spPr/>
      <dgm:t>
        <a:bodyPr/>
        <a:lstStyle/>
        <a:p>
          <a:r>
            <a:rPr lang="ru-RU" dirty="0">
              <a:latin typeface="Arial Narrow" panose="020B0606020202030204" pitchFamily="34" charset="0"/>
            </a:rPr>
            <a:t>Уточнение условий начисления премиальных и стимулирующих выплат</a:t>
          </a:r>
        </a:p>
      </dgm:t>
    </dgm:pt>
    <dgm:pt modelId="{F47EAC31-309C-4447-8C60-1FA145309210}" type="parTrans" cxnId="{7F19308F-2810-4556-9EF4-024B97D2EB90}">
      <dgm:prSet/>
      <dgm:spPr/>
      <dgm:t>
        <a:bodyPr/>
        <a:lstStyle/>
        <a:p>
          <a:endParaRPr lang="ru-RU">
            <a:latin typeface="Arial Narrow" panose="020B0606020202030204" pitchFamily="34" charset="0"/>
          </a:endParaRPr>
        </a:p>
      </dgm:t>
    </dgm:pt>
    <dgm:pt modelId="{D5210918-F9A6-4BB6-A7FA-8E14C3631E0F}" type="sibTrans" cxnId="{7F19308F-2810-4556-9EF4-024B97D2EB90}">
      <dgm:prSet/>
      <dgm:spPr/>
      <dgm:t>
        <a:bodyPr/>
        <a:lstStyle/>
        <a:p>
          <a:endParaRPr lang="ru-RU">
            <a:latin typeface="Arial Narrow" panose="020B0606020202030204" pitchFamily="34" charset="0"/>
          </a:endParaRPr>
        </a:p>
      </dgm:t>
    </dgm:pt>
    <dgm:pt modelId="{36D9D6A6-FA02-4E6A-8289-37A793FF3292}">
      <dgm:prSet/>
      <dgm:spPr/>
      <dgm:t>
        <a:bodyPr/>
        <a:lstStyle/>
        <a:p>
          <a:r>
            <a:rPr lang="ru-RU" dirty="0">
              <a:latin typeface="Arial Narrow" panose="020B0606020202030204" pitchFamily="34" charset="0"/>
            </a:rPr>
            <a:t>Ограничение видов выплат для отдельных категорий работников</a:t>
          </a:r>
        </a:p>
      </dgm:t>
    </dgm:pt>
    <dgm:pt modelId="{D1B22710-17E0-48E1-86AD-376F5A961BDA}" type="parTrans" cxnId="{2C6924B1-40A3-4E3B-97CF-21285373C813}">
      <dgm:prSet/>
      <dgm:spPr/>
      <dgm:t>
        <a:bodyPr/>
        <a:lstStyle/>
        <a:p>
          <a:endParaRPr lang="ru-RU">
            <a:latin typeface="Arial Narrow" panose="020B0606020202030204" pitchFamily="34" charset="0"/>
          </a:endParaRPr>
        </a:p>
      </dgm:t>
    </dgm:pt>
    <dgm:pt modelId="{6E085DB8-8E40-48D0-9556-7E66EC49782E}" type="sibTrans" cxnId="{2C6924B1-40A3-4E3B-97CF-21285373C813}">
      <dgm:prSet/>
      <dgm:spPr/>
      <dgm:t>
        <a:bodyPr/>
        <a:lstStyle/>
        <a:p>
          <a:endParaRPr lang="ru-RU">
            <a:latin typeface="Arial Narrow" panose="020B0606020202030204" pitchFamily="34" charset="0"/>
          </a:endParaRPr>
        </a:p>
      </dgm:t>
    </dgm:pt>
    <dgm:pt modelId="{172B5DA7-EE60-4E19-8499-C3E7402F79AC}" type="pres">
      <dgm:prSet presAssocID="{9180BD03-A128-43A3-B961-A86DC441C38E}" presName="Name0" presStyleCnt="0">
        <dgm:presLayoutVars>
          <dgm:chMax val="7"/>
          <dgm:chPref val="7"/>
          <dgm:dir/>
        </dgm:presLayoutVars>
      </dgm:prSet>
      <dgm:spPr/>
    </dgm:pt>
    <dgm:pt modelId="{2F8A163F-ED2F-4578-B50F-EC99D359B838}" type="pres">
      <dgm:prSet presAssocID="{9180BD03-A128-43A3-B961-A86DC441C38E}" presName="Name1" presStyleCnt="0"/>
      <dgm:spPr/>
    </dgm:pt>
    <dgm:pt modelId="{50BFA10E-2C74-4D4E-A0FE-427C92D0220F}" type="pres">
      <dgm:prSet presAssocID="{9180BD03-A128-43A3-B961-A86DC441C38E}" presName="cycle" presStyleCnt="0"/>
      <dgm:spPr/>
    </dgm:pt>
    <dgm:pt modelId="{E82F21D7-AD54-49E6-9666-DCC3A1AE423D}" type="pres">
      <dgm:prSet presAssocID="{9180BD03-A128-43A3-B961-A86DC441C38E}" presName="srcNode" presStyleLbl="node1" presStyleIdx="0" presStyleCnt="4"/>
      <dgm:spPr/>
    </dgm:pt>
    <dgm:pt modelId="{26D3EC0C-3AD9-41DC-AF1E-3EAE9DB3D274}" type="pres">
      <dgm:prSet presAssocID="{9180BD03-A128-43A3-B961-A86DC441C38E}" presName="conn" presStyleLbl="parChTrans1D2" presStyleIdx="0" presStyleCnt="1"/>
      <dgm:spPr/>
    </dgm:pt>
    <dgm:pt modelId="{90C3D0BA-7B45-452A-9383-6A20B6180514}" type="pres">
      <dgm:prSet presAssocID="{9180BD03-A128-43A3-B961-A86DC441C38E}" presName="extraNode" presStyleLbl="node1" presStyleIdx="0" presStyleCnt="4"/>
      <dgm:spPr/>
    </dgm:pt>
    <dgm:pt modelId="{2EEB5FE8-3D92-4D7A-8CE8-65C9009C8387}" type="pres">
      <dgm:prSet presAssocID="{9180BD03-A128-43A3-B961-A86DC441C38E}" presName="dstNode" presStyleLbl="node1" presStyleIdx="0" presStyleCnt="4"/>
      <dgm:spPr/>
    </dgm:pt>
    <dgm:pt modelId="{472BE073-48A7-4CA5-9265-E15E12709275}" type="pres">
      <dgm:prSet presAssocID="{09631C8B-89CA-4A83-9AE9-FF01513D6DA5}" presName="text_1" presStyleLbl="node1" presStyleIdx="0" presStyleCnt="4">
        <dgm:presLayoutVars>
          <dgm:bulletEnabled val="1"/>
        </dgm:presLayoutVars>
      </dgm:prSet>
      <dgm:spPr/>
    </dgm:pt>
    <dgm:pt modelId="{96D96075-2D4B-4AE3-A958-A6D047085DDE}" type="pres">
      <dgm:prSet presAssocID="{09631C8B-89CA-4A83-9AE9-FF01513D6DA5}" presName="accent_1" presStyleCnt="0"/>
      <dgm:spPr/>
    </dgm:pt>
    <dgm:pt modelId="{3DCE3C3C-BEDA-49EB-8549-70F8ABE20BB5}" type="pres">
      <dgm:prSet presAssocID="{09631C8B-89CA-4A83-9AE9-FF01513D6DA5}" presName="accentRepeatNode" presStyleLbl="solidFgAcc1" presStyleIdx="0" presStyleCnt="4"/>
      <dgm:spPr/>
    </dgm:pt>
    <dgm:pt modelId="{19ACD9D9-171C-4E9B-AC2B-379E61B06D78}" type="pres">
      <dgm:prSet presAssocID="{6E395B9A-48D0-433C-A3E4-CF6A39602165}" presName="text_2" presStyleLbl="node1" presStyleIdx="1" presStyleCnt="4">
        <dgm:presLayoutVars>
          <dgm:bulletEnabled val="1"/>
        </dgm:presLayoutVars>
      </dgm:prSet>
      <dgm:spPr/>
    </dgm:pt>
    <dgm:pt modelId="{D67EB72D-1015-42D1-8B6E-FF01D4D571E2}" type="pres">
      <dgm:prSet presAssocID="{6E395B9A-48D0-433C-A3E4-CF6A39602165}" presName="accent_2" presStyleCnt="0"/>
      <dgm:spPr/>
    </dgm:pt>
    <dgm:pt modelId="{83D311DA-493B-4F6E-BA2E-FDFFCD427CE3}" type="pres">
      <dgm:prSet presAssocID="{6E395B9A-48D0-433C-A3E4-CF6A39602165}" presName="accentRepeatNode" presStyleLbl="solidFgAcc1" presStyleIdx="1" presStyleCnt="4"/>
      <dgm:spPr/>
    </dgm:pt>
    <dgm:pt modelId="{E2ABEC38-4521-47F3-89E0-C836827A5AB0}" type="pres">
      <dgm:prSet presAssocID="{0DDEBA3A-9A69-4F07-8877-177109CAE280}" presName="text_3" presStyleLbl="node1" presStyleIdx="2" presStyleCnt="4">
        <dgm:presLayoutVars>
          <dgm:bulletEnabled val="1"/>
        </dgm:presLayoutVars>
      </dgm:prSet>
      <dgm:spPr/>
    </dgm:pt>
    <dgm:pt modelId="{71ED5A29-35F9-415E-B10F-5934A2E80654}" type="pres">
      <dgm:prSet presAssocID="{0DDEBA3A-9A69-4F07-8877-177109CAE280}" presName="accent_3" presStyleCnt="0"/>
      <dgm:spPr/>
    </dgm:pt>
    <dgm:pt modelId="{51F9648A-2B0A-4842-A0FD-E22D241332D0}" type="pres">
      <dgm:prSet presAssocID="{0DDEBA3A-9A69-4F07-8877-177109CAE280}" presName="accentRepeatNode" presStyleLbl="solidFgAcc1" presStyleIdx="2" presStyleCnt="4"/>
      <dgm:spPr/>
    </dgm:pt>
    <dgm:pt modelId="{47BFEBFB-75A6-488C-9F7F-288B8B1018B3}" type="pres">
      <dgm:prSet presAssocID="{36D9D6A6-FA02-4E6A-8289-37A793FF3292}" presName="text_4" presStyleLbl="node1" presStyleIdx="3" presStyleCnt="4">
        <dgm:presLayoutVars>
          <dgm:bulletEnabled val="1"/>
        </dgm:presLayoutVars>
      </dgm:prSet>
      <dgm:spPr/>
    </dgm:pt>
    <dgm:pt modelId="{21BFD716-5EA7-4DA1-8F0E-17AB89826665}" type="pres">
      <dgm:prSet presAssocID="{36D9D6A6-FA02-4E6A-8289-37A793FF3292}" presName="accent_4" presStyleCnt="0"/>
      <dgm:spPr/>
    </dgm:pt>
    <dgm:pt modelId="{B465E4B7-224D-49FB-9BF7-8D5AD430B28B}" type="pres">
      <dgm:prSet presAssocID="{36D9D6A6-FA02-4E6A-8289-37A793FF3292}" presName="accentRepeatNode" presStyleLbl="solidFgAcc1" presStyleIdx="3" presStyleCnt="4"/>
      <dgm:spPr/>
    </dgm:pt>
  </dgm:ptLst>
  <dgm:cxnLst>
    <dgm:cxn modelId="{434EEB09-AADB-417C-AE55-493E348B521A}" type="presOf" srcId="{595F7346-EFF1-41B8-9597-D3E5530AE189}" destId="{26D3EC0C-3AD9-41DC-AF1E-3EAE9DB3D274}" srcOrd="0" destOrd="0" presId="urn:microsoft.com/office/officeart/2008/layout/VerticalCurvedList"/>
    <dgm:cxn modelId="{8803C412-CF0C-4AB7-A951-27B86E4B7BB0}" type="presOf" srcId="{0DDEBA3A-9A69-4F07-8877-177109CAE280}" destId="{E2ABEC38-4521-47F3-89E0-C836827A5AB0}" srcOrd="0" destOrd="0" presId="urn:microsoft.com/office/officeart/2008/layout/VerticalCurvedList"/>
    <dgm:cxn modelId="{54DE9F43-9F5E-4580-9CBB-90CF89BA1241}" srcId="{9180BD03-A128-43A3-B961-A86DC441C38E}" destId="{09631C8B-89CA-4A83-9AE9-FF01513D6DA5}" srcOrd="0" destOrd="0" parTransId="{B63F968C-8625-4607-8E71-BE557CFF555E}" sibTransId="{595F7346-EFF1-41B8-9597-D3E5530AE189}"/>
    <dgm:cxn modelId="{A1B3E959-2933-464B-BC23-CF75E79D5917}" type="presOf" srcId="{36D9D6A6-FA02-4E6A-8289-37A793FF3292}" destId="{47BFEBFB-75A6-488C-9F7F-288B8B1018B3}" srcOrd="0" destOrd="0" presId="urn:microsoft.com/office/officeart/2008/layout/VerticalCurvedList"/>
    <dgm:cxn modelId="{7F19308F-2810-4556-9EF4-024B97D2EB90}" srcId="{9180BD03-A128-43A3-B961-A86DC441C38E}" destId="{0DDEBA3A-9A69-4F07-8877-177109CAE280}" srcOrd="2" destOrd="0" parTransId="{F47EAC31-309C-4447-8C60-1FA145309210}" sibTransId="{D5210918-F9A6-4BB6-A7FA-8E14C3631E0F}"/>
    <dgm:cxn modelId="{96980892-1E7B-4A7D-B2B4-697118530052}" type="presOf" srcId="{09631C8B-89CA-4A83-9AE9-FF01513D6DA5}" destId="{472BE073-48A7-4CA5-9265-E15E12709275}" srcOrd="0" destOrd="0" presId="urn:microsoft.com/office/officeart/2008/layout/VerticalCurvedList"/>
    <dgm:cxn modelId="{2C6924B1-40A3-4E3B-97CF-21285373C813}" srcId="{9180BD03-A128-43A3-B961-A86DC441C38E}" destId="{36D9D6A6-FA02-4E6A-8289-37A793FF3292}" srcOrd="3" destOrd="0" parTransId="{D1B22710-17E0-48E1-86AD-376F5A961BDA}" sibTransId="{6E085DB8-8E40-48D0-9556-7E66EC49782E}"/>
    <dgm:cxn modelId="{049FE6B8-F6F2-4802-BB9E-63F643C8DED1}" type="presOf" srcId="{6E395B9A-48D0-433C-A3E4-CF6A39602165}" destId="{19ACD9D9-171C-4E9B-AC2B-379E61B06D78}" srcOrd="0" destOrd="0" presId="urn:microsoft.com/office/officeart/2008/layout/VerticalCurvedList"/>
    <dgm:cxn modelId="{387C7BBB-9CAA-45B7-A8DD-EAA5CFD6ABB5}" srcId="{9180BD03-A128-43A3-B961-A86DC441C38E}" destId="{6E395B9A-48D0-433C-A3E4-CF6A39602165}" srcOrd="1" destOrd="0" parTransId="{A81BA0FC-E4F0-4FD3-BE39-469273027587}" sibTransId="{3975C9F6-EAEF-46A2-B2C0-2AC512F20928}"/>
    <dgm:cxn modelId="{8CC6E7EE-0A4E-4296-A3F7-193F77D31D85}" type="presOf" srcId="{9180BD03-A128-43A3-B961-A86DC441C38E}" destId="{172B5DA7-EE60-4E19-8499-C3E7402F79AC}" srcOrd="0" destOrd="0" presId="urn:microsoft.com/office/officeart/2008/layout/VerticalCurvedList"/>
    <dgm:cxn modelId="{3350D17E-18AD-46A6-BB11-D9CA46F5A0E7}" type="presParOf" srcId="{172B5DA7-EE60-4E19-8499-C3E7402F79AC}" destId="{2F8A163F-ED2F-4578-B50F-EC99D359B838}" srcOrd="0" destOrd="0" presId="urn:microsoft.com/office/officeart/2008/layout/VerticalCurvedList"/>
    <dgm:cxn modelId="{2AAC688C-6954-45BE-93ED-C004BD625932}" type="presParOf" srcId="{2F8A163F-ED2F-4578-B50F-EC99D359B838}" destId="{50BFA10E-2C74-4D4E-A0FE-427C92D0220F}" srcOrd="0" destOrd="0" presId="urn:microsoft.com/office/officeart/2008/layout/VerticalCurvedList"/>
    <dgm:cxn modelId="{FDB1963A-F809-4709-9E16-70E4C5166977}" type="presParOf" srcId="{50BFA10E-2C74-4D4E-A0FE-427C92D0220F}" destId="{E82F21D7-AD54-49E6-9666-DCC3A1AE423D}" srcOrd="0" destOrd="0" presId="urn:microsoft.com/office/officeart/2008/layout/VerticalCurvedList"/>
    <dgm:cxn modelId="{C13F1139-8AEB-467A-8B8A-B2471575AD68}" type="presParOf" srcId="{50BFA10E-2C74-4D4E-A0FE-427C92D0220F}" destId="{26D3EC0C-3AD9-41DC-AF1E-3EAE9DB3D274}" srcOrd="1" destOrd="0" presId="urn:microsoft.com/office/officeart/2008/layout/VerticalCurvedList"/>
    <dgm:cxn modelId="{1A79CA92-0A0C-4B19-AFEA-F1165304DD72}" type="presParOf" srcId="{50BFA10E-2C74-4D4E-A0FE-427C92D0220F}" destId="{90C3D0BA-7B45-452A-9383-6A20B6180514}" srcOrd="2" destOrd="0" presId="urn:microsoft.com/office/officeart/2008/layout/VerticalCurvedList"/>
    <dgm:cxn modelId="{64FA9C1B-1836-4B43-9337-223B085CF789}" type="presParOf" srcId="{50BFA10E-2C74-4D4E-A0FE-427C92D0220F}" destId="{2EEB5FE8-3D92-4D7A-8CE8-65C9009C8387}" srcOrd="3" destOrd="0" presId="urn:microsoft.com/office/officeart/2008/layout/VerticalCurvedList"/>
    <dgm:cxn modelId="{39C88BA7-0AF7-42FC-B80D-A45A71819DC1}" type="presParOf" srcId="{2F8A163F-ED2F-4578-B50F-EC99D359B838}" destId="{472BE073-48A7-4CA5-9265-E15E12709275}" srcOrd="1" destOrd="0" presId="urn:microsoft.com/office/officeart/2008/layout/VerticalCurvedList"/>
    <dgm:cxn modelId="{0FB43BF9-C43C-47FC-9569-2CAE7F8685EA}" type="presParOf" srcId="{2F8A163F-ED2F-4578-B50F-EC99D359B838}" destId="{96D96075-2D4B-4AE3-A958-A6D047085DDE}" srcOrd="2" destOrd="0" presId="urn:microsoft.com/office/officeart/2008/layout/VerticalCurvedList"/>
    <dgm:cxn modelId="{CC8F6ECF-0F49-447D-8D6D-46A858B176F3}" type="presParOf" srcId="{96D96075-2D4B-4AE3-A958-A6D047085DDE}" destId="{3DCE3C3C-BEDA-49EB-8549-70F8ABE20BB5}" srcOrd="0" destOrd="0" presId="urn:microsoft.com/office/officeart/2008/layout/VerticalCurvedList"/>
    <dgm:cxn modelId="{73E40C2D-11CB-4E6F-B81A-AE7949BAEFB9}" type="presParOf" srcId="{2F8A163F-ED2F-4578-B50F-EC99D359B838}" destId="{19ACD9D9-171C-4E9B-AC2B-379E61B06D78}" srcOrd="3" destOrd="0" presId="urn:microsoft.com/office/officeart/2008/layout/VerticalCurvedList"/>
    <dgm:cxn modelId="{E23FE46C-320B-4109-B35A-706A9B78C5C9}" type="presParOf" srcId="{2F8A163F-ED2F-4578-B50F-EC99D359B838}" destId="{D67EB72D-1015-42D1-8B6E-FF01D4D571E2}" srcOrd="4" destOrd="0" presId="urn:microsoft.com/office/officeart/2008/layout/VerticalCurvedList"/>
    <dgm:cxn modelId="{3A9261FB-CF01-493A-B694-D69DE9C96DF8}" type="presParOf" srcId="{D67EB72D-1015-42D1-8B6E-FF01D4D571E2}" destId="{83D311DA-493B-4F6E-BA2E-FDFFCD427CE3}" srcOrd="0" destOrd="0" presId="urn:microsoft.com/office/officeart/2008/layout/VerticalCurvedList"/>
    <dgm:cxn modelId="{204B4527-E5CC-4529-85C0-7C5387330763}" type="presParOf" srcId="{2F8A163F-ED2F-4578-B50F-EC99D359B838}" destId="{E2ABEC38-4521-47F3-89E0-C836827A5AB0}" srcOrd="5" destOrd="0" presId="urn:microsoft.com/office/officeart/2008/layout/VerticalCurvedList"/>
    <dgm:cxn modelId="{0D004275-550F-4A52-9172-B73AE010139E}" type="presParOf" srcId="{2F8A163F-ED2F-4578-B50F-EC99D359B838}" destId="{71ED5A29-35F9-415E-B10F-5934A2E80654}" srcOrd="6" destOrd="0" presId="urn:microsoft.com/office/officeart/2008/layout/VerticalCurvedList"/>
    <dgm:cxn modelId="{18CFE0B2-4687-4726-B287-5A2A3A62B2C5}" type="presParOf" srcId="{71ED5A29-35F9-415E-B10F-5934A2E80654}" destId="{51F9648A-2B0A-4842-A0FD-E22D241332D0}" srcOrd="0" destOrd="0" presId="urn:microsoft.com/office/officeart/2008/layout/VerticalCurvedList"/>
    <dgm:cxn modelId="{2F4A633C-519C-403C-A51E-021B66CB4B3D}" type="presParOf" srcId="{2F8A163F-ED2F-4578-B50F-EC99D359B838}" destId="{47BFEBFB-75A6-488C-9F7F-288B8B1018B3}" srcOrd="7" destOrd="0" presId="urn:microsoft.com/office/officeart/2008/layout/VerticalCurvedList"/>
    <dgm:cxn modelId="{8CB15E4E-7144-4047-953A-C6C1D027AE63}" type="presParOf" srcId="{2F8A163F-ED2F-4578-B50F-EC99D359B838}" destId="{21BFD716-5EA7-4DA1-8F0E-17AB89826665}" srcOrd="8" destOrd="0" presId="urn:microsoft.com/office/officeart/2008/layout/VerticalCurvedList"/>
    <dgm:cxn modelId="{FB1E3893-0F4A-4281-8DD5-C1AE0C811D16}" type="presParOf" srcId="{21BFD716-5EA7-4DA1-8F0E-17AB89826665}" destId="{B465E4B7-224D-49FB-9BF7-8D5AD430B28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7E9935-B223-1546-8982-0C3A255399B5}" type="doc">
      <dgm:prSet loTypeId="urn:microsoft.com/office/officeart/2005/8/layout/equation2" loCatId="" qsTypeId="urn:microsoft.com/office/officeart/2005/8/quickstyle/simple1" qsCatId="simple" csTypeId="urn:microsoft.com/office/officeart/2005/8/colors/accent1_2" csCatId="accent1" phldr="1"/>
      <dgm:spPr/>
    </dgm:pt>
    <dgm:pt modelId="{7C21D097-2806-B94B-B038-77E3E3D826F8}">
      <dgm:prSet phldrT="[Text]"/>
      <dgm:spPr>
        <a:solidFill>
          <a:schemeClr val="accent6">
            <a:lumMod val="60000"/>
            <a:lumOff val="40000"/>
          </a:schemeClr>
        </a:solidFill>
      </dgm:spPr>
      <dgm:t>
        <a:bodyPr/>
        <a:lstStyle/>
        <a:p>
          <a:r>
            <a:rPr lang="ru-RU" dirty="0">
              <a:solidFill>
                <a:schemeClr val="tx1"/>
              </a:solidFill>
              <a:latin typeface="Arial Narrow" panose="020B0606020202030204" pitchFamily="34" charset="0"/>
            </a:rPr>
            <a:t>Операция1 </a:t>
          </a:r>
        </a:p>
        <a:p>
          <a:r>
            <a:rPr lang="ru-RU" dirty="0">
              <a:solidFill>
                <a:schemeClr val="tx1"/>
              </a:solidFill>
              <a:latin typeface="Arial Narrow" panose="020B0606020202030204" pitchFamily="34" charset="0"/>
            </a:rPr>
            <a:t>Х</a:t>
          </a:r>
        </a:p>
        <a:p>
          <a:r>
            <a:rPr lang="ru-RU" dirty="0">
              <a:solidFill>
                <a:schemeClr val="tx1"/>
              </a:solidFill>
              <a:latin typeface="Arial Narrow" panose="020B0606020202030204" pitchFamily="34" charset="0"/>
            </a:rPr>
            <a:t> количество</a:t>
          </a:r>
          <a:endParaRPr lang="en-GB" dirty="0">
            <a:solidFill>
              <a:schemeClr val="tx1"/>
            </a:solidFill>
            <a:latin typeface="Arial Narrow" panose="020B0606020202030204" pitchFamily="34" charset="0"/>
          </a:endParaRPr>
        </a:p>
      </dgm:t>
    </dgm:pt>
    <dgm:pt modelId="{2B28C2BB-5582-CF49-874C-45AC29C06EBE}" type="parTrans" cxnId="{48A4491C-2FFB-544F-B092-3F9509D0499C}">
      <dgm:prSet/>
      <dgm:spPr/>
      <dgm:t>
        <a:bodyPr/>
        <a:lstStyle/>
        <a:p>
          <a:endParaRPr lang="en-GB">
            <a:latin typeface="Arial Narrow" panose="020B0606020202030204" pitchFamily="34" charset="0"/>
          </a:endParaRPr>
        </a:p>
      </dgm:t>
    </dgm:pt>
    <dgm:pt modelId="{602185E6-6177-BA45-AD86-89525D33C449}" type="sibTrans" cxnId="{48A4491C-2FFB-544F-B092-3F9509D0499C}">
      <dgm:prSet/>
      <dgm:spPr>
        <a:solidFill>
          <a:schemeClr val="accent6">
            <a:lumMod val="75000"/>
          </a:schemeClr>
        </a:solidFill>
      </dgm:spPr>
      <dgm:t>
        <a:bodyPr/>
        <a:lstStyle/>
        <a:p>
          <a:endParaRPr lang="en-GB">
            <a:latin typeface="Arial Narrow" panose="020B0606020202030204" pitchFamily="34" charset="0"/>
          </a:endParaRPr>
        </a:p>
      </dgm:t>
    </dgm:pt>
    <dgm:pt modelId="{8A693757-8690-1149-AE02-A27EDC3B3957}">
      <dgm:prSet phldrT="[Text]"/>
      <dgm:spPr>
        <a:solidFill>
          <a:schemeClr val="accent6">
            <a:lumMod val="60000"/>
            <a:lumOff val="40000"/>
          </a:schemeClr>
        </a:solidFill>
      </dgm:spPr>
      <dgm:t>
        <a:bodyPr/>
        <a:lstStyle/>
        <a:p>
          <a:r>
            <a:rPr lang="ru-RU" dirty="0">
              <a:solidFill>
                <a:schemeClr val="tx1"/>
              </a:solidFill>
              <a:latin typeface="Arial Narrow" panose="020B0606020202030204" pitchFamily="34" charset="0"/>
            </a:rPr>
            <a:t>...</a:t>
          </a:r>
          <a:endParaRPr lang="en-GB" dirty="0">
            <a:solidFill>
              <a:schemeClr val="tx1"/>
            </a:solidFill>
            <a:latin typeface="Arial Narrow" panose="020B0606020202030204" pitchFamily="34" charset="0"/>
          </a:endParaRPr>
        </a:p>
      </dgm:t>
    </dgm:pt>
    <dgm:pt modelId="{1F823BA9-DDB8-424E-A17A-C6EC7B3D1875}" type="parTrans" cxnId="{8F10C81A-8688-7A41-BBD6-C57BF7CA83B5}">
      <dgm:prSet/>
      <dgm:spPr/>
      <dgm:t>
        <a:bodyPr/>
        <a:lstStyle/>
        <a:p>
          <a:endParaRPr lang="en-GB">
            <a:latin typeface="Arial Narrow" panose="020B0606020202030204" pitchFamily="34" charset="0"/>
          </a:endParaRPr>
        </a:p>
      </dgm:t>
    </dgm:pt>
    <dgm:pt modelId="{D679A21D-9AC7-2847-89E5-09B418230CD1}" type="sibTrans" cxnId="{8F10C81A-8688-7A41-BBD6-C57BF7CA83B5}">
      <dgm:prSet/>
      <dgm:spPr>
        <a:solidFill>
          <a:schemeClr val="accent6">
            <a:lumMod val="75000"/>
          </a:schemeClr>
        </a:solidFill>
      </dgm:spPr>
      <dgm:t>
        <a:bodyPr/>
        <a:lstStyle/>
        <a:p>
          <a:endParaRPr lang="en-GB">
            <a:latin typeface="Arial Narrow" panose="020B0606020202030204" pitchFamily="34" charset="0"/>
          </a:endParaRPr>
        </a:p>
      </dgm:t>
    </dgm:pt>
    <dgm:pt modelId="{17399B14-5693-DA4A-A391-37B3BFEBB188}">
      <dgm:prSet phldrT="[Text]" custT="1"/>
      <dgm:spPr>
        <a:solidFill>
          <a:schemeClr val="accent6"/>
        </a:solidFill>
      </dgm:spPr>
      <dgm:t>
        <a:bodyPr/>
        <a:lstStyle/>
        <a:p>
          <a:r>
            <a:rPr lang="ru-RU" sz="2800" b="1" dirty="0">
              <a:latin typeface="Arial Narrow" panose="020B0606020202030204" pitchFamily="34" charset="0"/>
            </a:rPr>
            <a:t>Итого</a:t>
          </a:r>
          <a:r>
            <a:rPr lang="en-US" sz="2800" dirty="0">
              <a:latin typeface="Arial Narrow" panose="020B0606020202030204" pitchFamily="34" charset="0"/>
            </a:rPr>
            <a:t>*1,1</a:t>
          </a:r>
          <a:br>
            <a:rPr lang="ru-RU" sz="2800" dirty="0">
              <a:latin typeface="Arial Narrow" panose="020B0606020202030204" pitchFamily="34" charset="0"/>
            </a:rPr>
          </a:br>
          <a:r>
            <a:rPr lang="ru-RU" sz="2800" dirty="0">
              <a:latin typeface="Arial Narrow" panose="020B0606020202030204" pitchFamily="34" charset="0"/>
            </a:rPr>
            <a:t>:</a:t>
          </a:r>
          <a:br>
            <a:rPr lang="ru-RU" sz="2800" dirty="0">
              <a:latin typeface="Arial Narrow" panose="020B0606020202030204" pitchFamily="34" charset="0"/>
            </a:rPr>
          </a:br>
          <a:r>
            <a:rPr lang="en-US" sz="2800" dirty="0">
              <a:latin typeface="Arial Narrow" panose="020B0606020202030204" pitchFamily="34" charset="0"/>
            </a:rPr>
            <a:t>(240,5*8*60)</a:t>
          </a:r>
          <a:endParaRPr lang="en-GB" sz="2800" dirty="0">
            <a:latin typeface="Arial Narrow" panose="020B0606020202030204" pitchFamily="34" charset="0"/>
          </a:endParaRPr>
        </a:p>
      </dgm:t>
    </dgm:pt>
    <dgm:pt modelId="{F4E0D710-1CAA-8D4A-9D80-E90CD745CD67}" type="parTrans" cxnId="{D05620FF-393E-034A-BF96-D75C6FB51592}">
      <dgm:prSet/>
      <dgm:spPr/>
      <dgm:t>
        <a:bodyPr/>
        <a:lstStyle/>
        <a:p>
          <a:endParaRPr lang="en-GB">
            <a:latin typeface="Arial Narrow" panose="020B0606020202030204" pitchFamily="34" charset="0"/>
          </a:endParaRPr>
        </a:p>
      </dgm:t>
    </dgm:pt>
    <dgm:pt modelId="{34D7B9FB-26D3-D04D-9785-02ABD58AA926}" type="sibTrans" cxnId="{D05620FF-393E-034A-BF96-D75C6FB51592}">
      <dgm:prSet/>
      <dgm:spPr/>
      <dgm:t>
        <a:bodyPr/>
        <a:lstStyle/>
        <a:p>
          <a:endParaRPr lang="en-GB">
            <a:latin typeface="Arial Narrow" panose="020B0606020202030204" pitchFamily="34" charset="0"/>
          </a:endParaRPr>
        </a:p>
      </dgm:t>
    </dgm:pt>
    <dgm:pt modelId="{005E0A06-9CB6-A54C-9E2B-650289D243EC}">
      <dgm:prSet phldrT="[Text]" custT="1"/>
      <dgm:spPr>
        <a:solidFill>
          <a:schemeClr val="accent6">
            <a:lumMod val="60000"/>
            <a:lumOff val="40000"/>
          </a:schemeClr>
        </a:solidFill>
      </dgm:spPr>
      <dgm:t>
        <a:bodyPr/>
        <a:lstStyle/>
        <a:p>
          <a:r>
            <a:rPr lang="ru-RU" sz="1400" dirty="0">
              <a:solidFill>
                <a:schemeClr val="tx1"/>
              </a:solidFill>
              <a:latin typeface="Arial Narrow" panose="020B0606020202030204" pitchFamily="34" charset="0"/>
            </a:rPr>
            <a:t>Операция</a:t>
          </a:r>
          <a:r>
            <a:rPr lang="en-US" sz="1400" dirty="0">
              <a:solidFill>
                <a:schemeClr val="tx1"/>
              </a:solidFill>
              <a:latin typeface="Arial Narrow" panose="020B0606020202030204" pitchFamily="34" charset="0"/>
            </a:rPr>
            <a:t>N</a:t>
          </a:r>
          <a:r>
            <a:rPr lang="ru-RU" sz="1400" dirty="0">
              <a:solidFill>
                <a:schemeClr val="tx1"/>
              </a:solidFill>
              <a:latin typeface="Arial Narrow" panose="020B0606020202030204" pitchFamily="34" charset="0"/>
            </a:rPr>
            <a:t> </a:t>
          </a:r>
        </a:p>
        <a:p>
          <a:r>
            <a:rPr lang="ru-RU" sz="1400" dirty="0">
              <a:solidFill>
                <a:schemeClr val="tx1"/>
              </a:solidFill>
              <a:latin typeface="Arial Narrow" panose="020B0606020202030204" pitchFamily="34" charset="0"/>
            </a:rPr>
            <a:t>Х</a:t>
          </a:r>
        </a:p>
        <a:p>
          <a:r>
            <a:rPr lang="ru-RU" sz="1400" dirty="0">
              <a:solidFill>
                <a:schemeClr val="tx1"/>
              </a:solidFill>
              <a:latin typeface="Arial Narrow" panose="020B0606020202030204" pitchFamily="34" charset="0"/>
            </a:rPr>
            <a:t> количество</a:t>
          </a:r>
          <a:endParaRPr lang="en-GB" sz="1400" dirty="0">
            <a:solidFill>
              <a:schemeClr val="tx1"/>
            </a:solidFill>
            <a:latin typeface="Arial Narrow" panose="020B0606020202030204" pitchFamily="34" charset="0"/>
          </a:endParaRPr>
        </a:p>
      </dgm:t>
    </dgm:pt>
    <dgm:pt modelId="{24731DC4-9077-FB4C-AA0B-787A4C6042AD}" type="parTrans" cxnId="{844E5CD5-B453-DA41-A42B-6A26E1EB85C8}">
      <dgm:prSet/>
      <dgm:spPr/>
      <dgm:t>
        <a:bodyPr/>
        <a:lstStyle/>
        <a:p>
          <a:endParaRPr lang="en-GB">
            <a:latin typeface="Arial Narrow" panose="020B0606020202030204" pitchFamily="34" charset="0"/>
          </a:endParaRPr>
        </a:p>
      </dgm:t>
    </dgm:pt>
    <dgm:pt modelId="{47BDB7CD-75D0-414F-951C-02E7EB6A448B}" type="sibTrans" cxnId="{844E5CD5-B453-DA41-A42B-6A26E1EB85C8}">
      <dgm:prSet/>
      <dgm:spPr>
        <a:solidFill>
          <a:schemeClr val="accent6">
            <a:lumMod val="75000"/>
          </a:schemeClr>
        </a:solidFill>
      </dgm:spPr>
      <dgm:t>
        <a:bodyPr/>
        <a:lstStyle/>
        <a:p>
          <a:endParaRPr lang="en-GB">
            <a:latin typeface="Arial Narrow" panose="020B0606020202030204" pitchFamily="34" charset="0"/>
          </a:endParaRPr>
        </a:p>
      </dgm:t>
    </dgm:pt>
    <dgm:pt modelId="{4E0B179B-5C4F-584D-A941-80AE8F412A01}" type="pres">
      <dgm:prSet presAssocID="{927E9935-B223-1546-8982-0C3A255399B5}" presName="Name0" presStyleCnt="0">
        <dgm:presLayoutVars>
          <dgm:dir/>
          <dgm:resizeHandles val="exact"/>
        </dgm:presLayoutVars>
      </dgm:prSet>
      <dgm:spPr/>
    </dgm:pt>
    <dgm:pt modelId="{8B647B62-2E36-6948-B441-3CB94F6D8437}" type="pres">
      <dgm:prSet presAssocID="{927E9935-B223-1546-8982-0C3A255399B5}" presName="vNodes" presStyleCnt="0"/>
      <dgm:spPr/>
    </dgm:pt>
    <dgm:pt modelId="{89986132-3D7F-D044-BE48-A5A5F44B2339}" type="pres">
      <dgm:prSet presAssocID="{7C21D097-2806-B94B-B038-77E3E3D826F8}" presName="node" presStyleLbl="node1" presStyleIdx="0" presStyleCnt="4">
        <dgm:presLayoutVars>
          <dgm:bulletEnabled val="1"/>
        </dgm:presLayoutVars>
      </dgm:prSet>
      <dgm:spPr/>
    </dgm:pt>
    <dgm:pt modelId="{2FBA8CB4-3C4D-7F47-A39F-722228265AD5}" type="pres">
      <dgm:prSet presAssocID="{602185E6-6177-BA45-AD86-89525D33C449}" presName="spacerT" presStyleCnt="0"/>
      <dgm:spPr/>
    </dgm:pt>
    <dgm:pt modelId="{49CFF795-6D25-2344-9C56-592457E0CFC1}" type="pres">
      <dgm:prSet presAssocID="{602185E6-6177-BA45-AD86-89525D33C449}" presName="sibTrans" presStyleLbl="sibTrans2D1" presStyleIdx="0" presStyleCnt="3"/>
      <dgm:spPr/>
    </dgm:pt>
    <dgm:pt modelId="{39952AB4-AD65-AF4A-AA23-5C6266168045}" type="pres">
      <dgm:prSet presAssocID="{602185E6-6177-BA45-AD86-89525D33C449}" presName="spacerB" presStyleCnt="0"/>
      <dgm:spPr/>
    </dgm:pt>
    <dgm:pt modelId="{EF3D3E62-9877-2241-9CC5-7CC12C772783}" type="pres">
      <dgm:prSet presAssocID="{8A693757-8690-1149-AE02-A27EDC3B3957}" presName="node" presStyleLbl="node1" presStyleIdx="1" presStyleCnt="4">
        <dgm:presLayoutVars>
          <dgm:bulletEnabled val="1"/>
        </dgm:presLayoutVars>
      </dgm:prSet>
      <dgm:spPr/>
    </dgm:pt>
    <dgm:pt modelId="{83116EB0-B214-A549-BC89-C8F21FA620B5}" type="pres">
      <dgm:prSet presAssocID="{D679A21D-9AC7-2847-89E5-09B418230CD1}" presName="spacerT" presStyleCnt="0"/>
      <dgm:spPr/>
    </dgm:pt>
    <dgm:pt modelId="{34B7E6B2-137E-684F-B66F-E0F707C8EB64}" type="pres">
      <dgm:prSet presAssocID="{D679A21D-9AC7-2847-89E5-09B418230CD1}" presName="sibTrans" presStyleLbl="sibTrans2D1" presStyleIdx="1" presStyleCnt="3"/>
      <dgm:spPr/>
    </dgm:pt>
    <dgm:pt modelId="{5E1DAF41-3534-9A47-9A03-5E80FF6C5A90}" type="pres">
      <dgm:prSet presAssocID="{D679A21D-9AC7-2847-89E5-09B418230CD1}" presName="spacerB" presStyleCnt="0"/>
      <dgm:spPr/>
    </dgm:pt>
    <dgm:pt modelId="{4D2260C4-9104-0D4C-B2DC-6C76D71F3C29}" type="pres">
      <dgm:prSet presAssocID="{005E0A06-9CB6-A54C-9E2B-650289D243EC}" presName="node" presStyleLbl="node1" presStyleIdx="2" presStyleCnt="4">
        <dgm:presLayoutVars>
          <dgm:bulletEnabled val="1"/>
        </dgm:presLayoutVars>
      </dgm:prSet>
      <dgm:spPr/>
    </dgm:pt>
    <dgm:pt modelId="{230AA2A7-CE08-8945-81A2-096039BD8A3A}" type="pres">
      <dgm:prSet presAssocID="{927E9935-B223-1546-8982-0C3A255399B5}" presName="sibTransLast" presStyleLbl="sibTrans2D1" presStyleIdx="2" presStyleCnt="3" custScaleY="366894" custLinFactNeighborX="23461" custLinFactNeighborY="10939"/>
      <dgm:spPr/>
    </dgm:pt>
    <dgm:pt modelId="{D0EAB85F-2294-284A-81C0-2F2FBE3C95EB}" type="pres">
      <dgm:prSet presAssocID="{927E9935-B223-1546-8982-0C3A255399B5}" presName="connectorText" presStyleLbl="sibTrans2D1" presStyleIdx="2" presStyleCnt="3"/>
      <dgm:spPr/>
    </dgm:pt>
    <dgm:pt modelId="{6B7CB71A-05BF-3743-B2F7-55F76E0BBD33}" type="pres">
      <dgm:prSet presAssocID="{927E9935-B223-1546-8982-0C3A255399B5}" presName="lastNode" presStyleLbl="node1" presStyleIdx="3" presStyleCnt="4" custLinFactNeighborX="153" custLinFactNeighborY="-8">
        <dgm:presLayoutVars>
          <dgm:bulletEnabled val="1"/>
        </dgm:presLayoutVars>
      </dgm:prSet>
      <dgm:spPr/>
    </dgm:pt>
  </dgm:ptLst>
  <dgm:cxnLst>
    <dgm:cxn modelId="{8F10C81A-8688-7A41-BBD6-C57BF7CA83B5}" srcId="{927E9935-B223-1546-8982-0C3A255399B5}" destId="{8A693757-8690-1149-AE02-A27EDC3B3957}" srcOrd="1" destOrd="0" parTransId="{1F823BA9-DDB8-424E-A17A-C6EC7B3D1875}" sibTransId="{D679A21D-9AC7-2847-89E5-09B418230CD1}"/>
    <dgm:cxn modelId="{48A4491C-2FFB-544F-B092-3F9509D0499C}" srcId="{927E9935-B223-1546-8982-0C3A255399B5}" destId="{7C21D097-2806-B94B-B038-77E3E3D826F8}" srcOrd="0" destOrd="0" parTransId="{2B28C2BB-5582-CF49-874C-45AC29C06EBE}" sibTransId="{602185E6-6177-BA45-AD86-89525D33C449}"/>
    <dgm:cxn modelId="{D9011724-0E04-5145-9107-AAEFEE7898C4}" type="presOf" srcId="{D679A21D-9AC7-2847-89E5-09B418230CD1}" destId="{34B7E6B2-137E-684F-B66F-E0F707C8EB64}" srcOrd="0" destOrd="0" presId="urn:microsoft.com/office/officeart/2005/8/layout/equation2"/>
    <dgm:cxn modelId="{D1223024-BE95-4947-95AF-43245F0D1975}" type="presOf" srcId="{7C21D097-2806-B94B-B038-77E3E3D826F8}" destId="{89986132-3D7F-D044-BE48-A5A5F44B2339}" srcOrd="0" destOrd="0" presId="urn:microsoft.com/office/officeart/2005/8/layout/equation2"/>
    <dgm:cxn modelId="{A8111C35-F58E-EE42-96B3-E87DE46A2937}" type="presOf" srcId="{927E9935-B223-1546-8982-0C3A255399B5}" destId="{4E0B179B-5C4F-584D-A941-80AE8F412A01}" srcOrd="0" destOrd="0" presId="urn:microsoft.com/office/officeart/2005/8/layout/equation2"/>
    <dgm:cxn modelId="{815CE33A-7841-F148-A223-24C58714CFAB}" type="presOf" srcId="{602185E6-6177-BA45-AD86-89525D33C449}" destId="{49CFF795-6D25-2344-9C56-592457E0CFC1}" srcOrd="0" destOrd="0" presId="urn:microsoft.com/office/officeart/2005/8/layout/equation2"/>
    <dgm:cxn modelId="{21AC2589-52E8-2749-9B90-7635DFCA17D2}" type="presOf" srcId="{47BDB7CD-75D0-414F-951C-02E7EB6A448B}" destId="{230AA2A7-CE08-8945-81A2-096039BD8A3A}" srcOrd="0" destOrd="0" presId="urn:microsoft.com/office/officeart/2005/8/layout/equation2"/>
    <dgm:cxn modelId="{46A5CF97-D927-BC44-BE8B-1FA9F77E4F2F}" type="presOf" srcId="{005E0A06-9CB6-A54C-9E2B-650289D243EC}" destId="{4D2260C4-9104-0D4C-B2DC-6C76D71F3C29}" srcOrd="0" destOrd="0" presId="urn:microsoft.com/office/officeart/2005/8/layout/equation2"/>
    <dgm:cxn modelId="{9BCC09A4-12B0-FE4A-888F-06F7B31F5350}" type="presOf" srcId="{17399B14-5693-DA4A-A391-37B3BFEBB188}" destId="{6B7CB71A-05BF-3743-B2F7-55F76E0BBD33}" srcOrd="0" destOrd="0" presId="urn:microsoft.com/office/officeart/2005/8/layout/equation2"/>
    <dgm:cxn modelId="{48BBECD4-6B74-F34E-B1F5-6262AECAA5D0}" type="presOf" srcId="{8A693757-8690-1149-AE02-A27EDC3B3957}" destId="{EF3D3E62-9877-2241-9CC5-7CC12C772783}" srcOrd="0" destOrd="0" presId="urn:microsoft.com/office/officeart/2005/8/layout/equation2"/>
    <dgm:cxn modelId="{844E5CD5-B453-DA41-A42B-6A26E1EB85C8}" srcId="{927E9935-B223-1546-8982-0C3A255399B5}" destId="{005E0A06-9CB6-A54C-9E2B-650289D243EC}" srcOrd="2" destOrd="0" parTransId="{24731DC4-9077-FB4C-AA0B-787A4C6042AD}" sibTransId="{47BDB7CD-75D0-414F-951C-02E7EB6A448B}"/>
    <dgm:cxn modelId="{89978FF8-33F7-324F-B63C-CD362D4B27E3}" type="presOf" srcId="{47BDB7CD-75D0-414F-951C-02E7EB6A448B}" destId="{D0EAB85F-2294-284A-81C0-2F2FBE3C95EB}" srcOrd="1" destOrd="0" presId="urn:microsoft.com/office/officeart/2005/8/layout/equation2"/>
    <dgm:cxn modelId="{D05620FF-393E-034A-BF96-D75C6FB51592}" srcId="{927E9935-B223-1546-8982-0C3A255399B5}" destId="{17399B14-5693-DA4A-A391-37B3BFEBB188}" srcOrd="3" destOrd="0" parTransId="{F4E0D710-1CAA-8D4A-9D80-E90CD745CD67}" sibTransId="{34D7B9FB-26D3-D04D-9785-02ABD58AA926}"/>
    <dgm:cxn modelId="{A4EE8931-64B3-F64E-962D-35964F449C61}" type="presParOf" srcId="{4E0B179B-5C4F-584D-A941-80AE8F412A01}" destId="{8B647B62-2E36-6948-B441-3CB94F6D8437}" srcOrd="0" destOrd="0" presId="urn:microsoft.com/office/officeart/2005/8/layout/equation2"/>
    <dgm:cxn modelId="{75288CBC-62B4-6649-9F48-A53F02BE49D2}" type="presParOf" srcId="{8B647B62-2E36-6948-B441-3CB94F6D8437}" destId="{89986132-3D7F-D044-BE48-A5A5F44B2339}" srcOrd="0" destOrd="0" presId="urn:microsoft.com/office/officeart/2005/8/layout/equation2"/>
    <dgm:cxn modelId="{738B9DB5-9360-974B-A971-4BA22E141D62}" type="presParOf" srcId="{8B647B62-2E36-6948-B441-3CB94F6D8437}" destId="{2FBA8CB4-3C4D-7F47-A39F-722228265AD5}" srcOrd="1" destOrd="0" presId="urn:microsoft.com/office/officeart/2005/8/layout/equation2"/>
    <dgm:cxn modelId="{7C38D878-A54D-0745-89CE-505F96C7EFB1}" type="presParOf" srcId="{8B647B62-2E36-6948-B441-3CB94F6D8437}" destId="{49CFF795-6D25-2344-9C56-592457E0CFC1}" srcOrd="2" destOrd="0" presId="urn:microsoft.com/office/officeart/2005/8/layout/equation2"/>
    <dgm:cxn modelId="{2599445F-156F-A546-8ADE-44C5131F2A5C}" type="presParOf" srcId="{8B647B62-2E36-6948-B441-3CB94F6D8437}" destId="{39952AB4-AD65-AF4A-AA23-5C6266168045}" srcOrd="3" destOrd="0" presId="urn:microsoft.com/office/officeart/2005/8/layout/equation2"/>
    <dgm:cxn modelId="{77931D7C-AD26-4A47-96EC-075B8B0B65DD}" type="presParOf" srcId="{8B647B62-2E36-6948-B441-3CB94F6D8437}" destId="{EF3D3E62-9877-2241-9CC5-7CC12C772783}" srcOrd="4" destOrd="0" presId="urn:microsoft.com/office/officeart/2005/8/layout/equation2"/>
    <dgm:cxn modelId="{EA892B55-2E08-6844-B5BC-82BD79E21DA1}" type="presParOf" srcId="{8B647B62-2E36-6948-B441-3CB94F6D8437}" destId="{83116EB0-B214-A549-BC89-C8F21FA620B5}" srcOrd="5" destOrd="0" presId="urn:microsoft.com/office/officeart/2005/8/layout/equation2"/>
    <dgm:cxn modelId="{DF3089C9-6B0A-BA4F-913C-CE0C7A802ECE}" type="presParOf" srcId="{8B647B62-2E36-6948-B441-3CB94F6D8437}" destId="{34B7E6B2-137E-684F-B66F-E0F707C8EB64}" srcOrd="6" destOrd="0" presId="urn:microsoft.com/office/officeart/2005/8/layout/equation2"/>
    <dgm:cxn modelId="{62F48312-E224-6C43-8473-7614A985B8A1}" type="presParOf" srcId="{8B647B62-2E36-6948-B441-3CB94F6D8437}" destId="{5E1DAF41-3534-9A47-9A03-5E80FF6C5A90}" srcOrd="7" destOrd="0" presId="urn:microsoft.com/office/officeart/2005/8/layout/equation2"/>
    <dgm:cxn modelId="{FA6ED7C3-DCB6-EB4B-AD1D-574A5A567516}" type="presParOf" srcId="{8B647B62-2E36-6948-B441-3CB94F6D8437}" destId="{4D2260C4-9104-0D4C-B2DC-6C76D71F3C29}" srcOrd="8" destOrd="0" presId="urn:microsoft.com/office/officeart/2005/8/layout/equation2"/>
    <dgm:cxn modelId="{10A5B5A4-6A9E-1B45-9277-497596D1C08D}" type="presParOf" srcId="{4E0B179B-5C4F-584D-A941-80AE8F412A01}" destId="{230AA2A7-CE08-8945-81A2-096039BD8A3A}" srcOrd="1" destOrd="0" presId="urn:microsoft.com/office/officeart/2005/8/layout/equation2"/>
    <dgm:cxn modelId="{BCCB68F9-843E-2646-9A30-5679F6F72179}" type="presParOf" srcId="{230AA2A7-CE08-8945-81A2-096039BD8A3A}" destId="{D0EAB85F-2294-284A-81C0-2F2FBE3C95EB}" srcOrd="0" destOrd="0" presId="urn:microsoft.com/office/officeart/2005/8/layout/equation2"/>
    <dgm:cxn modelId="{BDCB0955-BB8D-6049-8DC3-1246340B989C}" type="presParOf" srcId="{4E0B179B-5C4F-584D-A941-80AE8F412A01}" destId="{6B7CB71A-05BF-3743-B2F7-55F76E0BBD33}"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3EC0C-3AD9-41DC-AF1E-3EAE9DB3D274}">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2BE073-48A7-4CA5-9265-E15E12709275}">
      <dsp:nvSpPr>
        <dsp:cNvPr id="0" name=""/>
        <dsp:cNvSpPr/>
      </dsp:nvSpPr>
      <dsp:spPr>
        <a:xfrm>
          <a:off x="610504" y="416587"/>
          <a:ext cx="9995137" cy="83360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6040" rIns="66040" bIns="66040" numCol="1" spcCol="1270" anchor="ctr" anchorCtr="0">
          <a:noAutofit/>
        </a:bodyPr>
        <a:lstStyle/>
        <a:p>
          <a:pPr marL="0" lvl="0" indent="0" algn="l" defTabSz="1155700">
            <a:lnSpc>
              <a:spcPct val="90000"/>
            </a:lnSpc>
            <a:spcBef>
              <a:spcPct val="0"/>
            </a:spcBef>
            <a:spcAft>
              <a:spcPct val="35000"/>
            </a:spcAft>
            <a:buFont typeface="+mj-lt"/>
            <a:buNone/>
          </a:pPr>
          <a:r>
            <a:rPr lang="ru-RU" sz="2600" kern="1200" dirty="0">
              <a:latin typeface="Arial Narrow" panose="020B0606020202030204" pitchFamily="34" charset="0"/>
            </a:rPr>
            <a:t>Распределение фонда экономии оплаты труда</a:t>
          </a:r>
        </a:p>
      </dsp:txBody>
      <dsp:txXfrm>
        <a:off x="610504" y="416587"/>
        <a:ext cx="9995137" cy="833607"/>
      </dsp:txXfrm>
    </dsp:sp>
    <dsp:sp modelId="{3DCE3C3C-BEDA-49EB-8549-70F8ABE20BB5}">
      <dsp:nvSpPr>
        <dsp:cNvPr id="0" name=""/>
        <dsp:cNvSpPr/>
      </dsp:nvSpPr>
      <dsp:spPr>
        <a:xfrm>
          <a:off x="89500" y="312386"/>
          <a:ext cx="1042009" cy="104200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ACD9D9-171C-4E9B-AC2B-379E61B06D78}">
      <dsp:nvSpPr>
        <dsp:cNvPr id="0" name=""/>
        <dsp:cNvSpPr/>
      </dsp:nvSpPr>
      <dsp:spPr>
        <a:xfrm>
          <a:off x="1088431" y="1667215"/>
          <a:ext cx="9517210" cy="83360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6040" rIns="66040" bIns="66040" numCol="1" spcCol="1270" anchor="ctr" anchorCtr="0">
          <a:noAutofit/>
        </a:bodyPr>
        <a:lstStyle/>
        <a:p>
          <a:pPr marL="0" lvl="0" indent="0" algn="l" defTabSz="1155700">
            <a:lnSpc>
              <a:spcPct val="90000"/>
            </a:lnSpc>
            <a:spcBef>
              <a:spcPct val="0"/>
            </a:spcBef>
            <a:spcAft>
              <a:spcPct val="35000"/>
            </a:spcAft>
            <a:buFont typeface="+mj-lt"/>
            <a:buNone/>
          </a:pPr>
          <a:r>
            <a:rPr lang="ru-RU" sz="2600" kern="1200" dirty="0">
              <a:latin typeface="Arial Narrow" panose="020B0606020202030204" pitchFamily="34" charset="0"/>
            </a:rPr>
            <a:t>Распределение фонда оплаты труда за счет платных услуг</a:t>
          </a:r>
        </a:p>
      </dsp:txBody>
      <dsp:txXfrm>
        <a:off x="1088431" y="1667215"/>
        <a:ext cx="9517210" cy="833607"/>
      </dsp:txXfrm>
    </dsp:sp>
    <dsp:sp modelId="{83D311DA-493B-4F6E-BA2E-FDFFCD427CE3}">
      <dsp:nvSpPr>
        <dsp:cNvPr id="0" name=""/>
        <dsp:cNvSpPr/>
      </dsp:nvSpPr>
      <dsp:spPr>
        <a:xfrm>
          <a:off x="567426" y="1563014"/>
          <a:ext cx="1042009" cy="1042009"/>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ABEC38-4521-47F3-89E0-C836827A5AB0}">
      <dsp:nvSpPr>
        <dsp:cNvPr id="0" name=""/>
        <dsp:cNvSpPr/>
      </dsp:nvSpPr>
      <dsp:spPr>
        <a:xfrm>
          <a:off x="1088431" y="2917843"/>
          <a:ext cx="9517210" cy="83360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6040" rIns="66040" bIns="66040" numCol="1" spcCol="1270" anchor="ctr" anchorCtr="0">
          <a:noAutofit/>
        </a:bodyPr>
        <a:lstStyle/>
        <a:p>
          <a:pPr marL="0" lvl="0" indent="0" algn="l" defTabSz="1155700">
            <a:lnSpc>
              <a:spcPct val="90000"/>
            </a:lnSpc>
            <a:spcBef>
              <a:spcPct val="0"/>
            </a:spcBef>
            <a:spcAft>
              <a:spcPct val="35000"/>
            </a:spcAft>
            <a:buNone/>
          </a:pPr>
          <a:r>
            <a:rPr lang="ru-RU" sz="2600" kern="1200" dirty="0">
              <a:latin typeface="Arial Narrow" panose="020B0606020202030204" pitchFamily="34" charset="0"/>
            </a:rPr>
            <a:t>Уточнение условий начисления премиальных и стимулирующих выплат</a:t>
          </a:r>
        </a:p>
      </dsp:txBody>
      <dsp:txXfrm>
        <a:off x="1088431" y="2917843"/>
        <a:ext cx="9517210" cy="833607"/>
      </dsp:txXfrm>
    </dsp:sp>
    <dsp:sp modelId="{51F9648A-2B0A-4842-A0FD-E22D241332D0}">
      <dsp:nvSpPr>
        <dsp:cNvPr id="0" name=""/>
        <dsp:cNvSpPr/>
      </dsp:nvSpPr>
      <dsp:spPr>
        <a:xfrm>
          <a:off x="567426" y="2813642"/>
          <a:ext cx="1042009" cy="1042009"/>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BFEBFB-75A6-488C-9F7F-288B8B1018B3}">
      <dsp:nvSpPr>
        <dsp:cNvPr id="0" name=""/>
        <dsp:cNvSpPr/>
      </dsp:nvSpPr>
      <dsp:spPr>
        <a:xfrm>
          <a:off x="610504" y="4168472"/>
          <a:ext cx="9995137" cy="83360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6040" rIns="66040" bIns="66040" numCol="1" spcCol="1270" anchor="ctr" anchorCtr="0">
          <a:noAutofit/>
        </a:bodyPr>
        <a:lstStyle/>
        <a:p>
          <a:pPr marL="0" lvl="0" indent="0" algn="l" defTabSz="1155700">
            <a:lnSpc>
              <a:spcPct val="90000"/>
            </a:lnSpc>
            <a:spcBef>
              <a:spcPct val="0"/>
            </a:spcBef>
            <a:spcAft>
              <a:spcPct val="35000"/>
            </a:spcAft>
            <a:buNone/>
          </a:pPr>
          <a:r>
            <a:rPr lang="ru-RU" sz="2600" kern="1200" dirty="0">
              <a:latin typeface="Arial Narrow" panose="020B0606020202030204" pitchFamily="34" charset="0"/>
            </a:rPr>
            <a:t>Ограничение видов выплат для отдельных категорий работников</a:t>
          </a:r>
        </a:p>
      </dsp:txBody>
      <dsp:txXfrm>
        <a:off x="610504" y="4168472"/>
        <a:ext cx="9995137" cy="833607"/>
      </dsp:txXfrm>
    </dsp:sp>
    <dsp:sp modelId="{B465E4B7-224D-49FB-9BF7-8D5AD430B28B}">
      <dsp:nvSpPr>
        <dsp:cNvPr id="0" name=""/>
        <dsp:cNvSpPr/>
      </dsp:nvSpPr>
      <dsp:spPr>
        <a:xfrm>
          <a:off x="89500" y="4064271"/>
          <a:ext cx="1042009" cy="1042009"/>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86132-3D7F-D044-BE48-A5A5F44B2339}">
      <dsp:nvSpPr>
        <dsp:cNvPr id="0" name=""/>
        <dsp:cNvSpPr/>
      </dsp:nvSpPr>
      <dsp:spPr>
        <a:xfrm>
          <a:off x="1140556" y="3144"/>
          <a:ext cx="1348184" cy="1348184"/>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ru-RU" sz="1500" kern="1200" dirty="0">
              <a:solidFill>
                <a:schemeClr val="tx1"/>
              </a:solidFill>
              <a:latin typeface="Arial Narrow" panose="020B0606020202030204" pitchFamily="34" charset="0"/>
            </a:rPr>
            <a:t>Операция1 </a:t>
          </a:r>
        </a:p>
        <a:p>
          <a:pPr marL="0" lvl="0" indent="0" algn="ctr" defTabSz="666750">
            <a:lnSpc>
              <a:spcPct val="90000"/>
            </a:lnSpc>
            <a:spcBef>
              <a:spcPct val="0"/>
            </a:spcBef>
            <a:spcAft>
              <a:spcPct val="35000"/>
            </a:spcAft>
            <a:buNone/>
          </a:pPr>
          <a:r>
            <a:rPr lang="ru-RU" sz="1500" kern="1200" dirty="0">
              <a:solidFill>
                <a:schemeClr val="tx1"/>
              </a:solidFill>
              <a:latin typeface="Arial Narrow" panose="020B0606020202030204" pitchFamily="34" charset="0"/>
            </a:rPr>
            <a:t>Х</a:t>
          </a:r>
        </a:p>
        <a:p>
          <a:pPr marL="0" lvl="0" indent="0" algn="ctr" defTabSz="666750">
            <a:lnSpc>
              <a:spcPct val="90000"/>
            </a:lnSpc>
            <a:spcBef>
              <a:spcPct val="0"/>
            </a:spcBef>
            <a:spcAft>
              <a:spcPct val="35000"/>
            </a:spcAft>
            <a:buNone/>
          </a:pPr>
          <a:r>
            <a:rPr lang="ru-RU" sz="1500" kern="1200" dirty="0">
              <a:solidFill>
                <a:schemeClr val="tx1"/>
              </a:solidFill>
              <a:latin typeface="Arial Narrow" panose="020B0606020202030204" pitchFamily="34" charset="0"/>
            </a:rPr>
            <a:t> количество</a:t>
          </a:r>
          <a:endParaRPr lang="en-GB" sz="1500" kern="1200" dirty="0">
            <a:solidFill>
              <a:schemeClr val="tx1"/>
            </a:solidFill>
            <a:latin typeface="Arial Narrow" panose="020B0606020202030204" pitchFamily="34" charset="0"/>
          </a:endParaRPr>
        </a:p>
      </dsp:txBody>
      <dsp:txXfrm>
        <a:off x="1337993" y="200581"/>
        <a:ext cx="953310" cy="953310"/>
      </dsp:txXfrm>
    </dsp:sp>
    <dsp:sp modelId="{49CFF795-6D25-2344-9C56-592457E0CFC1}">
      <dsp:nvSpPr>
        <dsp:cNvPr id="0" name=""/>
        <dsp:cNvSpPr/>
      </dsp:nvSpPr>
      <dsp:spPr>
        <a:xfrm>
          <a:off x="1423675" y="1460800"/>
          <a:ext cx="781946" cy="781946"/>
        </a:xfrm>
        <a:prstGeom prst="mathPlus">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latin typeface="Arial Narrow" panose="020B0606020202030204" pitchFamily="34" charset="0"/>
          </a:endParaRPr>
        </a:p>
      </dsp:txBody>
      <dsp:txXfrm>
        <a:off x="1527322" y="1759816"/>
        <a:ext cx="574652" cy="183914"/>
      </dsp:txXfrm>
    </dsp:sp>
    <dsp:sp modelId="{EF3D3E62-9877-2241-9CC5-7CC12C772783}">
      <dsp:nvSpPr>
        <dsp:cNvPr id="0" name=""/>
        <dsp:cNvSpPr/>
      </dsp:nvSpPr>
      <dsp:spPr>
        <a:xfrm>
          <a:off x="1140556" y="2352220"/>
          <a:ext cx="1348184" cy="1348184"/>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ru-RU" sz="1500" kern="1200" dirty="0">
              <a:solidFill>
                <a:schemeClr val="tx1"/>
              </a:solidFill>
              <a:latin typeface="Arial Narrow" panose="020B0606020202030204" pitchFamily="34" charset="0"/>
            </a:rPr>
            <a:t>...</a:t>
          </a:r>
          <a:endParaRPr lang="en-GB" sz="1500" kern="1200" dirty="0">
            <a:solidFill>
              <a:schemeClr val="tx1"/>
            </a:solidFill>
            <a:latin typeface="Arial Narrow" panose="020B0606020202030204" pitchFamily="34" charset="0"/>
          </a:endParaRPr>
        </a:p>
      </dsp:txBody>
      <dsp:txXfrm>
        <a:off x="1337993" y="2549657"/>
        <a:ext cx="953310" cy="953310"/>
      </dsp:txXfrm>
    </dsp:sp>
    <dsp:sp modelId="{34B7E6B2-137E-684F-B66F-E0F707C8EB64}">
      <dsp:nvSpPr>
        <dsp:cNvPr id="0" name=""/>
        <dsp:cNvSpPr/>
      </dsp:nvSpPr>
      <dsp:spPr>
        <a:xfrm>
          <a:off x="1423675" y="3809877"/>
          <a:ext cx="781946" cy="781946"/>
        </a:xfrm>
        <a:prstGeom prst="mathPlus">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latin typeface="Arial Narrow" panose="020B0606020202030204" pitchFamily="34" charset="0"/>
          </a:endParaRPr>
        </a:p>
      </dsp:txBody>
      <dsp:txXfrm>
        <a:off x="1527322" y="4108893"/>
        <a:ext cx="574652" cy="183914"/>
      </dsp:txXfrm>
    </dsp:sp>
    <dsp:sp modelId="{4D2260C4-9104-0D4C-B2DC-6C76D71F3C29}">
      <dsp:nvSpPr>
        <dsp:cNvPr id="0" name=""/>
        <dsp:cNvSpPr/>
      </dsp:nvSpPr>
      <dsp:spPr>
        <a:xfrm>
          <a:off x="1140556" y="4701296"/>
          <a:ext cx="1348184" cy="1348184"/>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kern="1200" dirty="0">
              <a:solidFill>
                <a:schemeClr val="tx1"/>
              </a:solidFill>
              <a:latin typeface="Arial Narrow" panose="020B0606020202030204" pitchFamily="34" charset="0"/>
            </a:rPr>
            <a:t>Операция</a:t>
          </a:r>
          <a:r>
            <a:rPr lang="en-US" sz="1400" kern="1200" dirty="0">
              <a:solidFill>
                <a:schemeClr val="tx1"/>
              </a:solidFill>
              <a:latin typeface="Arial Narrow" panose="020B0606020202030204" pitchFamily="34" charset="0"/>
            </a:rPr>
            <a:t>N</a:t>
          </a:r>
          <a:r>
            <a:rPr lang="ru-RU" sz="1400" kern="1200" dirty="0">
              <a:solidFill>
                <a:schemeClr val="tx1"/>
              </a:solidFill>
              <a:latin typeface="Arial Narrow" panose="020B0606020202030204" pitchFamily="34" charset="0"/>
            </a:rPr>
            <a:t> </a:t>
          </a:r>
        </a:p>
        <a:p>
          <a:pPr marL="0" lvl="0" indent="0" algn="ctr" defTabSz="622300">
            <a:lnSpc>
              <a:spcPct val="90000"/>
            </a:lnSpc>
            <a:spcBef>
              <a:spcPct val="0"/>
            </a:spcBef>
            <a:spcAft>
              <a:spcPct val="35000"/>
            </a:spcAft>
            <a:buNone/>
          </a:pPr>
          <a:r>
            <a:rPr lang="ru-RU" sz="1400" kern="1200" dirty="0">
              <a:solidFill>
                <a:schemeClr val="tx1"/>
              </a:solidFill>
              <a:latin typeface="Arial Narrow" panose="020B0606020202030204" pitchFamily="34" charset="0"/>
            </a:rPr>
            <a:t>Х</a:t>
          </a:r>
        </a:p>
        <a:p>
          <a:pPr marL="0" lvl="0" indent="0" algn="ctr" defTabSz="622300">
            <a:lnSpc>
              <a:spcPct val="90000"/>
            </a:lnSpc>
            <a:spcBef>
              <a:spcPct val="0"/>
            </a:spcBef>
            <a:spcAft>
              <a:spcPct val="35000"/>
            </a:spcAft>
            <a:buNone/>
          </a:pPr>
          <a:r>
            <a:rPr lang="ru-RU" sz="1400" kern="1200" dirty="0">
              <a:solidFill>
                <a:schemeClr val="tx1"/>
              </a:solidFill>
              <a:latin typeface="Arial Narrow" panose="020B0606020202030204" pitchFamily="34" charset="0"/>
            </a:rPr>
            <a:t> количество</a:t>
          </a:r>
          <a:endParaRPr lang="en-GB" sz="1400" kern="1200" dirty="0">
            <a:solidFill>
              <a:schemeClr val="tx1"/>
            </a:solidFill>
            <a:latin typeface="Arial Narrow" panose="020B0606020202030204" pitchFamily="34" charset="0"/>
          </a:endParaRPr>
        </a:p>
      </dsp:txBody>
      <dsp:txXfrm>
        <a:off x="1337993" y="4898733"/>
        <a:ext cx="953310" cy="953310"/>
      </dsp:txXfrm>
    </dsp:sp>
    <dsp:sp modelId="{230AA2A7-CE08-8945-81A2-096039BD8A3A}">
      <dsp:nvSpPr>
        <dsp:cNvPr id="0" name=""/>
        <dsp:cNvSpPr/>
      </dsp:nvSpPr>
      <dsp:spPr>
        <a:xfrm rot="21599738">
          <a:off x="2792014" y="2161059"/>
          <a:ext cx="429378" cy="1840063"/>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latin typeface="Arial Narrow" panose="020B0606020202030204" pitchFamily="34" charset="0"/>
          </a:endParaRPr>
        </a:p>
      </dsp:txBody>
      <dsp:txXfrm>
        <a:off x="2792014" y="2529077"/>
        <a:ext cx="300565" cy="1104037"/>
      </dsp:txXfrm>
    </dsp:sp>
    <dsp:sp modelId="{6B7CB71A-05BF-3743-B2F7-55F76E0BBD33}">
      <dsp:nvSpPr>
        <dsp:cNvPr id="0" name=""/>
        <dsp:cNvSpPr/>
      </dsp:nvSpPr>
      <dsp:spPr>
        <a:xfrm>
          <a:off x="3298889" y="1677912"/>
          <a:ext cx="2696368" cy="2696368"/>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ru-RU" sz="2800" b="1" kern="1200" dirty="0">
              <a:latin typeface="Arial Narrow" panose="020B0606020202030204" pitchFamily="34" charset="0"/>
            </a:rPr>
            <a:t>Итого</a:t>
          </a:r>
          <a:r>
            <a:rPr lang="en-US" sz="2800" kern="1200" dirty="0">
              <a:latin typeface="Arial Narrow" panose="020B0606020202030204" pitchFamily="34" charset="0"/>
            </a:rPr>
            <a:t>*1,1</a:t>
          </a:r>
          <a:br>
            <a:rPr lang="ru-RU" sz="2800" kern="1200" dirty="0">
              <a:latin typeface="Arial Narrow" panose="020B0606020202030204" pitchFamily="34" charset="0"/>
            </a:rPr>
          </a:br>
          <a:r>
            <a:rPr lang="ru-RU" sz="2800" kern="1200" dirty="0">
              <a:latin typeface="Arial Narrow" panose="020B0606020202030204" pitchFamily="34" charset="0"/>
            </a:rPr>
            <a:t>:</a:t>
          </a:r>
          <a:br>
            <a:rPr lang="ru-RU" sz="2800" kern="1200" dirty="0">
              <a:latin typeface="Arial Narrow" panose="020B0606020202030204" pitchFamily="34" charset="0"/>
            </a:rPr>
          </a:br>
          <a:r>
            <a:rPr lang="en-US" sz="2800" kern="1200" dirty="0">
              <a:latin typeface="Arial Narrow" panose="020B0606020202030204" pitchFamily="34" charset="0"/>
            </a:rPr>
            <a:t>(240,5*8*60)</a:t>
          </a:r>
          <a:endParaRPr lang="en-GB" sz="2800" kern="1200" dirty="0">
            <a:latin typeface="Arial Narrow" panose="020B0606020202030204" pitchFamily="34" charset="0"/>
          </a:endParaRPr>
        </a:p>
      </dsp:txBody>
      <dsp:txXfrm>
        <a:off x="3693763" y="2072786"/>
        <a:ext cx="1906620" cy="190662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0.39074</cdr:x>
      <cdr:y>0.22386</cdr:y>
    </cdr:from>
    <cdr:to>
      <cdr:x>0.56925</cdr:x>
      <cdr:y>0.55271</cdr:y>
    </cdr:to>
    <cdr:sp macro="" textlink="">
      <cdr:nvSpPr>
        <cdr:cNvPr id="2" name="TextBox 1"/>
        <cdr:cNvSpPr txBox="1"/>
      </cdr:nvSpPr>
      <cdr:spPr>
        <a:xfrm xmlns:a="http://schemas.openxmlformats.org/drawingml/2006/main">
          <a:off x="4405897" y="1283720"/>
          <a:ext cx="2012848" cy="1885813"/>
        </a:xfrm>
        <a:prstGeom xmlns:a="http://schemas.openxmlformats.org/drawingml/2006/main" prst="ellipse">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none" rtlCol="0" anchor="ctr"/>
        <a:lstStyle xmlns:a="http://schemas.openxmlformats.org/drawingml/2006/main"/>
        <a:p xmlns:a="http://schemas.openxmlformats.org/drawingml/2006/main">
          <a:pPr algn="ctr"/>
          <a:r>
            <a:rPr lang="ru-RU" sz="3200" b="1" dirty="0">
              <a:solidFill>
                <a:schemeClr val="accent4"/>
              </a:solidFill>
              <a:latin typeface="Arial Narrow" panose="020B0606020202030204" pitchFamily="34" charset="0"/>
            </a:rPr>
            <a:t>1286</a:t>
          </a:r>
          <a:r>
            <a:rPr lang="en-US" sz="3200" b="1" dirty="0">
              <a:solidFill>
                <a:schemeClr val="accent4"/>
              </a:solidFill>
              <a:latin typeface="Arial Narrow" panose="020B0606020202030204" pitchFamily="34" charset="0"/>
            </a:rPr>
            <a:t> </a:t>
          </a:r>
        </a:p>
        <a:p xmlns:a="http://schemas.openxmlformats.org/drawingml/2006/main">
          <a:pPr algn="ctr"/>
          <a:r>
            <a:rPr lang="ru-RU" sz="2400" b="1" dirty="0">
              <a:solidFill>
                <a:schemeClr val="accent4"/>
              </a:solidFill>
              <a:latin typeface="Arial Narrow" panose="020B0606020202030204" pitchFamily="34" charset="0"/>
            </a:rPr>
            <a:t>предприятий</a:t>
          </a:r>
        </a:p>
      </cdr:txBody>
    </cdr:sp>
  </cdr:relSizeAnchor>
</c:userShapes>
</file>

<file path=ppt/drawings/drawing2.xml><?xml version="1.0" encoding="utf-8"?>
<c:userShapes xmlns:c="http://schemas.openxmlformats.org/drawingml/2006/chart">
  <cdr:relSizeAnchor xmlns:cdr="http://schemas.openxmlformats.org/drawingml/2006/chartDrawing">
    <cdr:from>
      <cdr:x>0.62279</cdr:x>
      <cdr:y>0.28029</cdr:y>
    </cdr:from>
    <cdr:to>
      <cdr:x>0.75519</cdr:x>
      <cdr:y>0.34378</cdr:y>
    </cdr:to>
    <cdr:sp macro="" textlink="">
      <cdr:nvSpPr>
        <cdr:cNvPr id="2" name="Стрелка вправо 9">
          <a:extLst xmlns:a="http://schemas.openxmlformats.org/drawingml/2006/main">
            <a:ext uri="{FF2B5EF4-FFF2-40B4-BE49-F238E27FC236}">
              <a16:creationId xmlns:a16="http://schemas.microsoft.com/office/drawing/2014/main" id="{8144BACD-7AA9-4C09-9E22-1FD0FDBC981D}"/>
            </a:ext>
          </a:extLst>
        </cdr:cNvPr>
        <cdr:cNvSpPr/>
      </cdr:nvSpPr>
      <cdr:spPr>
        <a:xfrm xmlns:a="http://schemas.openxmlformats.org/drawingml/2006/main" rot="21071871">
          <a:off x="7111690" y="1488495"/>
          <a:ext cx="1511887" cy="337167"/>
        </a:xfrm>
        <a:prstGeom xmlns:a="http://schemas.openxmlformats.org/drawingml/2006/main" prst="homePlate">
          <a:avLst/>
        </a:prstGeom>
        <a:solidFill xmlns:a="http://schemas.openxmlformats.org/drawingml/2006/main">
          <a:schemeClr val="bg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2400" b="1" dirty="0">
              <a:solidFill>
                <a:schemeClr val="accent3">
                  <a:lumMod val="50000"/>
                </a:schemeClr>
              </a:solidFill>
              <a:latin typeface="Arial Narrow" panose="020B0606020202030204" pitchFamily="34" charset="0"/>
            </a:rPr>
            <a:t>121%</a:t>
          </a:r>
        </a:p>
      </cdr:txBody>
    </cdr:sp>
  </cdr:relSizeAnchor>
  <cdr:relSizeAnchor xmlns:cdr="http://schemas.openxmlformats.org/drawingml/2006/chartDrawing">
    <cdr:from>
      <cdr:x>0.62763</cdr:x>
      <cdr:y>0.45311</cdr:y>
    </cdr:from>
    <cdr:to>
      <cdr:x>0.76003</cdr:x>
      <cdr:y>0.5166</cdr:y>
    </cdr:to>
    <cdr:sp macro="" textlink="">
      <cdr:nvSpPr>
        <cdr:cNvPr id="3" name="Стрелка вправо 9">
          <a:extLst xmlns:a="http://schemas.openxmlformats.org/drawingml/2006/main">
            <a:ext uri="{FF2B5EF4-FFF2-40B4-BE49-F238E27FC236}">
              <a16:creationId xmlns:a16="http://schemas.microsoft.com/office/drawing/2014/main" id="{8144BACD-7AA9-4C09-9E22-1FD0FDBC981D}"/>
            </a:ext>
          </a:extLst>
        </cdr:cNvPr>
        <cdr:cNvSpPr/>
      </cdr:nvSpPr>
      <cdr:spPr>
        <a:xfrm xmlns:a="http://schemas.openxmlformats.org/drawingml/2006/main" rot="21109506">
          <a:off x="7166958" y="2406265"/>
          <a:ext cx="1511887" cy="337167"/>
        </a:xfrm>
        <a:prstGeom xmlns:a="http://schemas.openxmlformats.org/drawingml/2006/main" prst="homePlate">
          <a:avLst/>
        </a:prstGeom>
        <a:solidFill xmlns:a="http://schemas.openxmlformats.org/drawingml/2006/main">
          <a:schemeClr val="accent3">
            <a:lumMod val="40000"/>
            <a:lumOff val="6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2400" b="1" dirty="0">
              <a:solidFill>
                <a:schemeClr val="accent3">
                  <a:lumMod val="50000"/>
                </a:schemeClr>
              </a:solidFill>
              <a:latin typeface="Arial Narrow" panose="020B0606020202030204" pitchFamily="34" charset="0"/>
            </a:rPr>
            <a:t>118%</a:t>
          </a:r>
        </a:p>
      </cdr:txBody>
    </cdr:sp>
  </cdr:relSizeAnchor>
  <cdr:relSizeAnchor xmlns:cdr="http://schemas.openxmlformats.org/drawingml/2006/chartDrawing">
    <cdr:from>
      <cdr:x>0.33106</cdr:x>
      <cdr:y>0.18392</cdr:y>
    </cdr:from>
    <cdr:to>
      <cdr:x>0.47385</cdr:x>
      <cdr:y>0.25932</cdr:y>
    </cdr:to>
    <cdr:sp macro="" textlink="">
      <cdr:nvSpPr>
        <cdr:cNvPr id="4" name="Стрелка вправо 8">
          <a:extLst xmlns:a="http://schemas.openxmlformats.org/drawingml/2006/main">
            <a:ext uri="{FF2B5EF4-FFF2-40B4-BE49-F238E27FC236}">
              <a16:creationId xmlns:a16="http://schemas.microsoft.com/office/drawing/2014/main" id="{DD713AA5-334B-4ABC-94AF-CCE26D251922}"/>
            </a:ext>
          </a:extLst>
        </cdr:cNvPr>
        <cdr:cNvSpPr/>
      </cdr:nvSpPr>
      <cdr:spPr>
        <a:xfrm xmlns:a="http://schemas.openxmlformats.org/drawingml/2006/main" rot="1206730">
          <a:off x="3780393" y="976716"/>
          <a:ext cx="1630531" cy="400415"/>
        </a:xfrm>
        <a:prstGeom xmlns:a="http://schemas.openxmlformats.org/drawingml/2006/main" prst="homePlate">
          <a:avLst/>
        </a:prstGeom>
        <a:solidFill xmlns:a="http://schemas.openxmlformats.org/drawingml/2006/main">
          <a:schemeClr val="bg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2400" b="1" dirty="0">
              <a:solidFill>
                <a:srgbClr val="FF0000"/>
              </a:solidFill>
              <a:latin typeface="Arial Narrow" panose="020B0606020202030204" pitchFamily="34" charset="0"/>
            </a:rPr>
            <a:t>60%</a:t>
          </a:r>
        </a:p>
      </cdr:txBody>
    </cdr:sp>
  </cdr:relSizeAnchor>
</c:userShapes>
</file>

<file path=ppt/drawings/drawing3.xml><?xml version="1.0" encoding="utf-8"?>
<c:userShapes xmlns:c="http://schemas.openxmlformats.org/drawingml/2006/chart">
  <cdr:relSizeAnchor xmlns:cdr="http://schemas.openxmlformats.org/drawingml/2006/chartDrawing">
    <cdr:from>
      <cdr:x>0.45528</cdr:x>
      <cdr:y>0.52223</cdr:y>
    </cdr:from>
    <cdr:to>
      <cdr:x>0.64072</cdr:x>
      <cdr:y>0.62374</cdr:y>
    </cdr:to>
    <cdr:sp macro="" textlink="">
      <cdr:nvSpPr>
        <cdr:cNvPr id="2" name="Стрелка вправо 9">
          <a:extLst xmlns:a="http://schemas.openxmlformats.org/drawingml/2006/main">
            <a:ext uri="{FF2B5EF4-FFF2-40B4-BE49-F238E27FC236}">
              <a16:creationId xmlns:a16="http://schemas.microsoft.com/office/drawing/2014/main" id="{8144BACD-7AA9-4C09-9E22-1FD0FDBC981D}"/>
            </a:ext>
          </a:extLst>
        </cdr:cNvPr>
        <cdr:cNvSpPr/>
      </cdr:nvSpPr>
      <cdr:spPr>
        <a:xfrm xmlns:a="http://schemas.openxmlformats.org/drawingml/2006/main" rot="509429">
          <a:off x="5126826" y="2773331"/>
          <a:ext cx="2088207" cy="539074"/>
        </a:xfrm>
        <a:prstGeom xmlns:a="http://schemas.openxmlformats.org/drawingml/2006/main" prst="homePlate">
          <a:avLst/>
        </a:prstGeom>
        <a:solidFill xmlns:a="http://schemas.openxmlformats.org/drawingml/2006/main">
          <a:schemeClr val="accent1">
            <a:lumMod val="20000"/>
            <a:lumOff val="8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2400" b="1" dirty="0">
              <a:solidFill>
                <a:schemeClr val="accent3">
                  <a:lumMod val="50000"/>
                </a:schemeClr>
              </a:solidFill>
              <a:latin typeface="Arial Narrow" panose="020B0606020202030204" pitchFamily="34" charset="0"/>
            </a:rPr>
            <a:t>-242,9 (88%)</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2" y="15"/>
            <a:ext cx="4303313" cy="341297"/>
          </a:xfrm>
          <a:prstGeom prst="rect">
            <a:avLst/>
          </a:prstGeom>
        </p:spPr>
        <p:txBody>
          <a:bodyPr vert="horz" lIns="91376" tIns="45687" rIns="91376" bIns="45687" rtlCol="0"/>
          <a:lstStyle>
            <a:lvl1pPr algn="l">
              <a:defRPr sz="1200"/>
            </a:lvl1pPr>
          </a:lstStyle>
          <a:p>
            <a:endParaRPr lang="ru-RU"/>
          </a:p>
        </p:txBody>
      </p:sp>
      <p:sp>
        <p:nvSpPr>
          <p:cNvPr id="3" name="Дата 2"/>
          <p:cNvSpPr>
            <a:spLocks noGrp="1"/>
          </p:cNvSpPr>
          <p:nvPr>
            <p:ph type="dt" sz="quarter" idx="1"/>
          </p:nvPr>
        </p:nvSpPr>
        <p:spPr>
          <a:xfrm>
            <a:off x="5622606" y="15"/>
            <a:ext cx="4303313" cy="341297"/>
          </a:xfrm>
          <a:prstGeom prst="rect">
            <a:avLst/>
          </a:prstGeom>
        </p:spPr>
        <p:txBody>
          <a:bodyPr vert="horz" lIns="91376" tIns="45687" rIns="91376" bIns="45687" rtlCol="0"/>
          <a:lstStyle>
            <a:lvl1pPr algn="r">
              <a:defRPr sz="1200"/>
            </a:lvl1pPr>
          </a:lstStyle>
          <a:p>
            <a:fld id="{256277C2-9C2C-4847-8C7B-6909C97CF5D0}" type="datetimeFigureOut">
              <a:rPr lang="ru-RU" smtClean="0"/>
              <a:t>21.07.2021</a:t>
            </a:fld>
            <a:endParaRPr lang="ru-RU"/>
          </a:p>
        </p:txBody>
      </p:sp>
      <p:sp>
        <p:nvSpPr>
          <p:cNvPr id="4" name="Нижний колонтитул 3"/>
          <p:cNvSpPr>
            <a:spLocks noGrp="1"/>
          </p:cNvSpPr>
          <p:nvPr>
            <p:ph type="ftr" sz="quarter" idx="2"/>
          </p:nvPr>
        </p:nvSpPr>
        <p:spPr>
          <a:xfrm>
            <a:off x="12" y="6456386"/>
            <a:ext cx="4303313" cy="341297"/>
          </a:xfrm>
          <a:prstGeom prst="rect">
            <a:avLst/>
          </a:prstGeom>
        </p:spPr>
        <p:txBody>
          <a:bodyPr vert="horz" lIns="91376" tIns="45687" rIns="91376" bIns="45687" rtlCol="0" anchor="b"/>
          <a:lstStyle>
            <a:lvl1pPr algn="l">
              <a:defRPr sz="1200"/>
            </a:lvl1pPr>
          </a:lstStyle>
          <a:p>
            <a:endParaRPr lang="ru-RU"/>
          </a:p>
        </p:txBody>
      </p:sp>
      <p:sp>
        <p:nvSpPr>
          <p:cNvPr id="5" name="Номер слайда 4"/>
          <p:cNvSpPr>
            <a:spLocks noGrp="1"/>
          </p:cNvSpPr>
          <p:nvPr>
            <p:ph type="sldNum" sz="quarter" idx="3"/>
          </p:nvPr>
        </p:nvSpPr>
        <p:spPr>
          <a:xfrm>
            <a:off x="5622606" y="6456386"/>
            <a:ext cx="4303313" cy="341297"/>
          </a:xfrm>
          <a:prstGeom prst="rect">
            <a:avLst/>
          </a:prstGeom>
        </p:spPr>
        <p:txBody>
          <a:bodyPr vert="horz" lIns="91376" tIns="45687" rIns="91376" bIns="45687" rtlCol="0" anchor="b"/>
          <a:lstStyle>
            <a:lvl1pPr algn="r">
              <a:defRPr sz="1200"/>
            </a:lvl1pPr>
          </a:lstStyle>
          <a:p>
            <a:fld id="{2980665C-8B97-46ED-9AEB-00C0F33C8062}" type="slidenum">
              <a:rPr lang="ru-RU" smtClean="0"/>
              <a:t>‹#›</a:t>
            </a:fld>
            <a:endParaRPr lang="ru-RU"/>
          </a:p>
        </p:txBody>
      </p:sp>
    </p:spTree>
    <p:extLst>
      <p:ext uri="{BB962C8B-B14F-4D97-AF65-F5344CB8AC3E}">
        <p14:creationId xmlns:p14="http://schemas.microsoft.com/office/powerpoint/2010/main" val="4287860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1" y="1"/>
            <a:ext cx="4302231" cy="341064"/>
          </a:xfrm>
          <a:prstGeom prst="rect">
            <a:avLst/>
          </a:prstGeom>
        </p:spPr>
        <p:txBody>
          <a:bodyPr vert="horz" lIns="91328" tIns="45663" rIns="91328" bIns="45663" rtlCol="0"/>
          <a:lstStyle>
            <a:lvl1pPr algn="l">
              <a:defRPr sz="1200"/>
            </a:lvl1pPr>
          </a:lstStyle>
          <a:p>
            <a:endParaRPr lang="ru-RU"/>
          </a:p>
        </p:txBody>
      </p:sp>
      <p:sp>
        <p:nvSpPr>
          <p:cNvPr id="3" name="Дата 2"/>
          <p:cNvSpPr>
            <a:spLocks noGrp="1"/>
          </p:cNvSpPr>
          <p:nvPr>
            <p:ph type="dt" idx="1"/>
          </p:nvPr>
        </p:nvSpPr>
        <p:spPr>
          <a:xfrm>
            <a:off x="5623718" y="1"/>
            <a:ext cx="4302231" cy="341064"/>
          </a:xfrm>
          <a:prstGeom prst="rect">
            <a:avLst/>
          </a:prstGeom>
        </p:spPr>
        <p:txBody>
          <a:bodyPr vert="horz" lIns="91328" tIns="45663" rIns="91328" bIns="45663" rtlCol="0"/>
          <a:lstStyle>
            <a:lvl1pPr algn="r">
              <a:defRPr sz="1200"/>
            </a:lvl1pPr>
          </a:lstStyle>
          <a:p>
            <a:fld id="{6D2AEFC0-010E-4D63-8ED1-45CDBC807421}" type="datetimeFigureOut">
              <a:rPr lang="ru-RU" smtClean="0"/>
              <a:pPr/>
              <a:t>21.07.2021</a:t>
            </a:fld>
            <a:endParaRPr lang="ru-RU"/>
          </a:p>
        </p:txBody>
      </p:sp>
      <p:sp>
        <p:nvSpPr>
          <p:cNvPr id="4" name="Образ слайда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1328" tIns="45663" rIns="91328" bIns="45663" rtlCol="0" anchor="ctr"/>
          <a:lstStyle/>
          <a:p>
            <a:endParaRPr lang="ru-RU"/>
          </a:p>
        </p:txBody>
      </p:sp>
      <p:sp>
        <p:nvSpPr>
          <p:cNvPr id="5" name="Заметки 4"/>
          <p:cNvSpPr>
            <a:spLocks noGrp="1"/>
          </p:cNvSpPr>
          <p:nvPr>
            <p:ph type="body" sz="quarter" idx="3"/>
          </p:nvPr>
        </p:nvSpPr>
        <p:spPr>
          <a:xfrm>
            <a:off x="992823" y="3271400"/>
            <a:ext cx="7942580" cy="2676585"/>
          </a:xfrm>
          <a:prstGeom prst="rect">
            <a:avLst/>
          </a:prstGeom>
        </p:spPr>
        <p:txBody>
          <a:bodyPr vert="horz" lIns="91328" tIns="45663" rIns="91328" bIns="45663"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21" y="6456628"/>
            <a:ext cx="4302231" cy="341063"/>
          </a:xfrm>
          <a:prstGeom prst="rect">
            <a:avLst/>
          </a:prstGeom>
        </p:spPr>
        <p:txBody>
          <a:bodyPr vert="horz" lIns="91328" tIns="45663" rIns="91328" bIns="45663" rtlCol="0" anchor="b"/>
          <a:lstStyle>
            <a:lvl1pPr algn="l">
              <a:defRPr sz="1200"/>
            </a:lvl1pPr>
          </a:lstStyle>
          <a:p>
            <a:endParaRPr lang="ru-RU"/>
          </a:p>
        </p:txBody>
      </p:sp>
      <p:sp>
        <p:nvSpPr>
          <p:cNvPr id="7" name="Номер слайда 6"/>
          <p:cNvSpPr>
            <a:spLocks noGrp="1"/>
          </p:cNvSpPr>
          <p:nvPr>
            <p:ph type="sldNum" sz="quarter" idx="5"/>
          </p:nvPr>
        </p:nvSpPr>
        <p:spPr>
          <a:xfrm>
            <a:off x="5623718" y="6456628"/>
            <a:ext cx="4302231" cy="341063"/>
          </a:xfrm>
          <a:prstGeom prst="rect">
            <a:avLst/>
          </a:prstGeom>
        </p:spPr>
        <p:txBody>
          <a:bodyPr vert="horz" lIns="91328" tIns="45663" rIns="91328" bIns="45663" rtlCol="0" anchor="b"/>
          <a:lstStyle>
            <a:lvl1pPr algn="r">
              <a:defRPr sz="1200"/>
            </a:lvl1pPr>
          </a:lstStyle>
          <a:p>
            <a:fld id="{30EDB5DD-F196-44E9-83EF-AFAE366C8AC8}" type="slidenum">
              <a:rPr lang="ru-RU" smtClean="0"/>
              <a:pPr/>
              <a:t>‹#›</a:t>
            </a:fld>
            <a:endParaRPr lang="ru-RU"/>
          </a:p>
        </p:txBody>
      </p:sp>
    </p:spTree>
    <p:extLst>
      <p:ext uri="{BB962C8B-B14F-4D97-AF65-F5344CB8AC3E}">
        <p14:creationId xmlns:p14="http://schemas.microsoft.com/office/powerpoint/2010/main" val="2032791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5" name="Номер слайда 4"/>
          <p:cNvSpPr>
            <a:spLocks noGrp="1"/>
          </p:cNvSpPr>
          <p:nvPr>
            <p:ph type="sldNum" sz="quarter" idx="10"/>
          </p:nvPr>
        </p:nvSpPr>
        <p:spPr/>
        <p:txBody>
          <a:bodyPr/>
          <a:lstStyle/>
          <a:p>
            <a:fld id="{30EDB5DD-F196-44E9-83EF-AFAE366C8AC8}" type="slidenum">
              <a:rPr lang="ru-RU" smtClean="0"/>
              <a:pPr/>
              <a:t>4</a:t>
            </a:fld>
            <a:endParaRPr lang="ru-RU"/>
          </a:p>
        </p:txBody>
      </p:sp>
    </p:spTree>
    <p:extLst>
      <p:ext uri="{BB962C8B-B14F-4D97-AF65-F5344CB8AC3E}">
        <p14:creationId xmlns:p14="http://schemas.microsoft.com/office/powerpoint/2010/main" val="1417944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9F7FE9-D755-4687-8750-6635378F626B}" type="slidenum">
              <a:rPr lang="ru-RU" smtClean="0">
                <a:solidFill>
                  <a:prstClr val="black"/>
                </a:solidFill>
              </a:rPr>
              <a:pPr/>
              <a:t>6</a:t>
            </a:fld>
            <a:endParaRPr lang="ru-RU" dirty="0">
              <a:solidFill>
                <a:prstClr val="black"/>
              </a:solidFill>
            </a:endParaRPr>
          </a:p>
        </p:txBody>
      </p:sp>
    </p:spTree>
    <p:extLst>
      <p:ext uri="{BB962C8B-B14F-4D97-AF65-F5344CB8AC3E}">
        <p14:creationId xmlns:p14="http://schemas.microsoft.com/office/powerpoint/2010/main" val="3933375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5" name="Номер слайда 4"/>
          <p:cNvSpPr>
            <a:spLocks noGrp="1"/>
          </p:cNvSpPr>
          <p:nvPr>
            <p:ph type="sldNum" sz="quarter" idx="10"/>
          </p:nvPr>
        </p:nvSpPr>
        <p:spPr/>
        <p:txBody>
          <a:bodyPr/>
          <a:lstStyle/>
          <a:p>
            <a:fld id="{30EDB5DD-F196-44E9-83EF-AFAE366C8AC8}" type="slidenum">
              <a:rPr lang="ru-RU" smtClean="0"/>
              <a:pPr/>
              <a:t>18</a:t>
            </a:fld>
            <a:endParaRPr lang="ru-RU"/>
          </a:p>
        </p:txBody>
      </p:sp>
    </p:spTree>
    <p:extLst>
      <p:ext uri="{BB962C8B-B14F-4D97-AF65-F5344CB8AC3E}">
        <p14:creationId xmlns:p14="http://schemas.microsoft.com/office/powerpoint/2010/main" val="4122891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EDB5DD-F196-44E9-83EF-AFAE366C8AC8}" type="slidenum">
              <a:rPr lang="ru-RU" smtClean="0"/>
              <a:pPr/>
              <a:t>24</a:t>
            </a:fld>
            <a:endParaRPr lang="ru-RU"/>
          </a:p>
        </p:txBody>
      </p:sp>
    </p:spTree>
    <p:extLst>
      <p:ext uri="{BB962C8B-B14F-4D97-AF65-F5344CB8AC3E}">
        <p14:creationId xmlns:p14="http://schemas.microsoft.com/office/powerpoint/2010/main" val="2699398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EDB5DD-F196-44E9-83EF-AFAE366C8AC8}" type="slidenum">
              <a:rPr lang="ru-RU" smtClean="0"/>
              <a:pPr/>
              <a:t>28</a:t>
            </a:fld>
            <a:endParaRPr lang="ru-RU"/>
          </a:p>
        </p:txBody>
      </p:sp>
    </p:spTree>
    <p:extLst>
      <p:ext uri="{BB962C8B-B14F-4D97-AF65-F5344CB8AC3E}">
        <p14:creationId xmlns:p14="http://schemas.microsoft.com/office/powerpoint/2010/main" val="892284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EDB5DD-F196-44E9-83EF-AFAE366C8AC8}" type="slidenum">
              <a:rPr lang="ru-RU" smtClean="0"/>
              <a:pPr/>
              <a:t>35</a:t>
            </a:fld>
            <a:endParaRPr lang="ru-RU"/>
          </a:p>
        </p:txBody>
      </p:sp>
    </p:spTree>
    <p:extLst>
      <p:ext uri="{BB962C8B-B14F-4D97-AF65-F5344CB8AC3E}">
        <p14:creationId xmlns:p14="http://schemas.microsoft.com/office/powerpoint/2010/main" val="1610936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EDB5DD-F196-44E9-83EF-AFAE366C8AC8}" type="slidenum">
              <a:rPr lang="ru-RU" smtClean="0"/>
              <a:pPr/>
              <a:t>45</a:t>
            </a:fld>
            <a:endParaRPr lang="ru-RU"/>
          </a:p>
        </p:txBody>
      </p:sp>
    </p:spTree>
    <p:extLst>
      <p:ext uri="{BB962C8B-B14F-4D97-AF65-F5344CB8AC3E}">
        <p14:creationId xmlns:p14="http://schemas.microsoft.com/office/powerpoint/2010/main" val="1211629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EDB5DD-F196-44E9-83EF-AFAE366C8AC8}" type="slidenum">
              <a:rPr lang="ru-RU" smtClean="0"/>
              <a:pPr/>
              <a:t>46</a:t>
            </a:fld>
            <a:endParaRPr lang="ru-RU"/>
          </a:p>
        </p:txBody>
      </p:sp>
    </p:spTree>
    <p:extLst>
      <p:ext uri="{BB962C8B-B14F-4D97-AF65-F5344CB8AC3E}">
        <p14:creationId xmlns:p14="http://schemas.microsoft.com/office/powerpoint/2010/main" val="1211629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18" Type="http://schemas.openxmlformats.org/officeDocument/2006/relationships/oleObject" Target="../embeddings/oleObject16.bin"/><Relationship Id="rId3" Type="http://schemas.openxmlformats.org/officeDocument/2006/relationships/image" Target="../media/image2.emf"/><Relationship Id="rId7" Type="http://schemas.openxmlformats.org/officeDocument/2006/relationships/oleObject" Target="../embeddings/oleObject5.bin"/><Relationship Id="rId12" Type="http://schemas.openxmlformats.org/officeDocument/2006/relationships/oleObject" Target="../embeddings/oleObject10.bin"/><Relationship Id="rId17" Type="http://schemas.openxmlformats.org/officeDocument/2006/relationships/oleObject" Target="../embeddings/oleObject15.bin"/><Relationship Id="rId2" Type="http://schemas.openxmlformats.org/officeDocument/2006/relationships/oleObject" Target="../embeddings/oleObject1.bin"/><Relationship Id="rId16" Type="http://schemas.openxmlformats.org/officeDocument/2006/relationships/oleObject" Target="../embeddings/oleObject14.bin"/><Relationship Id="rId1" Type="http://schemas.openxmlformats.org/officeDocument/2006/relationships/slideMaster" Target="../slideMasters/slideMaster1.x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5" Type="http://schemas.openxmlformats.org/officeDocument/2006/relationships/oleObject" Target="../embeddings/oleObject13.bin"/><Relationship Id="rId10" Type="http://schemas.openxmlformats.org/officeDocument/2006/relationships/oleObject" Target="../embeddings/oleObject8.bin"/><Relationship Id="rId19" Type="http://schemas.openxmlformats.org/officeDocument/2006/relationships/image" Target="../media/image3.emf"/><Relationship Id="rId4" Type="http://schemas.openxmlformats.org/officeDocument/2006/relationships/oleObject" Target="../embeddings/oleObject2.bin"/><Relationship Id="rId9" Type="http://schemas.openxmlformats.org/officeDocument/2006/relationships/oleObject" Target="../embeddings/oleObject7.bin"/><Relationship Id="rId1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F264AD6-83EC-417C-A3DC-B7CFE9249401}" type="datetimeFigureOut">
              <a:rPr lang="ru-RU" smtClean="0">
                <a:solidFill>
                  <a:prstClr val="black">
                    <a:tint val="75000"/>
                  </a:prstClr>
                </a:solidFill>
              </a:rPr>
              <a:pPr/>
              <a:t>21.07.2021</a:t>
            </a:fld>
            <a:endParaRPr lang="ru-R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ru-R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2512B-D0A4-4684-BEF5-3C105475FDCA}"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310970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F264AD6-83EC-417C-A3DC-B7CFE9249401}" type="datetimeFigureOut">
              <a:rPr lang="ru-RU" smtClean="0">
                <a:solidFill>
                  <a:prstClr val="black">
                    <a:tint val="75000"/>
                  </a:prstClr>
                </a:solidFill>
              </a:rPr>
              <a:pPr/>
              <a:t>21.07.2021</a:t>
            </a:fld>
            <a:endParaRPr lang="ru-R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ru-R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2512B-D0A4-4684-BEF5-3C105475FDCA}"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499911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F264AD6-83EC-417C-A3DC-B7CFE9249401}" type="datetimeFigureOut">
              <a:rPr lang="ru-RU" smtClean="0">
                <a:solidFill>
                  <a:prstClr val="black">
                    <a:tint val="75000"/>
                  </a:prstClr>
                </a:solidFill>
              </a:rPr>
              <a:pPr/>
              <a:t>21.07.2021</a:t>
            </a:fld>
            <a:endParaRPr lang="ru-R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ru-R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2512B-D0A4-4684-BEF5-3C105475FDCA}"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02276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Титульны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stretch>
            <a:fillRect/>
          </a:stretch>
        </p:blipFill>
        <p:spPr>
          <a:xfrm>
            <a:off x="0" y="0"/>
            <a:ext cx="772858" cy="6858000"/>
          </a:xfrm>
          <a:prstGeom prst="rect">
            <a:avLst/>
          </a:prstGeom>
        </p:spPr>
      </p:pic>
    </p:spTree>
    <p:extLst>
      <p:ext uri="{BB962C8B-B14F-4D97-AF65-F5344CB8AC3E}">
        <p14:creationId xmlns:p14="http://schemas.microsoft.com/office/powerpoint/2010/main" val="3701348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Слайд">
    <p:spTree>
      <p:nvGrpSpPr>
        <p:cNvPr id="1" name=""/>
        <p:cNvGrpSpPr/>
        <p:nvPr/>
      </p:nvGrpSpPr>
      <p:grpSpPr>
        <a:xfrm>
          <a:off x="0" y="0"/>
          <a:ext cx="0" cy="0"/>
          <a:chOff x="0" y="0"/>
          <a:chExt cx="0" cy="0"/>
        </a:xfrm>
      </p:grpSpPr>
      <p:sp>
        <p:nvSpPr>
          <p:cNvPr id="24" name="Номер слайда 5"/>
          <p:cNvSpPr txBox="1">
            <a:spLocks/>
          </p:cNvSpPr>
          <p:nvPr userDrawn="1"/>
        </p:nvSpPr>
        <p:spPr>
          <a:xfrm>
            <a:off x="11376587" y="46039"/>
            <a:ext cx="779431" cy="314325"/>
          </a:xfrm>
          <a:prstGeom prst="rect">
            <a:avLst/>
          </a:prstGeom>
        </p:spPr>
        <p:txBody>
          <a:bodyPr anchor="ctr"/>
          <a:lstStyle/>
          <a:p>
            <a:pPr marL="342900" indent="-342900" algn="r" eaLnBrk="0" hangingPunct="0">
              <a:spcBef>
                <a:spcPct val="20000"/>
              </a:spcBef>
              <a:buFont typeface="Arial" charset="0"/>
              <a:buNone/>
              <a:defRPr/>
            </a:pPr>
            <a:fld id="{D2E577E2-59FE-4C26-9611-D5042F3A81FF}" type="slidenum">
              <a:rPr lang="ru-RU" sz="2400" b="1">
                <a:solidFill>
                  <a:srgbClr val="BFAE96"/>
                </a:solidFill>
                <a:latin typeface="Arial" panose="020B0604020202020204" pitchFamily="34" charset="0"/>
                <a:cs typeface="Arial" panose="020B0604020202020204" pitchFamily="34" charset="0"/>
              </a:rPr>
              <a:pPr marL="342900" indent="-342900" algn="r" eaLnBrk="0" hangingPunct="0">
                <a:spcBef>
                  <a:spcPct val="20000"/>
                </a:spcBef>
                <a:buFont typeface="Arial" charset="0"/>
                <a:buNone/>
                <a:defRPr/>
              </a:pPr>
              <a:t>‹#›</a:t>
            </a:fld>
            <a:endParaRPr lang="ru-RU" sz="2400" b="1" dirty="0">
              <a:solidFill>
                <a:srgbClr val="BFAE96"/>
              </a:solidFill>
              <a:latin typeface="Arial" panose="020B0604020202020204" pitchFamily="34" charset="0"/>
              <a:cs typeface="Arial" panose="020B0604020202020204" pitchFamily="34" charset="0"/>
            </a:endParaRPr>
          </a:p>
        </p:txBody>
      </p:sp>
      <p:sp>
        <p:nvSpPr>
          <p:cNvPr id="3" name="Текст 2"/>
          <p:cNvSpPr>
            <a:spLocks noGrp="1"/>
          </p:cNvSpPr>
          <p:nvPr>
            <p:ph type="body" sz="quarter" idx="14" hasCustomPrompt="1"/>
          </p:nvPr>
        </p:nvSpPr>
        <p:spPr>
          <a:xfrm>
            <a:off x="685800" y="46039"/>
            <a:ext cx="10784149" cy="574747"/>
          </a:xfrm>
        </p:spPr>
        <p:txBody>
          <a:bodyPr>
            <a:normAutofit/>
          </a:bodyPr>
          <a:lstStyle>
            <a:lvl1pPr marL="0" indent="0" algn="ctr">
              <a:buNone/>
              <a:defRPr sz="2800" b="1">
                <a:latin typeface="Arial Narrow" panose="020B0606020202030204" pitchFamily="34" charset="0"/>
                <a:cs typeface="Arial" panose="020B0604020202020204" pitchFamily="34" charset="0"/>
              </a:defRPr>
            </a:lvl1pPr>
          </a:lstStyle>
          <a:p>
            <a:pPr lvl="0"/>
            <a:r>
              <a:rPr lang="ru-RU" dirty="0"/>
              <a:t>Заголовок слайда</a:t>
            </a:r>
          </a:p>
        </p:txBody>
      </p:sp>
      <p:pic>
        <p:nvPicPr>
          <p:cNvPr id="23" name="Рисунок 22"/>
          <p:cNvPicPr>
            <a:picLocks noChangeAspect="1"/>
          </p:cNvPicPr>
          <p:nvPr userDrawn="1"/>
        </p:nvPicPr>
        <p:blipFill>
          <a:blip r:embed="rId2"/>
          <a:stretch>
            <a:fillRect/>
          </a:stretch>
        </p:blipFill>
        <p:spPr>
          <a:xfrm>
            <a:off x="0" y="0"/>
            <a:ext cx="772858" cy="6858000"/>
          </a:xfrm>
          <a:prstGeom prst="rect">
            <a:avLst/>
          </a:prstGeom>
        </p:spPr>
      </p:pic>
    </p:spTree>
    <p:extLst>
      <p:ext uri="{BB962C8B-B14F-4D97-AF65-F5344CB8AC3E}">
        <p14:creationId xmlns:p14="http://schemas.microsoft.com/office/powerpoint/2010/main" val="860230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Титульный слайд">
    <p:spTree>
      <p:nvGrpSpPr>
        <p:cNvPr id="1" name=""/>
        <p:cNvGrpSpPr/>
        <p:nvPr/>
      </p:nvGrpSpPr>
      <p:grpSpPr>
        <a:xfrm>
          <a:off x="0" y="0"/>
          <a:ext cx="0" cy="0"/>
          <a:chOff x="0" y="0"/>
          <a:chExt cx="0" cy="0"/>
        </a:xfrm>
      </p:grpSpPr>
      <p:grpSp>
        <p:nvGrpSpPr>
          <p:cNvPr id="7" name="Группа 6"/>
          <p:cNvGrpSpPr/>
          <p:nvPr userDrawn="1"/>
        </p:nvGrpSpPr>
        <p:grpSpPr>
          <a:xfrm>
            <a:off x="71022" y="0"/>
            <a:ext cx="406498" cy="6858000"/>
            <a:chOff x="0" y="0"/>
            <a:chExt cx="380929" cy="6593882"/>
          </a:xfrm>
        </p:grpSpPr>
        <p:graphicFrame>
          <p:nvGraphicFramePr>
            <p:cNvPr id="8" name="Объект 7"/>
            <p:cNvGraphicFramePr>
              <a:graphicFrameLocks noChangeAspect="1"/>
            </p:cNvGraphicFramePr>
            <p:nvPr/>
          </p:nvGraphicFramePr>
          <p:xfrm>
            <a:off x="0" y="0"/>
            <a:ext cx="380929" cy="509356"/>
          </p:xfrm>
          <a:graphic>
            <a:graphicData uri="http://schemas.openxmlformats.org/presentationml/2006/ole">
              <mc:AlternateContent xmlns:mc="http://schemas.openxmlformats.org/markup-compatibility/2006">
                <mc:Choice xmlns:v="urn:schemas-microsoft-com:vml" Requires="v">
                  <p:oleObj r:id="rId2" imgW="1388213" imgH="1856520" progId="">
                    <p:embed/>
                  </p:oleObj>
                </mc:Choice>
                <mc:Fallback>
                  <p:oleObj r:id="rId2" imgW="1388213" imgH="1856520"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Объект 8"/>
            <p:cNvGraphicFramePr>
              <a:graphicFrameLocks noChangeAspect="1"/>
            </p:cNvGraphicFramePr>
            <p:nvPr/>
          </p:nvGraphicFramePr>
          <p:xfrm>
            <a:off x="0" y="429457"/>
            <a:ext cx="380929" cy="509356"/>
          </p:xfrm>
          <a:graphic>
            <a:graphicData uri="http://schemas.openxmlformats.org/presentationml/2006/ole">
              <mc:AlternateContent xmlns:mc="http://schemas.openxmlformats.org/markup-compatibility/2006">
                <mc:Choice xmlns:v="urn:schemas-microsoft-com:vml" Requires="v">
                  <p:oleObj r:id="rId4" imgW="1388213" imgH="1856520" progId="">
                    <p:embed/>
                  </p:oleObj>
                </mc:Choice>
                <mc:Fallback>
                  <p:oleObj r:id="rId4" imgW="1388213" imgH="1856520"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9457"/>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Объект 9"/>
            <p:cNvGraphicFramePr>
              <a:graphicFrameLocks noChangeAspect="1"/>
            </p:cNvGraphicFramePr>
            <p:nvPr/>
          </p:nvGraphicFramePr>
          <p:xfrm>
            <a:off x="0" y="858914"/>
            <a:ext cx="380929" cy="509356"/>
          </p:xfrm>
          <a:graphic>
            <a:graphicData uri="http://schemas.openxmlformats.org/presentationml/2006/ole">
              <mc:AlternateContent xmlns:mc="http://schemas.openxmlformats.org/markup-compatibility/2006">
                <mc:Choice xmlns:v="urn:schemas-microsoft-com:vml" Requires="v">
                  <p:oleObj r:id="rId5" imgW="1388213" imgH="1856520" progId="">
                    <p:embed/>
                  </p:oleObj>
                </mc:Choice>
                <mc:Fallback>
                  <p:oleObj r:id="rId5" imgW="1388213" imgH="1856520"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8914"/>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Объект 10"/>
            <p:cNvGraphicFramePr>
              <a:graphicFrameLocks noChangeAspect="1"/>
            </p:cNvGraphicFramePr>
            <p:nvPr/>
          </p:nvGraphicFramePr>
          <p:xfrm>
            <a:off x="0" y="1288371"/>
            <a:ext cx="380929" cy="509356"/>
          </p:xfrm>
          <a:graphic>
            <a:graphicData uri="http://schemas.openxmlformats.org/presentationml/2006/ole">
              <mc:AlternateContent xmlns:mc="http://schemas.openxmlformats.org/markup-compatibility/2006">
                <mc:Choice xmlns:v="urn:schemas-microsoft-com:vml" Requires="v">
                  <p:oleObj r:id="rId6" imgW="1388213" imgH="1856520" progId="">
                    <p:embed/>
                  </p:oleObj>
                </mc:Choice>
                <mc:Fallback>
                  <p:oleObj r:id="rId6" imgW="1388213" imgH="1856520"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8371"/>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Объект 11"/>
            <p:cNvGraphicFramePr>
              <a:graphicFrameLocks noChangeAspect="1"/>
            </p:cNvGraphicFramePr>
            <p:nvPr/>
          </p:nvGraphicFramePr>
          <p:xfrm>
            <a:off x="0" y="1747790"/>
            <a:ext cx="380929" cy="509356"/>
          </p:xfrm>
          <a:graphic>
            <a:graphicData uri="http://schemas.openxmlformats.org/presentationml/2006/ole">
              <mc:AlternateContent xmlns:mc="http://schemas.openxmlformats.org/markup-compatibility/2006">
                <mc:Choice xmlns:v="urn:schemas-microsoft-com:vml" Requires="v">
                  <p:oleObj r:id="rId7" imgW="1388213" imgH="1856520" progId="">
                    <p:embed/>
                  </p:oleObj>
                </mc:Choice>
                <mc:Fallback>
                  <p:oleObj r:id="rId7" imgW="1388213" imgH="1856520"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7790"/>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Объект 12"/>
            <p:cNvGraphicFramePr>
              <a:graphicFrameLocks noChangeAspect="1"/>
            </p:cNvGraphicFramePr>
            <p:nvPr/>
          </p:nvGraphicFramePr>
          <p:xfrm>
            <a:off x="0" y="2177247"/>
            <a:ext cx="380929" cy="509356"/>
          </p:xfrm>
          <a:graphic>
            <a:graphicData uri="http://schemas.openxmlformats.org/presentationml/2006/ole">
              <mc:AlternateContent xmlns:mc="http://schemas.openxmlformats.org/markup-compatibility/2006">
                <mc:Choice xmlns:v="urn:schemas-microsoft-com:vml" Requires="v">
                  <p:oleObj r:id="rId8" imgW="1388213" imgH="1856520" progId="">
                    <p:embed/>
                  </p:oleObj>
                </mc:Choice>
                <mc:Fallback>
                  <p:oleObj r:id="rId8" imgW="1388213" imgH="1856520"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77247"/>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Объект 13"/>
            <p:cNvGraphicFramePr>
              <a:graphicFrameLocks noChangeAspect="1"/>
            </p:cNvGraphicFramePr>
            <p:nvPr/>
          </p:nvGraphicFramePr>
          <p:xfrm>
            <a:off x="0" y="2606704"/>
            <a:ext cx="380929" cy="509356"/>
          </p:xfrm>
          <a:graphic>
            <a:graphicData uri="http://schemas.openxmlformats.org/presentationml/2006/ole">
              <mc:AlternateContent xmlns:mc="http://schemas.openxmlformats.org/markup-compatibility/2006">
                <mc:Choice xmlns:v="urn:schemas-microsoft-com:vml" Requires="v">
                  <p:oleObj r:id="rId9" imgW="1388213" imgH="1856520" progId="">
                    <p:embed/>
                  </p:oleObj>
                </mc:Choice>
                <mc:Fallback>
                  <p:oleObj r:id="rId9" imgW="1388213" imgH="1856520"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06704"/>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Объект 14"/>
            <p:cNvGraphicFramePr>
              <a:graphicFrameLocks noChangeAspect="1"/>
            </p:cNvGraphicFramePr>
            <p:nvPr/>
          </p:nvGraphicFramePr>
          <p:xfrm>
            <a:off x="0" y="3036161"/>
            <a:ext cx="380929" cy="509356"/>
          </p:xfrm>
          <a:graphic>
            <a:graphicData uri="http://schemas.openxmlformats.org/presentationml/2006/ole">
              <mc:AlternateContent xmlns:mc="http://schemas.openxmlformats.org/markup-compatibility/2006">
                <mc:Choice xmlns:v="urn:schemas-microsoft-com:vml" Requires="v">
                  <p:oleObj r:id="rId10" imgW="1388213" imgH="1856520" progId="">
                    <p:embed/>
                  </p:oleObj>
                </mc:Choice>
                <mc:Fallback>
                  <p:oleObj r:id="rId10" imgW="1388213" imgH="1856520"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36161"/>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Объект 15"/>
            <p:cNvGraphicFramePr>
              <a:graphicFrameLocks noChangeAspect="1"/>
            </p:cNvGraphicFramePr>
            <p:nvPr/>
          </p:nvGraphicFramePr>
          <p:xfrm>
            <a:off x="0" y="3465618"/>
            <a:ext cx="380929" cy="509356"/>
          </p:xfrm>
          <a:graphic>
            <a:graphicData uri="http://schemas.openxmlformats.org/presentationml/2006/ole">
              <mc:AlternateContent xmlns:mc="http://schemas.openxmlformats.org/markup-compatibility/2006">
                <mc:Choice xmlns:v="urn:schemas-microsoft-com:vml" Requires="v">
                  <p:oleObj r:id="rId11" imgW="1388213" imgH="1856520" progId="">
                    <p:embed/>
                  </p:oleObj>
                </mc:Choice>
                <mc:Fallback>
                  <p:oleObj r:id="rId11" imgW="1388213" imgH="1856520"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65618"/>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Объект 16"/>
            <p:cNvGraphicFramePr>
              <a:graphicFrameLocks noChangeAspect="1"/>
            </p:cNvGraphicFramePr>
            <p:nvPr/>
          </p:nvGraphicFramePr>
          <p:xfrm>
            <a:off x="0" y="3895075"/>
            <a:ext cx="380929" cy="509356"/>
          </p:xfrm>
          <a:graphic>
            <a:graphicData uri="http://schemas.openxmlformats.org/presentationml/2006/ole">
              <mc:AlternateContent xmlns:mc="http://schemas.openxmlformats.org/markup-compatibility/2006">
                <mc:Choice xmlns:v="urn:schemas-microsoft-com:vml" Requires="v">
                  <p:oleObj r:id="rId12" imgW="1388213" imgH="1856520" progId="">
                    <p:embed/>
                  </p:oleObj>
                </mc:Choice>
                <mc:Fallback>
                  <p:oleObj r:id="rId12" imgW="1388213" imgH="1856520"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95075"/>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Объект 17"/>
            <p:cNvGraphicFramePr>
              <a:graphicFrameLocks noChangeAspect="1"/>
            </p:cNvGraphicFramePr>
            <p:nvPr/>
          </p:nvGraphicFramePr>
          <p:xfrm>
            <a:off x="0" y="4324532"/>
            <a:ext cx="380929" cy="509356"/>
          </p:xfrm>
          <a:graphic>
            <a:graphicData uri="http://schemas.openxmlformats.org/presentationml/2006/ole">
              <mc:AlternateContent xmlns:mc="http://schemas.openxmlformats.org/markup-compatibility/2006">
                <mc:Choice xmlns:v="urn:schemas-microsoft-com:vml" Requires="v">
                  <p:oleObj r:id="rId13" imgW="1388213" imgH="1856520" progId="">
                    <p:embed/>
                  </p:oleObj>
                </mc:Choice>
                <mc:Fallback>
                  <p:oleObj r:id="rId13" imgW="1388213" imgH="1856520"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24532"/>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Объект 18"/>
            <p:cNvGraphicFramePr>
              <a:graphicFrameLocks noChangeAspect="1"/>
            </p:cNvGraphicFramePr>
            <p:nvPr/>
          </p:nvGraphicFramePr>
          <p:xfrm>
            <a:off x="0" y="4753989"/>
            <a:ext cx="380929" cy="509356"/>
          </p:xfrm>
          <a:graphic>
            <a:graphicData uri="http://schemas.openxmlformats.org/presentationml/2006/ole">
              <mc:AlternateContent xmlns:mc="http://schemas.openxmlformats.org/markup-compatibility/2006">
                <mc:Choice xmlns:v="urn:schemas-microsoft-com:vml" Requires="v">
                  <p:oleObj r:id="rId14" imgW="1388213" imgH="1856520" progId="">
                    <p:embed/>
                  </p:oleObj>
                </mc:Choice>
                <mc:Fallback>
                  <p:oleObj r:id="rId14" imgW="1388213" imgH="1856520"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53989"/>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Объект 19"/>
            <p:cNvGraphicFramePr>
              <a:graphicFrameLocks noChangeAspect="1"/>
            </p:cNvGraphicFramePr>
            <p:nvPr/>
          </p:nvGraphicFramePr>
          <p:xfrm>
            <a:off x="0" y="5225612"/>
            <a:ext cx="380929" cy="509356"/>
          </p:xfrm>
          <a:graphic>
            <a:graphicData uri="http://schemas.openxmlformats.org/presentationml/2006/ole">
              <mc:AlternateContent xmlns:mc="http://schemas.openxmlformats.org/markup-compatibility/2006">
                <mc:Choice xmlns:v="urn:schemas-microsoft-com:vml" Requires="v">
                  <p:oleObj r:id="rId15" imgW="1388213" imgH="1856520" progId="">
                    <p:embed/>
                  </p:oleObj>
                </mc:Choice>
                <mc:Fallback>
                  <p:oleObj r:id="rId15" imgW="1388213" imgH="1856520"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25612"/>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Объект 20"/>
            <p:cNvGraphicFramePr>
              <a:graphicFrameLocks noChangeAspect="1"/>
            </p:cNvGraphicFramePr>
            <p:nvPr/>
          </p:nvGraphicFramePr>
          <p:xfrm>
            <a:off x="0" y="5655069"/>
            <a:ext cx="380929" cy="509356"/>
          </p:xfrm>
          <a:graphic>
            <a:graphicData uri="http://schemas.openxmlformats.org/presentationml/2006/ole">
              <mc:AlternateContent xmlns:mc="http://schemas.openxmlformats.org/markup-compatibility/2006">
                <mc:Choice xmlns:v="urn:schemas-microsoft-com:vml" Requires="v">
                  <p:oleObj r:id="rId16" imgW="1388213" imgH="1856520" progId="">
                    <p:embed/>
                  </p:oleObj>
                </mc:Choice>
                <mc:Fallback>
                  <p:oleObj r:id="rId16" imgW="1388213" imgH="1856520"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55069"/>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Объект 21"/>
            <p:cNvGraphicFramePr>
              <a:graphicFrameLocks noChangeAspect="1"/>
            </p:cNvGraphicFramePr>
            <p:nvPr/>
          </p:nvGraphicFramePr>
          <p:xfrm>
            <a:off x="0" y="6084526"/>
            <a:ext cx="380929" cy="509356"/>
          </p:xfrm>
          <a:graphic>
            <a:graphicData uri="http://schemas.openxmlformats.org/presentationml/2006/ole">
              <mc:AlternateContent xmlns:mc="http://schemas.openxmlformats.org/markup-compatibility/2006">
                <mc:Choice xmlns:v="urn:schemas-microsoft-com:vml" Requires="v">
                  <p:oleObj r:id="rId17" imgW="1388213" imgH="1856520" progId="">
                    <p:embed/>
                  </p:oleObj>
                </mc:Choice>
                <mc:Fallback>
                  <p:oleObj r:id="rId17" imgW="1388213" imgH="1856520"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84526"/>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 name="Номер слайда 5"/>
          <p:cNvSpPr txBox="1">
            <a:spLocks/>
          </p:cNvSpPr>
          <p:nvPr userDrawn="1"/>
        </p:nvSpPr>
        <p:spPr>
          <a:xfrm>
            <a:off x="11376587" y="46039"/>
            <a:ext cx="779431" cy="314325"/>
          </a:xfrm>
          <a:prstGeom prst="rect">
            <a:avLst/>
          </a:prstGeom>
        </p:spPr>
        <p:txBody>
          <a:bodyPr anchor="ctr"/>
          <a:lstStyle/>
          <a:p>
            <a:pPr marL="342900" indent="-342900" algn="r" eaLnBrk="0" hangingPunct="0">
              <a:spcBef>
                <a:spcPct val="20000"/>
              </a:spcBef>
              <a:buFont typeface="Arial" charset="0"/>
              <a:buNone/>
              <a:defRPr/>
            </a:pPr>
            <a:fld id="{D2E577E2-59FE-4C26-9611-D5042F3A81FF}" type="slidenum">
              <a:rPr lang="ru-RU" sz="2400" b="1">
                <a:solidFill>
                  <a:srgbClr val="BFAE96"/>
                </a:solidFill>
                <a:latin typeface="Arial" panose="020B0604020202020204" pitchFamily="34" charset="0"/>
                <a:cs typeface="Arial" panose="020B0604020202020204" pitchFamily="34" charset="0"/>
              </a:rPr>
              <a:pPr marL="342900" indent="-342900" algn="r" eaLnBrk="0" hangingPunct="0">
                <a:spcBef>
                  <a:spcPct val="20000"/>
                </a:spcBef>
                <a:buFont typeface="Arial" charset="0"/>
                <a:buNone/>
                <a:defRPr/>
              </a:pPr>
              <a:t>‹#›</a:t>
            </a:fld>
            <a:endParaRPr lang="ru-RU" sz="2400" b="1" dirty="0">
              <a:solidFill>
                <a:srgbClr val="BFAE96"/>
              </a:solidFill>
              <a:latin typeface="Arial" panose="020B0604020202020204" pitchFamily="34" charset="0"/>
              <a:cs typeface="Arial" panose="020B0604020202020204" pitchFamily="34" charset="0"/>
            </a:endParaRPr>
          </a:p>
        </p:txBody>
      </p:sp>
      <p:sp>
        <p:nvSpPr>
          <p:cNvPr id="26" name="Объект 25"/>
          <p:cNvSpPr>
            <a:spLocks noGrp="1"/>
          </p:cNvSpPr>
          <p:nvPr>
            <p:ph sz="quarter" idx="13"/>
          </p:nvPr>
        </p:nvSpPr>
        <p:spPr>
          <a:xfrm>
            <a:off x="685799" y="700997"/>
            <a:ext cx="11360791" cy="552724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graphicFrame>
        <p:nvGraphicFramePr>
          <p:cNvPr id="27" name="Объект 26"/>
          <p:cNvGraphicFramePr>
            <a:graphicFrameLocks noChangeAspect="1"/>
          </p:cNvGraphicFramePr>
          <p:nvPr userDrawn="1"/>
        </p:nvGraphicFramePr>
        <p:xfrm>
          <a:off x="11277600" y="6052822"/>
          <a:ext cx="905782" cy="774635"/>
        </p:xfrm>
        <a:graphic>
          <a:graphicData uri="http://schemas.openxmlformats.org/presentationml/2006/ole">
            <mc:AlternateContent xmlns:mc="http://schemas.openxmlformats.org/markup-compatibility/2006">
              <mc:Choice xmlns:v="urn:schemas-microsoft-com:vml" Requires="v">
                <p:oleObj r:id="rId18" imgW="1805298" imgH="1741500" progId="">
                  <p:embed/>
                </p:oleObj>
              </mc:Choice>
              <mc:Fallback>
                <p:oleObj r:id="rId18" imgW="1805298" imgH="1741500" progId="">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277600" y="6052822"/>
                        <a:ext cx="905782" cy="774635"/>
                      </a:xfrm>
                      <a:prstGeom prst="rect">
                        <a:avLst/>
                      </a:prstGeom>
                      <a:noFill/>
                    </p:spPr>
                  </p:pic>
                </p:oleObj>
              </mc:Fallback>
            </mc:AlternateContent>
          </a:graphicData>
        </a:graphic>
      </p:graphicFrame>
      <p:sp>
        <p:nvSpPr>
          <p:cNvPr id="3" name="Текст 2"/>
          <p:cNvSpPr>
            <a:spLocks noGrp="1"/>
          </p:cNvSpPr>
          <p:nvPr>
            <p:ph type="body" sz="quarter" idx="14" hasCustomPrompt="1"/>
          </p:nvPr>
        </p:nvSpPr>
        <p:spPr>
          <a:xfrm>
            <a:off x="685800" y="46039"/>
            <a:ext cx="10784149" cy="574747"/>
          </a:xfrm>
        </p:spPr>
        <p:txBody>
          <a:bodyPr>
            <a:normAutofit/>
          </a:bodyPr>
          <a:lstStyle>
            <a:lvl1pPr marL="0" indent="0" algn="ctr">
              <a:buNone/>
              <a:defRPr sz="2800" b="1">
                <a:latin typeface="Arial" panose="020B0604020202020204" pitchFamily="34" charset="0"/>
                <a:cs typeface="Arial" panose="020B0604020202020204" pitchFamily="34" charset="0"/>
              </a:defRPr>
            </a:lvl1pPr>
          </a:lstStyle>
          <a:p>
            <a:pPr lvl="0"/>
            <a:r>
              <a:rPr lang="ru-RU" dirty="0"/>
              <a:t>Заголовок слайда</a:t>
            </a:r>
          </a:p>
        </p:txBody>
      </p:sp>
    </p:spTree>
    <p:extLst>
      <p:ext uri="{BB962C8B-B14F-4D97-AF65-F5344CB8AC3E}">
        <p14:creationId xmlns:p14="http://schemas.microsoft.com/office/powerpoint/2010/main" val="1464847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F264AD6-83EC-417C-A3DC-B7CFE9249401}" type="datetimeFigureOut">
              <a:rPr lang="ru-RU" smtClean="0">
                <a:solidFill>
                  <a:prstClr val="black">
                    <a:tint val="75000"/>
                  </a:prstClr>
                </a:solidFill>
              </a:rPr>
              <a:pPr/>
              <a:t>21.07.2021</a:t>
            </a:fld>
            <a:endParaRPr lang="ru-R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ru-R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2512B-D0A4-4684-BEF5-3C105475FDCA}"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722088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F264AD6-83EC-417C-A3DC-B7CFE9249401}" type="datetimeFigureOut">
              <a:rPr lang="ru-RU" smtClean="0">
                <a:solidFill>
                  <a:prstClr val="black">
                    <a:tint val="75000"/>
                  </a:prstClr>
                </a:solidFill>
              </a:rPr>
              <a:pPr/>
              <a:t>21.07.2021</a:t>
            </a:fld>
            <a:endParaRPr lang="ru-R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ru-R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2512B-D0A4-4684-BEF5-3C105475FDCA}"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51913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F264AD6-83EC-417C-A3DC-B7CFE9249401}" type="datetimeFigureOut">
              <a:rPr lang="ru-RU" smtClean="0">
                <a:solidFill>
                  <a:prstClr val="black">
                    <a:tint val="75000"/>
                  </a:prstClr>
                </a:solidFill>
              </a:rPr>
              <a:pPr/>
              <a:t>21.07.2021</a:t>
            </a:fld>
            <a:endParaRPr lang="ru-R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ru-R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BA2512B-D0A4-4684-BEF5-3C105475FDCA}"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71970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F264AD6-83EC-417C-A3DC-B7CFE9249401}" type="datetimeFigureOut">
              <a:rPr lang="ru-RU" smtClean="0">
                <a:solidFill>
                  <a:prstClr val="black">
                    <a:tint val="75000"/>
                  </a:prstClr>
                </a:solidFill>
              </a:rPr>
              <a:pPr/>
              <a:t>21.07.2021</a:t>
            </a:fld>
            <a:endParaRPr lang="ru-RU"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ru-RU"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BA2512B-D0A4-4684-BEF5-3C105475FDCA}"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04674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F264AD6-83EC-417C-A3DC-B7CFE9249401}" type="datetimeFigureOut">
              <a:rPr lang="ru-RU" smtClean="0">
                <a:solidFill>
                  <a:prstClr val="black">
                    <a:tint val="75000"/>
                  </a:prstClr>
                </a:solidFill>
              </a:rPr>
              <a:pPr/>
              <a:t>21.07.2021</a:t>
            </a:fld>
            <a:endParaRPr lang="ru-RU"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ru-RU"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BA2512B-D0A4-4684-BEF5-3C105475FDCA}"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71426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264AD6-83EC-417C-A3DC-B7CFE9249401}" type="datetimeFigureOut">
              <a:rPr lang="ru-RU" smtClean="0">
                <a:solidFill>
                  <a:prstClr val="black">
                    <a:tint val="75000"/>
                  </a:prstClr>
                </a:solidFill>
              </a:rPr>
              <a:pPr/>
              <a:t>21.07.2021</a:t>
            </a:fld>
            <a:endParaRPr lang="ru-RU"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ru-RU"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BA2512B-D0A4-4684-BEF5-3C105475FDCA}"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487962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F264AD6-83EC-417C-A3DC-B7CFE9249401}" type="datetimeFigureOut">
              <a:rPr lang="ru-RU" smtClean="0">
                <a:solidFill>
                  <a:prstClr val="black">
                    <a:tint val="75000"/>
                  </a:prstClr>
                </a:solidFill>
              </a:rPr>
              <a:pPr/>
              <a:t>21.07.2021</a:t>
            </a:fld>
            <a:endParaRPr lang="ru-R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ru-R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BA2512B-D0A4-4684-BEF5-3C105475FDCA}"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632849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F264AD6-83EC-417C-A3DC-B7CFE9249401}" type="datetimeFigureOut">
              <a:rPr lang="ru-RU" smtClean="0">
                <a:solidFill>
                  <a:prstClr val="black">
                    <a:tint val="75000"/>
                  </a:prstClr>
                </a:solidFill>
              </a:rPr>
              <a:pPr/>
              <a:t>21.07.2021</a:t>
            </a:fld>
            <a:endParaRPr lang="ru-R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ru-R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BA2512B-D0A4-4684-BEF5-3C105475FDCA}"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542966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264AD6-83EC-417C-A3DC-B7CFE9249401}" type="datetimeFigureOut">
              <a:rPr lang="ru-RU" smtClean="0">
                <a:solidFill>
                  <a:prstClr val="black">
                    <a:tint val="75000"/>
                  </a:prstClr>
                </a:solidFill>
              </a:rPr>
              <a:pPr/>
              <a:t>21.07.2021</a:t>
            </a:fld>
            <a:endParaRPr lang="ru-RU">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2512B-D0A4-4684-BEF5-3C105475FD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9993516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p:cNvSpPr>
            <a:spLocks noGrp="1"/>
          </p:cNvSpPr>
          <p:nvPr/>
        </p:nvSpPr>
        <p:spPr>
          <a:xfrm>
            <a:off x="701748" y="2191009"/>
            <a:ext cx="11387381" cy="1567003"/>
          </a:xfrm>
          <a:prstGeom prst="rect">
            <a:avLst/>
          </a:prstGeom>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3600" b="1"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dirty="0">
                <a:solidFill>
                  <a:srgbClr val="0032C8"/>
                </a:solidFill>
                <a:latin typeface="Arial" panose="020B0604020202020204" pitchFamily="34" charset="0"/>
                <a:cs typeface="Arial" panose="020B0604020202020204" pitchFamily="34" charset="0"/>
              </a:rPr>
              <a:t>Об итогах исполнения  консолидированного бюджета Республики Татарстан за I полугодие 202</a:t>
            </a:r>
            <a:r>
              <a:rPr lang="en-US" dirty="0">
                <a:solidFill>
                  <a:srgbClr val="0032C8"/>
                </a:solidFill>
                <a:latin typeface="Arial" panose="020B0604020202020204" pitchFamily="34" charset="0"/>
                <a:cs typeface="Arial" panose="020B0604020202020204" pitchFamily="34" charset="0"/>
              </a:rPr>
              <a:t>1</a:t>
            </a:r>
            <a:r>
              <a:rPr lang="ru-RU" dirty="0">
                <a:solidFill>
                  <a:srgbClr val="0032C8"/>
                </a:solidFill>
                <a:latin typeface="Arial" panose="020B0604020202020204" pitchFamily="34" charset="0"/>
                <a:cs typeface="Arial" panose="020B0604020202020204" pitchFamily="34" charset="0"/>
              </a:rPr>
              <a:t> года и задачах до конца года</a:t>
            </a:r>
          </a:p>
        </p:txBody>
      </p:sp>
      <p:sp>
        <p:nvSpPr>
          <p:cNvPr id="6" name="Текст 1"/>
          <p:cNvSpPr txBox="1">
            <a:spLocks/>
          </p:cNvSpPr>
          <p:nvPr/>
        </p:nvSpPr>
        <p:spPr>
          <a:xfrm>
            <a:off x="701748" y="4885765"/>
            <a:ext cx="11387381" cy="914400"/>
          </a:xfrm>
          <a:prstGeom prst="rect">
            <a:avLst/>
          </a:prstGeom>
        </p:spPr>
        <p:txBody>
          <a:bodyPr vert="horz" lIns="91440" tIns="45720" rIns="91440" bIns="45720" rtlCol="0" anchor="ctr">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2800" dirty="0">
                <a:solidFill>
                  <a:srgbClr val="0032C8"/>
                </a:solidFill>
                <a:latin typeface="Arial" panose="020B0604020202020204" pitchFamily="34" charset="0"/>
                <a:cs typeface="Arial" panose="020B0604020202020204" pitchFamily="34" charset="0"/>
              </a:rPr>
              <a:t>Министр финансов Республики Татарстан</a:t>
            </a:r>
            <a:br>
              <a:rPr lang="ru-RU" sz="2800" dirty="0">
                <a:solidFill>
                  <a:srgbClr val="0032C8"/>
                </a:solidFill>
                <a:latin typeface="Arial" panose="020B0604020202020204" pitchFamily="34" charset="0"/>
                <a:cs typeface="Arial" panose="020B0604020202020204" pitchFamily="34" charset="0"/>
              </a:rPr>
            </a:br>
            <a:r>
              <a:rPr lang="ru-RU" sz="2800" dirty="0">
                <a:solidFill>
                  <a:srgbClr val="0032C8"/>
                </a:solidFill>
                <a:latin typeface="Arial" panose="020B0604020202020204" pitchFamily="34" charset="0"/>
                <a:cs typeface="Arial" panose="020B0604020202020204" pitchFamily="34" charset="0"/>
              </a:rPr>
              <a:t>Радик Рауфович Гайзатуллин</a:t>
            </a:r>
            <a:endParaRPr lang="ru-RU" sz="2800" b="1" dirty="0">
              <a:solidFill>
                <a:srgbClr val="0032C8"/>
              </a:solidFill>
              <a:latin typeface="Arial" panose="020B0604020202020204" pitchFamily="34" charset="0"/>
              <a:cs typeface="Arial" panose="020B0604020202020204" pitchFamily="34" charset="0"/>
            </a:endParaRPr>
          </a:p>
        </p:txBody>
      </p:sp>
      <p:sp>
        <p:nvSpPr>
          <p:cNvPr id="5" name="Текст 1">
            <a:extLst>
              <a:ext uri="{FF2B5EF4-FFF2-40B4-BE49-F238E27FC236}">
                <a16:creationId xmlns:a16="http://schemas.microsoft.com/office/drawing/2014/main" id="{ECAB6982-B719-4F59-BD24-4459710978A9}"/>
              </a:ext>
            </a:extLst>
          </p:cNvPr>
          <p:cNvSpPr txBox="1">
            <a:spLocks/>
          </p:cNvSpPr>
          <p:nvPr/>
        </p:nvSpPr>
        <p:spPr>
          <a:xfrm>
            <a:off x="701747" y="6355079"/>
            <a:ext cx="11387381" cy="359485"/>
          </a:xfrm>
          <a:prstGeom prst="rect">
            <a:avLst/>
          </a:prstGeom>
        </p:spPr>
        <p:txBody>
          <a:bodyPr vert="horz" lIns="91440" tIns="45720" rIns="91440" bIns="45720" rtlCol="0" anchor="ctr">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2000" dirty="0">
                <a:solidFill>
                  <a:srgbClr val="0032C8"/>
                </a:solidFill>
                <a:latin typeface="Arial" panose="020B0604020202020204" pitchFamily="34" charset="0"/>
                <a:cs typeface="Arial" panose="020B0604020202020204" pitchFamily="34" charset="0"/>
              </a:rPr>
              <a:t>23 июля 2021г.</a:t>
            </a:r>
            <a:endParaRPr lang="ru-RU" sz="2000" b="1" dirty="0">
              <a:solidFill>
                <a:srgbClr val="0032C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7554086"/>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12A81BA5-B399-43FF-9289-AE01A4336CC4}"/>
              </a:ext>
            </a:extLst>
          </p:cNvPr>
          <p:cNvSpPr>
            <a:spLocks noGrp="1"/>
          </p:cNvSpPr>
          <p:nvPr>
            <p:ph type="body" sz="quarter" idx="14"/>
          </p:nvPr>
        </p:nvSpPr>
        <p:spPr>
          <a:xfrm>
            <a:off x="890074" y="46039"/>
            <a:ext cx="11110633" cy="574747"/>
          </a:xfrm>
        </p:spPr>
        <p:txBody>
          <a:bodyPr>
            <a:noAutofit/>
          </a:bodyPr>
          <a:lstStyle/>
          <a:p>
            <a:r>
              <a:rPr lang="ru-RU" dirty="0"/>
              <a:t>Платежи по налогу на прибыль от налогоплательщиков, </a:t>
            </a:r>
            <a:br>
              <a:rPr lang="ru-RU" dirty="0"/>
            </a:br>
            <a:r>
              <a:rPr lang="ru-RU" dirty="0"/>
              <a:t>включенных в мониторинг</a:t>
            </a:r>
          </a:p>
        </p:txBody>
      </p:sp>
      <p:graphicFrame>
        <p:nvGraphicFramePr>
          <p:cNvPr id="3" name="Таблица 2"/>
          <p:cNvGraphicFramePr>
            <a:graphicFrameLocks noGrp="1"/>
          </p:cNvGraphicFramePr>
          <p:nvPr/>
        </p:nvGraphicFramePr>
        <p:xfrm>
          <a:off x="938728" y="1144557"/>
          <a:ext cx="11061979" cy="4038289"/>
        </p:xfrm>
        <a:graphic>
          <a:graphicData uri="http://schemas.openxmlformats.org/drawingml/2006/table">
            <a:tbl>
              <a:tblPr>
                <a:tableStyleId>{5C22544A-7EE6-4342-B048-85BDC9FD1C3A}</a:tableStyleId>
              </a:tblPr>
              <a:tblGrid>
                <a:gridCol w="2625269">
                  <a:extLst>
                    <a:ext uri="{9D8B030D-6E8A-4147-A177-3AD203B41FA5}">
                      <a16:colId xmlns:a16="http://schemas.microsoft.com/office/drawing/2014/main" val="20000"/>
                    </a:ext>
                  </a:extLst>
                </a:gridCol>
                <a:gridCol w="1187113">
                  <a:extLst>
                    <a:ext uri="{9D8B030D-6E8A-4147-A177-3AD203B41FA5}">
                      <a16:colId xmlns:a16="http://schemas.microsoft.com/office/drawing/2014/main" val="20001"/>
                    </a:ext>
                  </a:extLst>
                </a:gridCol>
                <a:gridCol w="867266">
                  <a:extLst>
                    <a:ext uri="{9D8B030D-6E8A-4147-A177-3AD203B41FA5}">
                      <a16:colId xmlns:a16="http://schemas.microsoft.com/office/drawing/2014/main" val="20002"/>
                    </a:ext>
                  </a:extLst>
                </a:gridCol>
                <a:gridCol w="735291">
                  <a:extLst>
                    <a:ext uri="{9D8B030D-6E8A-4147-A177-3AD203B41FA5}">
                      <a16:colId xmlns:a16="http://schemas.microsoft.com/office/drawing/2014/main" val="20003"/>
                    </a:ext>
                  </a:extLst>
                </a:gridCol>
                <a:gridCol w="999241">
                  <a:extLst>
                    <a:ext uri="{9D8B030D-6E8A-4147-A177-3AD203B41FA5}">
                      <a16:colId xmlns:a16="http://schemas.microsoft.com/office/drawing/2014/main" val="20004"/>
                    </a:ext>
                  </a:extLst>
                </a:gridCol>
                <a:gridCol w="961534">
                  <a:extLst>
                    <a:ext uri="{9D8B030D-6E8A-4147-A177-3AD203B41FA5}">
                      <a16:colId xmlns:a16="http://schemas.microsoft.com/office/drawing/2014/main" val="20005"/>
                    </a:ext>
                  </a:extLst>
                </a:gridCol>
                <a:gridCol w="735291">
                  <a:extLst>
                    <a:ext uri="{9D8B030D-6E8A-4147-A177-3AD203B41FA5}">
                      <a16:colId xmlns:a16="http://schemas.microsoft.com/office/drawing/2014/main" val="20006"/>
                    </a:ext>
                  </a:extLst>
                </a:gridCol>
                <a:gridCol w="1093509">
                  <a:extLst>
                    <a:ext uri="{9D8B030D-6E8A-4147-A177-3AD203B41FA5}">
                      <a16:colId xmlns:a16="http://schemas.microsoft.com/office/drawing/2014/main" val="20007"/>
                    </a:ext>
                  </a:extLst>
                </a:gridCol>
                <a:gridCol w="1008668">
                  <a:extLst>
                    <a:ext uri="{9D8B030D-6E8A-4147-A177-3AD203B41FA5}">
                      <a16:colId xmlns:a16="http://schemas.microsoft.com/office/drawing/2014/main" val="20008"/>
                    </a:ext>
                  </a:extLst>
                </a:gridCol>
                <a:gridCol w="848797">
                  <a:extLst>
                    <a:ext uri="{9D8B030D-6E8A-4147-A177-3AD203B41FA5}">
                      <a16:colId xmlns:a16="http://schemas.microsoft.com/office/drawing/2014/main" val="20009"/>
                    </a:ext>
                  </a:extLst>
                </a:gridCol>
              </a:tblGrid>
              <a:tr h="385027">
                <a:tc rowSpan="2">
                  <a:txBody>
                    <a:bodyPr/>
                    <a:lstStyle/>
                    <a:p>
                      <a:pPr algn="ctr" fontAlgn="b"/>
                      <a:r>
                        <a:rPr lang="ru-RU" sz="1200" u="none" strike="noStrike" dirty="0">
                          <a:solidFill>
                            <a:schemeClr val="bg1"/>
                          </a:solidFill>
                          <a:effectLst/>
                          <a:latin typeface="Arial Narrow" panose="020B0606020202030204" pitchFamily="34" charset="0"/>
                        </a:rPr>
                        <a:t> </a:t>
                      </a:r>
                      <a:endParaRPr lang="ru-RU" sz="1200" b="0" i="0" u="none" strike="noStrike" dirty="0">
                        <a:solidFill>
                          <a:schemeClr val="bg1"/>
                        </a:solidFill>
                        <a:effectLst/>
                        <a:latin typeface="Arial Narrow" panose="020B0606020202030204" pitchFamily="34" charset="0"/>
                      </a:endParaRPr>
                    </a:p>
                  </a:txBody>
                  <a:tcPr marL="8384" marR="8384" marT="838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solidFill>
                  </a:tcPr>
                </a:tc>
                <a:tc gridSpan="3">
                  <a:txBody>
                    <a:bodyPr/>
                    <a:lstStyle/>
                    <a:p>
                      <a:pPr algn="ctr" fontAlgn="b"/>
                      <a:r>
                        <a:rPr lang="en-US" sz="2400" b="1" u="none" strike="noStrike" dirty="0">
                          <a:solidFill>
                            <a:schemeClr val="bg1"/>
                          </a:solidFill>
                          <a:effectLst/>
                          <a:latin typeface="Arial Narrow" panose="020B0606020202030204" pitchFamily="34" charset="0"/>
                        </a:rPr>
                        <a:t>I</a:t>
                      </a:r>
                      <a:r>
                        <a:rPr lang="ru-RU" sz="2400" b="1" u="none" strike="noStrike" dirty="0">
                          <a:solidFill>
                            <a:schemeClr val="bg1"/>
                          </a:solidFill>
                          <a:effectLst/>
                          <a:latin typeface="Arial Narrow" panose="020B0606020202030204" pitchFamily="34" charset="0"/>
                        </a:rPr>
                        <a:t> полугодие 2019г.</a:t>
                      </a:r>
                      <a:endParaRPr lang="ru-RU" sz="2400" b="1" i="0" u="none" strike="noStrike" dirty="0">
                        <a:solidFill>
                          <a:schemeClr val="bg1"/>
                        </a:solidFill>
                        <a:effectLst/>
                        <a:latin typeface="Arial Narrow" panose="020B0606020202030204" pitchFamily="34" charset="0"/>
                      </a:endParaRPr>
                    </a:p>
                  </a:txBody>
                  <a:tcPr marL="8384" marR="8384" marT="838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solidFill>
                  </a:tcPr>
                </a:tc>
                <a:tc hMerge="1">
                  <a:txBody>
                    <a:bodyPr/>
                    <a:lstStyle/>
                    <a:p>
                      <a:endParaRPr lang="ru-RU"/>
                    </a:p>
                  </a:txBody>
                  <a:tcPr/>
                </a:tc>
                <a:tc hMerge="1">
                  <a:txBody>
                    <a:bodyPr/>
                    <a:lstStyle/>
                    <a:p>
                      <a:endParaRPr lang="ru-RU"/>
                    </a:p>
                  </a:txBody>
                  <a:tcPr/>
                </a:tc>
                <a:tc gridSpan="3">
                  <a:txBody>
                    <a:bodyPr/>
                    <a:lstStyle/>
                    <a:p>
                      <a:pPr algn="ctr" fontAlgn="b"/>
                      <a:r>
                        <a:rPr lang="en-US" sz="2400" b="1" u="none" strike="noStrike" dirty="0">
                          <a:solidFill>
                            <a:schemeClr val="bg1"/>
                          </a:solidFill>
                          <a:effectLst/>
                          <a:latin typeface="Arial Narrow" panose="020B0606020202030204" pitchFamily="34" charset="0"/>
                        </a:rPr>
                        <a:t>I</a:t>
                      </a:r>
                      <a:r>
                        <a:rPr lang="ru-RU" sz="2400" b="1" u="none" strike="noStrike" dirty="0">
                          <a:solidFill>
                            <a:schemeClr val="bg1"/>
                          </a:solidFill>
                          <a:effectLst/>
                          <a:latin typeface="Arial Narrow" panose="020B0606020202030204" pitchFamily="34" charset="0"/>
                        </a:rPr>
                        <a:t> полугодие  2020г.</a:t>
                      </a:r>
                      <a:endParaRPr lang="ru-RU" sz="2400" b="1" i="0" u="none" strike="noStrike" dirty="0">
                        <a:solidFill>
                          <a:schemeClr val="bg1"/>
                        </a:solidFill>
                        <a:effectLst/>
                        <a:latin typeface="Arial Narrow" panose="020B0606020202030204" pitchFamily="34" charset="0"/>
                      </a:endParaRPr>
                    </a:p>
                  </a:txBody>
                  <a:tcPr marL="8384" marR="8384" marT="838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solidFill>
                  </a:tcPr>
                </a:tc>
                <a:tc hMerge="1">
                  <a:txBody>
                    <a:bodyPr/>
                    <a:lstStyle/>
                    <a:p>
                      <a:endParaRPr lang="ru-RU"/>
                    </a:p>
                  </a:txBody>
                  <a:tcPr/>
                </a:tc>
                <a:tc hMerge="1">
                  <a:txBody>
                    <a:bodyPr/>
                    <a:lstStyle/>
                    <a:p>
                      <a:endParaRPr lang="ru-RU"/>
                    </a:p>
                  </a:txBody>
                  <a:tcPr/>
                </a:tc>
                <a:tc gridSpan="3">
                  <a:txBody>
                    <a:bodyPr/>
                    <a:lstStyle/>
                    <a:p>
                      <a:pPr algn="ctr" fontAlgn="b"/>
                      <a:r>
                        <a:rPr lang="en-US" sz="2400" b="1" u="none" strike="noStrike" dirty="0">
                          <a:solidFill>
                            <a:schemeClr val="bg1"/>
                          </a:solidFill>
                          <a:effectLst/>
                          <a:latin typeface="Arial Narrow" panose="020B0606020202030204" pitchFamily="34" charset="0"/>
                        </a:rPr>
                        <a:t>I </a:t>
                      </a:r>
                      <a:r>
                        <a:rPr lang="ru-RU" sz="2400" b="1" u="none" strike="noStrike" dirty="0">
                          <a:solidFill>
                            <a:schemeClr val="bg1"/>
                          </a:solidFill>
                          <a:effectLst/>
                          <a:latin typeface="Arial Narrow" panose="020B0606020202030204" pitchFamily="34" charset="0"/>
                        </a:rPr>
                        <a:t>полугодие 2021г.</a:t>
                      </a:r>
                      <a:endParaRPr lang="ru-RU" sz="2400" b="1" i="0" u="none" strike="noStrike" dirty="0">
                        <a:solidFill>
                          <a:schemeClr val="bg1"/>
                        </a:solidFill>
                        <a:effectLst/>
                        <a:latin typeface="Arial Narrow" panose="020B0606020202030204" pitchFamily="34" charset="0"/>
                      </a:endParaRPr>
                    </a:p>
                  </a:txBody>
                  <a:tcPr marL="8384" marR="8384" marT="838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899328">
                <a:tc vMerge="1">
                  <a:txBody>
                    <a:bodyPr/>
                    <a:lstStyle/>
                    <a:p>
                      <a:endParaRPr lang="ru-RU"/>
                    </a:p>
                  </a:txBody>
                  <a:tcPr/>
                </a:tc>
                <a:tc>
                  <a:txBody>
                    <a:bodyPr/>
                    <a:lstStyle/>
                    <a:p>
                      <a:pPr algn="ctr" fontAlgn="b"/>
                      <a:r>
                        <a:rPr lang="ru-RU" sz="1800" b="1" u="none" strike="noStrike" dirty="0">
                          <a:solidFill>
                            <a:schemeClr val="bg1"/>
                          </a:solidFill>
                          <a:effectLst/>
                          <a:latin typeface="Arial Narrow" panose="020B0606020202030204" pitchFamily="34" charset="0"/>
                        </a:rPr>
                        <a:t>Кол-во, </a:t>
                      </a:r>
                    </a:p>
                    <a:p>
                      <a:pPr algn="ctr" fontAlgn="b"/>
                      <a:r>
                        <a:rPr lang="ru-RU" sz="1800" b="1" u="none" strike="noStrike" dirty="0" err="1">
                          <a:solidFill>
                            <a:schemeClr val="bg1"/>
                          </a:solidFill>
                          <a:effectLst/>
                          <a:latin typeface="Arial Narrow" panose="020B0606020202030204" pitchFamily="34" charset="0"/>
                        </a:rPr>
                        <a:t>ед</a:t>
                      </a:r>
                      <a:endParaRPr lang="ru-RU" sz="1800" b="1" i="0" u="none" strike="noStrike" dirty="0">
                        <a:solidFill>
                          <a:schemeClr val="bg1"/>
                        </a:solidFill>
                        <a:effectLst/>
                        <a:latin typeface="Arial Narrow" panose="020B0606020202030204" pitchFamily="34"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solidFill>
                  </a:tcPr>
                </a:tc>
                <a:tc>
                  <a:txBody>
                    <a:bodyPr/>
                    <a:lstStyle/>
                    <a:p>
                      <a:pPr algn="ctr" fontAlgn="b"/>
                      <a:r>
                        <a:rPr lang="ru-RU" sz="1600" b="1" u="none" strike="noStrike" dirty="0">
                          <a:solidFill>
                            <a:schemeClr val="bg1"/>
                          </a:solidFill>
                          <a:effectLst/>
                          <a:latin typeface="Arial Narrow" panose="020B0606020202030204" pitchFamily="34" charset="0"/>
                        </a:rPr>
                        <a:t>сумма, млрд.</a:t>
                      </a:r>
                      <a:br>
                        <a:rPr lang="ru-RU" sz="1600" b="1" u="none" strike="noStrike" dirty="0">
                          <a:solidFill>
                            <a:schemeClr val="bg1"/>
                          </a:solidFill>
                          <a:effectLst/>
                          <a:latin typeface="Arial Narrow" panose="020B0606020202030204" pitchFamily="34" charset="0"/>
                        </a:rPr>
                      </a:br>
                      <a:r>
                        <a:rPr lang="ru-RU" sz="1600" b="1" u="none" strike="noStrike" dirty="0">
                          <a:solidFill>
                            <a:schemeClr val="bg1"/>
                          </a:solidFill>
                          <a:effectLst/>
                          <a:latin typeface="Arial Narrow" panose="020B0606020202030204" pitchFamily="34" charset="0"/>
                        </a:rPr>
                        <a:t>рублей</a:t>
                      </a:r>
                      <a:endParaRPr lang="ru-RU" sz="1600" b="1" i="0" u="none" strike="noStrike" dirty="0">
                        <a:solidFill>
                          <a:schemeClr val="bg1"/>
                        </a:solidFill>
                        <a:effectLst/>
                        <a:latin typeface="Arial Narrow" panose="020B0606020202030204" pitchFamily="34"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solidFill>
                  </a:tcPr>
                </a:tc>
                <a:tc>
                  <a:txBody>
                    <a:bodyPr/>
                    <a:lstStyle/>
                    <a:p>
                      <a:pPr algn="ctr" fontAlgn="b"/>
                      <a:r>
                        <a:rPr lang="ru-RU" sz="1600" b="1" u="none" strike="noStrike" dirty="0">
                          <a:solidFill>
                            <a:schemeClr val="bg1"/>
                          </a:solidFill>
                          <a:effectLst/>
                          <a:latin typeface="Arial Narrow" panose="020B0606020202030204" pitchFamily="34" charset="0"/>
                        </a:rPr>
                        <a:t>уд. вес,%</a:t>
                      </a:r>
                      <a:endParaRPr lang="ru-RU" sz="1600" b="1" i="0" u="none" strike="noStrike" dirty="0">
                        <a:solidFill>
                          <a:schemeClr val="bg1"/>
                        </a:solidFill>
                        <a:effectLst/>
                        <a:latin typeface="Arial Narrow" panose="020B0606020202030204" pitchFamily="34"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solidFill>
                  </a:tcPr>
                </a:tc>
                <a:tc>
                  <a:txBody>
                    <a:bodyPr/>
                    <a:lstStyle/>
                    <a:p>
                      <a:pPr algn="ctr" fontAlgn="b"/>
                      <a:r>
                        <a:rPr lang="ru-RU" sz="1800" b="1" u="none" strike="noStrike" dirty="0">
                          <a:solidFill>
                            <a:schemeClr val="bg1"/>
                          </a:solidFill>
                          <a:effectLst/>
                          <a:latin typeface="Arial Narrow" panose="020B0606020202030204" pitchFamily="34" charset="0"/>
                        </a:rPr>
                        <a:t>Кол-во, </a:t>
                      </a:r>
                    </a:p>
                    <a:p>
                      <a:pPr algn="ctr" fontAlgn="b"/>
                      <a:r>
                        <a:rPr lang="ru-RU" sz="1800" b="1" u="none" strike="noStrike" dirty="0" err="1">
                          <a:solidFill>
                            <a:schemeClr val="bg1"/>
                          </a:solidFill>
                          <a:effectLst/>
                          <a:latin typeface="Arial Narrow" panose="020B0606020202030204" pitchFamily="34" charset="0"/>
                        </a:rPr>
                        <a:t>ед</a:t>
                      </a:r>
                      <a:endParaRPr lang="ru-RU" sz="1800" b="1" i="0" u="none" strike="noStrike" dirty="0">
                        <a:solidFill>
                          <a:schemeClr val="bg1"/>
                        </a:solidFill>
                        <a:effectLst/>
                        <a:latin typeface="Arial Narrow" panose="020B0606020202030204" pitchFamily="34"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solidFill>
                  </a:tcPr>
                </a:tc>
                <a:tc>
                  <a:txBody>
                    <a:bodyPr/>
                    <a:lstStyle/>
                    <a:p>
                      <a:pPr algn="ctr" fontAlgn="b"/>
                      <a:r>
                        <a:rPr lang="ru-RU" sz="1600" b="1" u="none" strike="noStrike" dirty="0">
                          <a:solidFill>
                            <a:schemeClr val="bg1"/>
                          </a:solidFill>
                          <a:effectLst/>
                          <a:latin typeface="Arial Narrow" panose="020B0606020202030204" pitchFamily="34" charset="0"/>
                        </a:rPr>
                        <a:t>сумма, млрд.</a:t>
                      </a:r>
                      <a:br>
                        <a:rPr lang="ru-RU" sz="1600" b="1" u="none" strike="noStrike" dirty="0">
                          <a:solidFill>
                            <a:schemeClr val="bg1"/>
                          </a:solidFill>
                          <a:effectLst/>
                          <a:latin typeface="Arial Narrow" panose="020B0606020202030204" pitchFamily="34" charset="0"/>
                        </a:rPr>
                      </a:br>
                      <a:r>
                        <a:rPr lang="ru-RU" sz="1600" b="1" u="none" strike="noStrike" dirty="0">
                          <a:solidFill>
                            <a:schemeClr val="bg1"/>
                          </a:solidFill>
                          <a:effectLst/>
                          <a:latin typeface="Arial Narrow" panose="020B0606020202030204" pitchFamily="34" charset="0"/>
                        </a:rPr>
                        <a:t>рублей</a:t>
                      </a:r>
                      <a:endParaRPr lang="ru-RU" sz="1600" b="1" i="0" u="none" strike="noStrike" dirty="0">
                        <a:solidFill>
                          <a:schemeClr val="bg1"/>
                        </a:solidFill>
                        <a:effectLst/>
                        <a:latin typeface="Arial Narrow" panose="020B0606020202030204" pitchFamily="34"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solidFill>
                  </a:tcPr>
                </a:tc>
                <a:tc>
                  <a:txBody>
                    <a:bodyPr/>
                    <a:lstStyle/>
                    <a:p>
                      <a:pPr algn="ctr" fontAlgn="b"/>
                      <a:r>
                        <a:rPr lang="ru-RU" sz="1600" b="1" u="none" strike="noStrike" dirty="0">
                          <a:solidFill>
                            <a:schemeClr val="bg1"/>
                          </a:solidFill>
                          <a:effectLst/>
                          <a:latin typeface="Arial Narrow" panose="020B0606020202030204" pitchFamily="34" charset="0"/>
                        </a:rPr>
                        <a:t>уд. вес,%</a:t>
                      </a:r>
                      <a:endParaRPr lang="ru-RU" sz="1600" b="1" i="0" u="none" strike="noStrike" dirty="0">
                        <a:solidFill>
                          <a:schemeClr val="bg1"/>
                        </a:solidFill>
                        <a:effectLst/>
                        <a:latin typeface="Arial Narrow" panose="020B0606020202030204" pitchFamily="34"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solidFill>
                  </a:tcPr>
                </a:tc>
                <a:tc>
                  <a:txBody>
                    <a:bodyPr/>
                    <a:lstStyle/>
                    <a:p>
                      <a:pPr algn="ctr" fontAlgn="b"/>
                      <a:r>
                        <a:rPr lang="ru-RU" sz="1800" b="1" u="none" strike="noStrike" dirty="0">
                          <a:solidFill>
                            <a:schemeClr val="bg1"/>
                          </a:solidFill>
                          <a:effectLst/>
                          <a:latin typeface="Arial Narrow" panose="020B0606020202030204" pitchFamily="34" charset="0"/>
                        </a:rPr>
                        <a:t>Кол-во,</a:t>
                      </a:r>
                    </a:p>
                    <a:p>
                      <a:pPr algn="ctr" fontAlgn="b"/>
                      <a:r>
                        <a:rPr lang="ru-RU" sz="1800" b="1" u="none" strike="noStrike" dirty="0" err="1">
                          <a:solidFill>
                            <a:schemeClr val="bg1"/>
                          </a:solidFill>
                          <a:effectLst/>
                          <a:latin typeface="Arial Narrow" panose="020B0606020202030204" pitchFamily="34" charset="0"/>
                        </a:rPr>
                        <a:t>ед</a:t>
                      </a:r>
                      <a:endParaRPr lang="ru-RU" sz="1800" b="1" i="0" u="none" strike="noStrike" dirty="0">
                        <a:solidFill>
                          <a:schemeClr val="bg1"/>
                        </a:solidFill>
                        <a:effectLst/>
                        <a:latin typeface="Arial Narrow" panose="020B0606020202030204" pitchFamily="34"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solidFill>
                  </a:tcPr>
                </a:tc>
                <a:tc>
                  <a:txBody>
                    <a:bodyPr/>
                    <a:lstStyle/>
                    <a:p>
                      <a:pPr algn="ctr" fontAlgn="b"/>
                      <a:r>
                        <a:rPr lang="ru-RU" sz="1600" b="1" u="none" strike="noStrike" dirty="0">
                          <a:solidFill>
                            <a:schemeClr val="bg1"/>
                          </a:solidFill>
                          <a:effectLst/>
                          <a:latin typeface="Arial Narrow" panose="020B0606020202030204" pitchFamily="34" charset="0"/>
                        </a:rPr>
                        <a:t>сумма, млрд.</a:t>
                      </a:r>
                      <a:br>
                        <a:rPr lang="ru-RU" sz="1600" b="1" u="none" strike="noStrike" dirty="0">
                          <a:solidFill>
                            <a:schemeClr val="bg1"/>
                          </a:solidFill>
                          <a:effectLst/>
                          <a:latin typeface="Arial Narrow" panose="020B0606020202030204" pitchFamily="34" charset="0"/>
                        </a:rPr>
                      </a:br>
                      <a:r>
                        <a:rPr lang="ru-RU" sz="1600" b="1" u="none" strike="noStrike" dirty="0">
                          <a:solidFill>
                            <a:schemeClr val="bg1"/>
                          </a:solidFill>
                          <a:effectLst/>
                          <a:latin typeface="Arial Narrow" panose="020B0606020202030204" pitchFamily="34" charset="0"/>
                        </a:rPr>
                        <a:t>рублей</a:t>
                      </a:r>
                      <a:endParaRPr lang="ru-RU" sz="1600" b="1" i="0" u="none" strike="noStrike" dirty="0">
                        <a:solidFill>
                          <a:schemeClr val="bg1"/>
                        </a:solidFill>
                        <a:effectLst/>
                        <a:latin typeface="Arial Narrow" panose="020B0606020202030204" pitchFamily="34"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solidFill>
                  </a:tcPr>
                </a:tc>
                <a:tc>
                  <a:txBody>
                    <a:bodyPr/>
                    <a:lstStyle/>
                    <a:p>
                      <a:pPr algn="ctr" fontAlgn="b"/>
                      <a:r>
                        <a:rPr lang="ru-RU" sz="1600" b="1" u="none" strike="noStrike" dirty="0">
                          <a:solidFill>
                            <a:schemeClr val="bg1"/>
                          </a:solidFill>
                          <a:effectLst/>
                          <a:latin typeface="Arial Narrow" panose="020B0606020202030204" pitchFamily="34" charset="0"/>
                        </a:rPr>
                        <a:t>уд. вес,%</a:t>
                      </a:r>
                      <a:endParaRPr lang="ru-RU" sz="1600" b="1" i="0" u="none" strike="noStrike" dirty="0">
                        <a:solidFill>
                          <a:schemeClr val="bg1"/>
                        </a:solidFill>
                        <a:effectLst/>
                        <a:latin typeface="Arial Narrow" panose="020B0606020202030204" pitchFamily="34"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1134468">
                <a:tc>
                  <a:txBody>
                    <a:bodyPr/>
                    <a:lstStyle/>
                    <a:p>
                      <a:pPr algn="l" fontAlgn="ctr"/>
                      <a:r>
                        <a:rPr lang="ru-RU" sz="2000" b="1" u="none" strike="noStrike" dirty="0">
                          <a:solidFill>
                            <a:schemeClr val="bg1"/>
                          </a:solidFill>
                          <a:effectLst/>
                          <a:latin typeface="Arial Narrow" panose="020B0606020202030204" pitchFamily="34" charset="0"/>
                        </a:rPr>
                        <a:t>Налогоплательщики, включенные в мониторинг</a:t>
                      </a:r>
                      <a:endParaRPr lang="ru-RU" sz="2000" b="1" i="0" u="none" strike="noStrike" dirty="0">
                        <a:solidFill>
                          <a:schemeClr val="bg1"/>
                        </a:solidFill>
                        <a:effectLst/>
                        <a:latin typeface="Arial Narrow" panose="020B0606020202030204" pitchFamily="34" charset="0"/>
                      </a:endParaRPr>
                    </a:p>
                  </a:txBody>
                  <a:tcPr marL="72000" marR="8384" marT="838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solidFill>
                  </a:tcPr>
                </a:tc>
                <a:tc>
                  <a:txBody>
                    <a:bodyPr/>
                    <a:lstStyle/>
                    <a:p>
                      <a:pPr algn="r" fontAlgn="ctr"/>
                      <a:r>
                        <a:rPr lang="ru-RU" sz="2800" b="1" u="none" strike="noStrike" dirty="0">
                          <a:solidFill>
                            <a:schemeClr val="bg1"/>
                          </a:solidFill>
                          <a:effectLst/>
                          <a:latin typeface="Arial Narrow" panose="020B0606020202030204" pitchFamily="34" charset="0"/>
                        </a:rPr>
                        <a:t>1 113</a:t>
                      </a:r>
                      <a:endParaRPr lang="ru-RU" sz="2800" b="1" i="0" u="none" strike="noStrike" dirty="0">
                        <a:solidFill>
                          <a:schemeClr val="bg1"/>
                        </a:solidFill>
                        <a:effectLst/>
                        <a:latin typeface="Arial Narrow" panose="020B0606020202030204" pitchFamily="34" charset="0"/>
                      </a:endParaRPr>
                    </a:p>
                  </a:txBody>
                  <a:tcPr marL="72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solidFill>
                  </a:tcPr>
                </a:tc>
                <a:tc>
                  <a:txBody>
                    <a:bodyPr/>
                    <a:lstStyle/>
                    <a:p>
                      <a:pPr algn="r" fontAlgn="ctr"/>
                      <a:r>
                        <a:rPr lang="ru-RU" sz="2800" b="1" i="0" u="none" strike="noStrike" dirty="0">
                          <a:solidFill>
                            <a:schemeClr val="bg1"/>
                          </a:solidFill>
                          <a:effectLst/>
                          <a:latin typeface="Arial Narrow" panose="020B0606020202030204" pitchFamily="34" charset="0"/>
                        </a:rPr>
                        <a:t>46,1</a:t>
                      </a:r>
                    </a:p>
                  </a:txBody>
                  <a:tcPr marL="72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solidFill>
                  </a:tcPr>
                </a:tc>
                <a:tc>
                  <a:txBody>
                    <a:bodyPr/>
                    <a:lstStyle/>
                    <a:p>
                      <a:pPr algn="r" fontAlgn="ctr"/>
                      <a:r>
                        <a:rPr lang="ru-RU" sz="2800" b="1" u="none" strike="noStrike" dirty="0">
                          <a:solidFill>
                            <a:schemeClr val="bg1"/>
                          </a:solidFill>
                          <a:effectLst/>
                          <a:latin typeface="Arial Narrow" panose="020B0606020202030204" pitchFamily="34" charset="0"/>
                        </a:rPr>
                        <a:t>100 </a:t>
                      </a:r>
                      <a:endParaRPr lang="ru-RU" sz="2800" b="1" i="0" u="none" strike="noStrike" dirty="0">
                        <a:solidFill>
                          <a:schemeClr val="bg1"/>
                        </a:solidFill>
                        <a:effectLst/>
                        <a:latin typeface="Arial Narrow" panose="020B0606020202030204" pitchFamily="34" charset="0"/>
                      </a:endParaRPr>
                    </a:p>
                  </a:txBody>
                  <a:tcPr marL="72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solidFill>
                  </a:tcPr>
                </a:tc>
                <a:tc>
                  <a:txBody>
                    <a:bodyPr/>
                    <a:lstStyle/>
                    <a:p>
                      <a:pPr algn="r" fontAlgn="ctr"/>
                      <a:r>
                        <a:rPr lang="ru-RU" sz="2800" b="1" u="none" strike="noStrike" dirty="0">
                          <a:solidFill>
                            <a:schemeClr val="bg1"/>
                          </a:solidFill>
                          <a:effectLst/>
                          <a:latin typeface="Arial Narrow" panose="020B0606020202030204" pitchFamily="34" charset="0"/>
                        </a:rPr>
                        <a:t>1 251   </a:t>
                      </a:r>
                      <a:endParaRPr lang="ru-RU" sz="2800" b="1" i="0" u="none" strike="noStrike" dirty="0">
                        <a:solidFill>
                          <a:schemeClr val="bg1"/>
                        </a:solidFill>
                        <a:effectLst/>
                        <a:latin typeface="Arial Narrow" panose="020B0606020202030204" pitchFamily="34" charset="0"/>
                      </a:endParaRPr>
                    </a:p>
                  </a:txBody>
                  <a:tcPr marL="72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solidFill>
                  </a:tcPr>
                </a:tc>
                <a:tc>
                  <a:txBody>
                    <a:bodyPr/>
                    <a:lstStyle/>
                    <a:p>
                      <a:pPr algn="r" fontAlgn="ctr"/>
                      <a:r>
                        <a:rPr lang="ru-RU" sz="2800" b="1" u="none" strike="noStrike" dirty="0">
                          <a:solidFill>
                            <a:schemeClr val="bg1"/>
                          </a:solidFill>
                          <a:effectLst/>
                          <a:latin typeface="Arial Narrow" panose="020B0606020202030204" pitchFamily="34" charset="0"/>
                        </a:rPr>
                        <a:t>21,2   </a:t>
                      </a:r>
                      <a:endParaRPr lang="ru-RU" sz="2800" b="1" i="0" u="none" strike="noStrike" dirty="0">
                        <a:solidFill>
                          <a:schemeClr val="bg1"/>
                        </a:solidFill>
                        <a:effectLst/>
                        <a:latin typeface="Arial Narrow" panose="020B0606020202030204" pitchFamily="34" charset="0"/>
                      </a:endParaRPr>
                    </a:p>
                  </a:txBody>
                  <a:tcPr marL="72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solidFill>
                  </a:tcPr>
                </a:tc>
                <a:tc>
                  <a:txBody>
                    <a:bodyPr/>
                    <a:lstStyle/>
                    <a:p>
                      <a:pPr algn="r" fontAlgn="ctr"/>
                      <a:r>
                        <a:rPr lang="ru-RU" sz="2800" b="1" u="none" strike="noStrike" dirty="0">
                          <a:solidFill>
                            <a:schemeClr val="bg1"/>
                          </a:solidFill>
                          <a:effectLst/>
                          <a:latin typeface="Arial Narrow" panose="020B0606020202030204" pitchFamily="34" charset="0"/>
                        </a:rPr>
                        <a:t>100   </a:t>
                      </a:r>
                      <a:endParaRPr lang="ru-RU" sz="2800" b="1" i="0" u="none" strike="noStrike" dirty="0">
                        <a:solidFill>
                          <a:schemeClr val="bg1"/>
                        </a:solidFill>
                        <a:effectLst/>
                        <a:latin typeface="Arial Narrow" panose="020B0606020202030204" pitchFamily="34" charset="0"/>
                      </a:endParaRPr>
                    </a:p>
                  </a:txBody>
                  <a:tcPr marL="72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solidFill>
                  </a:tcPr>
                </a:tc>
                <a:tc>
                  <a:txBody>
                    <a:bodyPr/>
                    <a:lstStyle/>
                    <a:p>
                      <a:pPr algn="r" fontAlgn="ctr"/>
                      <a:r>
                        <a:rPr lang="ru-RU" sz="2800" b="1" u="none" strike="noStrike" dirty="0">
                          <a:solidFill>
                            <a:schemeClr val="bg1"/>
                          </a:solidFill>
                          <a:effectLst/>
                          <a:latin typeface="Arial Narrow" panose="020B0606020202030204" pitchFamily="34" charset="0"/>
                        </a:rPr>
                        <a:t>1 286  </a:t>
                      </a:r>
                      <a:endParaRPr lang="ru-RU" sz="2800" b="1" i="0" u="none" strike="noStrike" dirty="0">
                        <a:solidFill>
                          <a:schemeClr val="bg1"/>
                        </a:solidFill>
                        <a:effectLst/>
                        <a:latin typeface="Arial Narrow" panose="020B0606020202030204" pitchFamily="34" charset="0"/>
                      </a:endParaRPr>
                    </a:p>
                  </a:txBody>
                  <a:tcPr marL="72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solidFill>
                  </a:tcPr>
                </a:tc>
                <a:tc>
                  <a:txBody>
                    <a:bodyPr/>
                    <a:lstStyle/>
                    <a:p>
                      <a:pPr algn="r" fontAlgn="ctr"/>
                      <a:r>
                        <a:rPr lang="ru-RU" sz="2800" b="1" u="none" strike="noStrike" dirty="0">
                          <a:solidFill>
                            <a:schemeClr val="bg1"/>
                          </a:solidFill>
                          <a:effectLst/>
                          <a:latin typeface="Arial Narrow" panose="020B0606020202030204" pitchFamily="34" charset="0"/>
                        </a:rPr>
                        <a:t>48,1   </a:t>
                      </a:r>
                      <a:endParaRPr lang="ru-RU" sz="2800" b="1" i="0" u="none" strike="noStrike" dirty="0">
                        <a:solidFill>
                          <a:schemeClr val="bg1"/>
                        </a:solidFill>
                        <a:effectLst/>
                        <a:latin typeface="Arial Narrow" panose="020B0606020202030204" pitchFamily="34" charset="0"/>
                      </a:endParaRPr>
                    </a:p>
                  </a:txBody>
                  <a:tcPr marL="72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solidFill>
                  </a:tcPr>
                </a:tc>
                <a:tc>
                  <a:txBody>
                    <a:bodyPr/>
                    <a:lstStyle/>
                    <a:p>
                      <a:pPr algn="r" fontAlgn="ctr"/>
                      <a:r>
                        <a:rPr lang="ru-RU" sz="2800" b="1" u="none" strike="noStrike" dirty="0">
                          <a:solidFill>
                            <a:schemeClr val="bg1"/>
                          </a:solidFill>
                          <a:effectLst/>
                          <a:latin typeface="Arial Narrow" panose="020B0606020202030204" pitchFamily="34" charset="0"/>
                        </a:rPr>
                        <a:t>100   </a:t>
                      </a:r>
                      <a:endParaRPr lang="ru-RU" sz="2800" b="1" i="0" u="none" strike="noStrike" dirty="0">
                        <a:solidFill>
                          <a:schemeClr val="bg1"/>
                        </a:solidFill>
                        <a:effectLst/>
                        <a:latin typeface="Arial Narrow" panose="020B0606020202030204" pitchFamily="34" charset="0"/>
                      </a:endParaRPr>
                    </a:p>
                  </a:txBody>
                  <a:tcPr marL="72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909636">
                <a:tc>
                  <a:txBody>
                    <a:bodyPr/>
                    <a:lstStyle/>
                    <a:p>
                      <a:pPr algn="l" fontAlgn="ctr"/>
                      <a:r>
                        <a:rPr lang="ru-RU" sz="2400" u="none" strike="noStrike" dirty="0">
                          <a:solidFill>
                            <a:schemeClr val="tx1"/>
                          </a:solidFill>
                          <a:effectLst/>
                          <a:latin typeface="Arial Narrow" panose="020B0606020202030204" pitchFamily="34" charset="0"/>
                        </a:rPr>
                        <a:t>Крупные плательщики и МНК</a:t>
                      </a:r>
                      <a:endParaRPr lang="ru-RU" sz="2400" b="0" i="0" u="none" strike="noStrike" dirty="0">
                        <a:solidFill>
                          <a:schemeClr val="tx1"/>
                        </a:solidFill>
                        <a:effectLst/>
                        <a:latin typeface="Arial Narrow" panose="020B0606020202030204" pitchFamily="34" charset="0"/>
                      </a:endParaRPr>
                    </a:p>
                  </a:txBody>
                  <a:tcPr marL="72000" marR="8384" marT="838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2400" u="none" strike="noStrike" dirty="0">
                          <a:solidFill>
                            <a:schemeClr val="accent1">
                              <a:lumMod val="50000"/>
                            </a:schemeClr>
                          </a:solidFill>
                          <a:effectLst/>
                          <a:latin typeface="Arial Narrow" panose="020B0606020202030204" pitchFamily="34" charset="0"/>
                        </a:rPr>
                        <a:t>28   </a:t>
                      </a:r>
                      <a:endParaRPr lang="ru-RU" sz="2400" b="0" i="0" u="none" strike="noStrike" dirty="0">
                        <a:solidFill>
                          <a:schemeClr val="accent1">
                            <a:lumMod val="50000"/>
                          </a:schemeClr>
                        </a:solidFill>
                        <a:effectLst/>
                        <a:latin typeface="Arial Narrow" panose="020B0606020202030204" pitchFamily="34" charset="0"/>
                      </a:endParaRPr>
                    </a:p>
                  </a:txBody>
                  <a:tcPr marL="72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2400" u="none" strike="noStrike" dirty="0">
                          <a:solidFill>
                            <a:schemeClr val="accent1">
                              <a:lumMod val="50000"/>
                            </a:schemeClr>
                          </a:solidFill>
                          <a:effectLst/>
                          <a:latin typeface="Arial Narrow" panose="020B0606020202030204" pitchFamily="34" charset="0"/>
                        </a:rPr>
                        <a:t>31,5   </a:t>
                      </a:r>
                      <a:endParaRPr lang="ru-RU" sz="2400" b="0" i="0" u="none" strike="noStrike" dirty="0">
                        <a:solidFill>
                          <a:schemeClr val="accent1">
                            <a:lumMod val="50000"/>
                          </a:schemeClr>
                        </a:solidFill>
                        <a:effectLst/>
                        <a:latin typeface="Arial Narrow" panose="020B0606020202030204" pitchFamily="34" charset="0"/>
                      </a:endParaRPr>
                    </a:p>
                  </a:txBody>
                  <a:tcPr marL="72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2400" u="none" strike="noStrike" dirty="0">
                          <a:solidFill>
                            <a:schemeClr val="accent1">
                              <a:lumMod val="50000"/>
                            </a:schemeClr>
                          </a:solidFill>
                          <a:effectLst/>
                          <a:latin typeface="Arial Narrow" panose="020B0606020202030204" pitchFamily="34" charset="0"/>
                        </a:rPr>
                        <a:t>68   </a:t>
                      </a:r>
                      <a:endParaRPr lang="ru-RU" sz="2400" b="0" i="0" u="none" strike="noStrike" dirty="0">
                        <a:solidFill>
                          <a:schemeClr val="accent1">
                            <a:lumMod val="50000"/>
                          </a:schemeClr>
                        </a:solidFill>
                        <a:effectLst/>
                        <a:latin typeface="Arial Narrow" panose="020B0606020202030204" pitchFamily="34" charset="0"/>
                      </a:endParaRPr>
                    </a:p>
                  </a:txBody>
                  <a:tcPr marL="72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2400" u="none" strike="noStrike" dirty="0">
                          <a:solidFill>
                            <a:schemeClr val="accent1">
                              <a:lumMod val="50000"/>
                            </a:schemeClr>
                          </a:solidFill>
                          <a:effectLst/>
                          <a:latin typeface="Arial Narrow" panose="020B0606020202030204" pitchFamily="34" charset="0"/>
                        </a:rPr>
                        <a:t>28   </a:t>
                      </a:r>
                      <a:endParaRPr lang="ru-RU" sz="2400" b="0" i="0" u="none" strike="noStrike" dirty="0">
                        <a:solidFill>
                          <a:schemeClr val="accent1">
                            <a:lumMod val="50000"/>
                          </a:schemeClr>
                        </a:solidFill>
                        <a:effectLst/>
                        <a:latin typeface="Arial Narrow" panose="020B0606020202030204" pitchFamily="34" charset="0"/>
                      </a:endParaRPr>
                    </a:p>
                  </a:txBody>
                  <a:tcPr marL="72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2400" u="none" strike="noStrike" dirty="0">
                          <a:solidFill>
                            <a:schemeClr val="accent1">
                              <a:lumMod val="50000"/>
                            </a:schemeClr>
                          </a:solidFill>
                          <a:effectLst/>
                          <a:latin typeface="Arial Narrow" panose="020B0606020202030204" pitchFamily="34" charset="0"/>
                        </a:rPr>
                        <a:t>10,0   </a:t>
                      </a:r>
                      <a:endParaRPr lang="ru-RU" sz="2400" b="0" i="0" u="none" strike="noStrike" dirty="0">
                        <a:solidFill>
                          <a:schemeClr val="accent1">
                            <a:lumMod val="50000"/>
                          </a:schemeClr>
                        </a:solidFill>
                        <a:effectLst/>
                        <a:latin typeface="Arial Narrow" panose="020B0606020202030204" pitchFamily="34" charset="0"/>
                      </a:endParaRPr>
                    </a:p>
                  </a:txBody>
                  <a:tcPr marL="72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2400" u="none" strike="noStrike" dirty="0">
                          <a:solidFill>
                            <a:schemeClr val="accent1">
                              <a:lumMod val="50000"/>
                            </a:schemeClr>
                          </a:solidFill>
                          <a:effectLst/>
                          <a:latin typeface="Arial Narrow" panose="020B0606020202030204" pitchFamily="34" charset="0"/>
                        </a:rPr>
                        <a:t>47   </a:t>
                      </a:r>
                      <a:endParaRPr lang="ru-RU" sz="2400" b="0" i="0" u="none" strike="noStrike" dirty="0">
                        <a:solidFill>
                          <a:schemeClr val="accent1">
                            <a:lumMod val="50000"/>
                          </a:schemeClr>
                        </a:solidFill>
                        <a:effectLst/>
                        <a:latin typeface="Arial Narrow" panose="020B0606020202030204" pitchFamily="34" charset="0"/>
                      </a:endParaRPr>
                    </a:p>
                  </a:txBody>
                  <a:tcPr marL="72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2400" u="none" strike="noStrike" dirty="0">
                          <a:solidFill>
                            <a:schemeClr val="accent1">
                              <a:lumMod val="50000"/>
                            </a:schemeClr>
                          </a:solidFill>
                          <a:effectLst/>
                          <a:latin typeface="Arial Narrow" panose="020B0606020202030204" pitchFamily="34" charset="0"/>
                        </a:rPr>
                        <a:t>28   </a:t>
                      </a:r>
                      <a:endParaRPr lang="ru-RU" sz="2400" b="0" i="0" u="none" strike="noStrike" dirty="0">
                        <a:solidFill>
                          <a:schemeClr val="accent1">
                            <a:lumMod val="50000"/>
                          </a:schemeClr>
                        </a:solidFill>
                        <a:effectLst/>
                        <a:latin typeface="Arial Narrow" panose="020B0606020202030204" pitchFamily="34" charset="0"/>
                      </a:endParaRPr>
                    </a:p>
                  </a:txBody>
                  <a:tcPr marL="72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2400" u="none" strike="noStrike" dirty="0">
                          <a:solidFill>
                            <a:schemeClr val="accent1">
                              <a:lumMod val="50000"/>
                            </a:schemeClr>
                          </a:solidFill>
                          <a:effectLst/>
                          <a:latin typeface="Arial Narrow" panose="020B0606020202030204" pitchFamily="34" charset="0"/>
                        </a:rPr>
                        <a:t>32,0   </a:t>
                      </a:r>
                      <a:endParaRPr lang="ru-RU" sz="2400" b="0" i="0" u="none" strike="noStrike" dirty="0">
                        <a:solidFill>
                          <a:schemeClr val="accent1">
                            <a:lumMod val="50000"/>
                          </a:schemeClr>
                        </a:solidFill>
                        <a:effectLst/>
                        <a:latin typeface="Arial Narrow" panose="020B0606020202030204" pitchFamily="34" charset="0"/>
                      </a:endParaRPr>
                    </a:p>
                  </a:txBody>
                  <a:tcPr marL="72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2400" u="none" strike="noStrike" dirty="0">
                          <a:solidFill>
                            <a:schemeClr val="accent1">
                              <a:lumMod val="50000"/>
                            </a:schemeClr>
                          </a:solidFill>
                          <a:effectLst/>
                          <a:latin typeface="Arial Narrow" panose="020B0606020202030204" pitchFamily="34" charset="0"/>
                        </a:rPr>
                        <a:t>66   </a:t>
                      </a:r>
                      <a:endParaRPr lang="ru-RU" sz="2400" b="0" i="0" u="none" strike="noStrike" dirty="0">
                        <a:solidFill>
                          <a:schemeClr val="accent1">
                            <a:lumMod val="50000"/>
                          </a:schemeClr>
                        </a:solidFill>
                        <a:effectLst/>
                        <a:latin typeface="Arial Narrow" panose="020B0606020202030204" pitchFamily="34" charset="0"/>
                      </a:endParaRPr>
                    </a:p>
                  </a:txBody>
                  <a:tcPr marL="72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09830">
                <a:tc>
                  <a:txBody>
                    <a:bodyPr/>
                    <a:lstStyle/>
                    <a:p>
                      <a:pPr algn="l" fontAlgn="ctr"/>
                      <a:r>
                        <a:rPr lang="ru-RU" sz="2400" u="none" strike="noStrike" dirty="0">
                          <a:solidFill>
                            <a:schemeClr val="tx1"/>
                          </a:solidFill>
                          <a:effectLst/>
                          <a:latin typeface="Arial Narrow" panose="020B0606020202030204" pitchFamily="34" charset="0"/>
                        </a:rPr>
                        <a:t>Прочие плательщики</a:t>
                      </a:r>
                      <a:endParaRPr lang="ru-RU" sz="2400" b="0" i="0" u="none" strike="noStrike" dirty="0">
                        <a:solidFill>
                          <a:schemeClr val="tx1"/>
                        </a:solidFill>
                        <a:effectLst/>
                        <a:latin typeface="Arial Narrow" panose="020B0606020202030204" pitchFamily="34" charset="0"/>
                      </a:endParaRPr>
                    </a:p>
                  </a:txBody>
                  <a:tcPr marL="72000" marR="8384" marT="838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2400" u="none" strike="noStrike" dirty="0">
                          <a:solidFill>
                            <a:schemeClr val="accent1">
                              <a:lumMod val="50000"/>
                            </a:schemeClr>
                          </a:solidFill>
                          <a:effectLst/>
                          <a:latin typeface="Arial Narrow" panose="020B0606020202030204" pitchFamily="34" charset="0"/>
                        </a:rPr>
                        <a:t>1 085   </a:t>
                      </a:r>
                      <a:endParaRPr lang="ru-RU" sz="2400" b="0" i="0" u="none" strike="noStrike" dirty="0">
                        <a:solidFill>
                          <a:schemeClr val="accent1">
                            <a:lumMod val="50000"/>
                          </a:schemeClr>
                        </a:solidFill>
                        <a:effectLst/>
                        <a:latin typeface="Arial Narrow" panose="020B0606020202030204" pitchFamily="34" charset="0"/>
                      </a:endParaRPr>
                    </a:p>
                  </a:txBody>
                  <a:tcPr marL="72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2400" u="none" strike="noStrike" dirty="0">
                          <a:solidFill>
                            <a:schemeClr val="accent1">
                              <a:lumMod val="50000"/>
                            </a:schemeClr>
                          </a:solidFill>
                          <a:effectLst/>
                          <a:latin typeface="Arial Narrow" panose="020B0606020202030204" pitchFamily="34" charset="0"/>
                        </a:rPr>
                        <a:t>14,6   </a:t>
                      </a:r>
                      <a:endParaRPr lang="ru-RU" sz="2400" b="0" i="0" u="none" strike="noStrike" dirty="0">
                        <a:solidFill>
                          <a:schemeClr val="accent1">
                            <a:lumMod val="50000"/>
                          </a:schemeClr>
                        </a:solidFill>
                        <a:effectLst/>
                        <a:latin typeface="Arial Narrow" panose="020B0606020202030204" pitchFamily="34" charset="0"/>
                      </a:endParaRPr>
                    </a:p>
                  </a:txBody>
                  <a:tcPr marL="72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2400" u="none" strike="noStrike" dirty="0">
                          <a:solidFill>
                            <a:schemeClr val="accent1">
                              <a:lumMod val="50000"/>
                            </a:schemeClr>
                          </a:solidFill>
                          <a:effectLst/>
                          <a:latin typeface="Arial Narrow" panose="020B0606020202030204" pitchFamily="34" charset="0"/>
                        </a:rPr>
                        <a:t>32   </a:t>
                      </a:r>
                      <a:endParaRPr lang="ru-RU" sz="2400" b="0" i="0" u="none" strike="noStrike" dirty="0">
                        <a:solidFill>
                          <a:schemeClr val="accent1">
                            <a:lumMod val="50000"/>
                          </a:schemeClr>
                        </a:solidFill>
                        <a:effectLst/>
                        <a:latin typeface="Arial Narrow" panose="020B0606020202030204" pitchFamily="34" charset="0"/>
                      </a:endParaRPr>
                    </a:p>
                  </a:txBody>
                  <a:tcPr marL="72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2400" u="none" strike="noStrike" dirty="0">
                          <a:solidFill>
                            <a:schemeClr val="accent1">
                              <a:lumMod val="50000"/>
                            </a:schemeClr>
                          </a:solidFill>
                          <a:effectLst/>
                          <a:latin typeface="Arial Narrow" panose="020B0606020202030204" pitchFamily="34" charset="0"/>
                        </a:rPr>
                        <a:t>1 223   </a:t>
                      </a:r>
                      <a:endParaRPr lang="ru-RU" sz="2400" b="0" i="0" u="none" strike="noStrike" dirty="0">
                        <a:solidFill>
                          <a:schemeClr val="accent1">
                            <a:lumMod val="50000"/>
                          </a:schemeClr>
                        </a:solidFill>
                        <a:effectLst/>
                        <a:latin typeface="Arial Narrow" panose="020B0606020202030204" pitchFamily="34" charset="0"/>
                      </a:endParaRPr>
                    </a:p>
                  </a:txBody>
                  <a:tcPr marL="72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2400" u="none" strike="noStrike" dirty="0">
                          <a:solidFill>
                            <a:schemeClr val="accent1">
                              <a:lumMod val="50000"/>
                            </a:schemeClr>
                          </a:solidFill>
                          <a:effectLst/>
                          <a:latin typeface="Arial Narrow" panose="020B0606020202030204" pitchFamily="34" charset="0"/>
                        </a:rPr>
                        <a:t>11,2   </a:t>
                      </a:r>
                      <a:endParaRPr lang="ru-RU" sz="2400" b="0" i="0" u="none" strike="noStrike" dirty="0">
                        <a:solidFill>
                          <a:schemeClr val="accent1">
                            <a:lumMod val="50000"/>
                          </a:schemeClr>
                        </a:solidFill>
                        <a:effectLst/>
                        <a:latin typeface="Arial Narrow" panose="020B0606020202030204" pitchFamily="34" charset="0"/>
                      </a:endParaRPr>
                    </a:p>
                  </a:txBody>
                  <a:tcPr marL="72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2400" u="none" strike="noStrike" dirty="0">
                          <a:solidFill>
                            <a:schemeClr val="accent1">
                              <a:lumMod val="50000"/>
                            </a:schemeClr>
                          </a:solidFill>
                          <a:effectLst/>
                          <a:latin typeface="Arial Narrow" panose="020B0606020202030204" pitchFamily="34" charset="0"/>
                        </a:rPr>
                        <a:t>53   </a:t>
                      </a:r>
                      <a:endParaRPr lang="ru-RU" sz="2400" b="0" i="0" u="none" strike="noStrike" dirty="0">
                        <a:solidFill>
                          <a:schemeClr val="accent1">
                            <a:lumMod val="50000"/>
                          </a:schemeClr>
                        </a:solidFill>
                        <a:effectLst/>
                        <a:latin typeface="Arial Narrow" panose="020B0606020202030204" pitchFamily="34" charset="0"/>
                      </a:endParaRPr>
                    </a:p>
                  </a:txBody>
                  <a:tcPr marL="72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2400" u="none" strike="noStrike" dirty="0">
                          <a:solidFill>
                            <a:schemeClr val="accent1">
                              <a:lumMod val="50000"/>
                            </a:schemeClr>
                          </a:solidFill>
                          <a:effectLst/>
                          <a:latin typeface="Arial Narrow" panose="020B0606020202030204" pitchFamily="34" charset="0"/>
                        </a:rPr>
                        <a:t>1 258   </a:t>
                      </a:r>
                      <a:endParaRPr lang="ru-RU" sz="2400" b="0" i="0" u="none" strike="noStrike" dirty="0">
                        <a:solidFill>
                          <a:schemeClr val="accent1">
                            <a:lumMod val="50000"/>
                          </a:schemeClr>
                        </a:solidFill>
                        <a:effectLst/>
                        <a:latin typeface="Arial Narrow" panose="020B0606020202030204" pitchFamily="34" charset="0"/>
                      </a:endParaRPr>
                    </a:p>
                  </a:txBody>
                  <a:tcPr marL="72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2400" u="none" strike="noStrike" dirty="0">
                          <a:solidFill>
                            <a:schemeClr val="accent1">
                              <a:lumMod val="50000"/>
                            </a:schemeClr>
                          </a:solidFill>
                          <a:effectLst/>
                          <a:latin typeface="Arial Narrow" panose="020B0606020202030204" pitchFamily="34" charset="0"/>
                        </a:rPr>
                        <a:t>16,1   </a:t>
                      </a:r>
                      <a:endParaRPr lang="ru-RU" sz="2400" b="0" i="0" u="none" strike="noStrike" dirty="0">
                        <a:solidFill>
                          <a:schemeClr val="accent1">
                            <a:lumMod val="50000"/>
                          </a:schemeClr>
                        </a:solidFill>
                        <a:effectLst/>
                        <a:latin typeface="Arial Narrow" panose="020B0606020202030204" pitchFamily="34" charset="0"/>
                      </a:endParaRPr>
                    </a:p>
                  </a:txBody>
                  <a:tcPr marL="72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2400" u="none" strike="noStrike" dirty="0">
                          <a:solidFill>
                            <a:schemeClr val="accent1">
                              <a:lumMod val="50000"/>
                            </a:schemeClr>
                          </a:solidFill>
                          <a:effectLst/>
                          <a:latin typeface="Arial Narrow" panose="020B0606020202030204" pitchFamily="34" charset="0"/>
                        </a:rPr>
                        <a:t>34   </a:t>
                      </a:r>
                      <a:endParaRPr lang="ru-RU" sz="2400" b="0" i="0" u="none" strike="noStrike" dirty="0">
                        <a:solidFill>
                          <a:schemeClr val="accent1">
                            <a:lumMod val="50000"/>
                          </a:schemeClr>
                        </a:solidFill>
                        <a:effectLst/>
                        <a:latin typeface="Arial Narrow" panose="020B0606020202030204" pitchFamily="34" charset="0"/>
                      </a:endParaRPr>
                    </a:p>
                  </a:txBody>
                  <a:tcPr marL="72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4" name="Таблица 3">
            <a:extLst>
              <a:ext uri="{FF2B5EF4-FFF2-40B4-BE49-F238E27FC236}">
                <a16:creationId xmlns:a16="http://schemas.microsoft.com/office/drawing/2014/main" id="{B51074E0-6AB3-4B46-A44C-372F23BBE410}"/>
              </a:ext>
            </a:extLst>
          </p:cNvPr>
          <p:cNvGraphicFramePr>
            <a:graphicFrameLocks noGrp="1"/>
          </p:cNvGraphicFramePr>
          <p:nvPr>
            <p:extLst>
              <p:ext uri="{D42A27DB-BD31-4B8C-83A1-F6EECF244321}">
                <p14:modId xmlns:p14="http://schemas.microsoft.com/office/powerpoint/2010/main" val="4241442441"/>
              </p:ext>
            </p:extLst>
          </p:nvPr>
        </p:nvGraphicFramePr>
        <p:xfrm>
          <a:off x="938727" y="5513053"/>
          <a:ext cx="11110632" cy="731520"/>
        </p:xfrm>
        <a:graphic>
          <a:graphicData uri="http://schemas.openxmlformats.org/drawingml/2006/table">
            <a:tbl>
              <a:tblPr/>
              <a:tblGrid>
                <a:gridCol w="8080814">
                  <a:extLst>
                    <a:ext uri="{9D8B030D-6E8A-4147-A177-3AD203B41FA5}">
                      <a16:colId xmlns:a16="http://schemas.microsoft.com/office/drawing/2014/main" val="1051403111"/>
                    </a:ext>
                  </a:extLst>
                </a:gridCol>
                <a:gridCol w="3029818">
                  <a:extLst>
                    <a:ext uri="{9D8B030D-6E8A-4147-A177-3AD203B41FA5}">
                      <a16:colId xmlns:a16="http://schemas.microsoft.com/office/drawing/2014/main" val="3888171510"/>
                    </a:ext>
                  </a:extLst>
                </a:gridCol>
              </a:tblGrid>
              <a:tr h="677938">
                <a:tc>
                  <a:txBody>
                    <a:bodyPr/>
                    <a:lstStyle/>
                    <a:p>
                      <a:pPr algn="ctr" fontAlgn="b"/>
                      <a:r>
                        <a:rPr lang="ru-RU" sz="2400" b="1" i="0" u="none" strike="noStrike" dirty="0">
                          <a:solidFill>
                            <a:schemeClr val="bg1"/>
                          </a:solidFill>
                          <a:effectLst/>
                          <a:latin typeface="Arial Narrow" panose="020B0606020202030204" pitchFamily="34" charset="0"/>
                        </a:rPr>
                        <a:t>Удельный вес в сумме налога </a:t>
                      </a:r>
                      <a:br>
                        <a:rPr lang="ru-RU" sz="2400" b="1" i="0" u="none" strike="noStrike" dirty="0">
                          <a:solidFill>
                            <a:schemeClr val="bg1"/>
                          </a:solidFill>
                          <a:effectLst/>
                          <a:latin typeface="Arial Narrow" panose="020B0606020202030204" pitchFamily="34" charset="0"/>
                        </a:rPr>
                      </a:br>
                      <a:r>
                        <a:rPr lang="ru-RU" sz="2400" b="1" i="0" u="none" strike="noStrike" dirty="0">
                          <a:solidFill>
                            <a:schemeClr val="bg1"/>
                          </a:solidFill>
                          <a:effectLst/>
                          <a:latin typeface="Arial Narrow" panose="020B0606020202030204" pitchFamily="34" charset="0"/>
                        </a:rPr>
                        <a:t>по представленным предприятиям:</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6"/>
                    </a:solidFill>
                  </a:tcPr>
                </a:tc>
                <a:tc>
                  <a:txBody>
                    <a:bodyPr/>
                    <a:lstStyle/>
                    <a:p>
                      <a:pPr algn="ctr" fontAlgn="b"/>
                      <a:r>
                        <a:rPr lang="ru-RU" sz="2400" b="1" i="0" u="none" strike="noStrike" dirty="0">
                          <a:solidFill>
                            <a:schemeClr val="bg1"/>
                          </a:solidFill>
                          <a:effectLst/>
                          <a:latin typeface="Arial Narrow" panose="020B0606020202030204" pitchFamily="34" charset="0"/>
                        </a:rPr>
                        <a:t>88%</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6"/>
                    </a:solidFill>
                  </a:tcPr>
                </a:tc>
                <a:extLst>
                  <a:ext uri="{0D108BD9-81ED-4DB2-BD59-A6C34878D82A}">
                    <a16:rowId xmlns:a16="http://schemas.microsoft.com/office/drawing/2014/main" val="1210770630"/>
                  </a:ext>
                </a:extLst>
              </a:tr>
            </a:tbl>
          </a:graphicData>
        </a:graphic>
      </p:graphicFrame>
    </p:spTree>
    <p:extLst>
      <p:ext uri="{BB962C8B-B14F-4D97-AF65-F5344CB8AC3E}">
        <p14:creationId xmlns:p14="http://schemas.microsoft.com/office/powerpoint/2010/main" val="3666934019"/>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4"/>
          </p:nvPr>
        </p:nvSpPr>
        <p:spPr/>
        <p:txBody>
          <a:bodyPr>
            <a:noAutofit/>
          </a:bodyPr>
          <a:lstStyle/>
          <a:p>
            <a:r>
              <a:rPr lang="ru-RU" dirty="0"/>
              <a:t>Мониторинг поступления налога на прибыль </a:t>
            </a:r>
            <a:br>
              <a:rPr lang="ru-RU" dirty="0"/>
            </a:br>
            <a:r>
              <a:rPr lang="ru-RU" dirty="0"/>
              <a:t>за </a:t>
            </a:r>
            <a:r>
              <a:rPr lang="en-US" dirty="0"/>
              <a:t>I</a:t>
            </a:r>
            <a:r>
              <a:rPr lang="ru-RU" dirty="0"/>
              <a:t> полугодие 2021 года</a:t>
            </a:r>
          </a:p>
        </p:txBody>
      </p:sp>
      <p:graphicFrame>
        <p:nvGraphicFramePr>
          <p:cNvPr id="4" name="Диаграмма 3"/>
          <p:cNvGraphicFramePr/>
          <p:nvPr>
            <p:extLst>
              <p:ext uri="{D42A27DB-BD31-4B8C-83A1-F6EECF244321}">
                <p14:modId xmlns:p14="http://schemas.microsoft.com/office/powerpoint/2010/main" val="2796402456"/>
              </p:ext>
            </p:extLst>
          </p:nvPr>
        </p:nvGraphicFramePr>
        <p:xfrm>
          <a:off x="685800" y="942675"/>
          <a:ext cx="11275828" cy="5734571"/>
        </p:xfrm>
        <a:graphic>
          <a:graphicData uri="http://schemas.openxmlformats.org/drawingml/2006/chart">
            <c:chart xmlns:c="http://schemas.openxmlformats.org/drawingml/2006/chart" xmlns:r="http://schemas.openxmlformats.org/officeDocument/2006/relationships" r:id="rId2"/>
          </a:graphicData>
        </a:graphic>
      </p:graphicFrame>
      <p:sp>
        <p:nvSpPr>
          <p:cNvPr id="5" name="Стрелка вниз 4"/>
          <p:cNvSpPr/>
          <p:nvPr/>
        </p:nvSpPr>
        <p:spPr>
          <a:xfrm>
            <a:off x="2941096" y="3169302"/>
            <a:ext cx="2091690" cy="1131570"/>
          </a:xfrm>
          <a:prstGeom prst="down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gn="ctr"/>
            <a:r>
              <a:rPr lang="ru-RU" sz="2800" b="1" dirty="0">
                <a:solidFill>
                  <a:schemeClr val="accent2">
                    <a:lumMod val="50000"/>
                  </a:schemeClr>
                </a:solidFill>
                <a:latin typeface="Arial Narrow" panose="020B0606020202030204" pitchFamily="34" charset="0"/>
              </a:rPr>
              <a:t>-5,6</a:t>
            </a:r>
            <a:br>
              <a:rPr lang="ru-RU" b="1" dirty="0">
                <a:solidFill>
                  <a:schemeClr val="accent2">
                    <a:lumMod val="50000"/>
                  </a:schemeClr>
                </a:solidFill>
                <a:latin typeface="Arial Narrow" panose="020B0606020202030204" pitchFamily="34" charset="0"/>
              </a:rPr>
            </a:br>
            <a:r>
              <a:rPr lang="ru-RU" sz="1600" b="1" dirty="0" err="1">
                <a:solidFill>
                  <a:schemeClr val="accent2">
                    <a:lumMod val="50000"/>
                  </a:schemeClr>
                </a:solidFill>
                <a:latin typeface="Arial Narrow" panose="020B0606020202030204" pitchFamily="34" charset="0"/>
              </a:rPr>
              <a:t>млрд.руб</a:t>
            </a:r>
            <a:endParaRPr lang="ru-RU" sz="1600" b="1" dirty="0">
              <a:solidFill>
                <a:schemeClr val="accent2">
                  <a:lumMod val="50000"/>
                </a:schemeClr>
              </a:solidFill>
              <a:latin typeface="Arial Narrow" panose="020B0606020202030204" pitchFamily="34" charset="0"/>
            </a:endParaRPr>
          </a:p>
        </p:txBody>
      </p:sp>
      <p:sp>
        <p:nvSpPr>
          <p:cNvPr id="3" name="Стрелка вверх 2"/>
          <p:cNvSpPr/>
          <p:nvPr/>
        </p:nvSpPr>
        <p:spPr>
          <a:xfrm>
            <a:off x="6609464" y="1386418"/>
            <a:ext cx="2283076" cy="1219621"/>
          </a:xfrm>
          <a:prstGeom prst="upArrow">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accent3">
                    <a:lumMod val="50000"/>
                  </a:schemeClr>
                </a:solidFill>
                <a:latin typeface="Arial Narrow" panose="020B0606020202030204" pitchFamily="34" charset="0"/>
              </a:rPr>
              <a:t>+32,5</a:t>
            </a:r>
            <a:br>
              <a:rPr lang="ru-RU" sz="2800" b="1" dirty="0">
                <a:solidFill>
                  <a:schemeClr val="accent3">
                    <a:lumMod val="50000"/>
                  </a:schemeClr>
                </a:solidFill>
                <a:latin typeface="Arial Narrow" panose="020B0606020202030204" pitchFamily="34" charset="0"/>
              </a:rPr>
            </a:br>
            <a:r>
              <a:rPr lang="ru-RU" b="1" dirty="0" err="1">
                <a:solidFill>
                  <a:schemeClr val="accent3">
                    <a:lumMod val="50000"/>
                  </a:schemeClr>
                </a:solidFill>
                <a:latin typeface="Arial Narrow" panose="020B0606020202030204" pitchFamily="34" charset="0"/>
              </a:rPr>
              <a:t>млрд.руб</a:t>
            </a:r>
            <a:endParaRPr lang="ru-RU" b="1" dirty="0">
              <a:solidFill>
                <a:schemeClr val="accent3">
                  <a:lumMod val="50000"/>
                </a:schemeClr>
              </a:solidFill>
              <a:latin typeface="Arial Narrow" panose="020B0606020202030204" pitchFamily="34" charset="0"/>
            </a:endParaRPr>
          </a:p>
        </p:txBody>
      </p:sp>
    </p:spTree>
    <p:extLst>
      <p:ext uri="{BB962C8B-B14F-4D97-AF65-F5344CB8AC3E}">
        <p14:creationId xmlns:p14="http://schemas.microsoft.com/office/powerpoint/2010/main" val="26975001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887730" y="-14251"/>
            <a:ext cx="11034930" cy="458163"/>
          </a:xfrm>
        </p:spPr>
        <p:txBody>
          <a:bodyPr vert="horz" lIns="91440" tIns="45720" rIns="91440" bIns="45720" rtlCol="0">
            <a:noAutofit/>
          </a:bodyPr>
          <a:lstStyle/>
          <a:p>
            <a:r>
              <a:rPr lang="ru-RU" sz="1800" dirty="0"/>
              <a:t>Предприятия, увеличившие уплату налога на прибыль в </a:t>
            </a:r>
            <a:r>
              <a:rPr lang="en-US" sz="1800" dirty="0"/>
              <a:t>I</a:t>
            </a:r>
            <a:r>
              <a:rPr lang="ru-RU" sz="1800" dirty="0"/>
              <a:t> полугодии 2021 года </a:t>
            </a:r>
            <a:br>
              <a:rPr lang="ru-RU" sz="1800" dirty="0"/>
            </a:br>
            <a:r>
              <a:rPr lang="ru-RU" sz="1800" dirty="0"/>
              <a:t>по сравнению с </a:t>
            </a:r>
            <a:r>
              <a:rPr lang="en-US" sz="1800" dirty="0"/>
              <a:t>I </a:t>
            </a:r>
            <a:r>
              <a:rPr lang="ru-RU" sz="1800" dirty="0"/>
              <a:t>полугодием 2020 года</a:t>
            </a:r>
          </a:p>
        </p:txBody>
      </p:sp>
      <p:graphicFrame>
        <p:nvGraphicFramePr>
          <p:cNvPr id="4" name="Таблица 3">
            <a:extLst>
              <a:ext uri="{FF2B5EF4-FFF2-40B4-BE49-F238E27FC236}">
                <a16:creationId xmlns:a16="http://schemas.microsoft.com/office/drawing/2014/main" id="{1FC50B00-0EB8-4F68-9B47-2B920DAD7B1D}"/>
              </a:ext>
            </a:extLst>
          </p:cNvPr>
          <p:cNvGraphicFramePr>
            <a:graphicFrameLocks noGrp="1"/>
          </p:cNvGraphicFramePr>
          <p:nvPr>
            <p:extLst>
              <p:ext uri="{D42A27DB-BD31-4B8C-83A1-F6EECF244321}">
                <p14:modId xmlns:p14="http://schemas.microsoft.com/office/powerpoint/2010/main" val="64125345"/>
              </p:ext>
            </p:extLst>
          </p:nvPr>
        </p:nvGraphicFramePr>
        <p:xfrm>
          <a:off x="887730" y="563561"/>
          <a:ext cx="5492973" cy="6248399"/>
        </p:xfrm>
        <a:graphic>
          <a:graphicData uri="http://schemas.openxmlformats.org/drawingml/2006/table">
            <a:tbl>
              <a:tblPr>
                <a:tableStyleId>{5C22544A-7EE6-4342-B048-85BDC9FD1C3A}</a:tableStyleId>
              </a:tblPr>
              <a:tblGrid>
                <a:gridCol w="3602703">
                  <a:extLst>
                    <a:ext uri="{9D8B030D-6E8A-4147-A177-3AD203B41FA5}">
                      <a16:colId xmlns:a16="http://schemas.microsoft.com/office/drawing/2014/main" val="1716920043"/>
                    </a:ext>
                  </a:extLst>
                </a:gridCol>
                <a:gridCol w="1890270">
                  <a:extLst>
                    <a:ext uri="{9D8B030D-6E8A-4147-A177-3AD203B41FA5}">
                      <a16:colId xmlns:a16="http://schemas.microsoft.com/office/drawing/2014/main" val="3191304462"/>
                    </a:ext>
                  </a:extLst>
                </a:gridCol>
              </a:tblGrid>
              <a:tr h="504921">
                <a:tc>
                  <a:txBody>
                    <a:bodyPr/>
                    <a:lstStyle/>
                    <a:p>
                      <a:pPr algn="ctr" fontAlgn="ctr"/>
                      <a:r>
                        <a:rPr lang="ru-RU" sz="1800" b="1" u="none" strike="noStrike" dirty="0">
                          <a:solidFill>
                            <a:schemeClr val="bg1"/>
                          </a:solidFill>
                          <a:effectLst/>
                          <a:latin typeface="Arial Narrow" panose="020B0606020202030204" pitchFamily="34" charset="0"/>
                        </a:rPr>
                        <a:t>Наименование предприятия</a:t>
                      </a:r>
                      <a:endParaRPr lang="ru-RU" sz="1800" b="1" i="0" u="none" strike="noStrike" dirty="0">
                        <a:solidFill>
                          <a:schemeClr val="bg1"/>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3"/>
                    </a:solidFill>
                  </a:tcPr>
                </a:tc>
                <a:tc>
                  <a:txBody>
                    <a:bodyPr/>
                    <a:lstStyle/>
                    <a:p>
                      <a:pPr algn="ctr" fontAlgn="ctr"/>
                      <a:r>
                        <a:rPr lang="ru-RU" sz="1600" b="1" u="none" strike="noStrike" dirty="0">
                          <a:solidFill>
                            <a:schemeClr val="bg1"/>
                          </a:solidFill>
                          <a:effectLst/>
                          <a:latin typeface="Arial Narrow" panose="020B0606020202030204" pitchFamily="34" charset="0"/>
                        </a:rPr>
                        <a:t>Сумма увеличения, </a:t>
                      </a:r>
                      <a:br>
                        <a:rPr lang="ru-RU" sz="1600" b="1" u="none" strike="noStrike" dirty="0">
                          <a:solidFill>
                            <a:schemeClr val="bg1"/>
                          </a:solidFill>
                          <a:effectLst/>
                          <a:latin typeface="Arial Narrow" panose="020B0606020202030204" pitchFamily="34" charset="0"/>
                        </a:rPr>
                      </a:br>
                      <a:r>
                        <a:rPr lang="ru-RU" sz="1600" b="1" u="none" strike="noStrike" dirty="0" err="1">
                          <a:solidFill>
                            <a:schemeClr val="bg1"/>
                          </a:solidFill>
                          <a:effectLst/>
                          <a:latin typeface="Arial Narrow" panose="020B0606020202030204" pitchFamily="34" charset="0"/>
                        </a:rPr>
                        <a:t>млн.рублей</a:t>
                      </a:r>
                      <a:endParaRPr lang="ru-RU" sz="1600" b="1" i="0" u="none" strike="noStrike" dirty="0">
                        <a:solidFill>
                          <a:schemeClr val="bg1"/>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3"/>
                    </a:solidFill>
                  </a:tcPr>
                </a:tc>
                <a:extLst>
                  <a:ext uri="{0D108BD9-81ED-4DB2-BD59-A6C34878D82A}">
                    <a16:rowId xmlns:a16="http://schemas.microsoft.com/office/drawing/2014/main" val="750714357"/>
                  </a:ext>
                </a:extLst>
              </a:tr>
              <a:tr h="220903">
                <a:tc>
                  <a:txBody>
                    <a:bodyPr/>
                    <a:lstStyle/>
                    <a:p>
                      <a:pPr algn="l" rtl="0" fontAlgn="ctr"/>
                      <a:r>
                        <a:rPr lang="ru-RU" sz="1400" b="0" i="0" u="none" strike="noStrike" dirty="0">
                          <a:solidFill>
                            <a:srgbClr val="000000"/>
                          </a:solidFill>
                          <a:effectLst/>
                          <a:latin typeface="Arial Narrow" panose="020B0606020202030204" pitchFamily="34" charset="0"/>
                        </a:rPr>
                        <a:t>КГН "Татнефть"</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ctr"/>
                      <a:r>
                        <a:rPr lang="ru-RU" sz="1400" b="0" i="0" u="none" strike="noStrike">
                          <a:solidFill>
                            <a:srgbClr val="1F497D"/>
                          </a:solidFill>
                          <a:effectLst/>
                          <a:latin typeface="Arial Narrow" panose="020B0606020202030204" pitchFamily="34" charset="0"/>
                        </a:rPr>
                        <a:t>12 734,9</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548155368"/>
                  </a:ext>
                </a:extLst>
              </a:tr>
              <a:tr h="220903">
                <a:tc>
                  <a:txBody>
                    <a:bodyPr/>
                    <a:lstStyle/>
                    <a:p>
                      <a:pPr algn="l" rtl="0" fontAlgn="ctr"/>
                      <a:r>
                        <a:rPr lang="ru-RU" sz="1400" b="0" i="0" u="none" strike="noStrike" dirty="0">
                          <a:solidFill>
                            <a:srgbClr val="000000"/>
                          </a:solidFill>
                          <a:effectLst/>
                          <a:latin typeface="Arial Narrow" panose="020B0606020202030204" pitchFamily="34" charset="0"/>
                        </a:rPr>
                        <a:t>ПАО "Нижнекамскнефтехим"</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ctr"/>
                      <a:r>
                        <a:rPr lang="ru-RU" sz="1400" b="0" i="0" u="none" strike="noStrike">
                          <a:solidFill>
                            <a:srgbClr val="1F497D"/>
                          </a:solidFill>
                          <a:effectLst/>
                          <a:latin typeface="Arial Narrow" panose="020B0606020202030204" pitchFamily="34" charset="0"/>
                        </a:rPr>
                        <a:t>4 344,8</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591906790"/>
                  </a:ext>
                </a:extLst>
              </a:tr>
              <a:tr h="220903">
                <a:tc>
                  <a:txBody>
                    <a:bodyPr/>
                    <a:lstStyle/>
                    <a:p>
                      <a:pPr algn="l" rtl="0" fontAlgn="ctr"/>
                      <a:r>
                        <a:rPr lang="ru-RU" sz="1400" b="0" i="0" u="none" strike="noStrike" dirty="0">
                          <a:solidFill>
                            <a:srgbClr val="000000"/>
                          </a:solidFill>
                          <a:effectLst/>
                          <a:latin typeface="Arial Narrow" panose="020B0606020202030204" pitchFamily="34" charset="0"/>
                        </a:rPr>
                        <a:t>ПАО "Казаньоргсинтез"</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ctr"/>
                      <a:r>
                        <a:rPr lang="ru-RU" sz="1400" b="0" i="0" u="none" strike="noStrike">
                          <a:solidFill>
                            <a:srgbClr val="1F497D"/>
                          </a:solidFill>
                          <a:effectLst/>
                          <a:latin typeface="Arial Narrow" panose="020B0606020202030204" pitchFamily="34" charset="0"/>
                        </a:rPr>
                        <a:t>2 122,0</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244305475"/>
                  </a:ext>
                </a:extLst>
              </a:tr>
              <a:tr h="220903">
                <a:tc>
                  <a:txBody>
                    <a:bodyPr/>
                    <a:lstStyle/>
                    <a:p>
                      <a:pPr algn="l" rtl="0" fontAlgn="ctr"/>
                      <a:r>
                        <a:rPr lang="ru-RU" sz="1400" b="0" i="0" u="none" strike="noStrike" dirty="0">
                          <a:solidFill>
                            <a:srgbClr val="000000"/>
                          </a:solidFill>
                          <a:effectLst/>
                          <a:latin typeface="Arial Narrow" panose="020B0606020202030204" pitchFamily="34" charset="0"/>
                        </a:rPr>
                        <a:t>Малые нефтяные компании</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ctr"/>
                      <a:r>
                        <a:rPr lang="ru-RU" sz="1400" b="0" i="0" u="none" strike="noStrike">
                          <a:solidFill>
                            <a:srgbClr val="1F497D"/>
                          </a:solidFill>
                          <a:effectLst/>
                          <a:latin typeface="Arial Narrow" panose="020B0606020202030204" pitchFamily="34" charset="0"/>
                        </a:rPr>
                        <a:t>1 891,8</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908485723"/>
                  </a:ext>
                </a:extLst>
              </a:tr>
              <a:tr h="220903">
                <a:tc>
                  <a:txBody>
                    <a:bodyPr/>
                    <a:lstStyle/>
                    <a:p>
                      <a:pPr algn="l" rtl="0" fontAlgn="b"/>
                      <a:r>
                        <a:rPr lang="ru-RU" sz="1400" b="0" i="0" u="none" strike="noStrike" dirty="0">
                          <a:solidFill>
                            <a:srgbClr val="000000"/>
                          </a:solidFill>
                          <a:effectLst/>
                          <a:latin typeface="Arial Narrow" panose="020B0606020202030204" pitchFamily="34" charset="0"/>
                        </a:rPr>
                        <a:t>ООО "Даймлер КАМАЗ РУС"</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1400" b="0" i="0" u="none" strike="noStrike" dirty="0">
                          <a:solidFill>
                            <a:srgbClr val="004062"/>
                          </a:solidFill>
                          <a:effectLst/>
                          <a:latin typeface="Arial Narrow" panose="020B0606020202030204" pitchFamily="34" charset="0"/>
                        </a:rPr>
                        <a:t>828,7</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174050092"/>
                  </a:ext>
                </a:extLst>
              </a:tr>
              <a:tr h="220903">
                <a:tc>
                  <a:txBody>
                    <a:bodyPr/>
                    <a:lstStyle/>
                    <a:p>
                      <a:pPr algn="l" rtl="0" fontAlgn="b"/>
                      <a:r>
                        <a:rPr lang="ru-RU" sz="1400" b="0" i="0" u="none" strike="noStrike" dirty="0">
                          <a:solidFill>
                            <a:srgbClr val="000000"/>
                          </a:solidFill>
                          <a:effectLst/>
                          <a:latin typeface="Arial Narrow" panose="020B0606020202030204" pitchFamily="34" charset="0"/>
                        </a:rPr>
                        <a:t>АО "Аммоний"</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1400" b="0" i="0" u="none" strike="noStrike">
                          <a:solidFill>
                            <a:srgbClr val="004062"/>
                          </a:solidFill>
                          <a:effectLst/>
                          <a:latin typeface="Arial Narrow" panose="020B0606020202030204" pitchFamily="34" charset="0"/>
                        </a:rPr>
                        <a:t>628,7</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4023264053"/>
                  </a:ext>
                </a:extLst>
              </a:tr>
              <a:tr h="220903">
                <a:tc>
                  <a:txBody>
                    <a:bodyPr/>
                    <a:lstStyle/>
                    <a:p>
                      <a:pPr algn="l" rtl="0" fontAlgn="b"/>
                      <a:r>
                        <a:rPr lang="ru-RU" sz="1400" b="0" i="0" u="none" strike="noStrike" dirty="0">
                          <a:solidFill>
                            <a:srgbClr val="000000"/>
                          </a:solidFill>
                          <a:effectLst/>
                          <a:latin typeface="Arial Narrow" panose="020B0606020202030204" pitchFamily="34" charset="0"/>
                        </a:rPr>
                        <a:t>ОАО "Заинский сахар"</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1400" b="0" i="0" u="none" strike="noStrike">
                          <a:solidFill>
                            <a:srgbClr val="004062"/>
                          </a:solidFill>
                          <a:effectLst/>
                          <a:latin typeface="Arial Narrow" panose="020B0606020202030204" pitchFamily="34" charset="0"/>
                        </a:rPr>
                        <a:t>546,0</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932142155"/>
                  </a:ext>
                </a:extLst>
              </a:tr>
              <a:tr h="220903">
                <a:tc>
                  <a:txBody>
                    <a:bodyPr/>
                    <a:lstStyle/>
                    <a:p>
                      <a:pPr algn="l" rtl="0" fontAlgn="b"/>
                      <a:r>
                        <a:rPr lang="ru-RU" sz="1400" b="0" i="0" u="none" strike="noStrike" dirty="0">
                          <a:solidFill>
                            <a:srgbClr val="000000"/>
                          </a:solidFill>
                          <a:effectLst/>
                          <a:latin typeface="Arial Narrow" panose="020B0606020202030204" pitchFamily="34" charset="0"/>
                        </a:rPr>
                        <a:t>ОСБ "БАНК ТАТАРСТАН" N8610 </a:t>
                      </a:r>
                      <a:r>
                        <a:rPr lang="ru-RU" sz="1400" b="0" i="0" u="none" strike="noStrike" dirty="0" err="1">
                          <a:solidFill>
                            <a:srgbClr val="000000"/>
                          </a:solidFill>
                          <a:effectLst/>
                          <a:latin typeface="Arial Narrow" panose="020B0606020202030204" pitchFamily="34" charset="0"/>
                        </a:rPr>
                        <a:t>г.Казань</a:t>
                      </a:r>
                      <a:endParaRPr lang="ru-RU" sz="1400" b="0" i="0" u="none" strike="noStrike" dirty="0">
                        <a:solidFill>
                          <a:srgbClr val="000000"/>
                        </a:solidFill>
                        <a:effectLst/>
                        <a:latin typeface="Arial Narrow" panose="020B0606020202030204" pitchFamily="34" charset="0"/>
                      </a:endParaRP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1400" b="0" i="0" u="none" strike="noStrike">
                          <a:solidFill>
                            <a:srgbClr val="004062"/>
                          </a:solidFill>
                          <a:effectLst/>
                          <a:latin typeface="Arial Narrow" panose="020B0606020202030204" pitchFamily="34" charset="0"/>
                        </a:rPr>
                        <a:t>499,9</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711806478"/>
                  </a:ext>
                </a:extLst>
              </a:tr>
              <a:tr h="220903">
                <a:tc>
                  <a:txBody>
                    <a:bodyPr/>
                    <a:lstStyle/>
                    <a:p>
                      <a:pPr algn="l" rtl="0" fontAlgn="ctr"/>
                      <a:r>
                        <a:rPr lang="ru-RU" sz="1400" b="0" i="0" u="none" strike="noStrike" dirty="0">
                          <a:solidFill>
                            <a:srgbClr val="000000"/>
                          </a:solidFill>
                          <a:effectLst/>
                          <a:latin typeface="Arial Narrow" panose="020B0606020202030204" pitchFamily="34" charset="0"/>
                        </a:rPr>
                        <a:t>ПАО "Казанский вертолетный завод"</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ctr"/>
                      <a:r>
                        <a:rPr lang="ru-RU" sz="1400" b="0" i="0" u="none" strike="noStrike" dirty="0">
                          <a:solidFill>
                            <a:srgbClr val="1F497D"/>
                          </a:solidFill>
                          <a:effectLst/>
                          <a:latin typeface="Arial Narrow" panose="020B0606020202030204" pitchFamily="34" charset="0"/>
                        </a:rPr>
                        <a:t>441,6</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138601363"/>
                  </a:ext>
                </a:extLst>
              </a:tr>
              <a:tr h="220903">
                <a:tc>
                  <a:txBody>
                    <a:bodyPr/>
                    <a:lstStyle/>
                    <a:p>
                      <a:pPr algn="l" rtl="0" fontAlgn="ctr"/>
                      <a:r>
                        <a:rPr lang="ru-RU" sz="1400" b="0" i="0" u="none" strike="noStrike" dirty="0">
                          <a:solidFill>
                            <a:srgbClr val="000000"/>
                          </a:solidFill>
                          <a:effectLst/>
                          <a:latin typeface="Arial Narrow" panose="020B0606020202030204" pitchFamily="34" charset="0"/>
                        </a:rPr>
                        <a:t>КГН "Лукойл" (включая ООО "РИТЭК")</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ctr"/>
                      <a:r>
                        <a:rPr lang="ru-RU" sz="1400" b="0" i="0" u="none" strike="noStrike" dirty="0">
                          <a:solidFill>
                            <a:srgbClr val="1F497D"/>
                          </a:solidFill>
                          <a:effectLst/>
                          <a:latin typeface="Arial Narrow" panose="020B0606020202030204" pitchFamily="34" charset="0"/>
                        </a:rPr>
                        <a:t>280,5</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556770924"/>
                  </a:ext>
                </a:extLst>
              </a:tr>
              <a:tr h="220903">
                <a:tc>
                  <a:txBody>
                    <a:bodyPr/>
                    <a:lstStyle/>
                    <a:p>
                      <a:pPr algn="l" rtl="0" fontAlgn="b"/>
                      <a:r>
                        <a:rPr lang="ru-RU" sz="1400" b="0" i="0" u="none" strike="noStrike" dirty="0">
                          <a:solidFill>
                            <a:srgbClr val="000000"/>
                          </a:solidFill>
                          <a:effectLst/>
                          <a:latin typeface="Arial Narrow" panose="020B0606020202030204" pitchFamily="34" charset="0"/>
                        </a:rPr>
                        <a:t>ООО "УК "</a:t>
                      </a:r>
                      <a:r>
                        <a:rPr lang="ru-RU" sz="1400" b="0" i="0" u="none" strike="noStrike" dirty="0" err="1">
                          <a:solidFill>
                            <a:srgbClr val="000000"/>
                          </a:solidFill>
                          <a:effectLst/>
                          <a:latin typeface="Arial Narrow" panose="020B0606020202030204" pitchFamily="34" charset="0"/>
                        </a:rPr>
                        <a:t>ТрансТехСервис</a:t>
                      </a:r>
                      <a:r>
                        <a:rPr lang="ru-RU" sz="1400" b="0" i="0" u="none" strike="noStrike" dirty="0">
                          <a:solidFill>
                            <a:srgbClr val="000000"/>
                          </a:solidFill>
                          <a:effectLst/>
                          <a:latin typeface="Arial Narrow" panose="020B0606020202030204" pitchFamily="34" charset="0"/>
                        </a:rPr>
                        <a:t>"</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1400" b="0" i="0" u="none" strike="noStrike" dirty="0">
                          <a:solidFill>
                            <a:srgbClr val="004062"/>
                          </a:solidFill>
                          <a:effectLst/>
                          <a:latin typeface="Arial Narrow" panose="020B0606020202030204" pitchFamily="34" charset="0"/>
                        </a:rPr>
                        <a:t>177,8</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656798369"/>
                  </a:ext>
                </a:extLst>
              </a:tr>
              <a:tr h="220903">
                <a:tc>
                  <a:txBody>
                    <a:bodyPr/>
                    <a:lstStyle/>
                    <a:p>
                      <a:pPr algn="l" rtl="0" fontAlgn="ctr"/>
                      <a:r>
                        <a:rPr lang="ru-RU" sz="1400" b="0" i="0" u="none" strike="noStrike" dirty="0">
                          <a:solidFill>
                            <a:srgbClr val="000000"/>
                          </a:solidFill>
                          <a:effectLst/>
                          <a:latin typeface="Arial Narrow" panose="020B0606020202030204" pitchFamily="34" charset="0"/>
                        </a:rPr>
                        <a:t>АО "ТГК-16"</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ctr"/>
                      <a:r>
                        <a:rPr lang="ru-RU" sz="1400" b="0" i="0" u="none" strike="noStrike">
                          <a:solidFill>
                            <a:srgbClr val="1F497D"/>
                          </a:solidFill>
                          <a:effectLst/>
                          <a:latin typeface="Arial Narrow" panose="020B0606020202030204" pitchFamily="34" charset="0"/>
                        </a:rPr>
                        <a:t>176,5</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298488370"/>
                  </a:ext>
                </a:extLst>
              </a:tr>
              <a:tr h="220903">
                <a:tc>
                  <a:txBody>
                    <a:bodyPr/>
                    <a:lstStyle/>
                    <a:p>
                      <a:pPr algn="l" rtl="0" fontAlgn="b"/>
                      <a:r>
                        <a:rPr lang="ru-RU" sz="1400" b="0" i="0" u="none" strike="noStrike" dirty="0">
                          <a:solidFill>
                            <a:srgbClr val="000000"/>
                          </a:solidFill>
                          <a:effectLst/>
                          <a:latin typeface="Arial Narrow" panose="020B0606020202030204" pitchFamily="34" charset="0"/>
                        </a:rPr>
                        <a:t>АО "Завод "</a:t>
                      </a:r>
                      <a:r>
                        <a:rPr lang="ru-RU" sz="1400" b="0" i="0" u="none" strike="noStrike" dirty="0" err="1">
                          <a:solidFill>
                            <a:srgbClr val="000000"/>
                          </a:solidFill>
                          <a:effectLst/>
                          <a:latin typeface="Arial Narrow" panose="020B0606020202030204" pitchFamily="34" charset="0"/>
                        </a:rPr>
                        <a:t>Элекон</a:t>
                      </a:r>
                      <a:r>
                        <a:rPr lang="ru-RU" sz="1400" b="0" i="0" u="none" strike="noStrike" dirty="0">
                          <a:solidFill>
                            <a:srgbClr val="000000"/>
                          </a:solidFill>
                          <a:effectLst/>
                          <a:latin typeface="Arial Narrow" panose="020B0606020202030204" pitchFamily="34" charset="0"/>
                        </a:rPr>
                        <a:t>"</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1400" b="0" i="0" u="none" strike="noStrike" dirty="0">
                          <a:solidFill>
                            <a:srgbClr val="004062"/>
                          </a:solidFill>
                          <a:effectLst/>
                          <a:latin typeface="Arial Narrow" panose="020B0606020202030204" pitchFamily="34" charset="0"/>
                        </a:rPr>
                        <a:t>174,5</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338685044"/>
                  </a:ext>
                </a:extLst>
              </a:tr>
              <a:tr h="220903">
                <a:tc>
                  <a:txBody>
                    <a:bodyPr/>
                    <a:lstStyle/>
                    <a:p>
                      <a:pPr algn="l" rtl="0" fontAlgn="ctr"/>
                      <a:r>
                        <a:rPr lang="ru-RU" sz="1400" b="0" i="0" u="none" strike="noStrike" dirty="0">
                          <a:solidFill>
                            <a:srgbClr val="000000"/>
                          </a:solidFill>
                          <a:effectLst/>
                          <a:latin typeface="Arial Narrow" panose="020B0606020202030204" pitchFamily="34" charset="0"/>
                        </a:rPr>
                        <a:t>КГН "Газпром"</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ctr"/>
                      <a:r>
                        <a:rPr lang="ru-RU" sz="1400" b="0" i="0" u="none" strike="noStrike">
                          <a:solidFill>
                            <a:srgbClr val="1F497D"/>
                          </a:solidFill>
                          <a:effectLst/>
                          <a:latin typeface="Arial Narrow" panose="020B0606020202030204" pitchFamily="34" charset="0"/>
                        </a:rPr>
                        <a:t>172,2</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707564918"/>
                  </a:ext>
                </a:extLst>
              </a:tr>
              <a:tr h="220903">
                <a:tc>
                  <a:txBody>
                    <a:bodyPr/>
                    <a:lstStyle/>
                    <a:p>
                      <a:pPr algn="l" rtl="0" fontAlgn="b"/>
                      <a:r>
                        <a:rPr lang="ru-RU" sz="1400" b="0" i="0" u="none" strike="noStrike" dirty="0">
                          <a:solidFill>
                            <a:srgbClr val="000000"/>
                          </a:solidFill>
                          <a:effectLst/>
                          <a:latin typeface="Arial Narrow" panose="020B0606020202030204" pitchFamily="34" charset="0"/>
                        </a:rPr>
                        <a:t>АО "</a:t>
                      </a:r>
                      <a:r>
                        <a:rPr lang="ru-RU" sz="1400" b="0" i="0" u="none" strike="noStrike" dirty="0" err="1">
                          <a:solidFill>
                            <a:srgbClr val="000000"/>
                          </a:solidFill>
                          <a:effectLst/>
                          <a:latin typeface="Arial Narrow" panose="020B0606020202030204" pitchFamily="34" charset="0"/>
                        </a:rPr>
                        <a:t>Нижнекамсктехуглерод</a:t>
                      </a:r>
                      <a:r>
                        <a:rPr lang="ru-RU" sz="1400" b="0" i="0" u="none" strike="noStrike" dirty="0">
                          <a:solidFill>
                            <a:srgbClr val="000000"/>
                          </a:solidFill>
                          <a:effectLst/>
                          <a:latin typeface="Arial Narrow" panose="020B0606020202030204" pitchFamily="34" charset="0"/>
                        </a:rPr>
                        <a:t>"</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1400" b="0" i="0" u="none" strike="noStrike">
                          <a:solidFill>
                            <a:srgbClr val="004062"/>
                          </a:solidFill>
                          <a:effectLst/>
                          <a:latin typeface="Arial Narrow" panose="020B0606020202030204" pitchFamily="34" charset="0"/>
                        </a:rPr>
                        <a:t>170,5</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513149405"/>
                  </a:ext>
                </a:extLst>
              </a:tr>
              <a:tr h="220903">
                <a:tc>
                  <a:txBody>
                    <a:bodyPr/>
                    <a:lstStyle/>
                    <a:p>
                      <a:pPr algn="l" rtl="0" fontAlgn="b"/>
                      <a:r>
                        <a:rPr lang="ru-RU" sz="1400" b="0" i="0" u="none" strike="noStrike" dirty="0">
                          <a:solidFill>
                            <a:srgbClr val="000000"/>
                          </a:solidFill>
                          <a:effectLst/>
                          <a:latin typeface="Arial Narrow" panose="020B0606020202030204" pitchFamily="34" charset="0"/>
                        </a:rPr>
                        <a:t>ООО "Арт-Строй"</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1400" b="0" i="0" u="none" strike="noStrike">
                          <a:solidFill>
                            <a:srgbClr val="004062"/>
                          </a:solidFill>
                          <a:effectLst/>
                          <a:latin typeface="Arial Narrow" panose="020B0606020202030204" pitchFamily="34" charset="0"/>
                        </a:rPr>
                        <a:t>143,2</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06171510"/>
                  </a:ext>
                </a:extLst>
              </a:tr>
              <a:tr h="220903">
                <a:tc>
                  <a:txBody>
                    <a:bodyPr/>
                    <a:lstStyle/>
                    <a:p>
                      <a:pPr algn="l" rtl="0" fontAlgn="ctr"/>
                      <a:r>
                        <a:rPr lang="ru-RU" sz="1400" b="0" i="0" u="none" strike="noStrike" dirty="0">
                          <a:solidFill>
                            <a:srgbClr val="000000"/>
                          </a:solidFill>
                          <a:effectLst/>
                          <a:latin typeface="Arial Narrow" panose="020B0606020202030204" pitchFamily="34" charset="0"/>
                        </a:rPr>
                        <a:t>АО "Татэнерго"</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ctr"/>
                      <a:r>
                        <a:rPr lang="ru-RU" sz="1400" b="0" i="0" u="none" strike="noStrike">
                          <a:solidFill>
                            <a:srgbClr val="1F497D"/>
                          </a:solidFill>
                          <a:effectLst/>
                          <a:latin typeface="Arial Narrow" panose="020B0606020202030204" pitchFamily="34" charset="0"/>
                        </a:rPr>
                        <a:t>137,6</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305410814"/>
                  </a:ext>
                </a:extLst>
              </a:tr>
              <a:tr h="220903">
                <a:tc>
                  <a:txBody>
                    <a:bodyPr/>
                    <a:lstStyle/>
                    <a:p>
                      <a:pPr algn="l" rtl="0" fontAlgn="ctr"/>
                      <a:r>
                        <a:rPr lang="ru-RU" sz="1400" b="0" i="0" u="none" strike="noStrike" dirty="0">
                          <a:solidFill>
                            <a:srgbClr val="000000"/>
                          </a:solidFill>
                          <a:effectLst/>
                          <a:latin typeface="Arial Narrow" panose="020B0606020202030204" pitchFamily="34" charset="0"/>
                        </a:rPr>
                        <a:t>ПАО "</a:t>
                      </a:r>
                      <a:r>
                        <a:rPr lang="ru-RU" sz="1400" b="0" i="0" u="none" strike="noStrike" dirty="0" err="1">
                          <a:solidFill>
                            <a:srgbClr val="000000"/>
                          </a:solidFill>
                          <a:effectLst/>
                          <a:latin typeface="Arial Narrow" panose="020B0606020202030204" pitchFamily="34" charset="0"/>
                        </a:rPr>
                        <a:t>Таттелеком</a:t>
                      </a:r>
                      <a:r>
                        <a:rPr lang="ru-RU" sz="1400" b="0" i="0" u="none" strike="noStrike" dirty="0">
                          <a:solidFill>
                            <a:srgbClr val="000000"/>
                          </a:solidFill>
                          <a:effectLst/>
                          <a:latin typeface="Arial Narrow" panose="020B0606020202030204" pitchFamily="34" charset="0"/>
                        </a:rPr>
                        <a:t>"</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ctr"/>
                      <a:r>
                        <a:rPr lang="ru-RU" sz="1400" b="0" i="0" u="none" strike="noStrike" dirty="0">
                          <a:solidFill>
                            <a:srgbClr val="1F497D"/>
                          </a:solidFill>
                          <a:effectLst/>
                          <a:latin typeface="Arial Narrow" panose="020B0606020202030204" pitchFamily="34" charset="0"/>
                        </a:rPr>
                        <a:t>136,9</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156683033"/>
                  </a:ext>
                </a:extLst>
              </a:tr>
              <a:tr h="220903">
                <a:tc>
                  <a:txBody>
                    <a:bodyPr/>
                    <a:lstStyle/>
                    <a:p>
                      <a:pPr algn="l" rtl="0" fontAlgn="b"/>
                      <a:r>
                        <a:rPr lang="ru-RU" sz="1400" b="0" i="0" u="none" strike="noStrike" dirty="0">
                          <a:solidFill>
                            <a:srgbClr val="000000"/>
                          </a:solidFill>
                          <a:effectLst/>
                          <a:latin typeface="Arial Narrow" panose="020B0606020202030204" pitchFamily="34" charset="0"/>
                        </a:rPr>
                        <a:t>ООО "ТТС-ЛИЗИНГ"</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1400" b="0" i="0" u="none" strike="noStrike">
                          <a:solidFill>
                            <a:srgbClr val="004062"/>
                          </a:solidFill>
                          <a:effectLst/>
                          <a:latin typeface="Arial Narrow" panose="020B0606020202030204" pitchFamily="34" charset="0"/>
                        </a:rPr>
                        <a:t>127,9</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692854382"/>
                  </a:ext>
                </a:extLst>
              </a:tr>
              <a:tr h="220903">
                <a:tc>
                  <a:txBody>
                    <a:bodyPr/>
                    <a:lstStyle/>
                    <a:p>
                      <a:pPr algn="l" rtl="0" fontAlgn="b"/>
                      <a:r>
                        <a:rPr lang="ru-RU" sz="1400" b="0" i="0" u="none" strike="noStrike" dirty="0">
                          <a:solidFill>
                            <a:srgbClr val="000000"/>
                          </a:solidFill>
                          <a:effectLst/>
                          <a:latin typeface="Arial Narrow" panose="020B0606020202030204" pitchFamily="34" charset="0"/>
                        </a:rPr>
                        <a:t>ООО "ДОМКОР"</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1400" b="0" i="0" u="none" strike="noStrike">
                          <a:solidFill>
                            <a:srgbClr val="004062"/>
                          </a:solidFill>
                          <a:effectLst/>
                          <a:latin typeface="Arial Narrow" panose="020B0606020202030204" pitchFamily="34" charset="0"/>
                        </a:rPr>
                        <a:t>127,5</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995726763"/>
                  </a:ext>
                </a:extLst>
              </a:tr>
              <a:tr h="220903">
                <a:tc>
                  <a:txBody>
                    <a:bodyPr/>
                    <a:lstStyle/>
                    <a:p>
                      <a:pPr algn="l" rtl="0" fontAlgn="b"/>
                      <a:r>
                        <a:rPr lang="ru-RU" sz="1400" b="0" i="0" u="none" strike="noStrike" dirty="0">
                          <a:solidFill>
                            <a:srgbClr val="000000"/>
                          </a:solidFill>
                          <a:effectLst/>
                          <a:latin typeface="Arial Narrow" panose="020B0606020202030204" pitchFamily="34" charset="0"/>
                        </a:rPr>
                        <a:t>ПАО АКБ "ЭНЕРГОБАНК" </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1400" b="0" i="0" u="none" strike="noStrike" dirty="0">
                          <a:solidFill>
                            <a:srgbClr val="004062"/>
                          </a:solidFill>
                          <a:effectLst/>
                          <a:latin typeface="Arial Narrow" panose="020B0606020202030204" pitchFamily="34" charset="0"/>
                        </a:rPr>
                        <a:t>126,3</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684539336"/>
                  </a:ext>
                </a:extLst>
              </a:tr>
              <a:tr h="220903">
                <a:tc>
                  <a:txBody>
                    <a:bodyPr/>
                    <a:lstStyle/>
                    <a:p>
                      <a:pPr algn="l" rtl="0" fontAlgn="b"/>
                      <a:r>
                        <a:rPr lang="ru-RU" sz="1400" b="0" i="0" u="none" strike="noStrike" dirty="0">
                          <a:solidFill>
                            <a:srgbClr val="000000"/>
                          </a:solidFill>
                          <a:effectLst/>
                          <a:latin typeface="Arial Narrow" panose="020B0606020202030204" pitchFamily="34" charset="0"/>
                        </a:rPr>
                        <a:t>ООО "</a:t>
                      </a:r>
                      <a:r>
                        <a:rPr lang="ru-RU" sz="1400" b="0" i="0" u="none" strike="noStrike" dirty="0" err="1">
                          <a:solidFill>
                            <a:srgbClr val="000000"/>
                          </a:solidFill>
                          <a:effectLst/>
                          <a:latin typeface="Arial Narrow" panose="020B0606020202030204" pitchFamily="34" charset="0"/>
                        </a:rPr>
                        <a:t>ГРУППа</a:t>
                      </a:r>
                      <a:r>
                        <a:rPr lang="ru-RU" sz="1400" b="0" i="0" u="none" strike="noStrike" dirty="0">
                          <a:solidFill>
                            <a:srgbClr val="000000"/>
                          </a:solidFill>
                          <a:effectLst/>
                          <a:latin typeface="Arial Narrow" panose="020B0606020202030204" pitchFamily="34" charset="0"/>
                        </a:rPr>
                        <a:t> БРИНЭКС" </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1400" b="0" i="0" u="none" strike="noStrike" dirty="0">
                          <a:solidFill>
                            <a:srgbClr val="004062"/>
                          </a:solidFill>
                          <a:effectLst/>
                          <a:latin typeface="Arial Narrow" panose="020B0606020202030204" pitchFamily="34" charset="0"/>
                        </a:rPr>
                        <a:t>120,4</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393247573"/>
                  </a:ext>
                </a:extLst>
              </a:tr>
              <a:tr h="220903">
                <a:tc>
                  <a:txBody>
                    <a:bodyPr/>
                    <a:lstStyle/>
                    <a:p>
                      <a:pPr algn="l" rtl="0" fontAlgn="b"/>
                      <a:r>
                        <a:rPr lang="ru-RU" sz="1400" b="0" i="0" u="none" strike="noStrike">
                          <a:solidFill>
                            <a:srgbClr val="000000"/>
                          </a:solidFill>
                          <a:effectLst/>
                          <a:latin typeface="Arial Narrow" panose="020B0606020202030204" pitchFamily="34" charset="0"/>
                        </a:rPr>
                        <a:t>АО  "ЮВТ АЭРО"</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1400" b="0" i="0" u="none" strike="noStrike" dirty="0">
                          <a:solidFill>
                            <a:srgbClr val="004062"/>
                          </a:solidFill>
                          <a:effectLst/>
                          <a:latin typeface="Arial Narrow" panose="020B0606020202030204" pitchFamily="34" charset="0"/>
                        </a:rPr>
                        <a:t>100,3</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738011863"/>
                  </a:ext>
                </a:extLst>
              </a:tr>
              <a:tr h="220903">
                <a:tc>
                  <a:txBody>
                    <a:bodyPr/>
                    <a:lstStyle/>
                    <a:p>
                      <a:pPr algn="l" rtl="0" fontAlgn="b"/>
                      <a:r>
                        <a:rPr lang="ru-RU" sz="1400" b="0" i="0" u="none" strike="noStrike">
                          <a:solidFill>
                            <a:srgbClr val="000000"/>
                          </a:solidFill>
                          <a:effectLst/>
                          <a:latin typeface="Arial Narrow" panose="020B0606020202030204" pitchFamily="34" charset="0"/>
                        </a:rPr>
                        <a:t>ПАО "Совкомбанк"</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1400" b="0" i="0" u="none" strike="noStrike" dirty="0">
                          <a:solidFill>
                            <a:srgbClr val="004062"/>
                          </a:solidFill>
                          <a:effectLst/>
                          <a:latin typeface="Arial Narrow" panose="020B0606020202030204" pitchFamily="34" charset="0"/>
                        </a:rPr>
                        <a:t>97,8</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17"/>
                  </a:ext>
                </a:extLst>
              </a:tr>
              <a:tr h="220903">
                <a:tc>
                  <a:txBody>
                    <a:bodyPr/>
                    <a:lstStyle/>
                    <a:p>
                      <a:pPr algn="l" rtl="0" fontAlgn="b"/>
                      <a:r>
                        <a:rPr lang="ru-RU" sz="1400" b="0" i="0" u="none" strike="noStrike">
                          <a:solidFill>
                            <a:srgbClr val="000000"/>
                          </a:solidFill>
                          <a:effectLst/>
                          <a:latin typeface="Arial Narrow" panose="020B0606020202030204" pitchFamily="34" charset="0"/>
                        </a:rPr>
                        <a:t>ЗАО  "Металлоторг"</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1400" b="0" i="0" u="none" strike="noStrike" dirty="0">
                          <a:solidFill>
                            <a:srgbClr val="004062"/>
                          </a:solidFill>
                          <a:effectLst/>
                          <a:latin typeface="Arial Narrow" panose="020B0606020202030204" pitchFamily="34" charset="0"/>
                        </a:rPr>
                        <a:t>92,4</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18"/>
                  </a:ext>
                </a:extLst>
              </a:tr>
              <a:tr h="220903">
                <a:tc>
                  <a:txBody>
                    <a:bodyPr/>
                    <a:lstStyle/>
                    <a:p>
                      <a:pPr algn="l" rtl="0" fontAlgn="b"/>
                      <a:r>
                        <a:rPr lang="ru-RU" sz="1400" b="0" i="0" u="none" strike="noStrike">
                          <a:solidFill>
                            <a:srgbClr val="000000"/>
                          </a:solidFill>
                          <a:effectLst/>
                          <a:latin typeface="Arial Narrow" panose="020B0606020202030204" pitchFamily="34" charset="0"/>
                        </a:rPr>
                        <a:t>ООО "КУПЕР"</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1400" b="0" i="0" u="none" strike="noStrike" dirty="0">
                          <a:solidFill>
                            <a:srgbClr val="004062"/>
                          </a:solidFill>
                          <a:effectLst/>
                          <a:latin typeface="Arial Narrow" panose="020B0606020202030204" pitchFamily="34" charset="0"/>
                        </a:rPr>
                        <a:t>90,8</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89435963"/>
                  </a:ext>
                </a:extLst>
              </a:tr>
            </a:tbl>
          </a:graphicData>
        </a:graphic>
      </p:graphicFrame>
      <p:graphicFrame>
        <p:nvGraphicFramePr>
          <p:cNvPr id="6" name="Таблица 5">
            <a:extLst>
              <a:ext uri="{FF2B5EF4-FFF2-40B4-BE49-F238E27FC236}">
                <a16:creationId xmlns:a16="http://schemas.microsoft.com/office/drawing/2014/main" id="{38740957-1F69-4A3F-9BC8-29D421B11C04}"/>
              </a:ext>
            </a:extLst>
          </p:cNvPr>
          <p:cNvGraphicFramePr>
            <a:graphicFrameLocks noGrp="1"/>
          </p:cNvGraphicFramePr>
          <p:nvPr>
            <p:extLst>
              <p:ext uri="{D42A27DB-BD31-4B8C-83A1-F6EECF244321}">
                <p14:modId xmlns:p14="http://schemas.microsoft.com/office/powerpoint/2010/main" val="2173679557"/>
              </p:ext>
            </p:extLst>
          </p:nvPr>
        </p:nvGraphicFramePr>
        <p:xfrm>
          <a:off x="6511332" y="563561"/>
          <a:ext cx="5567705" cy="6248400"/>
        </p:xfrm>
        <a:graphic>
          <a:graphicData uri="http://schemas.openxmlformats.org/drawingml/2006/table">
            <a:tbl>
              <a:tblPr>
                <a:tableStyleId>{5C22544A-7EE6-4342-B048-85BDC9FD1C3A}</a:tableStyleId>
              </a:tblPr>
              <a:tblGrid>
                <a:gridCol w="3651718">
                  <a:extLst>
                    <a:ext uri="{9D8B030D-6E8A-4147-A177-3AD203B41FA5}">
                      <a16:colId xmlns:a16="http://schemas.microsoft.com/office/drawing/2014/main" val="1716920043"/>
                    </a:ext>
                  </a:extLst>
                </a:gridCol>
                <a:gridCol w="1915987">
                  <a:extLst>
                    <a:ext uri="{9D8B030D-6E8A-4147-A177-3AD203B41FA5}">
                      <a16:colId xmlns:a16="http://schemas.microsoft.com/office/drawing/2014/main" val="3191304462"/>
                    </a:ext>
                  </a:extLst>
                </a:gridCol>
              </a:tblGrid>
              <a:tr h="387359">
                <a:tc>
                  <a:txBody>
                    <a:bodyPr/>
                    <a:lstStyle/>
                    <a:p>
                      <a:pPr algn="ctr" fontAlgn="ctr"/>
                      <a:r>
                        <a:rPr lang="ru-RU" sz="1800" b="1" u="none" strike="noStrike" dirty="0">
                          <a:solidFill>
                            <a:schemeClr val="bg1"/>
                          </a:solidFill>
                          <a:effectLst/>
                          <a:latin typeface="Arial Narrow" panose="020B0606020202030204" pitchFamily="34" charset="0"/>
                        </a:rPr>
                        <a:t>Наименование предприятия</a:t>
                      </a:r>
                      <a:endParaRPr lang="ru-RU" sz="1800" b="1" i="0" u="none" strike="noStrike" dirty="0">
                        <a:solidFill>
                          <a:schemeClr val="bg1"/>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3"/>
                    </a:solidFill>
                  </a:tcPr>
                </a:tc>
                <a:tc>
                  <a:txBody>
                    <a:bodyPr/>
                    <a:lstStyle/>
                    <a:p>
                      <a:pPr algn="ctr" fontAlgn="ctr"/>
                      <a:r>
                        <a:rPr lang="ru-RU" sz="1600" b="1" u="none" strike="noStrike" dirty="0">
                          <a:solidFill>
                            <a:schemeClr val="bg1"/>
                          </a:solidFill>
                          <a:effectLst/>
                          <a:latin typeface="Arial Narrow" panose="020B0606020202030204" pitchFamily="34" charset="0"/>
                        </a:rPr>
                        <a:t>Сумма увеличения, </a:t>
                      </a:r>
                      <a:br>
                        <a:rPr lang="ru-RU" sz="1600" b="1" u="none" strike="noStrike" dirty="0">
                          <a:solidFill>
                            <a:schemeClr val="bg1"/>
                          </a:solidFill>
                          <a:effectLst/>
                          <a:latin typeface="Arial Narrow" panose="020B0606020202030204" pitchFamily="34" charset="0"/>
                        </a:rPr>
                      </a:br>
                      <a:r>
                        <a:rPr lang="ru-RU" sz="1600" b="1" u="none" strike="noStrike" dirty="0" err="1">
                          <a:solidFill>
                            <a:schemeClr val="bg1"/>
                          </a:solidFill>
                          <a:effectLst/>
                          <a:latin typeface="Arial Narrow" panose="020B0606020202030204" pitchFamily="34" charset="0"/>
                        </a:rPr>
                        <a:t>млн.рублей</a:t>
                      </a:r>
                      <a:endParaRPr lang="ru-RU" sz="1600" b="1" i="0" u="none" strike="noStrike" dirty="0">
                        <a:solidFill>
                          <a:schemeClr val="bg1"/>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3"/>
                    </a:solidFill>
                  </a:tcPr>
                </a:tc>
                <a:extLst>
                  <a:ext uri="{0D108BD9-81ED-4DB2-BD59-A6C34878D82A}">
                    <a16:rowId xmlns:a16="http://schemas.microsoft.com/office/drawing/2014/main" val="750714357"/>
                  </a:ext>
                </a:extLst>
              </a:tr>
              <a:tr h="169469">
                <a:tc>
                  <a:txBody>
                    <a:bodyPr/>
                    <a:lstStyle/>
                    <a:p>
                      <a:pPr algn="l" rtl="0" fontAlgn="b"/>
                      <a:r>
                        <a:rPr lang="ru-RU" sz="1400" b="0" i="0" u="none" strike="noStrike" dirty="0">
                          <a:solidFill>
                            <a:srgbClr val="000000"/>
                          </a:solidFill>
                          <a:effectLst/>
                          <a:latin typeface="Arial Narrow" panose="020B0606020202030204" pitchFamily="34" charset="0"/>
                        </a:rPr>
                        <a:t>ООО "</a:t>
                      </a:r>
                      <a:r>
                        <a:rPr lang="ru-RU" sz="1400" b="0" i="0" u="none" strike="noStrike" dirty="0" err="1">
                          <a:solidFill>
                            <a:srgbClr val="000000"/>
                          </a:solidFill>
                          <a:effectLst/>
                          <a:latin typeface="Arial Narrow" panose="020B0606020202030204" pitchFamily="34" charset="0"/>
                        </a:rPr>
                        <a:t>Леруа</a:t>
                      </a:r>
                      <a:r>
                        <a:rPr lang="ru-RU" sz="1400" b="0" i="0" u="none" strike="noStrike" dirty="0">
                          <a:solidFill>
                            <a:srgbClr val="000000"/>
                          </a:solidFill>
                          <a:effectLst/>
                          <a:latin typeface="Arial Narrow" panose="020B0606020202030204" pitchFamily="34" charset="0"/>
                        </a:rPr>
                        <a:t> </a:t>
                      </a:r>
                      <a:r>
                        <a:rPr lang="ru-RU" sz="1400" b="0" i="0" u="none" strike="noStrike" dirty="0" err="1">
                          <a:solidFill>
                            <a:srgbClr val="000000"/>
                          </a:solidFill>
                          <a:effectLst/>
                          <a:latin typeface="Arial Narrow" panose="020B0606020202030204" pitchFamily="34" charset="0"/>
                        </a:rPr>
                        <a:t>Мерлен</a:t>
                      </a:r>
                      <a:r>
                        <a:rPr lang="ru-RU" sz="1400" b="0" i="0" u="none" strike="noStrike" dirty="0">
                          <a:solidFill>
                            <a:srgbClr val="000000"/>
                          </a:solidFill>
                          <a:effectLst/>
                          <a:latin typeface="Arial Narrow" panose="020B0606020202030204" pitchFamily="34" charset="0"/>
                        </a:rPr>
                        <a:t> Восток"</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1400" b="0" i="0" u="none" strike="noStrike">
                          <a:solidFill>
                            <a:srgbClr val="004062"/>
                          </a:solidFill>
                          <a:effectLst/>
                          <a:latin typeface="Arial Narrow" panose="020B0606020202030204" pitchFamily="34" charset="0"/>
                        </a:rPr>
                        <a:t>86,1</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548155368"/>
                  </a:ext>
                </a:extLst>
              </a:tr>
              <a:tr h="169469">
                <a:tc>
                  <a:txBody>
                    <a:bodyPr/>
                    <a:lstStyle/>
                    <a:p>
                      <a:pPr algn="l" rtl="0" fontAlgn="ctr"/>
                      <a:r>
                        <a:rPr lang="ru-RU" sz="1400" b="0" i="0" u="none" strike="noStrike" dirty="0">
                          <a:solidFill>
                            <a:srgbClr val="000000"/>
                          </a:solidFill>
                          <a:effectLst/>
                          <a:latin typeface="Arial Narrow" panose="020B0606020202030204" pitchFamily="34" charset="0"/>
                        </a:rPr>
                        <a:t>АО "</a:t>
                      </a:r>
                      <a:r>
                        <a:rPr lang="ru-RU" sz="1400" b="0" i="0" u="none" strike="noStrike" dirty="0" err="1">
                          <a:solidFill>
                            <a:srgbClr val="000000"/>
                          </a:solidFill>
                          <a:effectLst/>
                          <a:latin typeface="Arial Narrow" panose="020B0606020202030204" pitchFamily="34" charset="0"/>
                        </a:rPr>
                        <a:t>Татспиртпром</a:t>
                      </a:r>
                      <a:r>
                        <a:rPr lang="ru-RU" sz="1400" b="0" i="0" u="none" strike="noStrike" dirty="0">
                          <a:solidFill>
                            <a:srgbClr val="000000"/>
                          </a:solidFill>
                          <a:effectLst/>
                          <a:latin typeface="Arial Narrow" panose="020B0606020202030204" pitchFamily="34" charset="0"/>
                        </a:rPr>
                        <a:t>"</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ctr"/>
                      <a:r>
                        <a:rPr lang="ru-RU" sz="1400" b="0" i="0" u="none" strike="noStrike">
                          <a:solidFill>
                            <a:srgbClr val="1F497D"/>
                          </a:solidFill>
                          <a:effectLst/>
                          <a:latin typeface="Arial Narrow" panose="020B0606020202030204" pitchFamily="34" charset="0"/>
                        </a:rPr>
                        <a:t>83,1</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591906790"/>
                  </a:ext>
                </a:extLst>
              </a:tr>
              <a:tr h="169469">
                <a:tc>
                  <a:txBody>
                    <a:bodyPr/>
                    <a:lstStyle/>
                    <a:p>
                      <a:pPr algn="l" rtl="0" fontAlgn="b"/>
                      <a:r>
                        <a:rPr lang="ru-RU" sz="1400" b="0" i="0" u="none" strike="noStrike">
                          <a:solidFill>
                            <a:srgbClr val="000000"/>
                          </a:solidFill>
                          <a:effectLst/>
                          <a:latin typeface="Arial Narrow" panose="020B0606020202030204" pitchFamily="34" charset="0"/>
                        </a:rPr>
                        <a:t>ООО "СиЭнЭйч-КАМАЗ Индустрия"</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1400" b="0" i="0" u="none" strike="noStrike">
                          <a:solidFill>
                            <a:srgbClr val="004062"/>
                          </a:solidFill>
                          <a:effectLst/>
                          <a:latin typeface="Arial Narrow" panose="020B0606020202030204" pitchFamily="34" charset="0"/>
                        </a:rPr>
                        <a:t>82,3</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244305475"/>
                  </a:ext>
                </a:extLst>
              </a:tr>
              <a:tr h="169469">
                <a:tc>
                  <a:txBody>
                    <a:bodyPr/>
                    <a:lstStyle/>
                    <a:p>
                      <a:pPr algn="l" rtl="0" fontAlgn="b"/>
                      <a:r>
                        <a:rPr lang="ru-RU" sz="1400" b="0" i="0" u="none" strike="noStrike" dirty="0">
                          <a:solidFill>
                            <a:srgbClr val="000000"/>
                          </a:solidFill>
                          <a:effectLst/>
                          <a:latin typeface="Arial Narrow" panose="020B0606020202030204" pitchFamily="34" charset="0"/>
                        </a:rPr>
                        <a:t>ООО "ТСИ"</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1400" b="0" i="0" u="none" strike="noStrike">
                          <a:solidFill>
                            <a:srgbClr val="004062"/>
                          </a:solidFill>
                          <a:effectLst/>
                          <a:latin typeface="Arial Narrow" panose="020B0606020202030204" pitchFamily="34" charset="0"/>
                        </a:rPr>
                        <a:t>78,7</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908485723"/>
                  </a:ext>
                </a:extLst>
              </a:tr>
              <a:tr h="169469">
                <a:tc>
                  <a:txBody>
                    <a:bodyPr/>
                    <a:lstStyle/>
                    <a:p>
                      <a:pPr algn="l" rtl="0" fontAlgn="b"/>
                      <a:r>
                        <a:rPr lang="ru-RU" sz="1400" b="0" i="0" u="none" strike="noStrike">
                          <a:solidFill>
                            <a:srgbClr val="000000"/>
                          </a:solidFill>
                          <a:effectLst/>
                          <a:latin typeface="Arial Narrow" panose="020B0606020202030204" pitchFamily="34" charset="0"/>
                        </a:rPr>
                        <a:t>ООО  "ПРОМЕТЕЙ"</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1400" b="0" i="0" u="none" strike="noStrike">
                          <a:solidFill>
                            <a:srgbClr val="004062"/>
                          </a:solidFill>
                          <a:effectLst/>
                          <a:latin typeface="Arial Narrow" panose="020B0606020202030204" pitchFamily="34" charset="0"/>
                        </a:rPr>
                        <a:t>73,9</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174050092"/>
                  </a:ext>
                </a:extLst>
              </a:tr>
              <a:tr h="169469">
                <a:tc>
                  <a:txBody>
                    <a:bodyPr/>
                    <a:lstStyle/>
                    <a:p>
                      <a:pPr algn="l" rtl="0" fontAlgn="b"/>
                      <a:r>
                        <a:rPr lang="ru-RU" sz="1400" b="0" i="0" u="none" strike="noStrike">
                          <a:solidFill>
                            <a:srgbClr val="000000"/>
                          </a:solidFill>
                          <a:effectLst/>
                          <a:latin typeface="Arial Narrow" panose="020B0606020202030204" pitchFamily="34" charset="0"/>
                        </a:rPr>
                        <a:t>ЭНКА ИНШААТ ВЕ САНАЙИ АНОНИМ ШИРКЕТИ</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1400" b="0" i="0" u="none" strike="noStrike">
                          <a:solidFill>
                            <a:srgbClr val="004062"/>
                          </a:solidFill>
                          <a:effectLst/>
                          <a:latin typeface="Arial Narrow" panose="020B0606020202030204" pitchFamily="34" charset="0"/>
                        </a:rPr>
                        <a:t>73,4</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4023264053"/>
                  </a:ext>
                </a:extLst>
              </a:tr>
              <a:tr h="169469">
                <a:tc>
                  <a:txBody>
                    <a:bodyPr/>
                    <a:lstStyle/>
                    <a:p>
                      <a:pPr algn="l" rtl="0" fontAlgn="b"/>
                      <a:r>
                        <a:rPr lang="ru-RU" sz="1400" b="0" i="0" u="none" strike="noStrike">
                          <a:solidFill>
                            <a:srgbClr val="000000"/>
                          </a:solidFill>
                          <a:effectLst/>
                          <a:latin typeface="Arial Narrow" panose="020B0606020202030204" pitchFamily="34" charset="0"/>
                        </a:rPr>
                        <a:t>ООО "М.ВИДЕО МЕНЕДЖМЕНТ"</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1400" b="0" i="0" u="none" strike="noStrike">
                          <a:solidFill>
                            <a:srgbClr val="004062"/>
                          </a:solidFill>
                          <a:effectLst/>
                          <a:latin typeface="Arial Narrow" panose="020B0606020202030204" pitchFamily="34" charset="0"/>
                        </a:rPr>
                        <a:t>71,6</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932142155"/>
                  </a:ext>
                </a:extLst>
              </a:tr>
              <a:tr h="169469">
                <a:tc>
                  <a:txBody>
                    <a:bodyPr/>
                    <a:lstStyle/>
                    <a:p>
                      <a:pPr algn="l" rtl="0" fontAlgn="b"/>
                      <a:r>
                        <a:rPr lang="ru-RU" sz="1400" b="0" i="0" u="none" strike="noStrike">
                          <a:solidFill>
                            <a:srgbClr val="000000"/>
                          </a:solidFill>
                          <a:effectLst/>
                          <a:latin typeface="Arial Narrow" panose="020B0606020202030204" pitchFamily="34" charset="0"/>
                        </a:rPr>
                        <a:t>ООО "ВОСТОК СОЛОД"</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1400" b="0" i="0" u="none" strike="noStrike">
                          <a:solidFill>
                            <a:srgbClr val="004062"/>
                          </a:solidFill>
                          <a:effectLst/>
                          <a:latin typeface="Arial Narrow" panose="020B0606020202030204" pitchFamily="34" charset="0"/>
                        </a:rPr>
                        <a:t>71,3</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711806478"/>
                  </a:ext>
                </a:extLst>
              </a:tr>
              <a:tr h="169469">
                <a:tc>
                  <a:txBody>
                    <a:bodyPr/>
                    <a:lstStyle/>
                    <a:p>
                      <a:pPr algn="l" rtl="0" fontAlgn="b"/>
                      <a:r>
                        <a:rPr lang="ru-RU" sz="1400" b="0" i="0" u="none" strike="noStrike">
                          <a:solidFill>
                            <a:srgbClr val="000000"/>
                          </a:solidFill>
                          <a:effectLst/>
                          <a:latin typeface="Arial Narrow" panose="020B0606020202030204" pitchFamily="34" charset="0"/>
                        </a:rPr>
                        <a:t>АО "Альметьевский трубный завод"</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1400" b="0" i="0" u="none" strike="noStrike">
                          <a:solidFill>
                            <a:srgbClr val="004062"/>
                          </a:solidFill>
                          <a:effectLst/>
                          <a:latin typeface="Arial Narrow" panose="020B0606020202030204" pitchFamily="34" charset="0"/>
                        </a:rPr>
                        <a:t>71,3</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138601363"/>
                  </a:ext>
                </a:extLst>
              </a:tr>
              <a:tr h="169469">
                <a:tc>
                  <a:txBody>
                    <a:bodyPr/>
                    <a:lstStyle/>
                    <a:p>
                      <a:pPr algn="l" rtl="0" fontAlgn="b"/>
                      <a:r>
                        <a:rPr lang="ru-RU" sz="1400" b="0" i="0" u="none" strike="noStrike">
                          <a:solidFill>
                            <a:srgbClr val="000000"/>
                          </a:solidFill>
                          <a:effectLst/>
                          <a:latin typeface="Arial Narrow" panose="020B0606020202030204" pitchFamily="34" charset="0"/>
                        </a:rPr>
                        <a:t>АО "Международный аэропорт Казань"</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1400" b="0" i="0" u="none" strike="noStrike">
                          <a:solidFill>
                            <a:srgbClr val="004062"/>
                          </a:solidFill>
                          <a:effectLst/>
                          <a:latin typeface="Arial Narrow" panose="020B0606020202030204" pitchFamily="34" charset="0"/>
                        </a:rPr>
                        <a:t>70,4</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341315736"/>
                  </a:ext>
                </a:extLst>
              </a:tr>
              <a:tr h="169469">
                <a:tc>
                  <a:txBody>
                    <a:bodyPr/>
                    <a:lstStyle/>
                    <a:p>
                      <a:pPr algn="l" rtl="0" fontAlgn="b"/>
                      <a:r>
                        <a:rPr lang="ru-RU" sz="1400" b="0" i="0" u="none" strike="noStrike">
                          <a:solidFill>
                            <a:srgbClr val="000000"/>
                          </a:solidFill>
                          <a:effectLst/>
                          <a:latin typeface="Arial Narrow" panose="020B0606020202030204" pitchFamily="34" charset="0"/>
                        </a:rPr>
                        <a:t>ООО "БУИНСКИЙ САХАР"</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1400" b="0" i="0" u="none" strike="noStrike">
                          <a:solidFill>
                            <a:srgbClr val="004062"/>
                          </a:solidFill>
                          <a:effectLst/>
                          <a:latin typeface="Arial Narrow" panose="020B0606020202030204" pitchFamily="34" charset="0"/>
                        </a:rPr>
                        <a:t>70,0</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556770924"/>
                  </a:ext>
                </a:extLst>
              </a:tr>
              <a:tr h="169469">
                <a:tc>
                  <a:txBody>
                    <a:bodyPr/>
                    <a:lstStyle/>
                    <a:p>
                      <a:pPr algn="l" rtl="0" fontAlgn="ctr"/>
                      <a:r>
                        <a:rPr lang="ru-RU" sz="1400" b="0" i="0" u="none" strike="noStrike" dirty="0">
                          <a:solidFill>
                            <a:srgbClr val="000000"/>
                          </a:solidFill>
                          <a:effectLst/>
                          <a:latin typeface="Arial Narrow" panose="020B0606020202030204" pitchFamily="34" charset="0"/>
                        </a:rPr>
                        <a:t>АО "ПО "Завод им. Серго"</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ctr"/>
                      <a:r>
                        <a:rPr lang="ru-RU" sz="1400" b="0" i="0" u="none" strike="noStrike">
                          <a:solidFill>
                            <a:srgbClr val="1F497D"/>
                          </a:solidFill>
                          <a:effectLst/>
                          <a:latin typeface="Arial Narrow" panose="020B0606020202030204" pitchFamily="34" charset="0"/>
                        </a:rPr>
                        <a:t>65,6</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656798369"/>
                  </a:ext>
                </a:extLst>
              </a:tr>
              <a:tr h="169469">
                <a:tc>
                  <a:txBody>
                    <a:bodyPr/>
                    <a:lstStyle/>
                    <a:p>
                      <a:pPr algn="l" rtl="0" fontAlgn="b"/>
                      <a:r>
                        <a:rPr lang="ru-RU" sz="1400" b="0" i="0" u="none" strike="noStrike" dirty="0">
                          <a:solidFill>
                            <a:srgbClr val="000000"/>
                          </a:solidFill>
                          <a:effectLst/>
                          <a:latin typeface="Arial Narrow" panose="020B0606020202030204" pitchFamily="34" charset="0"/>
                        </a:rPr>
                        <a:t>АО "</a:t>
                      </a:r>
                      <a:r>
                        <a:rPr lang="ru-RU" sz="1400" b="0" i="0" u="none" strike="noStrike" dirty="0" err="1">
                          <a:solidFill>
                            <a:srgbClr val="000000"/>
                          </a:solidFill>
                          <a:effectLst/>
                          <a:latin typeface="Arial Narrow" panose="020B0606020202030204" pitchFamily="34" charset="0"/>
                        </a:rPr>
                        <a:t>Татавтодор</a:t>
                      </a:r>
                      <a:r>
                        <a:rPr lang="ru-RU" sz="1400" b="0" i="0" u="none" strike="noStrike" dirty="0">
                          <a:solidFill>
                            <a:srgbClr val="000000"/>
                          </a:solidFill>
                          <a:effectLst/>
                          <a:latin typeface="Arial Narrow" panose="020B0606020202030204" pitchFamily="34" charset="0"/>
                        </a:rPr>
                        <a:t>"</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1400" b="0" i="0" u="none" strike="noStrike">
                          <a:solidFill>
                            <a:srgbClr val="004062"/>
                          </a:solidFill>
                          <a:effectLst/>
                          <a:latin typeface="Arial Narrow" panose="020B0606020202030204" pitchFamily="34" charset="0"/>
                        </a:rPr>
                        <a:t>65,6</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298488370"/>
                  </a:ext>
                </a:extLst>
              </a:tr>
              <a:tr h="169469">
                <a:tc>
                  <a:txBody>
                    <a:bodyPr/>
                    <a:lstStyle/>
                    <a:p>
                      <a:pPr algn="l" rtl="0" fontAlgn="b"/>
                      <a:r>
                        <a:rPr lang="ru-RU" sz="1400" b="0" i="0" u="none" strike="noStrike" dirty="0">
                          <a:solidFill>
                            <a:srgbClr val="000000"/>
                          </a:solidFill>
                          <a:effectLst/>
                          <a:latin typeface="Arial Narrow" panose="020B0606020202030204" pitchFamily="34" charset="0"/>
                        </a:rPr>
                        <a:t>ООО  "СКП "ТАТНЕФТЬ - АК БАРС"</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1400" b="0" i="0" u="none" strike="noStrike">
                          <a:solidFill>
                            <a:srgbClr val="004062"/>
                          </a:solidFill>
                          <a:effectLst/>
                          <a:latin typeface="Arial Narrow" panose="020B0606020202030204" pitchFamily="34" charset="0"/>
                        </a:rPr>
                        <a:t>65,0</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338685044"/>
                  </a:ext>
                </a:extLst>
              </a:tr>
              <a:tr h="169469">
                <a:tc>
                  <a:txBody>
                    <a:bodyPr/>
                    <a:lstStyle/>
                    <a:p>
                      <a:pPr algn="l" rtl="0" fontAlgn="b"/>
                      <a:r>
                        <a:rPr lang="ru-RU" sz="1400" b="0" i="0" u="none" strike="noStrike" dirty="0">
                          <a:solidFill>
                            <a:srgbClr val="000000"/>
                          </a:solidFill>
                          <a:effectLst/>
                          <a:latin typeface="Arial Narrow" panose="020B0606020202030204" pitchFamily="34" charset="0"/>
                        </a:rPr>
                        <a:t>АО "ТАТСОЦБАНК"</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1400" b="0" i="0" u="none" strike="noStrike">
                          <a:solidFill>
                            <a:srgbClr val="004062"/>
                          </a:solidFill>
                          <a:effectLst/>
                          <a:latin typeface="Arial Narrow" panose="020B0606020202030204" pitchFamily="34" charset="0"/>
                        </a:rPr>
                        <a:t>61,3</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707564918"/>
                  </a:ext>
                </a:extLst>
              </a:tr>
              <a:tr h="169469">
                <a:tc>
                  <a:txBody>
                    <a:bodyPr/>
                    <a:lstStyle/>
                    <a:p>
                      <a:pPr algn="l" rtl="0" fontAlgn="ctr"/>
                      <a:r>
                        <a:rPr lang="ru-RU" sz="1400" b="0" i="0" u="none" strike="noStrike" dirty="0">
                          <a:solidFill>
                            <a:srgbClr val="000000"/>
                          </a:solidFill>
                          <a:effectLst/>
                          <a:latin typeface="Arial Narrow" panose="020B0606020202030204" pitchFamily="34" charset="0"/>
                        </a:rPr>
                        <a:t>ООО "Нижнекамский завод грузовых шин"</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ctr"/>
                      <a:r>
                        <a:rPr lang="ru-RU" sz="1400" b="0" i="0" u="none" strike="noStrike">
                          <a:solidFill>
                            <a:srgbClr val="1F497D"/>
                          </a:solidFill>
                          <a:effectLst/>
                          <a:latin typeface="Arial Narrow" panose="020B0606020202030204" pitchFamily="34" charset="0"/>
                        </a:rPr>
                        <a:t>59,5</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513149405"/>
                  </a:ext>
                </a:extLst>
              </a:tr>
              <a:tr h="169469">
                <a:tc>
                  <a:txBody>
                    <a:bodyPr/>
                    <a:lstStyle/>
                    <a:p>
                      <a:pPr algn="l" rtl="0" fontAlgn="b"/>
                      <a:r>
                        <a:rPr lang="ru-RU" sz="1400" b="0" i="0" u="none" strike="noStrike" dirty="0">
                          <a:solidFill>
                            <a:srgbClr val="000000"/>
                          </a:solidFill>
                          <a:effectLst/>
                          <a:latin typeface="Arial Narrow" panose="020B0606020202030204" pitchFamily="34" charset="0"/>
                        </a:rPr>
                        <a:t>ЗАО "Тандер"</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1400" b="0" i="0" u="none" strike="noStrike">
                          <a:solidFill>
                            <a:srgbClr val="004062"/>
                          </a:solidFill>
                          <a:effectLst/>
                          <a:latin typeface="Arial Narrow" panose="020B0606020202030204" pitchFamily="34" charset="0"/>
                        </a:rPr>
                        <a:t>57,7</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06171510"/>
                  </a:ext>
                </a:extLst>
              </a:tr>
              <a:tr h="169469">
                <a:tc>
                  <a:txBody>
                    <a:bodyPr/>
                    <a:lstStyle/>
                    <a:p>
                      <a:pPr algn="l" rtl="0" fontAlgn="b"/>
                      <a:r>
                        <a:rPr lang="ru-RU" sz="1400" b="0" i="0" u="none" strike="noStrike" dirty="0">
                          <a:solidFill>
                            <a:srgbClr val="000000"/>
                          </a:solidFill>
                          <a:effectLst/>
                          <a:latin typeface="Arial Narrow" panose="020B0606020202030204" pitchFamily="34" charset="0"/>
                        </a:rPr>
                        <a:t>ООО "Дель-Транс-</a:t>
                      </a:r>
                      <a:r>
                        <a:rPr lang="ru-RU" sz="1400" b="0" i="0" u="none" strike="noStrike" dirty="0" err="1">
                          <a:solidFill>
                            <a:srgbClr val="000000"/>
                          </a:solidFill>
                          <a:effectLst/>
                          <a:latin typeface="Arial Narrow" panose="020B0606020202030204" pitchFamily="34" charset="0"/>
                        </a:rPr>
                        <a:t>агро</a:t>
                      </a:r>
                      <a:r>
                        <a:rPr lang="ru-RU" sz="1400" b="0" i="0" u="none" strike="noStrike" dirty="0">
                          <a:solidFill>
                            <a:srgbClr val="000000"/>
                          </a:solidFill>
                          <a:effectLst/>
                          <a:latin typeface="Arial Narrow" panose="020B0606020202030204" pitchFamily="34" charset="0"/>
                        </a:rPr>
                        <a:t>"</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1400" b="0" i="0" u="none" strike="noStrike">
                          <a:solidFill>
                            <a:srgbClr val="004062"/>
                          </a:solidFill>
                          <a:effectLst/>
                          <a:latin typeface="Arial Narrow" panose="020B0606020202030204" pitchFamily="34" charset="0"/>
                        </a:rPr>
                        <a:t>57,1</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305410814"/>
                  </a:ext>
                </a:extLst>
              </a:tr>
              <a:tr h="169469">
                <a:tc>
                  <a:txBody>
                    <a:bodyPr/>
                    <a:lstStyle/>
                    <a:p>
                      <a:pPr algn="l" rtl="0" fontAlgn="b"/>
                      <a:r>
                        <a:rPr lang="ru-RU" sz="1400" b="0" i="0" u="none" strike="noStrike" dirty="0">
                          <a:solidFill>
                            <a:srgbClr val="000000"/>
                          </a:solidFill>
                          <a:effectLst/>
                          <a:latin typeface="Arial Narrow" panose="020B0606020202030204" pitchFamily="34" charset="0"/>
                        </a:rPr>
                        <a:t>ООО "АУРУС"</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1400" b="0" i="0" u="none" strike="noStrike">
                          <a:solidFill>
                            <a:srgbClr val="004062"/>
                          </a:solidFill>
                          <a:effectLst/>
                          <a:latin typeface="Arial Narrow" panose="020B0606020202030204" pitchFamily="34" charset="0"/>
                        </a:rPr>
                        <a:t>53,8</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156683033"/>
                  </a:ext>
                </a:extLst>
              </a:tr>
              <a:tr h="169469">
                <a:tc>
                  <a:txBody>
                    <a:bodyPr/>
                    <a:lstStyle/>
                    <a:p>
                      <a:pPr algn="l" rtl="0" fontAlgn="b"/>
                      <a:r>
                        <a:rPr lang="ru-RU" sz="1400" b="0" i="0" u="none" strike="noStrike" dirty="0">
                          <a:solidFill>
                            <a:srgbClr val="000000"/>
                          </a:solidFill>
                          <a:effectLst/>
                          <a:latin typeface="Arial Narrow" panose="020B0606020202030204" pitchFamily="34" charset="0"/>
                        </a:rPr>
                        <a:t>ООО "ИНВЕСТКАПИТАЛГРУПП"</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1400" b="0" i="0" u="none" strike="noStrike">
                          <a:solidFill>
                            <a:srgbClr val="004062"/>
                          </a:solidFill>
                          <a:effectLst/>
                          <a:latin typeface="Arial Narrow" panose="020B0606020202030204" pitchFamily="34" charset="0"/>
                        </a:rPr>
                        <a:t>51,5</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692854382"/>
                  </a:ext>
                </a:extLst>
              </a:tr>
              <a:tr h="169469">
                <a:tc>
                  <a:txBody>
                    <a:bodyPr/>
                    <a:lstStyle/>
                    <a:p>
                      <a:pPr algn="l" rtl="0" fontAlgn="b"/>
                      <a:r>
                        <a:rPr lang="ru-RU" sz="1400" b="0" i="0" u="none" strike="noStrike" dirty="0">
                          <a:solidFill>
                            <a:srgbClr val="000000"/>
                          </a:solidFill>
                          <a:effectLst/>
                          <a:latin typeface="Arial Narrow" panose="020B0606020202030204" pitchFamily="34" charset="0"/>
                        </a:rPr>
                        <a:t>ЗАО "ПТФ "ЗТЭ"</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1400" b="0" i="0" u="none" strike="noStrike">
                          <a:solidFill>
                            <a:srgbClr val="004062"/>
                          </a:solidFill>
                          <a:effectLst/>
                          <a:latin typeface="Arial Narrow" panose="020B0606020202030204" pitchFamily="34" charset="0"/>
                        </a:rPr>
                        <a:t>50,6</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995726763"/>
                  </a:ext>
                </a:extLst>
              </a:tr>
              <a:tr h="169469">
                <a:tc>
                  <a:txBody>
                    <a:bodyPr/>
                    <a:lstStyle/>
                    <a:p>
                      <a:pPr algn="l" rtl="0" fontAlgn="b"/>
                      <a:r>
                        <a:rPr lang="ru-RU" sz="1400" b="0" i="0" u="none" strike="noStrike" dirty="0">
                          <a:solidFill>
                            <a:srgbClr val="000000"/>
                          </a:solidFill>
                          <a:effectLst/>
                          <a:latin typeface="Arial Narrow" panose="020B0606020202030204" pitchFamily="34" charset="0"/>
                        </a:rPr>
                        <a:t>АО "МИР БИЗНЕС БАНК"</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1400" b="0" i="0" u="none" strike="noStrike">
                          <a:solidFill>
                            <a:srgbClr val="004062"/>
                          </a:solidFill>
                          <a:effectLst/>
                          <a:latin typeface="Arial Narrow" panose="020B0606020202030204" pitchFamily="34" charset="0"/>
                        </a:rPr>
                        <a:t>50,4</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684539336"/>
                  </a:ext>
                </a:extLst>
              </a:tr>
              <a:tr h="169469">
                <a:tc>
                  <a:txBody>
                    <a:bodyPr/>
                    <a:lstStyle/>
                    <a:p>
                      <a:pPr algn="l" rtl="0" fontAlgn="ctr"/>
                      <a:r>
                        <a:rPr lang="ru-RU" sz="1400" b="0" i="0" u="none" strike="noStrike" dirty="0">
                          <a:solidFill>
                            <a:srgbClr val="000000"/>
                          </a:solidFill>
                          <a:effectLst/>
                          <a:latin typeface="Arial Narrow" panose="020B0606020202030204" pitchFamily="34" charset="0"/>
                        </a:rPr>
                        <a:t> ПАО "КАМАЗ" </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ctr"/>
                      <a:r>
                        <a:rPr lang="ru-RU" sz="1400" b="0" i="0" u="none" strike="noStrike">
                          <a:solidFill>
                            <a:srgbClr val="1F497D"/>
                          </a:solidFill>
                          <a:effectLst/>
                          <a:latin typeface="Arial Narrow" panose="020B0606020202030204" pitchFamily="34" charset="0"/>
                        </a:rPr>
                        <a:t>45,9</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393247573"/>
                  </a:ext>
                </a:extLst>
              </a:tr>
              <a:tr h="169469">
                <a:tc>
                  <a:txBody>
                    <a:bodyPr/>
                    <a:lstStyle/>
                    <a:p>
                      <a:pPr algn="l" rtl="0" fontAlgn="ctr"/>
                      <a:r>
                        <a:rPr lang="ru-RU" sz="1400" b="0" i="0" u="none" strike="noStrike" dirty="0">
                          <a:solidFill>
                            <a:srgbClr val="000000"/>
                          </a:solidFill>
                          <a:effectLst/>
                          <a:latin typeface="Arial Narrow" panose="020B0606020202030204" pitchFamily="34" charset="0"/>
                        </a:rPr>
                        <a:t>АО "ТАИФ"</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ctr"/>
                      <a:r>
                        <a:rPr lang="ru-RU" sz="1400" b="0" i="0" u="none" strike="noStrike">
                          <a:solidFill>
                            <a:srgbClr val="1F497D"/>
                          </a:solidFill>
                          <a:effectLst/>
                          <a:latin typeface="Arial Narrow" panose="020B0606020202030204" pitchFamily="34" charset="0"/>
                        </a:rPr>
                        <a:t>23,5</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738011863"/>
                  </a:ext>
                </a:extLst>
              </a:tr>
              <a:tr h="169469">
                <a:tc>
                  <a:txBody>
                    <a:bodyPr/>
                    <a:lstStyle/>
                    <a:p>
                      <a:pPr algn="l" rtl="0" fontAlgn="ctr"/>
                      <a:r>
                        <a:rPr lang="ru-RU" sz="1400" b="0" i="0" u="none" strike="noStrike">
                          <a:solidFill>
                            <a:srgbClr val="000000"/>
                          </a:solidFill>
                          <a:effectLst/>
                          <a:latin typeface="Arial Narrow" panose="020B0606020202030204" pitchFamily="34" charset="0"/>
                        </a:rPr>
                        <a:t> филиал АО "АБ ИнБев Эфес" в г.Казани</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ctr"/>
                      <a:r>
                        <a:rPr lang="ru-RU" sz="1400" b="0" i="0" u="none" strike="noStrike">
                          <a:solidFill>
                            <a:srgbClr val="1F497D"/>
                          </a:solidFill>
                          <a:effectLst/>
                          <a:latin typeface="Arial Narrow" panose="020B0606020202030204" pitchFamily="34" charset="0"/>
                        </a:rPr>
                        <a:t>15,7</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17"/>
                  </a:ext>
                </a:extLst>
              </a:tr>
              <a:tr h="169469">
                <a:tc>
                  <a:txBody>
                    <a:bodyPr/>
                    <a:lstStyle/>
                    <a:p>
                      <a:pPr algn="l" rtl="0" fontAlgn="ctr"/>
                      <a:r>
                        <a:rPr lang="ru-RU" sz="1400" b="0" i="0" u="none" strike="noStrike">
                          <a:solidFill>
                            <a:srgbClr val="000000"/>
                          </a:solidFill>
                          <a:effectLst/>
                          <a:latin typeface="Arial Narrow" panose="020B0606020202030204" pitchFamily="34" charset="0"/>
                        </a:rPr>
                        <a:t> АО "Татэнергосбыт"</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ctr"/>
                      <a:r>
                        <a:rPr lang="ru-RU" sz="1400" b="0" i="0" u="none" strike="noStrike">
                          <a:solidFill>
                            <a:srgbClr val="1F497D"/>
                          </a:solidFill>
                          <a:effectLst/>
                          <a:latin typeface="Arial Narrow" panose="020B0606020202030204" pitchFamily="34" charset="0"/>
                        </a:rPr>
                        <a:t>5,5</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18"/>
                  </a:ext>
                </a:extLst>
              </a:tr>
              <a:tr h="169469">
                <a:tc>
                  <a:txBody>
                    <a:bodyPr/>
                    <a:lstStyle/>
                    <a:p>
                      <a:pPr algn="l" rtl="0" fontAlgn="ctr"/>
                      <a:r>
                        <a:rPr lang="ru-RU" sz="1400" b="0" i="0" u="none" strike="noStrike">
                          <a:solidFill>
                            <a:srgbClr val="000000"/>
                          </a:solidFill>
                          <a:effectLst/>
                          <a:latin typeface="Arial Narrow" panose="020B0606020202030204" pitchFamily="34" charset="0"/>
                        </a:rPr>
                        <a:t> АО "ТАИФ-НК"</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ctr"/>
                      <a:r>
                        <a:rPr lang="ru-RU" sz="1400" b="0" i="0" u="none" strike="noStrike" dirty="0">
                          <a:solidFill>
                            <a:srgbClr val="1F497D"/>
                          </a:solidFill>
                          <a:effectLst/>
                          <a:latin typeface="Arial Narrow" panose="020B0606020202030204" pitchFamily="34" charset="0"/>
                        </a:rPr>
                        <a:t>2,0</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89435963"/>
                  </a:ext>
                </a:extLst>
              </a:tr>
            </a:tbl>
          </a:graphicData>
        </a:graphic>
      </p:graphicFrame>
    </p:spTree>
    <p:extLst>
      <p:ext uri="{BB962C8B-B14F-4D97-AF65-F5344CB8AC3E}">
        <p14:creationId xmlns:p14="http://schemas.microsoft.com/office/powerpoint/2010/main" val="3628095789"/>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887730" y="-14251"/>
            <a:ext cx="11034930" cy="458163"/>
          </a:xfrm>
        </p:spPr>
        <p:txBody>
          <a:bodyPr vert="horz" lIns="91440" tIns="45720" rIns="91440" bIns="45720" rtlCol="0">
            <a:noAutofit/>
          </a:bodyPr>
          <a:lstStyle/>
          <a:p>
            <a:r>
              <a:rPr lang="ru-RU" sz="2400" dirty="0"/>
              <a:t>Предприятия, снизившие уплату налога на прибыль в </a:t>
            </a:r>
            <a:r>
              <a:rPr lang="en-US" sz="2400" dirty="0"/>
              <a:t>I</a:t>
            </a:r>
            <a:r>
              <a:rPr lang="ru-RU" sz="2400" dirty="0"/>
              <a:t> полугодии 2021 года </a:t>
            </a:r>
            <a:br>
              <a:rPr lang="ru-RU" sz="2400" dirty="0"/>
            </a:br>
            <a:r>
              <a:rPr lang="ru-RU" sz="2400" dirty="0"/>
              <a:t>по сравнению с </a:t>
            </a:r>
            <a:r>
              <a:rPr lang="en-US" sz="2400" dirty="0"/>
              <a:t>I </a:t>
            </a:r>
            <a:r>
              <a:rPr lang="ru-RU" sz="2400" dirty="0"/>
              <a:t>полугодием 2020 года</a:t>
            </a:r>
          </a:p>
        </p:txBody>
      </p:sp>
      <p:graphicFrame>
        <p:nvGraphicFramePr>
          <p:cNvPr id="4" name="Таблица 3">
            <a:extLst>
              <a:ext uri="{FF2B5EF4-FFF2-40B4-BE49-F238E27FC236}">
                <a16:creationId xmlns:a16="http://schemas.microsoft.com/office/drawing/2014/main" id="{1FC50B00-0EB8-4F68-9B47-2B920DAD7B1D}"/>
              </a:ext>
            </a:extLst>
          </p:cNvPr>
          <p:cNvGraphicFramePr>
            <a:graphicFrameLocks noGrp="1"/>
          </p:cNvGraphicFramePr>
          <p:nvPr>
            <p:extLst>
              <p:ext uri="{D42A27DB-BD31-4B8C-83A1-F6EECF244321}">
                <p14:modId xmlns:p14="http://schemas.microsoft.com/office/powerpoint/2010/main" val="1572433998"/>
              </p:ext>
            </p:extLst>
          </p:nvPr>
        </p:nvGraphicFramePr>
        <p:xfrm>
          <a:off x="887730" y="752156"/>
          <a:ext cx="5492973" cy="5897530"/>
        </p:xfrm>
        <a:graphic>
          <a:graphicData uri="http://schemas.openxmlformats.org/drawingml/2006/table">
            <a:tbl>
              <a:tblPr>
                <a:tableStyleId>{5C22544A-7EE6-4342-B048-85BDC9FD1C3A}</a:tableStyleId>
              </a:tblPr>
              <a:tblGrid>
                <a:gridCol w="3602703">
                  <a:extLst>
                    <a:ext uri="{9D8B030D-6E8A-4147-A177-3AD203B41FA5}">
                      <a16:colId xmlns:a16="http://schemas.microsoft.com/office/drawing/2014/main" val="1716920043"/>
                    </a:ext>
                  </a:extLst>
                </a:gridCol>
                <a:gridCol w="1890270">
                  <a:extLst>
                    <a:ext uri="{9D8B030D-6E8A-4147-A177-3AD203B41FA5}">
                      <a16:colId xmlns:a16="http://schemas.microsoft.com/office/drawing/2014/main" val="3191304462"/>
                    </a:ext>
                  </a:extLst>
                </a:gridCol>
              </a:tblGrid>
              <a:tr h="570730">
                <a:tc>
                  <a:txBody>
                    <a:bodyPr/>
                    <a:lstStyle/>
                    <a:p>
                      <a:pPr algn="ctr" fontAlgn="ctr"/>
                      <a:r>
                        <a:rPr lang="ru-RU" sz="1800" b="1" u="none" strike="noStrike" dirty="0">
                          <a:solidFill>
                            <a:schemeClr val="bg1"/>
                          </a:solidFill>
                          <a:effectLst/>
                          <a:latin typeface="Arial Narrow" panose="020B0606020202030204" pitchFamily="34" charset="0"/>
                        </a:rPr>
                        <a:t>Наименование предприятия</a:t>
                      </a:r>
                      <a:endParaRPr lang="ru-RU" sz="1800" b="1" i="0" u="none" strike="noStrike" dirty="0">
                        <a:solidFill>
                          <a:schemeClr val="bg1"/>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tc>
                  <a:txBody>
                    <a:bodyPr/>
                    <a:lstStyle/>
                    <a:p>
                      <a:pPr algn="ctr" fontAlgn="ctr"/>
                      <a:r>
                        <a:rPr lang="ru-RU" sz="1800" b="1" u="none" strike="noStrike" dirty="0">
                          <a:solidFill>
                            <a:schemeClr val="bg1"/>
                          </a:solidFill>
                          <a:effectLst/>
                          <a:latin typeface="Arial Narrow" panose="020B0606020202030204" pitchFamily="34" charset="0"/>
                        </a:rPr>
                        <a:t>Сумма снижения, </a:t>
                      </a:r>
                      <a:br>
                        <a:rPr lang="ru-RU" sz="1800" b="1" u="none" strike="noStrike" dirty="0">
                          <a:solidFill>
                            <a:schemeClr val="bg1"/>
                          </a:solidFill>
                          <a:effectLst/>
                          <a:latin typeface="Arial Narrow" panose="020B0606020202030204" pitchFamily="34" charset="0"/>
                        </a:rPr>
                      </a:br>
                      <a:r>
                        <a:rPr lang="ru-RU" sz="1800" b="1" u="none" strike="noStrike" dirty="0" err="1">
                          <a:solidFill>
                            <a:schemeClr val="bg1"/>
                          </a:solidFill>
                          <a:effectLst/>
                          <a:latin typeface="Arial Narrow" panose="020B0606020202030204" pitchFamily="34" charset="0"/>
                        </a:rPr>
                        <a:t>млн.рублей</a:t>
                      </a:r>
                      <a:endParaRPr lang="ru-RU" sz="1800" b="1" i="0" u="none" strike="noStrike" dirty="0">
                        <a:solidFill>
                          <a:schemeClr val="bg1"/>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extLst>
                  <a:ext uri="{0D108BD9-81ED-4DB2-BD59-A6C34878D82A}">
                    <a16:rowId xmlns:a16="http://schemas.microsoft.com/office/drawing/2014/main" val="750714357"/>
                  </a:ext>
                </a:extLst>
              </a:tr>
              <a:tr h="355120">
                <a:tc>
                  <a:txBody>
                    <a:bodyPr/>
                    <a:lstStyle/>
                    <a:p>
                      <a:pPr algn="l" rtl="0" fontAlgn="b"/>
                      <a:r>
                        <a:rPr lang="ru-RU" sz="2000" b="0" i="0" u="none" strike="noStrike" dirty="0">
                          <a:solidFill>
                            <a:srgbClr val="000000"/>
                          </a:solidFill>
                          <a:effectLst/>
                          <a:latin typeface="Arial Narrow" panose="020B0606020202030204" pitchFamily="34" charset="0"/>
                        </a:rPr>
                        <a:t>АО "</a:t>
                      </a:r>
                      <a:r>
                        <a:rPr lang="ru-RU" sz="2000" b="0" i="0" u="none" strike="noStrike" dirty="0" err="1">
                          <a:solidFill>
                            <a:srgbClr val="000000"/>
                          </a:solidFill>
                          <a:effectLst/>
                          <a:latin typeface="Arial Narrow" panose="020B0606020202030204" pitchFamily="34" charset="0"/>
                        </a:rPr>
                        <a:t>Связьинвестнефтехим</a:t>
                      </a:r>
                      <a:r>
                        <a:rPr lang="ru-RU" sz="2000" b="0" i="0" u="none" strike="noStrike" dirty="0">
                          <a:solidFill>
                            <a:srgbClr val="000000"/>
                          </a:solidFill>
                          <a:effectLst/>
                          <a:latin typeface="Arial Narrow" panose="020B0606020202030204" pitchFamily="34" charset="0"/>
                        </a:rPr>
                        <a:t>"</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2000" b="0" i="0" u="none" strike="noStrike" dirty="0">
                          <a:solidFill>
                            <a:srgbClr val="004062"/>
                          </a:solidFill>
                          <a:effectLst/>
                          <a:latin typeface="Arial Narrow" panose="020B0606020202030204" pitchFamily="34" charset="0"/>
                        </a:rPr>
                        <a:t>-753,7</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548155368"/>
                  </a:ext>
                </a:extLst>
              </a:tr>
              <a:tr h="355120">
                <a:tc>
                  <a:txBody>
                    <a:bodyPr/>
                    <a:lstStyle/>
                    <a:p>
                      <a:pPr algn="l" rtl="0" fontAlgn="ctr"/>
                      <a:r>
                        <a:rPr lang="ru-RU" sz="2000" b="0" i="0" u="none" strike="noStrike" dirty="0">
                          <a:solidFill>
                            <a:srgbClr val="000000"/>
                          </a:solidFill>
                          <a:effectLst/>
                          <a:latin typeface="Arial Narrow" panose="020B0606020202030204" pitchFamily="34" charset="0"/>
                        </a:rPr>
                        <a:t>КГН "Транснефть"</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ctr"/>
                      <a:r>
                        <a:rPr lang="ru-RU" sz="2000" b="0" i="0" u="none" strike="noStrike" dirty="0">
                          <a:solidFill>
                            <a:srgbClr val="1F497D"/>
                          </a:solidFill>
                          <a:effectLst/>
                          <a:latin typeface="Arial Narrow" panose="020B0606020202030204" pitchFamily="34" charset="0"/>
                        </a:rPr>
                        <a:t>-271,0</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591906790"/>
                  </a:ext>
                </a:extLst>
              </a:tr>
              <a:tr h="355120">
                <a:tc>
                  <a:txBody>
                    <a:bodyPr/>
                    <a:lstStyle/>
                    <a:p>
                      <a:pPr algn="l" rtl="0" fontAlgn="b"/>
                      <a:r>
                        <a:rPr lang="ru-RU" sz="2000" b="0" i="0" u="none" strike="noStrike" dirty="0">
                          <a:solidFill>
                            <a:srgbClr val="000000"/>
                          </a:solidFill>
                          <a:effectLst/>
                          <a:latin typeface="Arial Narrow" panose="020B0606020202030204" pitchFamily="34" charset="0"/>
                        </a:rPr>
                        <a:t>ООО "АГРОАСПЕКТ" </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2000" b="0" i="0" u="none" strike="noStrike" dirty="0">
                          <a:solidFill>
                            <a:srgbClr val="004062"/>
                          </a:solidFill>
                          <a:effectLst/>
                          <a:latin typeface="Arial Narrow" panose="020B0606020202030204" pitchFamily="34" charset="0"/>
                        </a:rPr>
                        <a:t>-149,7</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244305475"/>
                  </a:ext>
                </a:extLst>
              </a:tr>
              <a:tr h="355120">
                <a:tc>
                  <a:txBody>
                    <a:bodyPr/>
                    <a:lstStyle/>
                    <a:p>
                      <a:pPr algn="l" rtl="0" fontAlgn="b"/>
                      <a:r>
                        <a:rPr lang="ru-RU" sz="2000" b="0" i="0" u="none" strike="noStrike" dirty="0">
                          <a:solidFill>
                            <a:srgbClr val="000000"/>
                          </a:solidFill>
                          <a:effectLst/>
                          <a:latin typeface="Arial Narrow" panose="020B0606020202030204" pitchFamily="34" charset="0"/>
                        </a:rPr>
                        <a:t>ООО "</a:t>
                      </a:r>
                      <a:r>
                        <a:rPr lang="ru-RU" sz="2000" b="0" i="0" u="none" strike="noStrike" dirty="0" err="1">
                          <a:solidFill>
                            <a:srgbClr val="000000"/>
                          </a:solidFill>
                          <a:effectLst/>
                          <a:latin typeface="Arial Narrow" panose="020B0606020202030204" pitchFamily="34" charset="0"/>
                        </a:rPr>
                        <a:t>Импэкс</a:t>
                      </a:r>
                      <a:r>
                        <a:rPr lang="ru-RU" sz="2000" b="0" i="0" u="none" strike="noStrike" dirty="0">
                          <a:solidFill>
                            <a:srgbClr val="000000"/>
                          </a:solidFill>
                          <a:effectLst/>
                          <a:latin typeface="Arial Narrow" panose="020B0606020202030204" pitchFamily="34" charset="0"/>
                        </a:rPr>
                        <a:t> </a:t>
                      </a:r>
                      <a:r>
                        <a:rPr lang="ru-RU" sz="2000" b="0" i="0" u="none" strike="noStrike" dirty="0" err="1">
                          <a:solidFill>
                            <a:srgbClr val="000000"/>
                          </a:solidFill>
                          <a:effectLst/>
                          <a:latin typeface="Arial Narrow" panose="020B0606020202030204" pitchFamily="34" charset="0"/>
                        </a:rPr>
                        <a:t>Электро</a:t>
                      </a:r>
                      <a:r>
                        <a:rPr lang="ru-RU" sz="2000" b="0" i="0" u="none" strike="noStrike" dirty="0">
                          <a:solidFill>
                            <a:srgbClr val="000000"/>
                          </a:solidFill>
                          <a:effectLst/>
                          <a:latin typeface="Arial Narrow" panose="020B0606020202030204" pitchFamily="34" charset="0"/>
                        </a:rPr>
                        <a:t>"</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2000" b="0" i="0" u="none" strike="noStrike" dirty="0">
                          <a:solidFill>
                            <a:srgbClr val="004062"/>
                          </a:solidFill>
                          <a:effectLst/>
                          <a:latin typeface="Arial Narrow" panose="020B0606020202030204" pitchFamily="34" charset="0"/>
                        </a:rPr>
                        <a:t>-114,3</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908485723"/>
                  </a:ext>
                </a:extLst>
              </a:tr>
              <a:tr h="355120">
                <a:tc>
                  <a:txBody>
                    <a:bodyPr/>
                    <a:lstStyle/>
                    <a:p>
                      <a:pPr algn="l" rtl="0" fontAlgn="ctr"/>
                      <a:r>
                        <a:rPr lang="ru-RU" sz="2000" b="0" i="0" u="none" strike="noStrike" dirty="0">
                          <a:solidFill>
                            <a:srgbClr val="000000"/>
                          </a:solidFill>
                          <a:effectLst/>
                          <a:latin typeface="Arial Narrow" panose="020B0606020202030204" pitchFamily="34" charset="0"/>
                        </a:rPr>
                        <a:t>АО "</a:t>
                      </a:r>
                      <a:r>
                        <a:rPr lang="ru-RU" sz="2000" b="0" i="0" u="none" strike="noStrike" dirty="0" err="1">
                          <a:solidFill>
                            <a:srgbClr val="000000"/>
                          </a:solidFill>
                          <a:effectLst/>
                          <a:latin typeface="Arial Narrow" panose="020B0606020202030204" pitchFamily="34" charset="0"/>
                        </a:rPr>
                        <a:t>Казанькомпрессормаш</a:t>
                      </a:r>
                      <a:r>
                        <a:rPr lang="ru-RU" sz="2000" b="0" i="0" u="none" strike="noStrike" dirty="0">
                          <a:solidFill>
                            <a:srgbClr val="000000"/>
                          </a:solidFill>
                          <a:effectLst/>
                          <a:latin typeface="Arial Narrow" panose="020B0606020202030204" pitchFamily="34" charset="0"/>
                        </a:rPr>
                        <a:t>"</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ctr"/>
                      <a:r>
                        <a:rPr lang="ru-RU" sz="2000" b="0" i="0" u="none" strike="noStrike" dirty="0">
                          <a:solidFill>
                            <a:srgbClr val="1F497D"/>
                          </a:solidFill>
                          <a:effectLst/>
                          <a:latin typeface="Arial Narrow" panose="020B0606020202030204" pitchFamily="34" charset="0"/>
                        </a:rPr>
                        <a:t>-105,1</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174050092"/>
                  </a:ext>
                </a:extLst>
              </a:tr>
              <a:tr h="355120">
                <a:tc>
                  <a:txBody>
                    <a:bodyPr/>
                    <a:lstStyle/>
                    <a:p>
                      <a:pPr algn="l" rtl="0" fontAlgn="b"/>
                      <a:r>
                        <a:rPr lang="ru-RU" sz="2000" b="0" i="0" u="none" strike="noStrike" dirty="0">
                          <a:solidFill>
                            <a:srgbClr val="000000"/>
                          </a:solidFill>
                          <a:effectLst/>
                          <a:latin typeface="Arial Narrow" panose="020B0606020202030204" pitchFamily="34" charset="0"/>
                        </a:rPr>
                        <a:t>ООО "</a:t>
                      </a:r>
                      <a:r>
                        <a:rPr lang="ru-RU" sz="2000" b="0" i="0" u="none" strike="noStrike" dirty="0" err="1">
                          <a:solidFill>
                            <a:srgbClr val="000000"/>
                          </a:solidFill>
                          <a:effectLst/>
                          <a:latin typeface="Arial Narrow" panose="020B0606020202030204" pitchFamily="34" charset="0"/>
                        </a:rPr>
                        <a:t>УК"Система</a:t>
                      </a:r>
                      <a:r>
                        <a:rPr lang="ru-RU" sz="2000" b="0" i="0" u="none" strike="noStrike" dirty="0">
                          <a:solidFill>
                            <a:srgbClr val="000000"/>
                          </a:solidFill>
                          <a:effectLst/>
                          <a:latin typeface="Arial Narrow" panose="020B0606020202030204" pitchFamily="34" charset="0"/>
                        </a:rPr>
                        <a:t>-Сервис"</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2000" b="0" i="0" u="none" strike="noStrike" dirty="0">
                          <a:solidFill>
                            <a:srgbClr val="004062"/>
                          </a:solidFill>
                          <a:effectLst/>
                          <a:latin typeface="Arial Narrow" panose="020B0606020202030204" pitchFamily="34" charset="0"/>
                        </a:rPr>
                        <a:t>-99,0</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4023264053"/>
                  </a:ext>
                </a:extLst>
              </a:tr>
              <a:tr h="355120">
                <a:tc>
                  <a:txBody>
                    <a:bodyPr/>
                    <a:lstStyle/>
                    <a:p>
                      <a:pPr algn="l" rtl="0" fontAlgn="b"/>
                      <a:r>
                        <a:rPr lang="ru-RU" sz="2000" b="0" i="0" u="none" strike="noStrike" dirty="0">
                          <a:solidFill>
                            <a:srgbClr val="000000"/>
                          </a:solidFill>
                          <a:effectLst/>
                          <a:latin typeface="Arial Narrow" panose="020B0606020202030204" pitchFamily="34" charset="0"/>
                        </a:rPr>
                        <a:t>ООО "</a:t>
                      </a:r>
                      <a:r>
                        <a:rPr lang="ru-RU" sz="2000" b="0" i="0" u="none" strike="noStrike" dirty="0" err="1">
                          <a:solidFill>
                            <a:srgbClr val="000000"/>
                          </a:solidFill>
                          <a:effectLst/>
                          <a:latin typeface="Arial Narrow" panose="020B0606020202030204" pitchFamily="34" charset="0"/>
                        </a:rPr>
                        <a:t>МехСервис</a:t>
                      </a:r>
                      <a:r>
                        <a:rPr lang="ru-RU" sz="2000" b="0" i="0" u="none" strike="noStrike" dirty="0">
                          <a:solidFill>
                            <a:srgbClr val="000000"/>
                          </a:solidFill>
                          <a:effectLst/>
                          <a:latin typeface="Arial Narrow" panose="020B0606020202030204" pitchFamily="34" charset="0"/>
                        </a:rPr>
                        <a:t>-Восток"</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2000" b="0" i="0" u="none" strike="noStrike" dirty="0">
                          <a:solidFill>
                            <a:srgbClr val="004062"/>
                          </a:solidFill>
                          <a:effectLst/>
                          <a:latin typeface="Arial Narrow" panose="020B0606020202030204" pitchFamily="34" charset="0"/>
                        </a:rPr>
                        <a:t>-86,5</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932142155"/>
                  </a:ext>
                </a:extLst>
              </a:tr>
              <a:tr h="355120">
                <a:tc>
                  <a:txBody>
                    <a:bodyPr/>
                    <a:lstStyle/>
                    <a:p>
                      <a:pPr algn="l" rtl="0" fontAlgn="b"/>
                      <a:r>
                        <a:rPr lang="ru-RU" sz="2000" b="0" i="0" u="none" strike="noStrike" dirty="0">
                          <a:solidFill>
                            <a:srgbClr val="000000"/>
                          </a:solidFill>
                          <a:effectLst/>
                          <a:latin typeface="Arial Narrow" panose="020B0606020202030204" pitchFamily="34" charset="0"/>
                        </a:rPr>
                        <a:t>ООО "Татнефть-Актив"</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2000" b="0" i="0" u="none" strike="noStrike" dirty="0">
                          <a:solidFill>
                            <a:srgbClr val="004062"/>
                          </a:solidFill>
                          <a:effectLst/>
                          <a:latin typeface="Arial Narrow" panose="020B0606020202030204" pitchFamily="34" charset="0"/>
                        </a:rPr>
                        <a:t>-86,0</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711806478"/>
                  </a:ext>
                </a:extLst>
              </a:tr>
              <a:tr h="355120">
                <a:tc>
                  <a:txBody>
                    <a:bodyPr/>
                    <a:lstStyle/>
                    <a:p>
                      <a:pPr algn="l" rtl="0" fontAlgn="ctr"/>
                      <a:r>
                        <a:rPr lang="ru-RU" sz="2000" b="0" i="0" u="none" strike="noStrike" dirty="0">
                          <a:solidFill>
                            <a:srgbClr val="000000"/>
                          </a:solidFill>
                          <a:effectLst/>
                          <a:latin typeface="Arial Narrow" panose="020B0606020202030204" pitchFamily="34" charset="0"/>
                        </a:rPr>
                        <a:t>ООО "Торговый дом "Кама"</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ctr"/>
                      <a:r>
                        <a:rPr lang="ru-RU" sz="2000" b="0" i="0" u="none" strike="noStrike" dirty="0">
                          <a:solidFill>
                            <a:srgbClr val="1F497D"/>
                          </a:solidFill>
                          <a:effectLst/>
                          <a:latin typeface="Arial Narrow" panose="020B0606020202030204" pitchFamily="34" charset="0"/>
                        </a:rPr>
                        <a:t>-80,5</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138601363"/>
                  </a:ext>
                </a:extLst>
              </a:tr>
              <a:tr h="355120">
                <a:tc>
                  <a:txBody>
                    <a:bodyPr/>
                    <a:lstStyle/>
                    <a:p>
                      <a:pPr algn="l" rtl="0" fontAlgn="b"/>
                      <a:r>
                        <a:rPr lang="ru-RU" sz="2000" b="0" i="0" u="none" strike="noStrike" dirty="0">
                          <a:solidFill>
                            <a:srgbClr val="000000"/>
                          </a:solidFill>
                          <a:effectLst/>
                          <a:latin typeface="Arial Narrow" panose="020B0606020202030204" pitchFamily="34" charset="0"/>
                        </a:rPr>
                        <a:t>АО "Лизинговая компания "КАМАЗ"</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2000" b="0" i="0" u="none" strike="noStrike" dirty="0">
                          <a:solidFill>
                            <a:srgbClr val="004062"/>
                          </a:solidFill>
                          <a:effectLst/>
                          <a:latin typeface="Arial Narrow" panose="020B0606020202030204" pitchFamily="34" charset="0"/>
                        </a:rPr>
                        <a:t>-79,7</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341315736"/>
                  </a:ext>
                </a:extLst>
              </a:tr>
              <a:tr h="355120">
                <a:tc>
                  <a:txBody>
                    <a:bodyPr/>
                    <a:lstStyle/>
                    <a:p>
                      <a:pPr algn="l" rtl="0" fontAlgn="b"/>
                      <a:r>
                        <a:rPr lang="ru-RU" sz="2000" b="0" i="0" u="none" strike="noStrike" dirty="0">
                          <a:solidFill>
                            <a:srgbClr val="000000"/>
                          </a:solidFill>
                          <a:effectLst/>
                          <a:latin typeface="Arial Narrow" panose="020B0606020202030204" pitchFamily="34" charset="0"/>
                        </a:rPr>
                        <a:t>ЗАО "КАММИНЗ КАМА"</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2000" b="0" i="0" u="none" strike="noStrike">
                          <a:solidFill>
                            <a:srgbClr val="004062"/>
                          </a:solidFill>
                          <a:effectLst/>
                          <a:latin typeface="Arial Narrow" panose="020B0606020202030204" pitchFamily="34" charset="0"/>
                        </a:rPr>
                        <a:t>-78,0</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556770924"/>
                  </a:ext>
                </a:extLst>
              </a:tr>
              <a:tr h="355120">
                <a:tc>
                  <a:txBody>
                    <a:bodyPr/>
                    <a:lstStyle/>
                    <a:p>
                      <a:pPr algn="l" rtl="0" fontAlgn="b"/>
                      <a:r>
                        <a:rPr lang="ru-RU" sz="2000" b="0" i="0" u="none" strike="noStrike" dirty="0">
                          <a:solidFill>
                            <a:srgbClr val="000000"/>
                          </a:solidFill>
                          <a:effectLst/>
                          <a:latin typeface="Arial Narrow" panose="020B0606020202030204" pitchFamily="34" charset="0"/>
                        </a:rPr>
                        <a:t>ООО "Гольфстрим"</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2000" b="0" i="0" u="none" strike="noStrike">
                          <a:solidFill>
                            <a:srgbClr val="004062"/>
                          </a:solidFill>
                          <a:effectLst/>
                          <a:latin typeface="Arial Narrow" panose="020B0606020202030204" pitchFamily="34" charset="0"/>
                        </a:rPr>
                        <a:t>-75,9</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656798369"/>
                  </a:ext>
                </a:extLst>
              </a:tr>
              <a:tr h="355120">
                <a:tc>
                  <a:txBody>
                    <a:bodyPr/>
                    <a:lstStyle/>
                    <a:p>
                      <a:pPr algn="l" rtl="0" fontAlgn="b"/>
                      <a:r>
                        <a:rPr lang="ru-RU" sz="2000" b="0" i="0" u="none" strike="noStrike" dirty="0">
                          <a:solidFill>
                            <a:srgbClr val="000000"/>
                          </a:solidFill>
                          <a:effectLst/>
                          <a:latin typeface="Arial Narrow" panose="020B0606020202030204" pitchFamily="34" charset="0"/>
                        </a:rPr>
                        <a:t>ЗАО "</a:t>
                      </a:r>
                      <a:r>
                        <a:rPr lang="ru-RU" sz="2000" b="0" i="0" u="none" strike="noStrike" dirty="0" err="1">
                          <a:solidFill>
                            <a:srgbClr val="000000"/>
                          </a:solidFill>
                          <a:effectLst/>
                          <a:latin typeface="Arial Narrow" panose="020B0606020202030204" pitchFamily="34" charset="0"/>
                        </a:rPr>
                        <a:t>Нефтеконсорциум</a:t>
                      </a:r>
                      <a:r>
                        <a:rPr lang="ru-RU" sz="2000" b="0" i="0" u="none" strike="noStrike" dirty="0">
                          <a:solidFill>
                            <a:srgbClr val="000000"/>
                          </a:solidFill>
                          <a:effectLst/>
                          <a:latin typeface="Arial Narrow" panose="020B0606020202030204" pitchFamily="34" charset="0"/>
                        </a:rPr>
                        <a:t>"</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2000" b="0" i="0" u="none" strike="noStrike">
                          <a:solidFill>
                            <a:srgbClr val="004062"/>
                          </a:solidFill>
                          <a:effectLst/>
                          <a:latin typeface="Arial Narrow" panose="020B0606020202030204" pitchFamily="34" charset="0"/>
                        </a:rPr>
                        <a:t>-73,8</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298488370"/>
                  </a:ext>
                </a:extLst>
              </a:tr>
              <a:tr h="355120">
                <a:tc>
                  <a:txBody>
                    <a:bodyPr/>
                    <a:lstStyle/>
                    <a:p>
                      <a:pPr algn="l" rtl="0" fontAlgn="b"/>
                      <a:r>
                        <a:rPr lang="ru-RU" sz="2000" b="0" i="0" u="none" strike="noStrike" dirty="0">
                          <a:solidFill>
                            <a:srgbClr val="000000"/>
                          </a:solidFill>
                          <a:effectLst/>
                          <a:latin typeface="Arial Narrow" panose="020B0606020202030204" pitchFamily="34" charset="0"/>
                        </a:rPr>
                        <a:t>АО "Стелла-К"</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2000" b="0" i="0" u="none" strike="noStrike" dirty="0">
                          <a:solidFill>
                            <a:srgbClr val="004062"/>
                          </a:solidFill>
                          <a:effectLst/>
                          <a:latin typeface="Arial Narrow" panose="020B0606020202030204" pitchFamily="34" charset="0"/>
                        </a:rPr>
                        <a:t>-69,3</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338685044"/>
                  </a:ext>
                </a:extLst>
              </a:tr>
              <a:tr h="355120">
                <a:tc>
                  <a:txBody>
                    <a:bodyPr/>
                    <a:lstStyle/>
                    <a:p>
                      <a:pPr algn="l" rtl="0" fontAlgn="ctr"/>
                      <a:r>
                        <a:rPr lang="ru-RU" sz="2000" b="0" i="0" u="none" strike="noStrike" dirty="0" err="1">
                          <a:solidFill>
                            <a:srgbClr val="000000"/>
                          </a:solidFill>
                          <a:effectLst/>
                          <a:latin typeface="Arial Narrow" panose="020B0606020202030204" pitchFamily="34" charset="0"/>
                        </a:rPr>
                        <a:t>ЗАОр</a:t>
                      </a:r>
                      <a:r>
                        <a:rPr lang="ru-RU" sz="2000" b="0" i="0" u="none" strike="noStrike" dirty="0">
                          <a:solidFill>
                            <a:srgbClr val="000000"/>
                          </a:solidFill>
                          <a:effectLst/>
                          <a:latin typeface="Arial Narrow" panose="020B0606020202030204" pitchFamily="34" charset="0"/>
                        </a:rPr>
                        <a:t> "НП Наб.-Челн. КБК"</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ctr"/>
                      <a:r>
                        <a:rPr lang="ru-RU" sz="2000" b="0" i="0" u="none" strike="noStrike" dirty="0">
                          <a:solidFill>
                            <a:srgbClr val="1F497D"/>
                          </a:solidFill>
                          <a:effectLst/>
                          <a:latin typeface="Arial Narrow" panose="020B0606020202030204" pitchFamily="34" charset="0"/>
                        </a:rPr>
                        <a:t>-68,9</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707564918"/>
                  </a:ext>
                </a:extLst>
              </a:tr>
            </a:tbl>
          </a:graphicData>
        </a:graphic>
      </p:graphicFrame>
      <p:graphicFrame>
        <p:nvGraphicFramePr>
          <p:cNvPr id="6" name="Таблица 5">
            <a:extLst>
              <a:ext uri="{FF2B5EF4-FFF2-40B4-BE49-F238E27FC236}">
                <a16:creationId xmlns:a16="http://schemas.microsoft.com/office/drawing/2014/main" id="{38740957-1F69-4A3F-9BC8-29D421B11C04}"/>
              </a:ext>
            </a:extLst>
          </p:cNvPr>
          <p:cNvGraphicFramePr>
            <a:graphicFrameLocks noGrp="1"/>
          </p:cNvGraphicFramePr>
          <p:nvPr>
            <p:extLst>
              <p:ext uri="{D42A27DB-BD31-4B8C-83A1-F6EECF244321}">
                <p14:modId xmlns:p14="http://schemas.microsoft.com/office/powerpoint/2010/main" val="884570160"/>
              </p:ext>
            </p:extLst>
          </p:nvPr>
        </p:nvGraphicFramePr>
        <p:xfrm>
          <a:off x="6481187" y="752156"/>
          <a:ext cx="5567705" cy="5897531"/>
        </p:xfrm>
        <a:graphic>
          <a:graphicData uri="http://schemas.openxmlformats.org/drawingml/2006/table">
            <a:tbl>
              <a:tblPr>
                <a:tableStyleId>{5C22544A-7EE6-4342-B048-85BDC9FD1C3A}</a:tableStyleId>
              </a:tblPr>
              <a:tblGrid>
                <a:gridCol w="3651718">
                  <a:extLst>
                    <a:ext uri="{9D8B030D-6E8A-4147-A177-3AD203B41FA5}">
                      <a16:colId xmlns:a16="http://schemas.microsoft.com/office/drawing/2014/main" val="1716920043"/>
                    </a:ext>
                  </a:extLst>
                </a:gridCol>
                <a:gridCol w="1915987">
                  <a:extLst>
                    <a:ext uri="{9D8B030D-6E8A-4147-A177-3AD203B41FA5}">
                      <a16:colId xmlns:a16="http://schemas.microsoft.com/office/drawing/2014/main" val="3191304462"/>
                    </a:ext>
                  </a:extLst>
                </a:gridCol>
              </a:tblGrid>
              <a:tr h="596379">
                <a:tc>
                  <a:txBody>
                    <a:bodyPr/>
                    <a:lstStyle/>
                    <a:p>
                      <a:pPr algn="ctr" fontAlgn="ctr"/>
                      <a:r>
                        <a:rPr lang="ru-RU" sz="1800" b="1" u="none" strike="noStrike" dirty="0">
                          <a:solidFill>
                            <a:schemeClr val="bg1"/>
                          </a:solidFill>
                          <a:effectLst/>
                          <a:latin typeface="Arial Narrow" panose="020B0606020202030204" pitchFamily="34" charset="0"/>
                        </a:rPr>
                        <a:t>Наименование предприятия</a:t>
                      </a:r>
                      <a:endParaRPr lang="ru-RU" sz="1800" b="1" i="0" u="none" strike="noStrike" dirty="0">
                        <a:solidFill>
                          <a:schemeClr val="bg1"/>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tc>
                  <a:txBody>
                    <a:bodyPr/>
                    <a:lstStyle/>
                    <a:p>
                      <a:pPr algn="ctr" fontAlgn="ctr"/>
                      <a:r>
                        <a:rPr lang="ru-RU" sz="1800" b="1" u="none" strike="noStrike" dirty="0">
                          <a:solidFill>
                            <a:schemeClr val="bg1"/>
                          </a:solidFill>
                          <a:effectLst/>
                          <a:latin typeface="Arial Narrow" panose="020B0606020202030204" pitchFamily="34" charset="0"/>
                        </a:rPr>
                        <a:t>Сумма снижения, </a:t>
                      </a:r>
                      <a:br>
                        <a:rPr lang="ru-RU" sz="1800" b="1" u="none" strike="noStrike" dirty="0">
                          <a:solidFill>
                            <a:schemeClr val="bg1"/>
                          </a:solidFill>
                          <a:effectLst/>
                          <a:latin typeface="Arial Narrow" panose="020B0606020202030204" pitchFamily="34" charset="0"/>
                        </a:rPr>
                      </a:br>
                      <a:r>
                        <a:rPr lang="ru-RU" sz="1800" b="1" u="none" strike="noStrike" dirty="0" err="1">
                          <a:solidFill>
                            <a:schemeClr val="bg1"/>
                          </a:solidFill>
                          <a:effectLst/>
                          <a:latin typeface="Arial Narrow" panose="020B0606020202030204" pitchFamily="34" charset="0"/>
                        </a:rPr>
                        <a:t>млн.рублей</a:t>
                      </a:r>
                      <a:endParaRPr lang="ru-RU" sz="1800" b="1" i="0" u="none" strike="noStrike" dirty="0">
                        <a:solidFill>
                          <a:schemeClr val="bg1"/>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extLst>
                  <a:ext uri="{0D108BD9-81ED-4DB2-BD59-A6C34878D82A}">
                    <a16:rowId xmlns:a16="http://schemas.microsoft.com/office/drawing/2014/main" val="750714357"/>
                  </a:ext>
                </a:extLst>
              </a:tr>
              <a:tr h="331322">
                <a:tc>
                  <a:txBody>
                    <a:bodyPr/>
                    <a:lstStyle/>
                    <a:p>
                      <a:pPr algn="l" rtl="0" fontAlgn="b"/>
                      <a:r>
                        <a:rPr lang="ru-RU" sz="2000" b="0" i="0" u="none" strike="noStrike" dirty="0">
                          <a:solidFill>
                            <a:srgbClr val="000000"/>
                          </a:solidFill>
                          <a:effectLst/>
                          <a:latin typeface="Arial Narrow" panose="020B0606020202030204" pitchFamily="34" charset="0"/>
                        </a:rPr>
                        <a:t>ОСАО "РЕСО-Гарантия"</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2000" b="0" i="0" u="none" strike="noStrike" dirty="0">
                          <a:solidFill>
                            <a:srgbClr val="004062"/>
                          </a:solidFill>
                          <a:effectLst/>
                          <a:latin typeface="Arial Narrow" panose="020B0606020202030204" pitchFamily="34" charset="0"/>
                        </a:rPr>
                        <a:t>-66,9</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548155368"/>
                  </a:ext>
                </a:extLst>
              </a:tr>
              <a:tr h="331322">
                <a:tc>
                  <a:txBody>
                    <a:bodyPr/>
                    <a:lstStyle/>
                    <a:p>
                      <a:pPr algn="l" rtl="0" fontAlgn="ctr"/>
                      <a:r>
                        <a:rPr lang="ru-RU" sz="2000" b="0" i="0" u="none" strike="noStrike" dirty="0">
                          <a:solidFill>
                            <a:srgbClr val="000000"/>
                          </a:solidFill>
                          <a:effectLst/>
                          <a:latin typeface="Arial Narrow" panose="020B0606020202030204" pitchFamily="34" charset="0"/>
                        </a:rPr>
                        <a:t>АО "Сетевая компания"</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ctr"/>
                      <a:r>
                        <a:rPr lang="ru-RU" sz="2000" b="0" i="0" u="none" strike="noStrike" dirty="0">
                          <a:solidFill>
                            <a:srgbClr val="1F497D"/>
                          </a:solidFill>
                          <a:effectLst/>
                          <a:latin typeface="Arial Narrow" panose="020B0606020202030204" pitchFamily="34" charset="0"/>
                        </a:rPr>
                        <a:t>-66,7</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591906790"/>
                  </a:ext>
                </a:extLst>
              </a:tr>
              <a:tr h="662644">
                <a:tc>
                  <a:txBody>
                    <a:bodyPr/>
                    <a:lstStyle/>
                    <a:p>
                      <a:pPr algn="l" rtl="0" fontAlgn="b"/>
                      <a:r>
                        <a:rPr lang="ru-RU" sz="2000" b="0" i="0" u="none" strike="noStrike" dirty="0">
                          <a:solidFill>
                            <a:srgbClr val="000000"/>
                          </a:solidFill>
                          <a:effectLst/>
                          <a:latin typeface="Arial Narrow" panose="020B0606020202030204" pitchFamily="34" charset="0"/>
                        </a:rPr>
                        <a:t>ПАО "Казанский электротехнический завод"</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2000" b="0" i="0" u="none" strike="noStrike" dirty="0">
                          <a:solidFill>
                            <a:srgbClr val="004062"/>
                          </a:solidFill>
                          <a:effectLst/>
                          <a:latin typeface="Arial Narrow" panose="020B0606020202030204" pitchFamily="34" charset="0"/>
                        </a:rPr>
                        <a:t>-66,2</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244305475"/>
                  </a:ext>
                </a:extLst>
              </a:tr>
              <a:tr h="331322">
                <a:tc>
                  <a:txBody>
                    <a:bodyPr/>
                    <a:lstStyle/>
                    <a:p>
                      <a:pPr algn="l" rtl="0" fontAlgn="b"/>
                      <a:r>
                        <a:rPr lang="ru-RU" sz="2000" b="0" i="0" u="none" strike="noStrike" dirty="0">
                          <a:solidFill>
                            <a:srgbClr val="000000"/>
                          </a:solidFill>
                          <a:effectLst/>
                          <a:latin typeface="Arial Narrow" panose="020B0606020202030204" pitchFamily="34" charset="0"/>
                        </a:rPr>
                        <a:t>УК ООО "ТМС Групп"</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2000" b="0" i="0" u="none" strike="noStrike">
                          <a:solidFill>
                            <a:srgbClr val="004062"/>
                          </a:solidFill>
                          <a:effectLst/>
                          <a:latin typeface="Arial Narrow" panose="020B0606020202030204" pitchFamily="34" charset="0"/>
                        </a:rPr>
                        <a:t>-64,0</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908485723"/>
                  </a:ext>
                </a:extLst>
              </a:tr>
              <a:tr h="662644">
                <a:tc>
                  <a:txBody>
                    <a:bodyPr/>
                    <a:lstStyle/>
                    <a:p>
                      <a:pPr algn="l" rtl="0" fontAlgn="b"/>
                      <a:r>
                        <a:rPr lang="ru-RU" sz="2000" b="0" i="0" u="none" strike="noStrike" dirty="0">
                          <a:solidFill>
                            <a:srgbClr val="000000"/>
                          </a:solidFill>
                          <a:effectLst/>
                          <a:latin typeface="Arial Narrow" panose="020B0606020202030204" pitchFamily="34" charset="0"/>
                        </a:rPr>
                        <a:t>АО "АЛЬФА-БАНК", </a:t>
                      </a:r>
                      <a:br>
                        <a:rPr lang="ru-RU" sz="2000" b="0" i="0" u="none" strike="noStrike" dirty="0">
                          <a:solidFill>
                            <a:srgbClr val="000000"/>
                          </a:solidFill>
                          <a:effectLst/>
                          <a:latin typeface="Arial Narrow" panose="020B0606020202030204" pitchFamily="34" charset="0"/>
                        </a:rPr>
                      </a:br>
                      <a:r>
                        <a:rPr lang="ru-RU" sz="2000" b="0" i="0" u="none" strike="noStrike" dirty="0">
                          <a:solidFill>
                            <a:srgbClr val="000000"/>
                          </a:solidFill>
                          <a:effectLst/>
                          <a:latin typeface="Arial Narrow" panose="020B0606020202030204" pitchFamily="34" charset="0"/>
                        </a:rPr>
                        <a:t>филиал в г. Казани</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2000" b="0" i="0" u="none" strike="noStrike">
                          <a:solidFill>
                            <a:srgbClr val="004062"/>
                          </a:solidFill>
                          <a:effectLst/>
                          <a:latin typeface="Arial Narrow" panose="020B0606020202030204" pitchFamily="34" charset="0"/>
                        </a:rPr>
                        <a:t>-63,1</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174050092"/>
                  </a:ext>
                </a:extLst>
              </a:tr>
              <a:tr h="331322">
                <a:tc>
                  <a:txBody>
                    <a:bodyPr/>
                    <a:lstStyle/>
                    <a:p>
                      <a:pPr algn="l" rtl="0" fontAlgn="ctr"/>
                      <a:r>
                        <a:rPr lang="ru-RU" sz="2000" b="0" i="0" u="none" strike="noStrike" dirty="0">
                          <a:solidFill>
                            <a:srgbClr val="000000"/>
                          </a:solidFill>
                          <a:effectLst/>
                          <a:latin typeface="Arial Narrow" panose="020B0606020202030204" pitchFamily="34" charset="0"/>
                        </a:rPr>
                        <a:t>ООО "</a:t>
                      </a:r>
                      <a:r>
                        <a:rPr lang="ru-RU" sz="2000" b="0" i="0" u="none" strike="noStrike" dirty="0" err="1">
                          <a:solidFill>
                            <a:srgbClr val="000000"/>
                          </a:solidFill>
                          <a:effectLst/>
                          <a:latin typeface="Arial Narrow" panose="020B0606020202030204" pitchFamily="34" charset="0"/>
                        </a:rPr>
                        <a:t>Римера-Алнас</a:t>
                      </a:r>
                      <a:r>
                        <a:rPr lang="ru-RU" sz="2000" b="0" i="0" u="none" strike="noStrike" dirty="0">
                          <a:solidFill>
                            <a:srgbClr val="000000"/>
                          </a:solidFill>
                          <a:effectLst/>
                          <a:latin typeface="Arial Narrow" panose="020B0606020202030204" pitchFamily="34" charset="0"/>
                        </a:rPr>
                        <a:t>"</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ctr"/>
                      <a:r>
                        <a:rPr lang="ru-RU" sz="2000" b="0" i="0" u="none" strike="noStrike" dirty="0">
                          <a:solidFill>
                            <a:srgbClr val="1F497D"/>
                          </a:solidFill>
                          <a:effectLst/>
                          <a:latin typeface="Arial Narrow" panose="020B0606020202030204" pitchFamily="34" charset="0"/>
                        </a:rPr>
                        <a:t>-60,4</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4023264053"/>
                  </a:ext>
                </a:extLst>
              </a:tr>
              <a:tr h="331322">
                <a:tc>
                  <a:txBody>
                    <a:bodyPr/>
                    <a:lstStyle/>
                    <a:p>
                      <a:pPr algn="l" rtl="0" fontAlgn="b"/>
                      <a:r>
                        <a:rPr lang="ru-RU" sz="2000" b="0" i="0" u="none" strike="noStrike" dirty="0">
                          <a:solidFill>
                            <a:srgbClr val="000000"/>
                          </a:solidFill>
                          <a:effectLst/>
                          <a:latin typeface="Arial Narrow" panose="020B0606020202030204" pitchFamily="34" charset="0"/>
                        </a:rPr>
                        <a:t>ЗАО "</a:t>
                      </a:r>
                      <a:r>
                        <a:rPr lang="ru-RU" sz="2000" b="0" i="0" u="none" strike="noStrike" dirty="0" err="1">
                          <a:solidFill>
                            <a:srgbClr val="000000"/>
                          </a:solidFill>
                          <a:effectLst/>
                          <a:latin typeface="Arial Narrow" panose="020B0606020202030204" pitchFamily="34" charset="0"/>
                        </a:rPr>
                        <a:t>Рослокомотив</a:t>
                      </a:r>
                      <a:r>
                        <a:rPr lang="ru-RU" sz="2000" b="0" i="0" u="none" strike="noStrike" dirty="0">
                          <a:solidFill>
                            <a:srgbClr val="000000"/>
                          </a:solidFill>
                          <a:effectLst/>
                          <a:latin typeface="Arial Narrow" panose="020B0606020202030204" pitchFamily="34" charset="0"/>
                        </a:rPr>
                        <a:t>"</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2000" b="0" i="0" u="none" strike="noStrike">
                          <a:solidFill>
                            <a:srgbClr val="004062"/>
                          </a:solidFill>
                          <a:effectLst/>
                          <a:latin typeface="Arial Narrow" panose="020B0606020202030204" pitchFamily="34" charset="0"/>
                        </a:rPr>
                        <a:t>-60,1</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932142155"/>
                  </a:ext>
                </a:extLst>
              </a:tr>
              <a:tr h="331322">
                <a:tc>
                  <a:txBody>
                    <a:bodyPr/>
                    <a:lstStyle/>
                    <a:p>
                      <a:pPr algn="l" rtl="0" fontAlgn="b"/>
                      <a:r>
                        <a:rPr lang="ru-RU" sz="2000" b="0" i="0" u="none" strike="noStrike" dirty="0">
                          <a:solidFill>
                            <a:srgbClr val="000000"/>
                          </a:solidFill>
                          <a:effectLst/>
                          <a:latin typeface="Arial Narrow" panose="020B0606020202030204" pitchFamily="34" charset="0"/>
                        </a:rPr>
                        <a:t>ООО "</a:t>
                      </a:r>
                      <a:r>
                        <a:rPr lang="ru-RU" sz="2000" b="0" i="0" u="none" strike="noStrike" dirty="0" err="1">
                          <a:solidFill>
                            <a:srgbClr val="000000"/>
                          </a:solidFill>
                          <a:effectLst/>
                          <a:latin typeface="Arial Narrow" panose="020B0606020202030204" pitchFamily="34" charset="0"/>
                        </a:rPr>
                        <a:t>Оргнефтехимхолдинг</a:t>
                      </a:r>
                      <a:r>
                        <a:rPr lang="ru-RU" sz="2000" b="0" i="0" u="none" strike="noStrike" dirty="0">
                          <a:solidFill>
                            <a:srgbClr val="000000"/>
                          </a:solidFill>
                          <a:effectLst/>
                          <a:latin typeface="Arial Narrow" panose="020B0606020202030204" pitchFamily="34" charset="0"/>
                        </a:rPr>
                        <a:t>"</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2000" b="0" i="0" u="none" strike="noStrike" dirty="0">
                          <a:solidFill>
                            <a:srgbClr val="004062"/>
                          </a:solidFill>
                          <a:effectLst/>
                          <a:latin typeface="Arial Narrow" panose="020B0606020202030204" pitchFamily="34" charset="0"/>
                        </a:rPr>
                        <a:t>-58,0</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711806478"/>
                  </a:ext>
                </a:extLst>
              </a:tr>
              <a:tr h="331322">
                <a:tc>
                  <a:txBody>
                    <a:bodyPr/>
                    <a:lstStyle/>
                    <a:p>
                      <a:pPr algn="l" rtl="0" fontAlgn="b"/>
                      <a:r>
                        <a:rPr lang="ru-RU" sz="2000" b="0" i="0" u="none" strike="noStrike" dirty="0">
                          <a:solidFill>
                            <a:srgbClr val="000000"/>
                          </a:solidFill>
                          <a:effectLst/>
                          <a:latin typeface="Arial Narrow" panose="020B0606020202030204" pitchFamily="34" charset="0"/>
                        </a:rPr>
                        <a:t>ООО "</a:t>
                      </a:r>
                      <a:r>
                        <a:rPr lang="ru-RU" sz="2000" b="0" i="0" u="none" strike="noStrike" dirty="0" err="1">
                          <a:solidFill>
                            <a:srgbClr val="000000"/>
                          </a:solidFill>
                          <a:effectLst/>
                          <a:latin typeface="Arial Narrow" panose="020B0606020202030204" pitchFamily="34" charset="0"/>
                        </a:rPr>
                        <a:t>Инвестнефтехим</a:t>
                      </a:r>
                      <a:r>
                        <a:rPr lang="ru-RU" sz="2000" b="0" i="0" u="none" strike="noStrike" dirty="0">
                          <a:solidFill>
                            <a:srgbClr val="000000"/>
                          </a:solidFill>
                          <a:effectLst/>
                          <a:latin typeface="Arial Narrow" panose="020B0606020202030204" pitchFamily="34" charset="0"/>
                        </a:rPr>
                        <a:t>"</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2000" b="0" i="0" u="none" strike="noStrike" dirty="0">
                          <a:solidFill>
                            <a:srgbClr val="004062"/>
                          </a:solidFill>
                          <a:effectLst/>
                          <a:latin typeface="Arial Narrow" panose="020B0606020202030204" pitchFamily="34" charset="0"/>
                        </a:rPr>
                        <a:t>-57,6</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138601363"/>
                  </a:ext>
                </a:extLst>
              </a:tr>
              <a:tr h="331322">
                <a:tc>
                  <a:txBody>
                    <a:bodyPr/>
                    <a:lstStyle/>
                    <a:p>
                      <a:pPr algn="l" rtl="0" fontAlgn="b"/>
                      <a:r>
                        <a:rPr lang="ru-RU" sz="2000" b="0" i="0" u="none" strike="noStrike" dirty="0">
                          <a:solidFill>
                            <a:srgbClr val="000000"/>
                          </a:solidFill>
                          <a:effectLst/>
                          <a:latin typeface="Arial Narrow" panose="020B0606020202030204" pitchFamily="34" charset="0"/>
                        </a:rPr>
                        <a:t>ЗАО "ИСК "Тандем"</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2000" b="0" i="0" u="none" strike="noStrike">
                          <a:solidFill>
                            <a:srgbClr val="004062"/>
                          </a:solidFill>
                          <a:effectLst/>
                          <a:latin typeface="Arial Narrow" panose="020B0606020202030204" pitchFamily="34" charset="0"/>
                        </a:rPr>
                        <a:t>-56,8</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341315736"/>
                  </a:ext>
                </a:extLst>
              </a:tr>
              <a:tr h="331322">
                <a:tc>
                  <a:txBody>
                    <a:bodyPr/>
                    <a:lstStyle/>
                    <a:p>
                      <a:pPr algn="l" rtl="0" fontAlgn="b"/>
                      <a:r>
                        <a:rPr lang="ru-RU" sz="2000" b="0" i="0" u="none" strike="noStrike" dirty="0">
                          <a:solidFill>
                            <a:srgbClr val="000000"/>
                          </a:solidFill>
                          <a:effectLst/>
                          <a:latin typeface="Arial Narrow" panose="020B0606020202030204" pitchFamily="34" charset="0"/>
                        </a:rPr>
                        <a:t>ООО  "ТАТПРОМ-ХОЛДИНГ"</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b"/>
                      <a:r>
                        <a:rPr lang="ru-RU" sz="2000" b="0" i="0" u="none" strike="noStrike" dirty="0">
                          <a:solidFill>
                            <a:srgbClr val="004062"/>
                          </a:solidFill>
                          <a:effectLst/>
                          <a:latin typeface="Arial Narrow" panose="020B0606020202030204" pitchFamily="34" charset="0"/>
                        </a:rPr>
                        <a:t>-52,6</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556770924"/>
                  </a:ext>
                </a:extLst>
              </a:tr>
              <a:tr h="331322">
                <a:tc>
                  <a:txBody>
                    <a:bodyPr/>
                    <a:lstStyle/>
                    <a:p>
                      <a:pPr algn="l" rtl="0" fontAlgn="ctr"/>
                      <a:r>
                        <a:rPr lang="ru-RU" sz="2000" b="0" i="0" u="none" strike="noStrike" dirty="0">
                          <a:solidFill>
                            <a:srgbClr val="000000"/>
                          </a:solidFill>
                          <a:effectLst/>
                          <a:latin typeface="Arial Narrow" panose="020B0606020202030204" pitchFamily="34" charset="0"/>
                        </a:rPr>
                        <a:t>АО "</a:t>
                      </a:r>
                      <a:r>
                        <a:rPr lang="ru-RU" sz="2000" b="0" i="0" u="none" strike="noStrike" dirty="0" err="1">
                          <a:solidFill>
                            <a:srgbClr val="000000"/>
                          </a:solidFill>
                          <a:effectLst/>
                          <a:latin typeface="Arial Narrow" panose="020B0606020202030204" pitchFamily="34" charset="0"/>
                        </a:rPr>
                        <a:t>Нэфис</a:t>
                      </a:r>
                      <a:r>
                        <a:rPr lang="ru-RU" sz="2000" b="0" i="0" u="none" strike="noStrike" dirty="0">
                          <a:solidFill>
                            <a:srgbClr val="000000"/>
                          </a:solidFill>
                          <a:effectLst/>
                          <a:latin typeface="Arial Narrow" panose="020B0606020202030204" pitchFamily="34" charset="0"/>
                        </a:rPr>
                        <a:t> </a:t>
                      </a:r>
                      <a:r>
                        <a:rPr lang="ru-RU" sz="2000" b="0" i="0" u="none" strike="noStrike" dirty="0" err="1">
                          <a:solidFill>
                            <a:srgbClr val="000000"/>
                          </a:solidFill>
                          <a:effectLst/>
                          <a:latin typeface="Arial Narrow" panose="020B0606020202030204" pitchFamily="34" charset="0"/>
                        </a:rPr>
                        <a:t>Косметикс</a:t>
                      </a:r>
                      <a:r>
                        <a:rPr lang="ru-RU" sz="2000" b="0" i="0" u="none" strike="noStrike" dirty="0">
                          <a:solidFill>
                            <a:srgbClr val="000000"/>
                          </a:solidFill>
                          <a:effectLst/>
                          <a:latin typeface="Arial Narrow" panose="020B0606020202030204" pitchFamily="34" charset="0"/>
                        </a:rPr>
                        <a:t>"</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ctr"/>
                      <a:r>
                        <a:rPr lang="ru-RU" sz="2000" b="0" i="0" u="none" strike="noStrike" dirty="0">
                          <a:solidFill>
                            <a:srgbClr val="1F497D"/>
                          </a:solidFill>
                          <a:effectLst/>
                          <a:latin typeface="Arial Narrow" panose="020B0606020202030204" pitchFamily="34" charset="0"/>
                        </a:rPr>
                        <a:t>-30,6</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656798369"/>
                  </a:ext>
                </a:extLst>
              </a:tr>
              <a:tr h="331322">
                <a:tc>
                  <a:txBody>
                    <a:bodyPr/>
                    <a:lstStyle/>
                    <a:p>
                      <a:pPr algn="l" rtl="0" fontAlgn="ctr"/>
                      <a:r>
                        <a:rPr lang="ru-RU" sz="2000" b="0" i="0" u="none" strike="noStrike" dirty="0">
                          <a:solidFill>
                            <a:srgbClr val="000000"/>
                          </a:solidFill>
                          <a:effectLst/>
                          <a:latin typeface="Arial Narrow" panose="020B0606020202030204" pitchFamily="34" charset="0"/>
                        </a:rPr>
                        <a:t>ПАО "</a:t>
                      </a:r>
                      <a:r>
                        <a:rPr lang="ru-RU" sz="2000" b="0" i="0" u="none" strike="noStrike" dirty="0" err="1">
                          <a:solidFill>
                            <a:srgbClr val="000000"/>
                          </a:solidFill>
                          <a:effectLst/>
                          <a:latin typeface="Arial Narrow" panose="020B0606020202030204" pitchFamily="34" charset="0"/>
                        </a:rPr>
                        <a:t>Нижнекамскшина</a:t>
                      </a:r>
                      <a:r>
                        <a:rPr lang="ru-RU" sz="2000" b="0" i="0" u="none" strike="noStrike" dirty="0">
                          <a:solidFill>
                            <a:srgbClr val="000000"/>
                          </a:solidFill>
                          <a:effectLst/>
                          <a:latin typeface="Arial Narrow" panose="020B0606020202030204" pitchFamily="34" charset="0"/>
                        </a:rPr>
                        <a:t>"</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ctr"/>
                      <a:r>
                        <a:rPr lang="ru-RU" sz="2000" b="0" i="0" u="none" strike="noStrike" dirty="0">
                          <a:solidFill>
                            <a:srgbClr val="1F497D"/>
                          </a:solidFill>
                          <a:effectLst/>
                          <a:latin typeface="Arial Narrow" panose="020B0606020202030204" pitchFamily="34" charset="0"/>
                        </a:rPr>
                        <a:t>-28,9</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298488370"/>
                  </a:ext>
                </a:extLst>
              </a:tr>
              <a:tr h="331322">
                <a:tc>
                  <a:txBody>
                    <a:bodyPr/>
                    <a:lstStyle/>
                    <a:p>
                      <a:pPr algn="l" rtl="0" fontAlgn="ctr"/>
                      <a:r>
                        <a:rPr lang="ru-RU" sz="2000" b="0" i="0" u="none" strike="noStrike" dirty="0">
                          <a:solidFill>
                            <a:srgbClr val="000000"/>
                          </a:solidFill>
                          <a:effectLst/>
                          <a:latin typeface="Arial Narrow" panose="020B0606020202030204" pitchFamily="34" charset="0"/>
                        </a:rPr>
                        <a:t>АО "Кварт"</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ctr"/>
                      <a:r>
                        <a:rPr lang="ru-RU" sz="2000" b="0" i="0" u="none" strike="noStrike" dirty="0">
                          <a:solidFill>
                            <a:srgbClr val="1F497D"/>
                          </a:solidFill>
                          <a:effectLst/>
                          <a:latin typeface="Arial Narrow" panose="020B0606020202030204" pitchFamily="34" charset="0"/>
                        </a:rPr>
                        <a:t>-5,3</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338685044"/>
                  </a:ext>
                </a:extLst>
              </a:tr>
            </a:tbl>
          </a:graphicData>
        </a:graphic>
      </p:graphicFrame>
    </p:spTree>
    <p:extLst>
      <p:ext uri="{BB962C8B-B14F-4D97-AF65-F5344CB8AC3E}">
        <p14:creationId xmlns:p14="http://schemas.microsoft.com/office/powerpoint/2010/main" val="208639857"/>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8E6381A2-565E-4328-9D57-E004118EEEAD}"/>
              </a:ext>
            </a:extLst>
          </p:cNvPr>
          <p:cNvSpPr/>
          <p:nvPr/>
        </p:nvSpPr>
        <p:spPr>
          <a:xfrm>
            <a:off x="803869" y="1831020"/>
            <a:ext cx="11314444" cy="3195959"/>
          </a:xfrm>
          <a:prstGeom prst="rect">
            <a:avLst/>
          </a:prstGeom>
          <a:solidFill>
            <a:srgbClr val="7F6000"/>
          </a:solidFill>
          <a:ln w="63500" cap="sq" cmpd="thickThin">
            <a:noFill/>
            <a:prstDash val="sysDash"/>
            <a:bevel/>
          </a:ln>
        </p:spPr>
        <p:txBody>
          <a:bodyPr wrap="square" lIns="180000" tIns="0" rIns="180000" bIns="0" anchor="ctr">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ru-RU" sz="3200" i="1" dirty="0">
                <a:solidFill>
                  <a:schemeClr val="bg1"/>
                </a:solidFill>
                <a:latin typeface="Arial Narrow" panose="020B0606020202030204" pitchFamily="34" charset="0"/>
                <a:ea typeface="Times New Roman" panose="02020603050405020304" pitchFamily="18" charset="0"/>
              </a:rPr>
              <a:t>28 июля – срок сдачи отчетов налогоплательщиками </a:t>
            </a:r>
            <a:br>
              <a:rPr lang="ru-RU" sz="3200" i="1" dirty="0">
                <a:solidFill>
                  <a:schemeClr val="bg1"/>
                </a:solidFill>
                <a:latin typeface="Arial Narrow" panose="020B0606020202030204" pitchFamily="34" charset="0"/>
                <a:ea typeface="Times New Roman" panose="02020603050405020304" pitchFamily="18" charset="0"/>
              </a:rPr>
            </a:br>
            <a:r>
              <a:rPr lang="ru-RU" sz="3200" i="1" dirty="0">
                <a:solidFill>
                  <a:schemeClr val="bg1"/>
                </a:solidFill>
                <a:latin typeface="Arial Narrow" panose="020B0606020202030204" pitchFamily="34" charset="0"/>
                <a:ea typeface="Times New Roman" panose="02020603050405020304" pitchFamily="18" charset="0"/>
              </a:rPr>
              <a:t>за 1 полугодие текущего года. На основе фактических результатов нам, совместно с налоговыми органами, Министерством экономики, отраслевыми министерствами, предприятиями, необходимо проанализировать причины снижения налога на прибыль отдельными налогоплательщиками.</a:t>
            </a:r>
          </a:p>
        </p:txBody>
      </p:sp>
    </p:spTree>
    <p:extLst>
      <p:ext uri="{BB962C8B-B14F-4D97-AF65-F5344CB8AC3E}">
        <p14:creationId xmlns:p14="http://schemas.microsoft.com/office/powerpoint/2010/main" val="2594354592"/>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890954" y="46039"/>
            <a:ext cx="11088145" cy="574747"/>
          </a:xfrm>
        </p:spPr>
        <p:txBody>
          <a:bodyPr>
            <a:noAutofit/>
          </a:bodyPr>
          <a:lstStyle/>
          <a:p>
            <a:r>
              <a:rPr lang="ru-RU" dirty="0"/>
              <a:t>Динамика поступлений налога на доходы физических лиц в консолидированный бюджет Республики Татарстан</a:t>
            </a:r>
            <a:endParaRPr lang="ru-RU" dirty="0">
              <a:latin typeface="Arial Narrow" pitchFamily="34" charset="0"/>
            </a:endParaRPr>
          </a:p>
        </p:txBody>
      </p:sp>
      <p:graphicFrame>
        <p:nvGraphicFramePr>
          <p:cNvPr id="5" name="Диаграмма 4"/>
          <p:cNvGraphicFramePr/>
          <p:nvPr/>
        </p:nvGraphicFramePr>
        <p:xfrm>
          <a:off x="431031" y="1449666"/>
          <a:ext cx="11548068" cy="53641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93376" y="883051"/>
            <a:ext cx="1920046" cy="461665"/>
          </a:xfrm>
          <a:prstGeom prst="rect">
            <a:avLst/>
          </a:prstGeom>
          <a:noFill/>
        </p:spPr>
        <p:txBody>
          <a:bodyPr wrap="square" rtlCol="0">
            <a:spAutoFit/>
          </a:bodyPr>
          <a:lstStyle/>
          <a:p>
            <a:r>
              <a:rPr lang="ru-RU" sz="2400" b="1" u="sng" dirty="0">
                <a:solidFill>
                  <a:srgbClr val="6C7B90"/>
                </a:solidFill>
                <a:latin typeface="Arial Narrow" pitchFamily="34" charset="0"/>
                <a:cs typeface="Arial" panose="020B0604020202020204" pitchFamily="34" charset="0"/>
              </a:rPr>
              <a:t>млрд. рублей</a:t>
            </a:r>
            <a:endParaRPr lang="ru-RU" sz="2400" b="1" dirty="0">
              <a:solidFill>
                <a:srgbClr val="6C7B90"/>
              </a:solidFill>
              <a:latin typeface="Arial Narrow" pitchFamily="34" charset="0"/>
              <a:cs typeface="Arial" panose="020B0604020202020204" pitchFamily="34" charset="0"/>
            </a:endParaRPr>
          </a:p>
        </p:txBody>
      </p:sp>
      <p:sp>
        <p:nvSpPr>
          <p:cNvPr id="8" name="Стрелка вправо 7"/>
          <p:cNvSpPr/>
          <p:nvPr/>
        </p:nvSpPr>
        <p:spPr>
          <a:xfrm rot="20236998">
            <a:off x="7929955" y="3860585"/>
            <a:ext cx="1181933" cy="542321"/>
          </a:xfrm>
          <a:prstGeom prst="homePlate">
            <a:avLst/>
          </a:prstGeom>
          <a:solidFill>
            <a:schemeClr val="accent1">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lIns="3600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2400" b="1" dirty="0">
                <a:solidFill>
                  <a:schemeClr val="accent3">
                    <a:lumMod val="75000"/>
                  </a:schemeClr>
                </a:solidFill>
                <a:latin typeface="Arial Narrow" pitchFamily="34" charset="0"/>
                <a:cs typeface="Arial" panose="020B0604020202020204" pitchFamily="34" charset="0"/>
              </a:rPr>
              <a:t>118%</a:t>
            </a:r>
          </a:p>
        </p:txBody>
      </p:sp>
      <p:sp>
        <p:nvSpPr>
          <p:cNvPr id="7" name="Стрелка вправо 6"/>
          <p:cNvSpPr/>
          <p:nvPr/>
        </p:nvSpPr>
        <p:spPr>
          <a:xfrm rot="1643601">
            <a:off x="4378040" y="4007634"/>
            <a:ext cx="1181933" cy="542321"/>
          </a:xfrm>
          <a:prstGeom prst="homePlate">
            <a:avLst/>
          </a:prstGeom>
          <a:solidFill>
            <a:schemeClr val="accent1">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lIns="3600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2400" b="1" dirty="0">
                <a:solidFill>
                  <a:srgbClr val="FF0000"/>
                </a:solidFill>
                <a:latin typeface="Arial Narrow" pitchFamily="34" charset="0"/>
                <a:cs typeface="Arial" panose="020B0604020202020204" pitchFamily="34" charset="0"/>
              </a:rPr>
              <a:t>94%</a:t>
            </a:r>
          </a:p>
        </p:txBody>
      </p:sp>
    </p:spTree>
    <p:extLst>
      <p:ext uri="{BB962C8B-B14F-4D97-AF65-F5344CB8AC3E}">
        <p14:creationId xmlns:p14="http://schemas.microsoft.com/office/powerpoint/2010/main" val="7649291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down)">
                                      <p:cBhvr>
                                        <p:cTn id="7" dur="400"/>
                                        <p:tgtEl>
                                          <p:spTgt spid="5">
                                            <p:graphicEl>
                                              <a:chart seriesIdx="-4" categoryIdx="0" bldStep="category"/>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down)">
                                      <p:cBhvr>
                                        <p:cTn id="10" dur="400"/>
                                        <p:tgtEl>
                                          <p:spTgt spid="5">
                                            <p:graphicEl>
                                              <a:chart seriesIdx="-4" categoryIdx="1" bldStep="category"/>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down)">
                                      <p:cBhvr>
                                        <p:cTn id="13" dur="400"/>
                                        <p:tgtEl>
                                          <p:spTgt spid="5">
                                            <p:graphicEl>
                                              <a:chart seriesIdx="-4" categoryIdx="2" bldStep="category"/>
                                            </p:graphicEl>
                                          </p:spTgt>
                                        </p:tgtEl>
                                      </p:cBhvr>
                                    </p:animEffect>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 animBg="0"/>
        </p:bldSub>
      </p:bldGraphic>
      <p:bldP spid="8"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751838" y="82018"/>
            <a:ext cx="11127955" cy="574747"/>
          </a:xfrm>
        </p:spPr>
        <p:txBody>
          <a:bodyPr>
            <a:noAutofit/>
          </a:bodyPr>
          <a:lstStyle/>
          <a:p>
            <a:r>
              <a:rPr lang="ru-RU" sz="2400" dirty="0"/>
              <a:t>Темп мобилизации НДФЛ в </a:t>
            </a:r>
            <a:r>
              <a:rPr lang="en-US" sz="2400" dirty="0"/>
              <a:t>I</a:t>
            </a:r>
            <a:r>
              <a:rPr lang="ru-RU" sz="2400" dirty="0"/>
              <a:t> полугодии по субъектам Российской Федерации, по </a:t>
            </a:r>
            <a:r>
              <a:rPr lang="ru-RU" sz="2400" dirty="0">
                <a:latin typeface="Arial Narrow" panose="020B0606020202030204" pitchFamily="34" charset="0"/>
              </a:rPr>
              <a:t>Приволжскому федеральному округу </a:t>
            </a:r>
            <a:r>
              <a:rPr lang="ru-RU" sz="2400" dirty="0"/>
              <a:t>и Республике Татарстан</a:t>
            </a:r>
          </a:p>
        </p:txBody>
      </p:sp>
      <p:graphicFrame>
        <p:nvGraphicFramePr>
          <p:cNvPr id="5" name="Диаграмма 4"/>
          <p:cNvGraphicFramePr/>
          <p:nvPr/>
        </p:nvGraphicFramePr>
        <p:xfrm>
          <a:off x="964742" y="1273927"/>
          <a:ext cx="10915052" cy="54199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986301" y="750707"/>
            <a:ext cx="608038" cy="523220"/>
          </a:xfrm>
          <a:prstGeom prst="rect">
            <a:avLst/>
          </a:prstGeom>
          <a:noFill/>
        </p:spPr>
        <p:txBody>
          <a:bodyPr wrap="square" rtlCol="0">
            <a:spAutoFit/>
          </a:bodyPr>
          <a:lstStyle/>
          <a:p>
            <a:pPr algn="ctr"/>
            <a:r>
              <a:rPr lang="ru-RU" sz="2800" b="1" dirty="0">
                <a:solidFill>
                  <a:srgbClr val="6C7B90"/>
                </a:solidFill>
                <a:latin typeface="Arial Narrow" pitchFamily="34" charset="0"/>
                <a:cs typeface="Arial" panose="020B0604020202020204" pitchFamily="34" charset="0"/>
              </a:rPr>
              <a:t>%</a:t>
            </a:r>
          </a:p>
        </p:txBody>
      </p:sp>
    </p:spTree>
    <p:extLst>
      <p:ext uri="{BB962C8B-B14F-4D97-AF65-F5344CB8AC3E}">
        <p14:creationId xmlns:p14="http://schemas.microsoft.com/office/powerpoint/2010/main" val="37447526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851729" y="46039"/>
            <a:ext cx="11127370" cy="574747"/>
          </a:xfrm>
        </p:spPr>
        <p:txBody>
          <a:bodyPr>
            <a:noAutofit/>
          </a:bodyPr>
          <a:lstStyle/>
          <a:p>
            <a:r>
              <a:rPr lang="ru-RU" dirty="0"/>
              <a:t>Недоимка по НДФЛ (без банкротов) в консолидированный бюджет </a:t>
            </a:r>
            <a:br>
              <a:rPr lang="ru-RU" dirty="0"/>
            </a:br>
            <a:r>
              <a:rPr lang="ru-RU" dirty="0"/>
              <a:t>Республики Татарстан</a:t>
            </a:r>
            <a:br>
              <a:rPr lang="ru-RU" dirty="0"/>
            </a:br>
            <a:endParaRPr lang="ru-RU" dirty="0">
              <a:latin typeface="Arial Narrow" pitchFamily="34" charset="0"/>
            </a:endParaRPr>
          </a:p>
        </p:txBody>
      </p:sp>
      <p:graphicFrame>
        <p:nvGraphicFramePr>
          <p:cNvPr id="5" name="Диаграмма 4"/>
          <p:cNvGraphicFramePr/>
          <p:nvPr/>
        </p:nvGraphicFramePr>
        <p:xfrm>
          <a:off x="431031" y="1449666"/>
          <a:ext cx="11548068" cy="53641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51729" y="988001"/>
            <a:ext cx="1920046" cy="461665"/>
          </a:xfrm>
          <a:prstGeom prst="rect">
            <a:avLst/>
          </a:prstGeom>
          <a:noFill/>
        </p:spPr>
        <p:txBody>
          <a:bodyPr wrap="square" rtlCol="0">
            <a:spAutoFit/>
          </a:bodyPr>
          <a:lstStyle/>
          <a:p>
            <a:r>
              <a:rPr lang="ru-RU" sz="2400" b="1" u="sng" dirty="0">
                <a:solidFill>
                  <a:srgbClr val="6C7B90"/>
                </a:solidFill>
                <a:latin typeface="Arial Narrow" pitchFamily="34" charset="0"/>
                <a:cs typeface="Arial" panose="020B0604020202020204" pitchFamily="34" charset="0"/>
              </a:rPr>
              <a:t>млн. рублей</a:t>
            </a:r>
            <a:endParaRPr lang="ru-RU" sz="2400" b="1" dirty="0">
              <a:solidFill>
                <a:srgbClr val="6C7B90"/>
              </a:solidFill>
              <a:latin typeface="Arial Narrow" pitchFamily="34" charset="0"/>
              <a:cs typeface="Arial" panose="020B0604020202020204" pitchFamily="34" charset="0"/>
            </a:endParaRPr>
          </a:p>
        </p:txBody>
      </p:sp>
      <p:sp>
        <p:nvSpPr>
          <p:cNvPr id="7" name="Пятиугольник 1">
            <a:extLst>
              <a:ext uri="{FF2B5EF4-FFF2-40B4-BE49-F238E27FC236}">
                <a16:creationId xmlns:a16="http://schemas.microsoft.com/office/drawing/2014/main" id="{F560CD67-E8FE-41B0-ACCF-D492EE4ACCD0}"/>
              </a:ext>
            </a:extLst>
          </p:cNvPr>
          <p:cNvSpPr/>
          <p:nvPr/>
        </p:nvSpPr>
        <p:spPr>
          <a:xfrm rot="21227156">
            <a:off x="5417560" y="3747864"/>
            <a:ext cx="2912430" cy="500187"/>
          </a:xfrm>
          <a:prstGeom prst="homePlate">
            <a:avLst/>
          </a:prstGeom>
          <a:solidFill>
            <a:schemeClr val="accent4">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lIns="3600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800" b="1" dirty="0">
                <a:solidFill>
                  <a:schemeClr val="accent2">
                    <a:lumMod val="75000"/>
                  </a:schemeClr>
                </a:solidFill>
                <a:latin typeface="Arial Narrow" pitchFamily="34" charset="0"/>
                <a:cs typeface="Arial" panose="020B0604020202020204" pitchFamily="34" charset="0"/>
              </a:rPr>
              <a:t>+</a:t>
            </a:r>
            <a:r>
              <a:rPr lang="ru-RU" sz="2800" b="1" dirty="0">
                <a:solidFill>
                  <a:schemeClr val="accent2">
                    <a:lumMod val="75000"/>
                  </a:schemeClr>
                </a:solidFill>
                <a:latin typeface="Arial Narrow" pitchFamily="34" charset="0"/>
                <a:cs typeface="Arial" panose="020B0604020202020204" pitchFamily="34" charset="0"/>
              </a:rPr>
              <a:t>42,3 </a:t>
            </a:r>
            <a:r>
              <a:rPr lang="ru-RU" sz="2800" b="1" dirty="0">
                <a:solidFill>
                  <a:schemeClr val="tx1"/>
                </a:solidFill>
                <a:latin typeface="Arial Narrow" pitchFamily="34" charset="0"/>
                <a:cs typeface="Arial" panose="020B0604020202020204" pitchFamily="34" charset="0"/>
              </a:rPr>
              <a:t>(+9,7%)</a:t>
            </a:r>
          </a:p>
        </p:txBody>
      </p:sp>
    </p:spTree>
    <p:extLst>
      <p:ext uri="{BB962C8B-B14F-4D97-AF65-F5344CB8AC3E}">
        <p14:creationId xmlns:p14="http://schemas.microsoft.com/office/powerpoint/2010/main" val="36297806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down)">
                                      <p:cBhvr>
                                        <p:cTn id="7" dur="400"/>
                                        <p:tgtEl>
                                          <p:spTgt spid="5">
                                            <p:graphicEl>
                                              <a:chart seriesIdx="-4" categoryIdx="0" bldStep="category"/>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down)">
                                      <p:cBhvr>
                                        <p:cTn id="10" dur="400"/>
                                        <p:tgtEl>
                                          <p:spTgt spid="5">
                                            <p:graphicEl>
                                              <a:chart seriesIdx="-4" categoryIdx="1" bldStep="category"/>
                                            </p:graphicEl>
                                          </p:spTgt>
                                        </p:tgtEl>
                                      </p:cBhvr>
                                    </p:animEffect>
                                  </p:childTnLst>
                                </p:cTn>
                              </p:par>
                            </p:childTnLst>
                          </p:cTn>
                        </p:par>
                        <p:par>
                          <p:cTn id="11" fill="hold">
                            <p:stCondLst>
                              <p:cond delay="4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 animBg="0"/>
        </p:bldSub>
      </p:bldGraphic>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4"/>
          </p:nvPr>
        </p:nvSpPr>
        <p:spPr>
          <a:xfrm>
            <a:off x="869381" y="-28062"/>
            <a:ext cx="11164279" cy="622422"/>
          </a:xfrm>
        </p:spPr>
        <p:txBody>
          <a:bodyPr>
            <a:noAutofit/>
          </a:bodyPr>
          <a:lstStyle/>
          <a:p>
            <a:r>
              <a:rPr lang="ru-RU" sz="2400" dirty="0"/>
              <a:t>Муниципалитеты, допустившие снижение по НДФЛ</a:t>
            </a:r>
            <a:r>
              <a:rPr lang="en-US" sz="2400" dirty="0"/>
              <a:t> </a:t>
            </a:r>
            <a:r>
              <a:rPr lang="ru-RU" sz="2400" dirty="0"/>
              <a:t>в консолидированный </a:t>
            </a:r>
            <a:br>
              <a:rPr lang="en-US" sz="2400" dirty="0"/>
            </a:br>
            <a:r>
              <a:rPr lang="ru-RU" sz="2400" dirty="0"/>
              <a:t>бюджет Республики Татарстан, которое частично</a:t>
            </a:r>
            <a:r>
              <a:rPr lang="ru-RU" sz="2400" dirty="0">
                <a:solidFill>
                  <a:srgbClr val="FF0000"/>
                </a:solidFill>
              </a:rPr>
              <a:t> </a:t>
            </a:r>
            <a:br>
              <a:rPr lang="en-US" sz="2400" dirty="0">
                <a:solidFill>
                  <a:srgbClr val="FF0000"/>
                </a:solidFill>
              </a:rPr>
            </a:br>
            <a:r>
              <a:rPr lang="ru-RU" sz="2400" dirty="0"/>
              <a:t>может быть компенсировано недоимкой</a:t>
            </a:r>
            <a:endParaRPr lang="ru-RU" sz="3600" dirty="0"/>
          </a:p>
        </p:txBody>
      </p:sp>
      <p:sp>
        <p:nvSpPr>
          <p:cNvPr id="4" name="TextBox 3"/>
          <p:cNvSpPr txBox="1"/>
          <p:nvPr/>
        </p:nvSpPr>
        <p:spPr>
          <a:xfrm>
            <a:off x="10297995" y="826534"/>
            <a:ext cx="1735667" cy="461665"/>
          </a:xfrm>
          <a:prstGeom prst="rect">
            <a:avLst/>
          </a:prstGeom>
          <a:noFill/>
        </p:spPr>
        <p:txBody>
          <a:bodyPr wrap="square" rtlCol="0">
            <a:spAutoFit/>
          </a:bodyPr>
          <a:lstStyle/>
          <a:p>
            <a:pPr algn="r"/>
            <a:r>
              <a:rPr lang="ru-RU" sz="2400" b="1" u="sng" dirty="0" err="1">
                <a:solidFill>
                  <a:srgbClr val="6C7B90"/>
                </a:solidFill>
                <a:latin typeface="Arial Narrow" panose="020B0606020202030204" pitchFamily="34" charset="0"/>
              </a:rPr>
              <a:t>тыс.рублей</a:t>
            </a:r>
            <a:endParaRPr lang="ru-RU" sz="2400" b="1" u="sng" dirty="0">
              <a:solidFill>
                <a:srgbClr val="6C7B90"/>
              </a:solidFill>
              <a:latin typeface="Arial Narrow" panose="020B0606020202030204"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3805253774"/>
              </p:ext>
            </p:extLst>
          </p:nvPr>
        </p:nvGraphicFramePr>
        <p:xfrm>
          <a:off x="869382" y="1329860"/>
          <a:ext cx="11017818" cy="5312101"/>
        </p:xfrm>
        <a:graphic>
          <a:graphicData uri="http://schemas.openxmlformats.org/drawingml/2006/table">
            <a:tbl>
              <a:tblPr/>
              <a:tblGrid>
                <a:gridCol w="3433531">
                  <a:extLst>
                    <a:ext uri="{9D8B030D-6E8A-4147-A177-3AD203B41FA5}">
                      <a16:colId xmlns:a16="http://schemas.microsoft.com/office/drawing/2014/main" val="20000"/>
                    </a:ext>
                  </a:extLst>
                </a:gridCol>
                <a:gridCol w="1845911">
                  <a:extLst>
                    <a:ext uri="{9D8B030D-6E8A-4147-A177-3AD203B41FA5}">
                      <a16:colId xmlns:a16="http://schemas.microsoft.com/office/drawing/2014/main" val="20002"/>
                    </a:ext>
                  </a:extLst>
                </a:gridCol>
                <a:gridCol w="1769277">
                  <a:extLst>
                    <a:ext uri="{9D8B030D-6E8A-4147-A177-3AD203B41FA5}">
                      <a16:colId xmlns:a16="http://schemas.microsoft.com/office/drawing/2014/main" val="20003"/>
                    </a:ext>
                  </a:extLst>
                </a:gridCol>
                <a:gridCol w="1909187">
                  <a:extLst>
                    <a:ext uri="{9D8B030D-6E8A-4147-A177-3AD203B41FA5}">
                      <a16:colId xmlns:a16="http://schemas.microsoft.com/office/drawing/2014/main" val="20005"/>
                    </a:ext>
                  </a:extLst>
                </a:gridCol>
                <a:gridCol w="2059912">
                  <a:extLst>
                    <a:ext uri="{9D8B030D-6E8A-4147-A177-3AD203B41FA5}">
                      <a16:colId xmlns:a16="http://schemas.microsoft.com/office/drawing/2014/main" val="20006"/>
                    </a:ext>
                  </a:extLst>
                </a:gridCol>
              </a:tblGrid>
              <a:tr h="795679">
                <a:tc rowSpan="2">
                  <a:txBody>
                    <a:bodyPr/>
                    <a:lstStyle/>
                    <a:p>
                      <a:pPr algn="ctr" fontAlgn="ctr"/>
                      <a:r>
                        <a:rPr lang="ru-RU" sz="2400" b="1" i="0" u="none" strike="noStrike" dirty="0">
                          <a:solidFill>
                            <a:schemeClr val="bg1"/>
                          </a:solidFill>
                          <a:effectLst/>
                          <a:latin typeface="Arial Narrow" panose="020B0606020202030204" pitchFamily="34" charset="0"/>
                        </a:rPr>
                        <a:t>Район (город)</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2400" b="1" i="0" u="none" strike="noStrike" dirty="0">
                          <a:solidFill>
                            <a:schemeClr val="bg1"/>
                          </a:solidFill>
                          <a:effectLst/>
                          <a:latin typeface="Arial Narrow" panose="020B0606020202030204" pitchFamily="34" charset="0"/>
                        </a:rPr>
                        <a:t>Поступления </a:t>
                      </a:r>
                      <a:br>
                        <a:rPr lang="ru-RU" sz="2400" b="1" i="0" u="none" strike="noStrike" dirty="0">
                          <a:solidFill>
                            <a:schemeClr val="bg1"/>
                          </a:solidFill>
                          <a:effectLst/>
                          <a:latin typeface="Arial Narrow" panose="020B0606020202030204" pitchFamily="34" charset="0"/>
                        </a:rPr>
                      </a:br>
                      <a:r>
                        <a:rPr lang="ru-RU" sz="2400" b="1" i="0" u="none" strike="noStrike" dirty="0">
                          <a:solidFill>
                            <a:schemeClr val="bg1"/>
                          </a:solidFill>
                          <a:effectLst/>
                          <a:latin typeface="Arial Narrow" panose="020B0606020202030204" pitchFamily="34" charset="0"/>
                        </a:rPr>
                        <a:t>за </a:t>
                      </a:r>
                      <a:r>
                        <a:rPr lang="en-US" sz="2400" b="1" i="0" u="none" strike="noStrike" dirty="0">
                          <a:solidFill>
                            <a:schemeClr val="bg1"/>
                          </a:solidFill>
                          <a:effectLst/>
                          <a:latin typeface="Arial Narrow" panose="020B0606020202030204" pitchFamily="34" charset="0"/>
                        </a:rPr>
                        <a:t>I</a:t>
                      </a:r>
                      <a:r>
                        <a:rPr lang="ru-RU" sz="2400" b="1" i="0" u="none" strike="noStrike" dirty="0">
                          <a:solidFill>
                            <a:schemeClr val="bg1"/>
                          </a:solidFill>
                          <a:effectLst/>
                          <a:latin typeface="Arial Narrow" panose="020B0606020202030204" pitchFamily="34" charset="0"/>
                        </a:rPr>
                        <a:t> полугодие</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tc hMerge="1">
                  <a:txBody>
                    <a:bodyPr/>
                    <a:lstStyle/>
                    <a:p>
                      <a:pPr algn="ctr" fontAlgn="ctr"/>
                      <a:endParaRPr lang="ru-RU" sz="1600" b="1" i="0" u="none" strike="noStrike" dirty="0">
                        <a:solidFill>
                          <a:schemeClr val="bg1"/>
                        </a:solidFill>
                        <a:effectLst/>
                        <a:latin typeface="Arial Narrow" panose="020B0606020202030204" pitchFamily="34" charset="0"/>
                      </a:endParaRP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lumMod val="75000"/>
                      </a:schemeClr>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2400" b="1" i="0" u="none" strike="noStrike" kern="1200" dirty="0">
                          <a:solidFill>
                            <a:schemeClr val="bg1"/>
                          </a:solidFill>
                          <a:effectLst/>
                          <a:latin typeface="Arial Narrow" panose="020B0606020202030204" pitchFamily="34" charset="0"/>
                          <a:ea typeface="+mn-ea"/>
                          <a:cs typeface="+mn-cs"/>
                        </a:rPr>
                        <a:t>Отклонение </a:t>
                      </a:r>
                    </a:p>
                    <a:p>
                      <a:pPr marL="0" marR="0" indent="0" algn="ctr" defTabSz="914400" rtl="0" eaLnBrk="1" fontAlgn="ctr" latinLnBrk="0" hangingPunct="1">
                        <a:lnSpc>
                          <a:spcPct val="100000"/>
                        </a:lnSpc>
                        <a:spcBef>
                          <a:spcPts val="0"/>
                        </a:spcBef>
                        <a:spcAft>
                          <a:spcPts val="0"/>
                        </a:spcAft>
                        <a:buClrTx/>
                        <a:buSzTx/>
                        <a:buFontTx/>
                        <a:buNone/>
                        <a:tabLst/>
                        <a:defRPr/>
                      </a:pPr>
                      <a:r>
                        <a:rPr lang="ru-RU" sz="2400" b="1" i="0" u="none" strike="noStrike" dirty="0">
                          <a:solidFill>
                            <a:schemeClr val="bg1"/>
                          </a:solidFill>
                          <a:effectLst/>
                          <a:latin typeface="Arial Narrow" panose="020B0606020202030204" pitchFamily="34" charset="0"/>
                        </a:rPr>
                        <a:t>2021 к 20</a:t>
                      </a:r>
                      <a:r>
                        <a:rPr lang="en-US" sz="2400" b="1" i="0" u="none" strike="noStrike" dirty="0">
                          <a:solidFill>
                            <a:schemeClr val="bg1"/>
                          </a:solidFill>
                          <a:effectLst/>
                          <a:latin typeface="Arial Narrow" panose="020B0606020202030204" pitchFamily="34" charset="0"/>
                        </a:rPr>
                        <a:t>20</a:t>
                      </a:r>
                      <a:endParaRPr lang="ru-RU" sz="2400" b="1" i="0" u="none" strike="noStrike" dirty="0">
                        <a:solidFill>
                          <a:schemeClr val="bg1"/>
                        </a:solidFill>
                        <a:effectLst/>
                        <a:latin typeface="Arial Narrow" panose="020B0606020202030204" pitchFamily="34" charset="0"/>
                      </a:endParaRPr>
                    </a:p>
                  </a:txBody>
                  <a:tcPr marL="9525" marR="9525" marT="9525" marB="0" anchor="ctr">
                    <a:lnL w="6350"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tc rowSpan="2">
                  <a:txBody>
                    <a:bodyPr/>
                    <a:lstStyle/>
                    <a:p>
                      <a:pPr algn="ctr" fontAlgn="b"/>
                      <a:r>
                        <a:rPr lang="ru-RU" sz="2400" b="1" i="0" u="none" strike="noStrike" dirty="0">
                          <a:solidFill>
                            <a:schemeClr val="bg1"/>
                          </a:solidFill>
                          <a:effectLst/>
                          <a:latin typeface="Arial Narrow" panose="020B0606020202030204" pitchFamily="34" charset="0"/>
                        </a:rPr>
                        <a:t>Недоимка на 1.07.2021 </a:t>
                      </a:r>
                      <a:br>
                        <a:rPr lang="en-US" sz="2400" b="1" i="0" u="none" strike="noStrike" dirty="0">
                          <a:solidFill>
                            <a:schemeClr val="bg1"/>
                          </a:solidFill>
                          <a:effectLst/>
                          <a:latin typeface="Arial Narrow" panose="020B0606020202030204" pitchFamily="34" charset="0"/>
                        </a:rPr>
                      </a:br>
                      <a:r>
                        <a:rPr lang="ru-RU" sz="2400" b="1" i="0" u="none" strike="noStrike" dirty="0">
                          <a:solidFill>
                            <a:schemeClr val="bg1"/>
                          </a:solidFill>
                          <a:effectLst/>
                          <a:latin typeface="Arial Narrow" panose="020B0606020202030204" pitchFamily="34" charset="0"/>
                        </a:rPr>
                        <a:t>без банкротов</a:t>
                      </a:r>
                    </a:p>
                  </a:txBody>
                  <a:tcPr marL="72000" marR="72000" marT="7620" marB="0" anchor="ctr">
                    <a:lnL w="3175"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lumMod val="75000"/>
                      </a:schemeClr>
                    </a:solidFill>
                  </a:tcPr>
                </a:tc>
                <a:extLst>
                  <a:ext uri="{0D108BD9-81ED-4DB2-BD59-A6C34878D82A}">
                    <a16:rowId xmlns:a16="http://schemas.microsoft.com/office/drawing/2014/main" val="10000"/>
                  </a:ext>
                </a:extLst>
              </a:tr>
              <a:tr h="769038">
                <a:tc vMerge="1">
                  <a:txBody>
                    <a:bodyPr/>
                    <a:lstStyle/>
                    <a:p>
                      <a:endParaRPr lang="ru-RU"/>
                    </a:p>
                  </a:txBody>
                  <a:tcPr/>
                </a:tc>
                <a:tc>
                  <a:txBody>
                    <a:bodyPr/>
                    <a:lstStyle/>
                    <a:p>
                      <a:pPr algn="ctr" fontAlgn="ctr"/>
                      <a:r>
                        <a:rPr lang="ru-RU" sz="2400" b="1" i="0" u="none" strike="noStrike" dirty="0">
                          <a:solidFill>
                            <a:schemeClr val="bg1"/>
                          </a:solidFill>
                          <a:effectLst/>
                          <a:latin typeface="Arial Narrow" panose="020B0606020202030204" pitchFamily="34" charset="0"/>
                        </a:rPr>
                        <a:t>2020г.</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tc>
                  <a:txBody>
                    <a:bodyPr/>
                    <a:lstStyle/>
                    <a:p>
                      <a:pPr algn="ctr" fontAlgn="ctr"/>
                      <a:r>
                        <a:rPr lang="ru-RU" sz="2400" b="1" i="0" u="none" strike="noStrike" dirty="0">
                          <a:solidFill>
                            <a:schemeClr val="bg1"/>
                          </a:solidFill>
                          <a:effectLst/>
                          <a:latin typeface="Arial Narrow" panose="020B0606020202030204" pitchFamily="34" charset="0"/>
                        </a:rPr>
                        <a:t>2021г.</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1"/>
                  </a:ext>
                </a:extLst>
              </a:tr>
              <a:tr h="624564">
                <a:tc>
                  <a:txBody>
                    <a:bodyPr/>
                    <a:lstStyle/>
                    <a:p>
                      <a:pPr algn="l" fontAlgn="ctr"/>
                      <a:r>
                        <a:rPr lang="ru-RU" sz="2400" b="0" i="0" u="none" strike="noStrike" dirty="0">
                          <a:solidFill>
                            <a:schemeClr val="tx1"/>
                          </a:solidFill>
                          <a:effectLst/>
                          <a:latin typeface="Arial Narrow" panose="020B0606020202030204" pitchFamily="34" charset="0"/>
                        </a:rPr>
                        <a:t>Альметьевский</a:t>
                      </a:r>
                    </a:p>
                  </a:txBody>
                  <a:tcPr marL="108000" marR="9525"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3 346 683,3</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a:solidFill>
                            <a:schemeClr val="accent1">
                              <a:lumMod val="50000"/>
                            </a:schemeClr>
                          </a:solidFill>
                          <a:effectLst/>
                          <a:latin typeface="Arial Narrow" panose="020B0606020202030204" pitchFamily="34" charset="0"/>
                        </a:rPr>
                        <a:t>2 886 203,7</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-460 479,6</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39</a:t>
                      </a:r>
                      <a:r>
                        <a:rPr lang="ru-RU" sz="2400" b="0" i="0" u="none" strike="noStrike" baseline="0" dirty="0">
                          <a:solidFill>
                            <a:schemeClr val="accent1">
                              <a:lumMod val="50000"/>
                            </a:schemeClr>
                          </a:solidFill>
                          <a:effectLst/>
                          <a:latin typeface="Arial Narrow" panose="020B0606020202030204" pitchFamily="34" charset="0"/>
                        </a:rPr>
                        <a:t> 685,1</a:t>
                      </a:r>
                      <a:endParaRPr lang="ru-RU" sz="2400" b="0" i="0" u="none" strike="noStrike" dirty="0">
                        <a:solidFill>
                          <a:schemeClr val="accent1">
                            <a:lumMod val="50000"/>
                          </a:schemeClr>
                        </a:solidFill>
                        <a:effectLst/>
                        <a:latin typeface="Arial Narrow" panose="020B0606020202030204" pitchFamily="34" charset="0"/>
                      </a:endParaRP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2"/>
                  </a:ext>
                </a:extLst>
              </a:tr>
              <a:tr h="624564">
                <a:tc>
                  <a:txBody>
                    <a:bodyPr/>
                    <a:lstStyle/>
                    <a:p>
                      <a:pPr algn="l" fontAlgn="ctr"/>
                      <a:r>
                        <a:rPr lang="ru-RU" sz="2400" b="0" i="0" u="none" strike="noStrike" dirty="0">
                          <a:solidFill>
                            <a:schemeClr val="tx1"/>
                          </a:solidFill>
                          <a:effectLst/>
                          <a:latin typeface="Arial Narrow" panose="020B0606020202030204" pitchFamily="34" charset="0"/>
                        </a:rPr>
                        <a:t>Бугульминский</a:t>
                      </a:r>
                    </a:p>
                  </a:txBody>
                  <a:tcPr marL="108000" marR="9525"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749 247,7</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717 232,9</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a:solidFill>
                            <a:schemeClr val="accent1">
                              <a:lumMod val="50000"/>
                            </a:schemeClr>
                          </a:solidFill>
                          <a:effectLst/>
                          <a:latin typeface="Arial Narrow" panose="020B0606020202030204" pitchFamily="34" charset="0"/>
                        </a:rPr>
                        <a:t>-32 014,8</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6</a:t>
                      </a:r>
                      <a:r>
                        <a:rPr lang="ru-RU" sz="2400" b="0" i="0" u="none" strike="noStrike" baseline="0" dirty="0">
                          <a:solidFill>
                            <a:schemeClr val="accent1">
                              <a:lumMod val="50000"/>
                            </a:schemeClr>
                          </a:solidFill>
                          <a:effectLst/>
                          <a:latin typeface="Arial Narrow" panose="020B0606020202030204" pitchFamily="34" charset="0"/>
                        </a:rPr>
                        <a:t> 016,7</a:t>
                      </a:r>
                      <a:endParaRPr lang="ru-RU" sz="2400" b="0" i="0" u="none" strike="noStrike" dirty="0">
                        <a:solidFill>
                          <a:schemeClr val="accent1">
                            <a:lumMod val="50000"/>
                          </a:schemeClr>
                        </a:solidFill>
                        <a:effectLst/>
                        <a:latin typeface="Arial Narrow" panose="020B0606020202030204" pitchFamily="34" charset="0"/>
                      </a:endParaRP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3"/>
                  </a:ext>
                </a:extLst>
              </a:tr>
              <a:tr h="624564">
                <a:tc>
                  <a:txBody>
                    <a:bodyPr/>
                    <a:lstStyle/>
                    <a:p>
                      <a:pPr algn="l" fontAlgn="ctr"/>
                      <a:r>
                        <a:rPr lang="ru-RU" sz="2400" b="0" i="0" u="none" strike="noStrike" dirty="0">
                          <a:solidFill>
                            <a:schemeClr val="tx1"/>
                          </a:solidFill>
                          <a:effectLst/>
                          <a:latin typeface="Arial Narrow" panose="020B0606020202030204" pitchFamily="34" charset="0"/>
                        </a:rPr>
                        <a:t>Лениногорский</a:t>
                      </a:r>
                    </a:p>
                  </a:txBody>
                  <a:tcPr marL="108000" marR="9525"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652 571,5</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609 509,4</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-43 062,1</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7 551,4</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4"/>
                  </a:ext>
                </a:extLst>
              </a:tr>
              <a:tr h="624564">
                <a:tc>
                  <a:txBody>
                    <a:bodyPr/>
                    <a:lstStyle/>
                    <a:p>
                      <a:pPr algn="l" fontAlgn="ctr"/>
                      <a:r>
                        <a:rPr lang="ru-RU" sz="2400" b="0" i="0" u="none" strike="noStrike" dirty="0" err="1">
                          <a:solidFill>
                            <a:schemeClr val="tx1"/>
                          </a:solidFill>
                          <a:effectLst/>
                          <a:latin typeface="Arial Narrow" panose="020B0606020202030204" pitchFamily="34" charset="0"/>
                        </a:rPr>
                        <a:t>Тетюшский</a:t>
                      </a:r>
                      <a:endParaRPr lang="ru-RU" sz="2400" b="0" i="0" u="none" strike="noStrike" dirty="0">
                        <a:solidFill>
                          <a:schemeClr val="tx1"/>
                        </a:solidFill>
                        <a:effectLst/>
                        <a:latin typeface="Arial Narrow" panose="020B0606020202030204" pitchFamily="34" charset="0"/>
                      </a:endParaRPr>
                    </a:p>
                  </a:txBody>
                  <a:tcPr marL="108000" marR="9525"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a:solidFill>
                            <a:schemeClr val="accent1">
                              <a:lumMod val="50000"/>
                            </a:schemeClr>
                          </a:solidFill>
                          <a:effectLst/>
                          <a:latin typeface="Arial Narrow" panose="020B0606020202030204" pitchFamily="34" charset="0"/>
                        </a:rPr>
                        <a:t>76 843,7</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72 210,2</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-4 633,5</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1 335,9</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5"/>
                  </a:ext>
                </a:extLst>
              </a:tr>
              <a:tr h="624564">
                <a:tc>
                  <a:txBody>
                    <a:bodyPr/>
                    <a:lstStyle/>
                    <a:p>
                      <a:pPr algn="l" fontAlgn="ctr"/>
                      <a:r>
                        <a:rPr lang="ru-RU" sz="2400" b="0" i="0" u="none" strike="noStrike" dirty="0" err="1">
                          <a:solidFill>
                            <a:schemeClr val="tx1"/>
                          </a:solidFill>
                          <a:effectLst/>
                          <a:latin typeface="Arial Narrow" panose="020B0606020202030204" pitchFamily="34" charset="0"/>
                        </a:rPr>
                        <a:t>Тюлячинский</a:t>
                      </a:r>
                      <a:endParaRPr lang="ru-RU" sz="2400" b="0" i="0" u="none" strike="noStrike" dirty="0">
                        <a:solidFill>
                          <a:schemeClr val="tx1"/>
                        </a:solidFill>
                        <a:effectLst/>
                        <a:latin typeface="Arial Narrow" panose="020B0606020202030204" pitchFamily="34" charset="0"/>
                      </a:endParaRPr>
                    </a:p>
                  </a:txBody>
                  <a:tcPr marL="108000" marR="9525"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a:solidFill>
                            <a:schemeClr val="accent1">
                              <a:lumMod val="50000"/>
                            </a:schemeClr>
                          </a:solidFill>
                          <a:effectLst/>
                          <a:latin typeface="Arial Narrow" panose="020B0606020202030204" pitchFamily="34" charset="0"/>
                        </a:rPr>
                        <a:t>66 650,3</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a:solidFill>
                            <a:schemeClr val="accent1">
                              <a:lumMod val="50000"/>
                            </a:schemeClr>
                          </a:solidFill>
                          <a:effectLst/>
                          <a:latin typeface="Arial Narrow" panose="020B0606020202030204" pitchFamily="34" charset="0"/>
                        </a:rPr>
                        <a:t>63 017,0</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-3 633,3</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402,0</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8"/>
                  </a:ext>
                </a:extLst>
              </a:tr>
              <a:tr h="624564">
                <a:tc>
                  <a:txBody>
                    <a:bodyPr/>
                    <a:lstStyle/>
                    <a:p>
                      <a:pPr algn="l" fontAlgn="ctr"/>
                      <a:r>
                        <a:rPr lang="ru-RU" sz="2400" b="0" i="0" u="none" strike="noStrike" dirty="0" err="1">
                          <a:solidFill>
                            <a:schemeClr val="tx1"/>
                          </a:solidFill>
                          <a:effectLst/>
                          <a:latin typeface="Arial Narrow" panose="020B0606020202030204" pitchFamily="34" charset="0"/>
                        </a:rPr>
                        <a:t>Черемшанский</a:t>
                      </a:r>
                      <a:endParaRPr lang="ru-RU" sz="2400" b="0" i="0" u="none" strike="noStrike" dirty="0">
                        <a:solidFill>
                          <a:schemeClr val="tx1"/>
                        </a:solidFill>
                        <a:effectLst/>
                        <a:latin typeface="Arial Narrow" panose="020B0606020202030204" pitchFamily="34" charset="0"/>
                      </a:endParaRPr>
                    </a:p>
                  </a:txBody>
                  <a:tcPr marL="108000" marR="9525"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132 844,0</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121 067,6</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-11 776,4</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772,1</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598006626"/>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981218" y="46039"/>
            <a:ext cx="10882535" cy="574747"/>
          </a:xfrm>
        </p:spPr>
        <p:txBody>
          <a:bodyPr>
            <a:noAutofit/>
          </a:bodyPr>
          <a:lstStyle/>
          <a:p>
            <a:r>
              <a:rPr lang="ru-RU" dirty="0"/>
              <a:t>Динамика поступления земельного налога</a:t>
            </a:r>
            <a:endParaRPr lang="ru-RU" dirty="0">
              <a:latin typeface="Arial Narrow" pitchFamily="34" charset="0"/>
            </a:endParaRPr>
          </a:p>
        </p:txBody>
      </p:sp>
      <p:graphicFrame>
        <p:nvGraphicFramePr>
          <p:cNvPr id="5" name="Диаграмма 4"/>
          <p:cNvGraphicFramePr/>
          <p:nvPr/>
        </p:nvGraphicFramePr>
        <p:xfrm>
          <a:off x="981218" y="1430214"/>
          <a:ext cx="11023213" cy="515815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981218" y="706143"/>
            <a:ext cx="1920046" cy="461665"/>
          </a:xfrm>
          <a:prstGeom prst="rect">
            <a:avLst/>
          </a:prstGeom>
          <a:noFill/>
        </p:spPr>
        <p:txBody>
          <a:bodyPr wrap="square" rtlCol="0">
            <a:spAutoFit/>
          </a:bodyPr>
          <a:lstStyle/>
          <a:p>
            <a:r>
              <a:rPr lang="ru-RU" sz="2400" b="1" u="sng" dirty="0">
                <a:solidFill>
                  <a:srgbClr val="6C7B90"/>
                </a:solidFill>
                <a:latin typeface="Arial Narrow" pitchFamily="34" charset="0"/>
                <a:cs typeface="Arial" panose="020B0604020202020204" pitchFamily="34" charset="0"/>
              </a:rPr>
              <a:t>млрд. рублей</a:t>
            </a:r>
            <a:endParaRPr lang="ru-RU" sz="2400" b="1" dirty="0">
              <a:solidFill>
                <a:srgbClr val="6C7B90"/>
              </a:solidFill>
              <a:latin typeface="Arial Narrow" pitchFamily="34" charset="0"/>
              <a:cs typeface="Arial" panose="020B0604020202020204" pitchFamily="34" charset="0"/>
            </a:endParaRPr>
          </a:p>
        </p:txBody>
      </p:sp>
      <p:sp>
        <p:nvSpPr>
          <p:cNvPr id="8" name="Стрелка вправо 7"/>
          <p:cNvSpPr/>
          <p:nvPr/>
        </p:nvSpPr>
        <p:spPr>
          <a:xfrm rot="712468">
            <a:off x="4527465" y="3690603"/>
            <a:ext cx="1181933" cy="516651"/>
          </a:xfrm>
          <a:prstGeom prst="homePlate">
            <a:avLst/>
          </a:prstGeom>
          <a:solidFill>
            <a:schemeClr val="accent6">
              <a:lumMod val="40000"/>
              <a:lumOff val="60000"/>
            </a:schemeClr>
          </a:solidFill>
          <a:ln w="19050">
            <a:noFill/>
          </a:ln>
        </p:spPr>
        <p:style>
          <a:lnRef idx="2">
            <a:schemeClr val="dk1"/>
          </a:lnRef>
          <a:fillRef idx="1">
            <a:schemeClr val="lt1"/>
          </a:fillRef>
          <a:effectRef idx="0">
            <a:schemeClr val="dk1"/>
          </a:effectRef>
          <a:fontRef idx="minor">
            <a:schemeClr val="dk1"/>
          </a:fontRef>
        </p:style>
        <p:txBody>
          <a:bodyPr lIns="3600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2400" b="1" dirty="0">
                <a:solidFill>
                  <a:schemeClr val="tx1"/>
                </a:solidFill>
                <a:latin typeface="Arial Narrow" pitchFamily="34" charset="0"/>
                <a:cs typeface="Arial" panose="020B0604020202020204" pitchFamily="34" charset="0"/>
              </a:rPr>
              <a:t>93%</a:t>
            </a:r>
          </a:p>
        </p:txBody>
      </p:sp>
      <p:sp>
        <p:nvSpPr>
          <p:cNvPr id="9" name="Стрелка вправо 8"/>
          <p:cNvSpPr/>
          <p:nvPr/>
        </p:nvSpPr>
        <p:spPr>
          <a:xfrm rot="21020516">
            <a:off x="7988753" y="3711195"/>
            <a:ext cx="1181933" cy="516650"/>
          </a:xfrm>
          <a:prstGeom prst="homePlate">
            <a:avLst/>
          </a:prstGeom>
          <a:solidFill>
            <a:schemeClr val="accent6">
              <a:lumMod val="40000"/>
              <a:lumOff val="60000"/>
            </a:schemeClr>
          </a:solidFill>
          <a:ln w="19050">
            <a:noFill/>
          </a:ln>
        </p:spPr>
        <p:style>
          <a:lnRef idx="2">
            <a:schemeClr val="dk1"/>
          </a:lnRef>
          <a:fillRef idx="1">
            <a:schemeClr val="lt1"/>
          </a:fillRef>
          <a:effectRef idx="0">
            <a:schemeClr val="dk1"/>
          </a:effectRef>
          <a:fontRef idx="minor">
            <a:schemeClr val="dk1"/>
          </a:fontRef>
        </p:style>
        <p:txBody>
          <a:bodyPr lIns="3600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2400" b="1" dirty="0">
                <a:solidFill>
                  <a:schemeClr val="tx1"/>
                </a:solidFill>
                <a:latin typeface="Arial Narrow" pitchFamily="34" charset="0"/>
                <a:cs typeface="Arial" panose="020B0604020202020204" pitchFamily="34" charset="0"/>
              </a:rPr>
              <a:t>104%</a:t>
            </a:r>
          </a:p>
        </p:txBody>
      </p:sp>
    </p:spTree>
    <p:extLst>
      <p:ext uri="{BB962C8B-B14F-4D97-AF65-F5344CB8AC3E}">
        <p14:creationId xmlns:p14="http://schemas.microsoft.com/office/powerpoint/2010/main" val="12422403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down)">
                                      <p:cBhvr>
                                        <p:cTn id="7" dur="400"/>
                                        <p:tgtEl>
                                          <p:spTgt spid="5">
                                            <p:graphicEl>
                                              <a:chart seriesIdx="-4" categoryIdx="0" bldStep="category"/>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down)">
                                      <p:cBhvr>
                                        <p:cTn id="10" dur="400"/>
                                        <p:tgtEl>
                                          <p:spTgt spid="5">
                                            <p:graphicEl>
                                              <a:chart seriesIdx="-4" categoryIdx="1" bldStep="category"/>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down)">
                                      <p:cBhvr>
                                        <p:cTn id="13" dur="400"/>
                                        <p:tgtEl>
                                          <p:spTgt spid="5">
                                            <p:graphicEl>
                                              <a:chart seriesIdx="-4" categoryIdx="2" bldStep="category"/>
                                            </p:graphicEl>
                                          </p:spTgt>
                                        </p:tgtEl>
                                      </p:cBhvr>
                                    </p:animEffect>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animBg="0"/>
        </p:bldSub>
      </p:bldGraphic>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793114" y="46039"/>
            <a:ext cx="11185985" cy="574747"/>
          </a:xfrm>
        </p:spPr>
        <p:txBody>
          <a:bodyPr>
            <a:noAutofit/>
          </a:bodyPr>
          <a:lstStyle/>
          <a:p>
            <a:r>
              <a:rPr lang="ru-RU" sz="3200" dirty="0"/>
              <a:t>Поступление налоговых и неналоговых доходов в консолидированный бюджет Республики Татарстан</a:t>
            </a:r>
            <a:br>
              <a:rPr lang="ru-RU" sz="3200" dirty="0"/>
            </a:br>
            <a:endParaRPr lang="ru-RU" sz="3200" dirty="0">
              <a:latin typeface="Arial Narrow" pitchFamily="34" charset="0"/>
            </a:endParaRPr>
          </a:p>
        </p:txBody>
      </p:sp>
      <p:graphicFrame>
        <p:nvGraphicFramePr>
          <p:cNvPr id="5" name="Диаграмма 4"/>
          <p:cNvGraphicFramePr/>
          <p:nvPr/>
        </p:nvGraphicFramePr>
        <p:xfrm>
          <a:off x="431031" y="1449666"/>
          <a:ext cx="11548068" cy="536229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93114" y="1077579"/>
            <a:ext cx="1920046" cy="461665"/>
          </a:xfrm>
          <a:prstGeom prst="rect">
            <a:avLst/>
          </a:prstGeom>
          <a:noFill/>
        </p:spPr>
        <p:txBody>
          <a:bodyPr wrap="square" rtlCol="0">
            <a:spAutoFit/>
          </a:bodyPr>
          <a:lstStyle/>
          <a:p>
            <a:r>
              <a:rPr lang="ru-RU" sz="2400" b="1" u="sng" dirty="0">
                <a:solidFill>
                  <a:srgbClr val="6C7B90"/>
                </a:solidFill>
                <a:latin typeface="Arial Narrow" pitchFamily="34" charset="0"/>
                <a:cs typeface="Arial" panose="020B0604020202020204" pitchFamily="34" charset="0"/>
              </a:rPr>
              <a:t>млрд. рублей</a:t>
            </a:r>
            <a:endParaRPr lang="ru-RU" sz="2400" b="1" dirty="0">
              <a:solidFill>
                <a:srgbClr val="6C7B90"/>
              </a:solidFill>
              <a:latin typeface="Arial Narrow" pitchFamily="34" charset="0"/>
              <a:cs typeface="Arial" panose="020B0604020202020204" pitchFamily="34" charset="0"/>
            </a:endParaRPr>
          </a:p>
        </p:txBody>
      </p:sp>
    </p:spTree>
    <p:extLst>
      <p:ext uri="{BB962C8B-B14F-4D97-AF65-F5344CB8AC3E}">
        <p14:creationId xmlns:p14="http://schemas.microsoft.com/office/powerpoint/2010/main" val="40805832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down)">
                                      <p:cBhvr>
                                        <p:cTn id="7" dur="400"/>
                                        <p:tgtEl>
                                          <p:spTgt spid="5">
                                            <p:graphicEl>
                                              <a:chart seriesIdx="-4" categoryIdx="0" bldStep="category"/>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down)">
                                      <p:cBhvr>
                                        <p:cTn id="10" dur="400"/>
                                        <p:tgtEl>
                                          <p:spTgt spid="5">
                                            <p:graphicEl>
                                              <a:chart seriesIdx="-4" categoryIdx="1" bldStep="category"/>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down)">
                                      <p:cBhvr>
                                        <p:cTn id="13" dur="400"/>
                                        <p:tgtEl>
                                          <p:spTgt spid="5">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 animBg="0"/>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654197" y="1"/>
            <a:ext cx="11080828" cy="633046"/>
          </a:xfrm>
        </p:spPr>
        <p:txBody>
          <a:bodyPr vert="horz" lIns="91440" tIns="45720" rIns="91440" bIns="45720" rtlCol="0">
            <a:noAutofit/>
          </a:bodyPr>
          <a:lstStyle/>
          <a:p>
            <a:r>
              <a:rPr lang="ru-RU" sz="2000" dirty="0"/>
              <a:t>Муниципалитеты, допустившие снижение поступлений земельного налога, </a:t>
            </a:r>
            <a:br>
              <a:rPr lang="ru-RU" sz="2000" dirty="0"/>
            </a:br>
            <a:r>
              <a:rPr lang="ru-RU" sz="2000" dirty="0"/>
              <a:t>которое может быть полностью компенсировано недоимкой</a:t>
            </a:r>
          </a:p>
        </p:txBody>
      </p:sp>
      <p:sp>
        <p:nvSpPr>
          <p:cNvPr id="7" name="TextBox 6"/>
          <p:cNvSpPr txBox="1"/>
          <p:nvPr/>
        </p:nvSpPr>
        <p:spPr>
          <a:xfrm>
            <a:off x="10324084" y="383587"/>
            <a:ext cx="1735667"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800" b="1" i="0" u="sng" strike="noStrike" kern="1200" cap="none" spc="0" normalizeH="0" baseline="0" noProof="0" dirty="0" err="1">
                <a:ln>
                  <a:noFill/>
                </a:ln>
                <a:solidFill>
                  <a:srgbClr val="6C7B90"/>
                </a:solidFill>
                <a:effectLst/>
                <a:uLnTx/>
                <a:uFillTx/>
                <a:latin typeface="Arial Narrow" panose="020B0606020202030204" pitchFamily="34" charset="0"/>
                <a:ea typeface="+mn-ea"/>
                <a:cs typeface="+mn-cs"/>
              </a:rPr>
              <a:t>тыс.рублей</a:t>
            </a:r>
            <a:endParaRPr kumimoji="0" lang="ru-RU" sz="2000" b="1" i="0" u="sng" strike="noStrike" kern="1200" cap="none" spc="0" normalizeH="0" baseline="0" noProof="0" dirty="0">
              <a:ln>
                <a:noFill/>
              </a:ln>
              <a:solidFill>
                <a:srgbClr val="6C7B90"/>
              </a:solidFill>
              <a:effectLst/>
              <a:uLnTx/>
              <a:uFillTx/>
              <a:latin typeface="Arial Narrow" panose="020B0606020202030204" pitchFamily="34" charset="0"/>
              <a:ea typeface="+mn-ea"/>
              <a:cs typeface="+mn-cs"/>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943816314"/>
              </p:ext>
            </p:extLst>
          </p:nvPr>
        </p:nvGraphicFramePr>
        <p:xfrm>
          <a:off x="827314" y="752921"/>
          <a:ext cx="11240982" cy="5969432"/>
        </p:xfrm>
        <a:graphic>
          <a:graphicData uri="http://schemas.openxmlformats.org/drawingml/2006/table">
            <a:tbl>
              <a:tblPr>
                <a:tableStyleId>{5C22544A-7EE6-4342-B048-85BDC9FD1C3A}</a:tableStyleId>
              </a:tblPr>
              <a:tblGrid>
                <a:gridCol w="3346408">
                  <a:extLst>
                    <a:ext uri="{9D8B030D-6E8A-4147-A177-3AD203B41FA5}">
                      <a16:colId xmlns:a16="http://schemas.microsoft.com/office/drawing/2014/main" val="20000"/>
                    </a:ext>
                  </a:extLst>
                </a:gridCol>
                <a:gridCol w="1761821">
                  <a:extLst>
                    <a:ext uri="{9D8B030D-6E8A-4147-A177-3AD203B41FA5}">
                      <a16:colId xmlns:a16="http://schemas.microsoft.com/office/drawing/2014/main" val="20002"/>
                    </a:ext>
                  </a:extLst>
                </a:gridCol>
                <a:gridCol w="1842516">
                  <a:extLst>
                    <a:ext uri="{9D8B030D-6E8A-4147-A177-3AD203B41FA5}">
                      <a16:colId xmlns:a16="http://schemas.microsoft.com/office/drawing/2014/main" val="20003"/>
                    </a:ext>
                  </a:extLst>
                </a:gridCol>
                <a:gridCol w="1911031">
                  <a:extLst>
                    <a:ext uri="{9D8B030D-6E8A-4147-A177-3AD203B41FA5}">
                      <a16:colId xmlns:a16="http://schemas.microsoft.com/office/drawing/2014/main" val="20005"/>
                    </a:ext>
                  </a:extLst>
                </a:gridCol>
                <a:gridCol w="2379206">
                  <a:extLst>
                    <a:ext uri="{9D8B030D-6E8A-4147-A177-3AD203B41FA5}">
                      <a16:colId xmlns:a16="http://schemas.microsoft.com/office/drawing/2014/main" val="20006"/>
                    </a:ext>
                  </a:extLst>
                </a:gridCol>
              </a:tblGrid>
              <a:tr h="330436">
                <a:tc rowSpan="2">
                  <a:txBody>
                    <a:bodyPr/>
                    <a:lstStyle/>
                    <a:p>
                      <a:pPr algn="ctr" fontAlgn="ctr"/>
                      <a:r>
                        <a:rPr lang="ru-RU" sz="2000" b="1" i="0" u="none" strike="noStrike" dirty="0">
                          <a:solidFill>
                            <a:schemeClr val="bg1"/>
                          </a:solidFill>
                          <a:effectLst/>
                          <a:latin typeface="Arial Narrow" panose="020B0606020202030204" pitchFamily="34" charset="0"/>
                        </a:rPr>
                        <a:t>Район (город)</a:t>
                      </a:r>
                    </a:p>
                  </a:txBody>
                  <a:tcPr marL="7229" marR="7229" marT="7229"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marL="0" algn="ctr" defTabSz="914400" rtl="0" eaLnBrk="1" fontAlgn="ctr" latinLnBrk="0" hangingPunct="1"/>
                      <a:r>
                        <a:rPr lang="ru-RU" sz="2000" b="1" u="none" strike="noStrike" kern="1200" dirty="0">
                          <a:solidFill>
                            <a:schemeClr val="bg1"/>
                          </a:solidFill>
                          <a:effectLst/>
                          <a:latin typeface="Arial Narrow" panose="020B0606020202030204" pitchFamily="34" charset="0"/>
                          <a:ea typeface="+mn-ea"/>
                          <a:cs typeface="+mn-cs"/>
                        </a:rPr>
                        <a:t>Поступления за </a:t>
                      </a:r>
                      <a:r>
                        <a:rPr lang="en-US" sz="2000" b="1" u="none" strike="noStrike" kern="1200" dirty="0">
                          <a:solidFill>
                            <a:schemeClr val="bg1"/>
                          </a:solidFill>
                          <a:effectLst/>
                          <a:latin typeface="Arial Narrow" panose="020B0606020202030204" pitchFamily="34" charset="0"/>
                          <a:ea typeface="+mn-ea"/>
                          <a:cs typeface="+mn-cs"/>
                        </a:rPr>
                        <a:t>I</a:t>
                      </a:r>
                      <a:r>
                        <a:rPr lang="ru-RU" sz="2000" b="1" u="none" strike="noStrike" kern="1200" dirty="0">
                          <a:solidFill>
                            <a:schemeClr val="bg1"/>
                          </a:solidFill>
                          <a:effectLst/>
                          <a:latin typeface="Arial Narrow" panose="020B0606020202030204" pitchFamily="34" charset="0"/>
                          <a:ea typeface="+mn-ea"/>
                          <a:cs typeface="+mn-cs"/>
                        </a:rPr>
                        <a:t> полугодие</a:t>
                      </a:r>
                    </a:p>
                  </a:txBody>
                  <a:tcPr marL="7229" marR="7229" marT="7229"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ru-RU"/>
                    </a:p>
                  </a:txBody>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2000" b="1" i="0" u="none" strike="noStrike" kern="1200" dirty="0">
                          <a:solidFill>
                            <a:schemeClr val="bg1"/>
                          </a:solidFill>
                          <a:effectLst/>
                          <a:latin typeface="Arial Narrow" panose="020B0606020202030204" pitchFamily="34" charset="0"/>
                          <a:ea typeface="+mn-ea"/>
                          <a:cs typeface="+mn-cs"/>
                        </a:rPr>
                        <a:t>Отклонение </a:t>
                      </a:r>
                    </a:p>
                    <a:p>
                      <a:pPr marL="0" marR="0" indent="0" algn="ctr" defTabSz="914400" rtl="0" eaLnBrk="1" fontAlgn="ctr" latinLnBrk="0" hangingPunct="1">
                        <a:lnSpc>
                          <a:spcPct val="100000"/>
                        </a:lnSpc>
                        <a:spcBef>
                          <a:spcPts val="0"/>
                        </a:spcBef>
                        <a:spcAft>
                          <a:spcPts val="0"/>
                        </a:spcAft>
                        <a:buClrTx/>
                        <a:buSzTx/>
                        <a:buFontTx/>
                        <a:buNone/>
                        <a:tabLst/>
                        <a:defRPr/>
                      </a:pPr>
                      <a:r>
                        <a:rPr lang="ru-RU" sz="2000" b="1" i="0" u="none" strike="noStrike" dirty="0">
                          <a:solidFill>
                            <a:schemeClr val="bg1"/>
                          </a:solidFill>
                          <a:effectLst/>
                          <a:latin typeface="Arial Narrow" panose="020B0606020202030204" pitchFamily="34" charset="0"/>
                        </a:rPr>
                        <a:t>2021 к 20</a:t>
                      </a:r>
                      <a:r>
                        <a:rPr lang="en-US" sz="2000" b="1" i="0" u="none" strike="noStrike" dirty="0">
                          <a:solidFill>
                            <a:schemeClr val="bg1"/>
                          </a:solidFill>
                          <a:effectLst/>
                          <a:latin typeface="Arial Narrow" panose="020B0606020202030204" pitchFamily="34" charset="0"/>
                        </a:rPr>
                        <a:t>20</a:t>
                      </a:r>
                      <a:endParaRPr lang="ru-RU" sz="2000" b="1" i="0" u="none" strike="noStrike" dirty="0">
                        <a:solidFill>
                          <a:schemeClr val="bg1"/>
                        </a:solidFill>
                        <a:effectLst/>
                        <a:latin typeface="Arial Narrow" panose="020B0606020202030204" pitchFamily="34" charset="0"/>
                      </a:endParaRPr>
                    </a:p>
                  </a:txBody>
                  <a:tcPr marL="9525" marR="9525"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accent2"/>
                    </a:solidFill>
                  </a:tcPr>
                </a:tc>
                <a:tc rowSpan="2">
                  <a:txBody>
                    <a:bodyPr/>
                    <a:lstStyle/>
                    <a:p>
                      <a:pPr algn="ctr" fontAlgn="b"/>
                      <a:r>
                        <a:rPr lang="ru-RU" sz="2000" b="1" i="0" u="none" strike="noStrike" dirty="0">
                          <a:solidFill>
                            <a:schemeClr val="bg1"/>
                          </a:solidFill>
                          <a:effectLst/>
                          <a:latin typeface="Arial Narrow" panose="020B0606020202030204" pitchFamily="34" charset="0"/>
                        </a:rPr>
                        <a:t>Недоимка на 1.07.2021 </a:t>
                      </a:r>
                      <a:br>
                        <a:rPr lang="en-US" sz="2000" b="1" i="0" u="none" strike="noStrike" dirty="0">
                          <a:solidFill>
                            <a:schemeClr val="bg1"/>
                          </a:solidFill>
                          <a:effectLst/>
                          <a:latin typeface="Arial Narrow" panose="020B0606020202030204" pitchFamily="34" charset="0"/>
                        </a:rPr>
                      </a:br>
                      <a:r>
                        <a:rPr lang="ru-RU" sz="2000" b="1" i="0" u="none" strike="noStrike" dirty="0">
                          <a:solidFill>
                            <a:schemeClr val="bg1"/>
                          </a:solidFill>
                          <a:effectLst/>
                          <a:latin typeface="Arial Narrow" panose="020B0606020202030204" pitchFamily="34" charset="0"/>
                        </a:rPr>
                        <a:t>без банкротов</a:t>
                      </a:r>
                    </a:p>
                  </a:txBody>
                  <a:tcPr marL="72000" marR="72000" marT="7620"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0"/>
                  </a:ext>
                </a:extLst>
              </a:tr>
              <a:tr h="645976">
                <a:tc vMerge="1">
                  <a:txBody>
                    <a:bodyPr/>
                    <a:lstStyle/>
                    <a:p>
                      <a:endParaRPr lang="ru-RU"/>
                    </a:p>
                  </a:txBody>
                  <a:tcPr/>
                </a:tc>
                <a:tc>
                  <a:txBody>
                    <a:bodyPr/>
                    <a:lstStyle/>
                    <a:p>
                      <a:pPr marL="0" algn="ctr" defTabSz="914400" rtl="0" eaLnBrk="1" fontAlgn="ctr" latinLnBrk="0" hangingPunct="1"/>
                      <a:r>
                        <a:rPr lang="ru-RU" sz="2000" b="1" u="none" strike="noStrike" kern="1200" dirty="0">
                          <a:solidFill>
                            <a:schemeClr val="bg1"/>
                          </a:solidFill>
                          <a:effectLst/>
                          <a:latin typeface="Arial Narrow" panose="020B0606020202030204" pitchFamily="34" charset="0"/>
                          <a:ea typeface="+mn-ea"/>
                          <a:cs typeface="+mn-cs"/>
                        </a:rPr>
                        <a:t>2020г.</a:t>
                      </a:r>
                    </a:p>
                  </a:txBody>
                  <a:tcPr marL="7229" marR="7229" marT="7229"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ru-RU" sz="2000" b="1" u="none" strike="noStrike" kern="1200" dirty="0">
                          <a:solidFill>
                            <a:schemeClr val="bg1"/>
                          </a:solidFill>
                          <a:effectLst/>
                          <a:latin typeface="Arial Narrow" panose="020B0606020202030204" pitchFamily="34" charset="0"/>
                          <a:ea typeface="+mn-ea"/>
                          <a:cs typeface="+mn-cs"/>
                        </a:rPr>
                        <a:t>2021г.</a:t>
                      </a:r>
                    </a:p>
                  </a:txBody>
                  <a:tcPr marL="7229" marR="7229" marT="7229"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accent2"/>
                    </a:solidFill>
                  </a:tcPr>
                </a:tc>
                <a:tc vMerge="1">
                  <a:txBody>
                    <a:bodyPr/>
                    <a:lstStyle/>
                    <a:p>
                      <a:endParaRPr lang="ru-RU"/>
                    </a:p>
                  </a:txBody>
                  <a:tcP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solidFill>
                      <a:schemeClr val="accent2"/>
                    </a:solidFill>
                  </a:tcPr>
                </a:tc>
                <a:tc vMerge="1">
                  <a:txBody>
                    <a:bodyPr/>
                    <a:lstStyle/>
                    <a:p>
                      <a:endParaRPr lang="ru-RU"/>
                    </a:p>
                  </a:txBody>
                  <a:tcPr/>
                </a:tc>
                <a:extLst>
                  <a:ext uri="{0D108BD9-81ED-4DB2-BD59-A6C34878D82A}">
                    <a16:rowId xmlns:a16="http://schemas.microsoft.com/office/drawing/2014/main" val="10001"/>
                  </a:ext>
                </a:extLst>
              </a:tr>
              <a:tr h="332868">
                <a:tc>
                  <a:txBody>
                    <a:bodyPr/>
                    <a:lstStyle/>
                    <a:p>
                      <a:pPr algn="l" fontAlgn="ctr"/>
                      <a:r>
                        <a:rPr lang="ru-RU" sz="2000" b="0" i="0" u="none" strike="noStrike" dirty="0" err="1">
                          <a:solidFill>
                            <a:schemeClr val="tx1"/>
                          </a:solidFill>
                          <a:effectLst/>
                          <a:latin typeface="Arial Narrow" panose="020B0606020202030204" pitchFamily="34" charset="0"/>
                        </a:rPr>
                        <a:t>Агрызский</a:t>
                      </a:r>
                      <a:endParaRPr lang="ru-RU" sz="2000" b="0" i="0" u="none" strike="noStrike" dirty="0">
                        <a:solidFill>
                          <a:schemeClr val="tx1"/>
                        </a:solidFill>
                        <a:effectLst/>
                        <a:latin typeface="Arial Narrow" panose="020B0606020202030204" pitchFamily="34" charset="0"/>
                      </a:endParaRP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7 720</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6 342</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-1 378</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3 826</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32868">
                <a:tc>
                  <a:txBody>
                    <a:bodyPr/>
                    <a:lstStyle/>
                    <a:p>
                      <a:pPr algn="l" fontAlgn="ctr"/>
                      <a:r>
                        <a:rPr lang="ru-RU" sz="2000" b="0" i="0" u="none" strike="noStrike" dirty="0" err="1">
                          <a:solidFill>
                            <a:schemeClr val="tx1"/>
                          </a:solidFill>
                          <a:effectLst/>
                          <a:latin typeface="Arial Narrow" panose="020B0606020202030204" pitchFamily="34" charset="0"/>
                        </a:rPr>
                        <a:t>Азнакаевский</a:t>
                      </a:r>
                      <a:endParaRPr lang="ru-RU" sz="2000" b="0" i="0" u="none" strike="noStrike" dirty="0">
                        <a:solidFill>
                          <a:schemeClr val="tx1"/>
                        </a:solidFill>
                        <a:effectLst/>
                        <a:latin typeface="Arial Narrow" panose="020B0606020202030204" pitchFamily="34" charset="0"/>
                      </a:endParaRP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90 746</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88 176</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-2 570</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3 628</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32868">
                <a:tc>
                  <a:txBody>
                    <a:bodyPr/>
                    <a:lstStyle/>
                    <a:p>
                      <a:pPr algn="l" fontAlgn="ctr"/>
                      <a:r>
                        <a:rPr lang="ru-RU" sz="2000" b="0" i="0" u="none" strike="noStrike" dirty="0" err="1">
                          <a:solidFill>
                            <a:schemeClr val="tx1"/>
                          </a:solidFill>
                          <a:effectLst/>
                          <a:latin typeface="Arial Narrow" panose="020B0606020202030204" pitchFamily="34" charset="0"/>
                        </a:rPr>
                        <a:t>Актанышский</a:t>
                      </a:r>
                      <a:endParaRPr lang="ru-RU" sz="2000" b="0" i="0" u="none" strike="noStrike" dirty="0">
                        <a:solidFill>
                          <a:schemeClr val="tx1"/>
                        </a:solidFill>
                        <a:effectLst/>
                        <a:latin typeface="Arial Narrow" panose="020B0606020202030204" pitchFamily="34" charset="0"/>
                      </a:endParaRP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4 589</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4 486</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-103</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11 345</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32868">
                <a:tc>
                  <a:txBody>
                    <a:bodyPr/>
                    <a:lstStyle/>
                    <a:p>
                      <a:pPr algn="l" fontAlgn="ctr"/>
                      <a:r>
                        <a:rPr lang="ru-RU" sz="2000" b="0" i="0" u="none" strike="noStrike" dirty="0" err="1">
                          <a:solidFill>
                            <a:schemeClr val="tx1"/>
                          </a:solidFill>
                          <a:effectLst/>
                          <a:latin typeface="Arial Narrow" panose="020B0606020202030204" pitchFamily="34" charset="0"/>
                        </a:rPr>
                        <a:t>Алькеевский</a:t>
                      </a:r>
                      <a:endParaRPr lang="ru-RU" sz="2000" b="0" i="0" u="none" strike="noStrike" dirty="0">
                        <a:solidFill>
                          <a:schemeClr val="tx1"/>
                        </a:solidFill>
                        <a:effectLst/>
                        <a:latin typeface="Arial Narrow" panose="020B0606020202030204" pitchFamily="34" charset="0"/>
                      </a:endParaRP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7 226</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6 226</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a:t>
                      </a:r>
                      <a:r>
                        <a:rPr lang="en-US" sz="2000" b="0" i="0" u="none" strike="noStrike" dirty="0">
                          <a:solidFill>
                            <a:schemeClr val="accent1">
                              <a:lumMod val="50000"/>
                            </a:schemeClr>
                          </a:solidFill>
                          <a:effectLst/>
                          <a:latin typeface="Arial Narrow" panose="020B0606020202030204" pitchFamily="34" charset="0"/>
                        </a:rPr>
                        <a:t>1 000</a:t>
                      </a:r>
                      <a:endParaRPr lang="ru-RU" sz="2000" b="0" i="0" u="none" strike="noStrike" dirty="0">
                        <a:solidFill>
                          <a:schemeClr val="accent1">
                            <a:lumMod val="50000"/>
                          </a:schemeClr>
                        </a:solidFill>
                        <a:effectLst/>
                        <a:latin typeface="Arial Narrow" panose="020B0606020202030204" pitchFamily="34" charset="0"/>
                      </a:endParaRP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2 265</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32868">
                <a:tc>
                  <a:txBody>
                    <a:bodyPr/>
                    <a:lstStyle/>
                    <a:p>
                      <a:pPr algn="l" fontAlgn="ctr"/>
                      <a:r>
                        <a:rPr lang="ru-RU" sz="2000" b="0" i="0" u="none" strike="noStrike" dirty="0">
                          <a:solidFill>
                            <a:schemeClr val="tx1"/>
                          </a:solidFill>
                          <a:effectLst/>
                          <a:latin typeface="Arial Narrow" panose="020B0606020202030204" pitchFamily="34" charset="0"/>
                        </a:rPr>
                        <a:t>Арский</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10 707</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9 742</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-965</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3 509</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32868">
                <a:tc>
                  <a:txBody>
                    <a:bodyPr/>
                    <a:lstStyle/>
                    <a:p>
                      <a:pPr algn="l" fontAlgn="ctr"/>
                      <a:r>
                        <a:rPr lang="ru-RU" sz="2000" b="0" i="0" u="none" strike="noStrike" dirty="0" err="1">
                          <a:solidFill>
                            <a:schemeClr val="tx1"/>
                          </a:solidFill>
                          <a:effectLst/>
                          <a:latin typeface="Arial Narrow" panose="020B0606020202030204" pitchFamily="34" charset="0"/>
                        </a:rPr>
                        <a:t>Атнинский</a:t>
                      </a:r>
                      <a:endParaRPr lang="ru-RU" sz="2000" b="0" i="0" u="none" strike="noStrike" dirty="0">
                        <a:solidFill>
                          <a:schemeClr val="tx1"/>
                        </a:solidFill>
                        <a:effectLst/>
                        <a:latin typeface="Arial Narrow" panose="020B0606020202030204" pitchFamily="34" charset="0"/>
                      </a:endParaRP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2 611</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2 480</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-131</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503</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32868">
                <a:tc>
                  <a:txBody>
                    <a:bodyPr/>
                    <a:lstStyle/>
                    <a:p>
                      <a:pPr algn="l" fontAlgn="ctr"/>
                      <a:r>
                        <a:rPr lang="ru-RU" sz="2000" b="0" i="0" u="none" strike="noStrike" dirty="0" err="1">
                          <a:solidFill>
                            <a:schemeClr val="tx1"/>
                          </a:solidFill>
                          <a:effectLst/>
                          <a:latin typeface="Arial Narrow" panose="020B0606020202030204" pitchFamily="34" charset="0"/>
                        </a:rPr>
                        <a:t>Балтасинский</a:t>
                      </a:r>
                      <a:endParaRPr lang="ru-RU" sz="2000" b="0" i="0" u="none" strike="noStrike" dirty="0">
                        <a:solidFill>
                          <a:schemeClr val="tx1"/>
                        </a:solidFill>
                        <a:effectLst/>
                        <a:latin typeface="Arial Narrow" panose="020B0606020202030204" pitchFamily="34" charset="0"/>
                      </a:endParaRP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3 816</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3 281</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-535</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1 096</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32868">
                <a:tc>
                  <a:txBody>
                    <a:bodyPr/>
                    <a:lstStyle/>
                    <a:p>
                      <a:pPr algn="l" fontAlgn="ctr"/>
                      <a:r>
                        <a:rPr lang="ru-RU" sz="2000" b="0" i="0" u="none" strike="noStrike" dirty="0">
                          <a:solidFill>
                            <a:schemeClr val="tx1"/>
                          </a:solidFill>
                          <a:effectLst/>
                          <a:latin typeface="Arial Narrow" panose="020B0606020202030204" pitchFamily="34" charset="0"/>
                        </a:rPr>
                        <a:t>Бугульминский</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73 677</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68 567</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-5 110</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8 410</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32868">
                <a:tc>
                  <a:txBody>
                    <a:bodyPr/>
                    <a:lstStyle/>
                    <a:p>
                      <a:pPr algn="l" fontAlgn="ctr"/>
                      <a:r>
                        <a:rPr lang="ru-RU" sz="2000" b="0" i="0" u="none" strike="noStrike" dirty="0" err="1">
                          <a:solidFill>
                            <a:schemeClr val="tx1"/>
                          </a:solidFill>
                          <a:effectLst/>
                          <a:latin typeface="Arial Narrow" panose="020B0606020202030204" pitchFamily="34" charset="0"/>
                        </a:rPr>
                        <a:t>Верхнеуслонский</a:t>
                      </a:r>
                      <a:endParaRPr lang="ru-RU" sz="2000" b="0" i="0" u="none" strike="noStrike" dirty="0">
                        <a:solidFill>
                          <a:schemeClr val="tx1"/>
                        </a:solidFill>
                        <a:effectLst/>
                        <a:latin typeface="Arial Narrow" panose="020B0606020202030204" pitchFamily="34" charset="0"/>
                      </a:endParaRP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27 991</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26 427</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-1 564</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28 771</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32868">
                <a:tc>
                  <a:txBody>
                    <a:bodyPr/>
                    <a:lstStyle/>
                    <a:p>
                      <a:pPr algn="l" fontAlgn="ctr"/>
                      <a:r>
                        <a:rPr lang="ru-RU" sz="2000" b="0" i="0" u="none" strike="noStrike" dirty="0">
                          <a:solidFill>
                            <a:schemeClr val="tx1"/>
                          </a:solidFill>
                          <a:effectLst/>
                          <a:latin typeface="Arial Narrow" panose="020B0606020202030204" pitchFamily="34" charset="0"/>
                        </a:rPr>
                        <a:t>Высокогорский</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26 212</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23 795</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-2 417</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31 463</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32868">
                <a:tc>
                  <a:txBody>
                    <a:bodyPr/>
                    <a:lstStyle/>
                    <a:p>
                      <a:pPr algn="l" fontAlgn="ctr"/>
                      <a:r>
                        <a:rPr lang="ru-RU" sz="2000" b="0" i="0" u="none" strike="noStrike" dirty="0">
                          <a:solidFill>
                            <a:schemeClr val="tx1"/>
                          </a:solidFill>
                          <a:effectLst/>
                          <a:latin typeface="Arial Narrow" panose="020B0606020202030204" pitchFamily="34" charset="0"/>
                        </a:rPr>
                        <a:t>Елабужский</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38 286</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37 643</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-643</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17 433</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332868">
                <a:tc>
                  <a:txBody>
                    <a:bodyPr/>
                    <a:lstStyle/>
                    <a:p>
                      <a:pPr algn="l" fontAlgn="ctr"/>
                      <a:r>
                        <a:rPr lang="ru-RU" sz="2000" b="0" i="0" u="none" strike="noStrike" dirty="0" err="1">
                          <a:solidFill>
                            <a:schemeClr val="tx1"/>
                          </a:solidFill>
                          <a:effectLst/>
                          <a:latin typeface="Arial Narrow" panose="020B0606020202030204" pitchFamily="34" charset="0"/>
                        </a:rPr>
                        <a:t>Кайбицкий</a:t>
                      </a:r>
                      <a:endParaRPr lang="ru-RU" sz="2000" b="0" i="0" u="none" strike="noStrike" dirty="0">
                        <a:solidFill>
                          <a:schemeClr val="tx1"/>
                        </a:solidFill>
                        <a:effectLst/>
                        <a:latin typeface="Arial Narrow" panose="020B0606020202030204" pitchFamily="34" charset="0"/>
                      </a:endParaRP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2 589</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2 403</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-186</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1 231</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332868">
                <a:tc>
                  <a:txBody>
                    <a:bodyPr/>
                    <a:lstStyle/>
                    <a:p>
                      <a:pPr algn="l" fontAlgn="ctr"/>
                      <a:r>
                        <a:rPr lang="ru-RU" sz="2000" b="0" i="0" u="none" strike="noStrike" dirty="0">
                          <a:solidFill>
                            <a:schemeClr val="tx1"/>
                          </a:solidFill>
                          <a:effectLst/>
                          <a:latin typeface="Arial Narrow" panose="020B0606020202030204" pitchFamily="34" charset="0"/>
                        </a:rPr>
                        <a:t>Рыбно-</a:t>
                      </a:r>
                      <a:r>
                        <a:rPr lang="ru-RU" sz="2000" b="0" i="0" u="none" strike="noStrike" dirty="0" err="1">
                          <a:solidFill>
                            <a:schemeClr val="tx1"/>
                          </a:solidFill>
                          <a:effectLst/>
                          <a:latin typeface="Arial Narrow" panose="020B0606020202030204" pitchFamily="34" charset="0"/>
                        </a:rPr>
                        <a:t>Слободский</a:t>
                      </a:r>
                      <a:endParaRPr lang="ru-RU" sz="2000" b="0" i="0" u="none" strike="noStrike" dirty="0">
                        <a:solidFill>
                          <a:schemeClr val="tx1"/>
                        </a:solidFill>
                        <a:effectLst/>
                        <a:latin typeface="Arial Narrow" panose="020B0606020202030204" pitchFamily="34" charset="0"/>
                      </a:endParaRP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5 691</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3 865</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-1 826</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4 484</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332868">
                <a:tc>
                  <a:txBody>
                    <a:bodyPr/>
                    <a:lstStyle/>
                    <a:p>
                      <a:pPr algn="l" fontAlgn="ctr"/>
                      <a:r>
                        <a:rPr lang="ru-RU" sz="2000" b="0" i="0" u="none" strike="noStrike" dirty="0">
                          <a:solidFill>
                            <a:schemeClr val="tx1"/>
                          </a:solidFill>
                          <a:effectLst/>
                          <a:latin typeface="Arial Narrow" panose="020B0606020202030204" pitchFamily="34" charset="0"/>
                        </a:rPr>
                        <a:t>Спасский</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8 205</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5 368</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-2 837</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5 129</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r h="332868">
                <a:tc>
                  <a:txBody>
                    <a:bodyPr/>
                    <a:lstStyle/>
                    <a:p>
                      <a:pPr algn="l" fontAlgn="ctr"/>
                      <a:r>
                        <a:rPr lang="ru-RU" sz="2000" b="0" i="0" u="none" strike="noStrike" dirty="0">
                          <a:solidFill>
                            <a:schemeClr val="tx1"/>
                          </a:solidFill>
                          <a:effectLst/>
                          <a:latin typeface="Arial Narrow" panose="020B0606020202030204" pitchFamily="34" charset="0"/>
                        </a:rPr>
                        <a:t>Тетюшский</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9 902</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9 090</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-812</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3 146</a:t>
                      </a:r>
                    </a:p>
                  </a:txBody>
                  <a:tcPr marL="108000" marR="108000" marT="9525" marB="0" anchor="ct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628866627"/>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824130" y="46039"/>
            <a:ext cx="10819879" cy="574747"/>
          </a:xfrm>
        </p:spPr>
        <p:txBody>
          <a:bodyPr>
            <a:noAutofit/>
          </a:bodyPr>
          <a:lstStyle/>
          <a:p>
            <a:r>
              <a:rPr lang="ru-RU" dirty="0"/>
              <a:t>Динамика поступления налогов на совокупный доход </a:t>
            </a:r>
            <a:endParaRPr lang="ru-RU" dirty="0">
              <a:latin typeface="Arial Narrow" pitchFamily="34" charset="0"/>
            </a:endParaRPr>
          </a:p>
        </p:txBody>
      </p:sp>
      <p:graphicFrame>
        <p:nvGraphicFramePr>
          <p:cNvPr id="5" name="Диаграмма 4"/>
          <p:cNvGraphicFramePr/>
          <p:nvPr/>
        </p:nvGraphicFramePr>
        <p:xfrm>
          <a:off x="487675" y="1383323"/>
          <a:ext cx="11548068" cy="514728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24130" y="770936"/>
            <a:ext cx="1920046" cy="461665"/>
          </a:xfrm>
          <a:prstGeom prst="rect">
            <a:avLst/>
          </a:prstGeom>
          <a:noFill/>
        </p:spPr>
        <p:txBody>
          <a:bodyPr wrap="square" rtlCol="0">
            <a:spAutoFit/>
          </a:bodyPr>
          <a:lstStyle/>
          <a:p>
            <a:r>
              <a:rPr lang="ru-RU" sz="2400" b="1" u="sng" dirty="0">
                <a:solidFill>
                  <a:srgbClr val="6C7B90"/>
                </a:solidFill>
                <a:latin typeface="Arial Narrow" pitchFamily="34" charset="0"/>
                <a:cs typeface="Arial" panose="020B0604020202020204" pitchFamily="34" charset="0"/>
              </a:rPr>
              <a:t>млрд. рублей</a:t>
            </a:r>
            <a:endParaRPr lang="ru-RU" sz="2400" b="1" dirty="0">
              <a:solidFill>
                <a:srgbClr val="6C7B90"/>
              </a:solidFill>
              <a:latin typeface="Arial Narrow" pitchFamily="34" charset="0"/>
              <a:cs typeface="Arial" panose="020B0604020202020204" pitchFamily="34" charset="0"/>
            </a:endParaRPr>
          </a:p>
        </p:txBody>
      </p:sp>
      <p:sp>
        <p:nvSpPr>
          <p:cNvPr id="8" name="Стрелка вправо 7"/>
          <p:cNvSpPr/>
          <p:nvPr/>
        </p:nvSpPr>
        <p:spPr>
          <a:xfrm rot="200172">
            <a:off x="4296573" y="4255073"/>
            <a:ext cx="1472890" cy="465792"/>
          </a:xfrm>
          <a:prstGeom prst="homePlate">
            <a:avLst/>
          </a:prstGeom>
          <a:solidFill>
            <a:schemeClr val="accent5">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lIns="3600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2400" b="1" dirty="0">
                <a:solidFill>
                  <a:srgbClr val="FF0000"/>
                </a:solidFill>
                <a:latin typeface="Arial Narrow" pitchFamily="34" charset="0"/>
                <a:cs typeface="Arial" panose="020B0604020202020204" pitchFamily="34" charset="0"/>
              </a:rPr>
              <a:t>90%</a:t>
            </a:r>
          </a:p>
        </p:txBody>
      </p:sp>
      <p:sp>
        <p:nvSpPr>
          <p:cNvPr id="9" name="Стрелка вправо 8"/>
          <p:cNvSpPr/>
          <p:nvPr/>
        </p:nvSpPr>
        <p:spPr>
          <a:xfrm rot="20718022">
            <a:off x="7788791" y="3867972"/>
            <a:ext cx="1472890" cy="465792"/>
          </a:xfrm>
          <a:prstGeom prst="homePlate">
            <a:avLst/>
          </a:prstGeom>
          <a:solidFill>
            <a:schemeClr val="accent5">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lIns="3600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1" dirty="0">
                <a:solidFill>
                  <a:schemeClr val="accent3">
                    <a:lumMod val="50000"/>
                  </a:schemeClr>
                </a:solidFill>
                <a:latin typeface="Arial Narrow" pitchFamily="34" charset="0"/>
                <a:cs typeface="Arial" panose="020B0604020202020204" pitchFamily="34" charset="0"/>
              </a:rPr>
              <a:t>1</a:t>
            </a:r>
            <a:r>
              <a:rPr lang="ru-RU" sz="2400" b="1" dirty="0">
                <a:solidFill>
                  <a:schemeClr val="accent3">
                    <a:lumMod val="50000"/>
                  </a:schemeClr>
                </a:solidFill>
                <a:latin typeface="Arial Narrow" pitchFamily="34" charset="0"/>
                <a:cs typeface="Arial" panose="020B0604020202020204" pitchFamily="34" charset="0"/>
              </a:rPr>
              <a:t>56%</a:t>
            </a:r>
          </a:p>
        </p:txBody>
      </p:sp>
    </p:spTree>
    <p:extLst>
      <p:ext uri="{BB962C8B-B14F-4D97-AF65-F5344CB8AC3E}">
        <p14:creationId xmlns:p14="http://schemas.microsoft.com/office/powerpoint/2010/main" val="14821536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down)">
                                      <p:cBhvr>
                                        <p:cTn id="7" dur="400"/>
                                        <p:tgtEl>
                                          <p:spTgt spid="5">
                                            <p:graphicEl>
                                              <a:chart seriesIdx="-4" categoryIdx="0" bldStep="category"/>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down)">
                                      <p:cBhvr>
                                        <p:cTn id="10" dur="400"/>
                                        <p:tgtEl>
                                          <p:spTgt spid="5">
                                            <p:graphicEl>
                                              <a:chart seriesIdx="-4" categoryIdx="1" bldStep="category"/>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down)">
                                      <p:cBhvr>
                                        <p:cTn id="13" dur="400"/>
                                        <p:tgtEl>
                                          <p:spTgt spid="5">
                                            <p:graphicEl>
                                              <a:chart seriesIdx="-4" categoryIdx="2" bldStep="category"/>
                                            </p:graphicEl>
                                          </p:spTgt>
                                        </p:tgtEl>
                                      </p:cBhvr>
                                    </p:animEffect>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animBg="0"/>
        </p:bldSub>
      </p:bldGraphic>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4"/>
          </p:nvPr>
        </p:nvSpPr>
        <p:spPr>
          <a:xfrm>
            <a:off x="989908" y="46039"/>
            <a:ext cx="10913111" cy="574747"/>
          </a:xfrm>
        </p:spPr>
        <p:txBody>
          <a:bodyPr>
            <a:noAutofit/>
          </a:bodyPr>
          <a:lstStyle/>
          <a:p>
            <a:r>
              <a:rPr lang="ru-RU" dirty="0"/>
              <a:t>Структура налогов на совокупный доход в консолидированный</a:t>
            </a:r>
            <a:br>
              <a:rPr lang="ru-RU" dirty="0"/>
            </a:br>
            <a:r>
              <a:rPr lang="ru-RU" dirty="0"/>
              <a:t> бюджет Республики  Татарстан</a:t>
            </a:r>
          </a:p>
        </p:txBody>
      </p:sp>
      <p:sp>
        <p:nvSpPr>
          <p:cNvPr id="5" name="TextBox 4"/>
          <p:cNvSpPr txBox="1"/>
          <p:nvPr/>
        </p:nvSpPr>
        <p:spPr>
          <a:xfrm>
            <a:off x="10348570" y="620786"/>
            <a:ext cx="1735667" cy="461665"/>
          </a:xfrm>
          <a:prstGeom prst="rect">
            <a:avLst/>
          </a:prstGeom>
          <a:noFill/>
        </p:spPr>
        <p:txBody>
          <a:bodyPr wrap="square" rtlCol="0">
            <a:spAutoFit/>
          </a:bodyPr>
          <a:lstStyle/>
          <a:p>
            <a:pPr algn="r"/>
            <a:r>
              <a:rPr lang="ru-RU" sz="2400" b="1" u="sng" dirty="0" err="1">
                <a:solidFill>
                  <a:srgbClr val="6C7B90"/>
                </a:solidFill>
                <a:latin typeface="Arial Narrow" panose="020B0606020202030204" pitchFamily="34" charset="0"/>
              </a:rPr>
              <a:t>млн.рублей</a:t>
            </a:r>
            <a:endParaRPr lang="ru-RU" sz="2400" b="1" u="sng" dirty="0">
              <a:solidFill>
                <a:srgbClr val="6C7B90"/>
              </a:solidFill>
              <a:latin typeface="Arial Narrow" panose="020B0606020202030204"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376620593"/>
              </p:ext>
            </p:extLst>
          </p:nvPr>
        </p:nvGraphicFramePr>
        <p:xfrm>
          <a:off x="909273" y="1082451"/>
          <a:ext cx="11074377" cy="5629634"/>
        </p:xfrm>
        <a:graphic>
          <a:graphicData uri="http://schemas.openxmlformats.org/drawingml/2006/table">
            <a:tbl>
              <a:tblPr>
                <a:tableStyleId>{5C22544A-7EE6-4342-B048-85BDC9FD1C3A}</a:tableStyleId>
              </a:tblPr>
              <a:tblGrid>
                <a:gridCol w="2804724">
                  <a:extLst>
                    <a:ext uri="{9D8B030D-6E8A-4147-A177-3AD203B41FA5}">
                      <a16:colId xmlns:a16="http://schemas.microsoft.com/office/drawing/2014/main" val="20000"/>
                    </a:ext>
                  </a:extLst>
                </a:gridCol>
                <a:gridCol w="1007893">
                  <a:extLst>
                    <a:ext uri="{9D8B030D-6E8A-4147-A177-3AD203B41FA5}">
                      <a16:colId xmlns:a16="http://schemas.microsoft.com/office/drawing/2014/main" val="20001"/>
                    </a:ext>
                  </a:extLst>
                </a:gridCol>
                <a:gridCol w="1007893">
                  <a:extLst>
                    <a:ext uri="{9D8B030D-6E8A-4147-A177-3AD203B41FA5}">
                      <a16:colId xmlns:a16="http://schemas.microsoft.com/office/drawing/2014/main" val="20002"/>
                    </a:ext>
                  </a:extLst>
                </a:gridCol>
                <a:gridCol w="1007893">
                  <a:extLst>
                    <a:ext uri="{9D8B030D-6E8A-4147-A177-3AD203B41FA5}">
                      <a16:colId xmlns:a16="http://schemas.microsoft.com/office/drawing/2014/main" val="20003"/>
                    </a:ext>
                  </a:extLst>
                </a:gridCol>
                <a:gridCol w="1265478">
                  <a:extLst>
                    <a:ext uri="{9D8B030D-6E8A-4147-A177-3AD203B41FA5}">
                      <a16:colId xmlns:a16="http://schemas.microsoft.com/office/drawing/2014/main" val="20005"/>
                    </a:ext>
                  </a:extLst>
                </a:gridCol>
                <a:gridCol w="1265478">
                  <a:extLst>
                    <a:ext uri="{9D8B030D-6E8A-4147-A177-3AD203B41FA5}">
                      <a16:colId xmlns:a16="http://schemas.microsoft.com/office/drawing/2014/main" val="20004"/>
                    </a:ext>
                  </a:extLst>
                </a:gridCol>
                <a:gridCol w="1265478">
                  <a:extLst>
                    <a:ext uri="{9D8B030D-6E8A-4147-A177-3AD203B41FA5}">
                      <a16:colId xmlns:a16="http://schemas.microsoft.com/office/drawing/2014/main" val="20006"/>
                    </a:ext>
                  </a:extLst>
                </a:gridCol>
                <a:gridCol w="1449540">
                  <a:extLst>
                    <a:ext uri="{9D8B030D-6E8A-4147-A177-3AD203B41FA5}">
                      <a16:colId xmlns:a16="http://schemas.microsoft.com/office/drawing/2014/main" val="20008"/>
                    </a:ext>
                  </a:extLst>
                </a:gridCol>
              </a:tblGrid>
              <a:tr h="473795">
                <a:tc rowSpan="2">
                  <a:txBody>
                    <a:bodyPr/>
                    <a:lstStyle/>
                    <a:p>
                      <a:pPr algn="ctr" fontAlgn="ctr"/>
                      <a:r>
                        <a:rPr lang="ru-RU" sz="2000" b="1" u="none" strike="noStrike" dirty="0">
                          <a:solidFill>
                            <a:schemeClr val="bg1"/>
                          </a:solidFill>
                          <a:effectLst/>
                          <a:latin typeface="Arial Narrow" panose="020B0606020202030204" pitchFamily="34" charset="0"/>
                        </a:rPr>
                        <a:t>Налог </a:t>
                      </a:r>
                      <a:endParaRPr lang="ru-RU" sz="2000" b="1" i="0" u="none" strike="noStrike" dirty="0">
                        <a:solidFill>
                          <a:schemeClr val="bg1"/>
                        </a:solidFill>
                        <a:effectLst/>
                        <a:latin typeface="Arial Narrow" panose="020B0606020202030204" pitchFamily="34" charset="0"/>
                      </a:endParaRPr>
                    </a:p>
                  </a:txBody>
                  <a:tcPr marL="9203" marR="9203" marT="92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solidFill>
                  </a:tcPr>
                </a:tc>
                <a:tc gridSpan="3">
                  <a:txBody>
                    <a:bodyPr/>
                    <a:lstStyle/>
                    <a:p>
                      <a:pPr algn="ctr" fontAlgn="ctr"/>
                      <a:r>
                        <a:rPr lang="ru-RU" sz="2000" b="1" u="none" strike="noStrike" dirty="0">
                          <a:solidFill>
                            <a:schemeClr val="bg1"/>
                          </a:solidFill>
                          <a:effectLst/>
                          <a:latin typeface="Arial Narrow" panose="020B0606020202030204" pitchFamily="34" charset="0"/>
                        </a:rPr>
                        <a:t>Поступления за </a:t>
                      </a:r>
                      <a:r>
                        <a:rPr lang="en-US" sz="2000" b="1" u="none" strike="noStrike" dirty="0">
                          <a:solidFill>
                            <a:schemeClr val="bg1"/>
                          </a:solidFill>
                          <a:effectLst/>
                          <a:latin typeface="Arial Narrow" panose="020B0606020202030204" pitchFamily="34" charset="0"/>
                        </a:rPr>
                        <a:t>I</a:t>
                      </a:r>
                      <a:r>
                        <a:rPr lang="ru-RU" sz="2000" b="1" u="none" strike="noStrike" dirty="0">
                          <a:solidFill>
                            <a:schemeClr val="bg1"/>
                          </a:solidFill>
                          <a:effectLst/>
                          <a:latin typeface="Arial Narrow" panose="020B0606020202030204" pitchFamily="34" charset="0"/>
                        </a:rPr>
                        <a:t> полугодие</a:t>
                      </a:r>
                      <a:endParaRPr lang="ru-RU" sz="2000" b="1" i="0" u="none" strike="noStrike" dirty="0">
                        <a:solidFill>
                          <a:schemeClr val="bg1"/>
                        </a:solidFill>
                        <a:effectLst/>
                        <a:latin typeface="Arial Narrow" panose="020B0606020202030204" pitchFamily="34" charset="0"/>
                      </a:endParaRPr>
                    </a:p>
                  </a:txBody>
                  <a:tcPr marL="9203" marR="9203" marT="92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solidFill>
                  </a:tcPr>
                </a:tc>
                <a:tc hMerge="1">
                  <a:txBody>
                    <a:bodyPr/>
                    <a:lstStyle/>
                    <a:p>
                      <a:pPr algn="ctr" fontAlgn="ctr"/>
                      <a:endParaRPr lang="ru-RU" sz="2000" b="0" i="0" u="none" strike="noStrike" dirty="0">
                        <a:solidFill>
                          <a:schemeClr val="accent1">
                            <a:lumMod val="50000"/>
                          </a:schemeClr>
                        </a:solidFill>
                        <a:effectLst/>
                        <a:latin typeface="Arial Narrow" panose="020B0606020202030204" pitchFamily="34" charset="0"/>
                      </a:endParaRPr>
                    </a:p>
                  </a:txBody>
                  <a:tcPr marL="9203" marR="9203" marT="92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ru-RU" sz="2000" b="0" i="0" u="none" strike="noStrike" dirty="0">
                        <a:solidFill>
                          <a:schemeClr val="accent1">
                            <a:lumMod val="50000"/>
                          </a:schemeClr>
                        </a:solidFill>
                        <a:effectLst/>
                        <a:latin typeface="Arial Narrow" panose="020B0606020202030204" pitchFamily="34" charset="0"/>
                      </a:endParaRPr>
                    </a:p>
                  </a:txBody>
                  <a:tcPr marL="9203" marR="9203" marT="92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2">
                  <a:txBody>
                    <a:bodyPr/>
                    <a:lstStyle/>
                    <a:p>
                      <a:pPr algn="ctr" fontAlgn="ctr"/>
                      <a:r>
                        <a:rPr lang="ru-RU" sz="2000" b="1" i="0" u="none" strike="noStrike" dirty="0" err="1">
                          <a:solidFill>
                            <a:schemeClr val="bg1"/>
                          </a:solidFill>
                          <a:effectLst/>
                          <a:latin typeface="Arial Narrow" panose="020B0606020202030204" pitchFamily="34" charset="0"/>
                        </a:rPr>
                        <a:t>Уд.вес</a:t>
                      </a:r>
                      <a:r>
                        <a:rPr lang="ru-RU" sz="2000" b="1" i="0" u="none" strike="noStrike" dirty="0">
                          <a:solidFill>
                            <a:schemeClr val="bg1"/>
                          </a:solidFill>
                          <a:effectLst/>
                          <a:latin typeface="Arial Narrow" panose="020B0606020202030204" pitchFamily="34" charset="0"/>
                        </a:rPr>
                        <a:t> в структуре</a:t>
                      </a:r>
                      <a:br>
                        <a:rPr lang="ru-RU" sz="2000" b="1" i="0" u="none" strike="noStrike" dirty="0">
                          <a:solidFill>
                            <a:schemeClr val="bg1"/>
                          </a:solidFill>
                          <a:effectLst/>
                          <a:latin typeface="Arial Narrow" panose="020B0606020202030204" pitchFamily="34" charset="0"/>
                        </a:rPr>
                      </a:br>
                      <a:r>
                        <a:rPr lang="ru-RU" sz="2000" b="1" i="0" u="none" strike="noStrike" baseline="0" dirty="0">
                          <a:solidFill>
                            <a:schemeClr val="bg1"/>
                          </a:solidFill>
                          <a:effectLst/>
                          <a:latin typeface="Arial Narrow" panose="020B0606020202030204" pitchFamily="34" charset="0"/>
                        </a:rPr>
                        <a:t>на 1.07.2021 </a:t>
                      </a:r>
                      <a:endParaRPr lang="ru-RU" sz="2000" b="1" i="0" u="none" strike="noStrike" dirty="0">
                        <a:solidFill>
                          <a:schemeClr val="bg1"/>
                        </a:solidFill>
                        <a:effectLst/>
                        <a:latin typeface="Arial Narrow" panose="020B0606020202030204" pitchFamily="34" charset="0"/>
                      </a:endParaRPr>
                    </a:p>
                  </a:txBody>
                  <a:tcPr marL="9203" marR="9203" marT="92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solidFill>
                  </a:tcPr>
                </a:tc>
                <a:tc rowSpan="2">
                  <a:txBody>
                    <a:bodyPr/>
                    <a:lstStyle/>
                    <a:p>
                      <a:pPr algn="ctr" fontAlgn="ctr"/>
                      <a:r>
                        <a:rPr lang="ru-RU" sz="2000" b="1" u="none" strike="noStrike" dirty="0">
                          <a:solidFill>
                            <a:schemeClr val="bg1"/>
                          </a:solidFill>
                          <a:effectLst/>
                          <a:latin typeface="Arial Narrow" panose="020B0606020202030204" pitchFamily="34" charset="0"/>
                        </a:rPr>
                        <a:t>Отклонение </a:t>
                      </a:r>
                      <a:br>
                        <a:rPr lang="ru-RU" sz="2000" b="1" u="none" strike="noStrike" dirty="0">
                          <a:solidFill>
                            <a:schemeClr val="bg1"/>
                          </a:solidFill>
                          <a:effectLst/>
                          <a:latin typeface="Arial Narrow" panose="020B0606020202030204" pitchFamily="34" charset="0"/>
                        </a:rPr>
                      </a:br>
                      <a:r>
                        <a:rPr lang="ru-RU" sz="2000" b="1" u="none" strike="noStrike" dirty="0">
                          <a:solidFill>
                            <a:schemeClr val="bg1"/>
                          </a:solidFill>
                          <a:effectLst/>
                          <a:latin typeface="Arial Narrow" panose="020B0606020202030204" pitchFamily="34" charset="0"/>
                        </a:rPr>
                        <a:t>2021 к 2019</a:t>
                      </a:r>
                      <a:endParaRPr lang="ru-RU" sz="2000" b="1" i="0" u="none" strike="noStrike" dirty="0">
                        <a:solidFill>
                          <a:schemeClr val="bg1"/>
                        </a:solidFill>
                        <a:effectLst/>
                        <a:latin typeface="Arial Narrow" panose="020B0606020202030204" pitchFamily="34" charset="0"/>
                      </a:endParaRPr>
                    </a:p>
                  </a:txBody>
                  <a:tcPr marL="9203" marR="9203" marT="92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solidFill>
                  </a:tcPr>
                </a:tc>
                <a:tc rowSpan="2">
                  <a:txBody>
                    <a:bodyPr/>
                    <a:lstStyle/>
                    <a:p>
                      <a:pPr algn="ctr" fontAlgn="ctr"/>
                      <a:r>
                        <a:rPr lang="ru-RU" sz="2000" b="1" u="none" strike="noStrike" dirty="0">
                          <a:solidFill>
                            <a:schemeClr val="bg1"/>
                          </a:solidFill>
                          <a:effectLst/>
                          <a:latin typeface="Arial Narrow" panose="020B0606020202030204" pitchFamily="34" charset="0"/>
                        </a:rPr>
                        <a:t>Отклонение </a:t>
                      </a:r>
                      <a:br>
                        <a:rPr lang="ru-RU" sz="2000" b="1" u="none" strike="noStrike" dirty="0">
                          <a:solidFill>
                            <a:schemeClr val="bg1"/>
                          </a:solidFill>
                          <a:effectLst/>
                          <a:latin typeface="Arial Narrow" panose="020B0606020202030204" pitchFamily="34" charset="0"/>
                        </a:rPr>
                      </a:br>
                      <a:r>
                        <a:rPr lang="ru-RU" sz="2000" b="1" u="none" strike="noStrike" dirty="0">
                          <a:solidFill>
                            <a:schemeClr val="bg1"/>
                          </a:solidFill>
                          <a:effectLst/>
                          <a:latin typeface="Arial Narrow" panose="020B0606020202030204" pitchFamily="34" charset="0"/>
                        </a:rPr>
                        <a:t>2021 к 2020</a:t>
                      </a:r>
                      <a:endParaRPr lang="ru-RU" sz="2000" b="1" i="0" u="none" strike="noStrike" dirty="0">
                        <a:solidFill>
                          <a:schemeClr val="bg1"/>
                        </a:solidFill>
                        <a:effectLst/>
                        <a:latin typeface="Arial Narrow" panose="020B0606020202030204" pitchFamily="34" charset="0"/>
                      </a:endParaRPr>
                    </a:p>
                  </a:txBody>
                  <a:tcPr marL="9203" marR="9203" marT="92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solidFill>
                  </a:tcPr>
                </a:tc>
                <a:tc rowSpan="2">
                  <a:txBody>
                    <a:bodyPr/>
                    <a:lstStyle/>
                    <a:p>
                      <a:pPr algn="ctr" fontAlgn="ctr"/>
                      <a:r>
                        <a:rPr lang="ru-RU" sz="2000" b="1" u="none" strike="noStrike" dirty="0">
                          <a:solidFill>
                            <a:schemeClr val="bg1"/>
                          </a:solidFill>
                          <a:effectLst/>
                          <a:latin typeface="Arial Narrow" panose="020B0606020202030204" pitchFamily="34" charset="0"/>
                        </a:rPr>
                        <a:t>Недоимка без банкротов</a:t>
                      </a:r>
                      <a:endParaRPr lang="ru-RU" sz="2000" b="1" i="0" u="none" strike="noStrike" dirty="0">
                        <a:solidFill>
                          <a:schemeClr val="bg1"/>
                        </a:solidFill>
                        <a:effectLst/>
                        <a:latin typeface="Arial Narrow" panose="020B0606020202030204" pitchFamily="34" charset="0"/>
                      </a:endParaRPr>
                    </a:p>
                    <a:p>
                      <a:pPr algn="ctr" fontAlgn="ctr"/>
                      <a:r>
                        <a:rPr lang="ru-RU" sz="2000" b="1" u="none" strike="noStrike" dirty="0">
                          <a:solidFill>
                            <a:schemeClr val="bg1"/>
                          </a:solidFill>
                          <a:effectLst/>
                          <a:latin typeface="Arial Narrow" panose="020B0606020202030204" pitchFamily="34" charset="0"/>
                        </a:rPr>
                        <a:t>на 1.07.2021</a:t>
                      </a:r>
                      <a:endParaRPr lang="ru-RU" sz="2000" b="1" i="0" u="none" strike="noStrike" dirty="0">
                        <a:solidFill>
                          <a:schemeClr val="bg1"/>
                        </a:solidFill>
                        <a:effectLst/>
                        <a:latin typeface="Arial Narrow" panose="020B0606020202030204" pitchFamily="34" charset="0"/>
                      </a:endParaRPr>
                    </a:p>
                  </a:txBody>
                  <a:tcPr marL="9203" marR="9203" marT="92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781075">
                <a:tc vMerge="1">
                  <a:txBody>
                    <a:bodyPr/>
                    <a:lstStyle/>
                    <a:p>
                      <a:endParaRPr lang="ru-RU"/>
                    </a:p>
                  </a:txBody>
                  <a:tcPr/>
                </a:tc>
                <a:tc>
                  <a:txBody>
                    <a:bodyPr/>
                    <a:lstStyle/>
                    <a:p>
                      <a:pPr algn="ctr" fontAlgn="ctr"/>
                      <a:r>
                        <a:rPr lang="ru-RU" sz="2000" b="1" i="0" u="none" strike="noStrike" dirty="0">
                          <a:solidFill>
                            <a:schemeClr val="bg1"/>
                          </a:solidFill>
                          <a:effectLst/>
                          <a:latin typeface="Arial Narrow" panose="020B0606020202030204" pitchFamily="34" charset="0"/>
                        </a:rPr>
                        <a:t>2019</a:t>
                      </a:r>
                    </a:p>
                  </a:txBody>
                  <a:tcPr marL="9203" marR="9203" marT="92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ru-RU" sz="2000" b="1" i="0" u="none" strike="noStrike" dirty="0">
                          <a:solidFill>
                            <a:schemeClr val="bg1"/>
                          </a:solidFill>
                          <a:effectLst/>
                          <a:latin typeface="Arial Narrow" panose="020B0606020202030204" pitchFamily="34" charset="0"/>
                        </a:rPr>
                        <a:t>2020</a:t>
                      </a:r>
                    </a:p>
                  </a:txBody>
                  <a:tcPr marL="9203" marR="9203" marT="92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ru-RU" sz="2000" b="1" i="0" u="none" strike="noStrike" dirty="0">
                          <a:solidFill>
                            <a:schemeClr val="bg1"/>
                          </a:solidFill>
                          <a:effectLst/>
                          <a:latin typeface="Arial Narrow" panose="020B0606020202030204" pitchFamily="34" charset="0"/>
                        </a:rPr>
                        <a:t>2021</a:t>
                      </a:r>
                    </a:p>
                  </a:txBody>
                  <a:tcPr marL="9203" marR="9203" marT="92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solidFill>
                  </a:tcPr>
                </a:tc>
                <a:tc vMerge="1">
                  <a:txBody>
                    <a:bodyPr/>
                    <a:lstStyle/>
                    <a:p>
                      <a:endParaRPr lang="ru-RU"/>
                    </a:p>
                  </a:txBody>
                  <a:tcPr/>
                </a:tc>
                <a:tc vMerge="1">
                  <a:txBody>
                    <a:bodyPr/>
                    <a:lstStyle/>
                    <a:p>
                      <a:pPr algn="ctr" fontAlgn="ctr"/>
                      <a:endParaRPr lang="ru-RU" sz="2000" b="1" i="0" u="none" strike="noStrike" dirty="0">
                        <a:solidFill>
                          <a:schemeClr val="bg1"/>
                        </a:solidFill>
                        <a:effectLst/>
                        <a:latin typeface="Arial Narrow" panose="020B0606020202030204" pitchFamily="34" charset="0"/>
                      </a:endParaRPr>
                    </a:p>
                  </a:txBody>
                  <a:tcPr marL="9203" marR="9203" marT="92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solidFill>
                  </a:tcPr>
                </a:tc>
                <a:tc vMerge="1">
                  <a:txBody>
                    <a:bodyPr/>
                    <a:lstStyle/>
                    <a:p>
                      <a:pPr algn="ctr" fontAlgn="ctr"/>
                      <a:endParaRPr lang="ru-RU" sz="2000" b="1" i="0" u="none" strike="noStrike" dirty="0">
                        <a:solidFill>
                          <a:schemeClr val="bg1"/>
                        </a:solidFill>
                        <a:effectLst/>
                        <a:latin typeface="Arial Narrow" panose="020B0606020202030204" pitchFamily="34" charset="0"/>
                      </a:endParaRPr>
                    </a:p>
                  </a:txBody>
                  <a:tcPr marL="9203" marR="9203" marT="92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solidFill>
                  </a:tcPr>
                </a:tc>
                <a:tc vMerge="1">
                  <a:txBody>
                    <a:bodyPr/>
                    <a:lstStyle/>
                    <a:p>
                      <a:pPr algn="ctr" fontAlgn="ctr"/>
                      <a:endParaRPr lang="ru-RU" sz="2000" b="0" i="0" u="none" strike="noStrike" dirty="0">
                        <a:solidFill>
                          <a:schemeClr val="accent1">
                            <a:lumMod val="50000"/>
                          </a:schemeClr>
                        </a:solidFill>
                        <a:effectLst/>
                        <a:latin typeface="Arial Narrow" panose="020B0606020202030204" pitchFamily="34" charset="0"/>
                      </a:endParaRPr>
                    </a:p>
                  </a:txBody>
                  <a:tcPr marL="9203" marR="9203" marT="92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44879">
                <a:tc>
                  <a:txBody>
                    <a:bodyPr/>
                    <a:lstStyle/>
                    <a:p>
                      <a:pPr algn="l" fontAlgn="ctr"/>
                      <a:r>
                        <a:rPr lang="ru-RU" sz="2000" u="none" strike="noStrike" dirty="0">
                          <a:solidFill>
                            <a:schemeClr val="tx1"/>
                          </a:solidFill>
                          <a:effectLst/>
                          <a:latin typeface="Arial Narrow" panose="020B0606020202030204" pitchFamily="34" charset="0"/>
                        </a:rPr>
                        <a:t>Налог по упрощенной системе налогообложения</a:t>
                      </a:r>
                    </a:p>
                  </a:txBody>
                  <a:tcPr marL="72000" marR="9203" marT="92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ru-RU" sz="2400" b="0" i="0" u="none" strike="noStrike" kern="1200" dirty="0">
                          <a:solidFill>
                            <a:schemeClr val="accent1">
                              <a:lumMod val="50000"/>
                            </a:schemeClr>
                          </a:solidFill>
                          <a:effectLst/>
                          <a:latin typeface="Arial Narrow" panose="020B0606020202030204" pitchFamily="34" charset="0"/>
                          <a:ea typeface="+mn-ea"/>
                          <a:cs typeface="+mn-cs"/>
                        </a:rPr>
                        <a:t>5 499,5</a:t>
                      </a:r>
                    </a:p>
                  </a:txBody>
                  <a:tcPr marL="9525" marR="108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ru-RU" sz="2400" b="0" i="0" u="none" strike="noStrike" kern="1200" dirty="0">
                          <a:solidFill>
                            <a:schemeClr val="accent1">
                              <a:lumMod val="50000"/>
                            </a:schemeClr>
                          </a:solidFill>
                          <a:effectLst/>
                          <a:latin typeface="Arial Narrow" panose="020B0606020202030204" pitchFamily="34" charset="0"/>
                          <a:ea typeface="+mn-ea"/>
                          <a:cs typeface="+mn-cs"/>
                        </a:rPr>
                        <a:t>4 903,1</a:t>
                      </a:r>
                    </a:p>
                  </a:txBody>
                  <a:tcPr marL="9525" marR="108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ru-RU" sz="2400" b="0" i="0" u="none" strike="noStrike" kern="1200" dirty="0">
                          <a:solidFill>
                            <a:schemeClr val="accent1">
                              <a:lumMod val="50000"/>
                            </a:schemeClr>
                          </a:solidFill>
                          <a:effectLst/>
                          <a:latin typeface="Arial Narrow" panose="020B0606020202030204" pitchFamily="34" charset="0"/>
                          <a:ea typeface="+mn-ea"/>
                          <a:cs typeface="+mn-cs"/>
                        </a:rPr>
                        <a:t>7 865,8</a:t>
                      </a:r>
                    </a:p>
                  </a:txBody>
                  <a:tcPr marL="9525" marR="108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ru-RU" sz="2400" b="0" i="0" u="none" strike="noStrike" kern="1200" dirty="0">
                          <a:solidFill>
                            <a:schemeClr val="accent1">
                              <a:lumMod val="50000"/>
                            </a:schemeClr>
                          </a:solidFill>
                          <a:effectLst/>
                          <a:latin typeface="Arial Narrow" panose="020B0606020202030204" pitchFamily="34" charset="0"/>
                          <a:ea typeface="+mn-ea"/>
                          <a:cs typeface="+mn-cs"/>
                        </a:rPr>
                        <a:t>86%</a:t>
                      </a:r>
                    </a:p>
                  </a:txBody>
                  <a:tcPr marL="9525" marR="108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ru-RU" sz="2400" b="0" i="0" u="none" strike="noStrike" kern="1200" dirty="0">
                          <a:solidFill>
                            <a:schemeClr val="accent1">
                              <a:lumMod val="50000"/>
                            </a:schemeClr>
                          </a:solidFill>
                          <a:effectLst/>
                          <a:latin typeface="Arial Narrow" panose="020B0606020202030204" pitchFamily="34" charset="0"/>
                          <a:ea typeface="+mn-ea"/>
                          <a:cs typeface="+mn-cs"/>
                        </a:rPr>
                        <a:t>2 366,3</a:t>
                      </a:r>
                    </a:p>
                  </a:txBody>
                  <a:tcPr marL="9525" marR="108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ru-RU" sz="2400" b="0" i="0" u="none" strike="noStrike" kern="1200" dirty="0">
                          <a:solidFill>
                            <a:schemeClr val="accent1">
                              <a:lumMod val="50000"/>
                            </a:schemeClr>
                          </a:solidFill>
                          <a:effectLst/>
                          <a:latin typeface="Arial Narrow" panose="020B0606020202030204" pitchFamily="34" charset="0"/>
                          <a:ea typeface="+mn-ea"/>
                          <a:cs typeface="+mn-cs"/>
                        </a:rPr>
                        <a:t>2 962,7</a:t>
                      </a:r>
                    </a:p>
                  </a:txBody>
                  <a:tcPr marL="9525" marR="108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ru-RU" sz="2400" b="0" i="0" u="none" strike="noStrike" dirty="0">
                          <a:solidFill>
                            <a:schemeClr val="accent1">
                              <a:lumMod val="50000"/>
                            </a:schemeClr>
                          </a:solidFill>
                          <a:effectLst/>
                          <a:latin typeface="Arial Narrow" panose="020B0606020202030204" pitchFamily="34" charset="0"/>
                        </a:rPr>
                        <a:t>343,7</a:t>
                      </a:r>
                    </a:p>
                  </a:txBody>
                  <a:tcPr marL="9203" marR="72000" marT="92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744879">
                <a:tc>
                  <a:txBody>
                    <a:bodyPr/>
                    <a:lstStyle/>
                    <a:p>
                      <a:pPr algn="l" fontAlgn="ctr"/>
                      <a:r>
                        <a:rPr lang="ru-RU" sz="2000" u="none" strike="noStrike" dirty="0">
                          <a:solidFill>
                            <a:schemeClr val="tx1"/>
                          </a:solidFill>
                          <a:effectLst/>
                          <a:latin typeface="Arial Narrow" panose="020B0606020202030204" pitchFamily="34" charset="0"/>
                        </a:rPr>
                        <a:t>Единый налог на вмененный доход</a:t>
                      </a:r>
                    </a:p>
                  </a:txBody>
                  <a:tcPr marL="72000" marR="9203" marT="92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ru-RU" sz="2400" b="0" i="0" u="none" strike="noStrike" kern="1200">
                          <a:solidFill>
                            <a:schemeClr val="accent1">
                              <a:lumMod val="50000"/>
                            </a:schemeClr>
                          </a:solidFill>
                          <a:effectLst/>
                          <a:latin typeface="Arial Narrow" panose="020B0606020202030204" pitchFamily="34" charset="0"/>
                          <a:ea typeface="+mn-ea"/>
                          <a:cs typeface="+mn-cs"/>
                        </a:rPr>
                        <a:t>927,8</a:t>
                      </a:r>
                    </a:p>
                  </a:txBody>
                  <a:tcPr marL="9525" marR="108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ru-RU" sz="2400" b="0" i="0" u="none" strike="noStrike" kern="1200" dirty="0">
                          <a:solidFill>
                            <a:schemeClr val="accent1">
                              <a:lumMod val="50000"/>
                            </a:schemeClr>
                          </a:solidFill>
                          <a:effectLst/>
                          <a:latin typeface="Arial Narrow" panose="020B0606020202030204" pitchFamily="34" charset="0"/>
                          <a:ea typeface="+mn-ea"/>
                          <a:cs typeface="+mn-cs"/>
                        </a:rPr>
                        <a:t>784,4</a:t>
                      </a:r>
                    </a:p>
                  </a:txBody>
                  <a:tcPr marL="9525" marR="108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ru-RU" sz="2400" b="0" i="0" u="none" strike="noStrike" kern="1200" dirty="0">
                          <a:solidFill>
                            <a:schemeClr val="accent1">
                              <a:lumMod val="50000"/>
                            </a:schemeClr>
                          </a:solidFill>
                          <a:effectLst/>
                          <a:latin typeface="Arial Narrow" panose="020B0606020202030204" pitchFamily="34" charset="0"/>
                          <a:ea typeface="+mn-ea"/>
                          <a:cs typeface="+mn-cs"/>
                        </a:rPr>
                        <a:t>399,9</a:t>
                      </a:r>
                    </a:p>
                  </a:txBody>
                  <a:tcPr marL="9525" marR="108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ru-RU" sz="2400" b="0" i="0" u="none" strike="noStrike" kern="1200" dirty="0">
                          <a:solidFill>
                            <a:schemeClr val="accent1">
                              <a:lumMod val="50000"/>
                            </a:schemeClr>
                          </a:solidFill>
                          <a:effectLst/>
                          <a:latin typeface="Arial Narrow" panose="020B0606020202030204" pitchFamily="34" charset="0"/>
                          <a:ea typeface="+mn-ea"/>
                          <a:cs typeface="+mn-cs"/>
                        </a:rPr>
                        <a:t>4%</a:t>
                      </a:r>
                    </a:p>
                  </a:txBody>
                  <a:tcPr marL="9525" marR="108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ru-RU" sz="2400" b="0" i="0" u="none" strike="noStrike" kern="1200" dirty="0">
                          <a:solidFill>
                            <a:schemeClr val="accent1">
                              <a:lumMod val="50000"/>
                            </a:schemeClr>
                          </a:solidFill>
                          <a:effectLst/>
                          <a:latin typeface="Arial Narrow" panose="020B0606020202030204" pitchFamily="34" charset="0"/>
                          <a:ea typeface="+mn-ea"/>
                          <a:cs typeface="+mn-cs"/>
                        </a:rPr>
                        <a:t>-527,9</a:t>
                      </a:r>
                    </a:p>
                  </a:txBody>
                  <a:tcPr marL="9525" marR="108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ru-RU" sz="2400" b="0" i="0" u="none" strike="noStrike" kern="1200" dirty="0">
                          <a:solidFill>
                            <a:schemeClr val="accent1">
                              <a:lumMod val="50000"/>
                            </a:schemeClr>
                          </a:solidFill>
                          <a:effectLst/>
                          <a:latin typeface="Arial Narrow" panose="020B0606020202030204" pitchFamily="34" charset="0"/>
                          <a:ea typeface="+mn-ea"/>
                          <a:cs typeface="+mn-cs"/>
                        </a:rPr>
                        <a:t>-384,5</a:t>
                      </a:r>
                    </a:p>
                  </a:txBody>
                  <a:tcPr marL="9525" marR="108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ru-RU" sz="2400" b="0" i="0" u="none" strike="noStrike" dirty="0">
                          <a:solidFill>
                            <a:schemeClr val="accent1">
                              <a:lumMod val="50000"/>
                            </a:schemeClr>
                          </a:solidFill>
                          <a:effectLst/>
                          <a:latin typeface="Arial Narrow" panose="020B0606020202030204" pitchFamily="34" charset="0"/>
                        </a:rPr>
                        <a:t>57,2</a:t>
                      </a:r>
                    </a:p>
                  </a:txBody>
                  <a:tcPr marL="9203" marR="72000" marT="92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43502">
                <a:tc>
                  <a:txBody>
                    <a:bodyPr/>
                    <a:lstStyle/>
                    <a:p>
                      <a:pPr algn="l" fontAlgn="ctr"/>
                      <a:r>
                        <a:rPr lang="ru-RU" sz="2000" u="none" strike="noStrike" dirty="0">
                          <a:solidFill>
                            <a:schemeClr val="tx1"/>
                          </a:solidFill>
                          <a:effectLst/>
                          <a:latin typeface="Arial Narrow" panose="020B0606020202030204" pitchFamily="34" charset="0"/>
                        </a:rPr>
                        <a:t>Единый сельскохозяйственный налог</a:t>
                      </a:r>
                    </a:p>
                  </a:txBody>
                  <a:tcPr marL="72000" marR="9203" marT="92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ru-RU" sz="2400" b="0" i="0" u="none" strike="noStrike" kern="1200" dirty="0">
                          <a:solidFill>
                            <a:schemeClr val="accent1">
                              <a:lumMod val="50000"/>
                            </a:schemeClr>
                          </a:solidFill>
                          <a:effectLst/>
                          <a:latin typeface="Arial Narrow" panose="020B0606020202030204" pitchFamily="34" charset="0"/>
                          <a:ea typeface="+mn-ea"/>
                          <a:cs typeface="+mn-cs"/>
                        </a:rPr>
                        <a:t>93,8</a:t>
                      </a:r>
                    </a:p>
                  </a:txBody>
                  <a:tcPr marL="9525" marR="108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ru-RU" sz="2400" b="0" i="0" u="none" strike="noStrike" kern="1200" dirty="0">
                          <a:solidFill>
                            <a:schemeClr val="accent1">
                              <a:lumMod val="50000"/>
                            </a:schemeClr>
                          </a:solidFill>
                          <a:effectLst/>
                          <a:latin typeface="Arial Narrow" panose="020B0606020202030204" pitchFamily="34" charset="0"/>
                          <a:ea typeface="+mn-ea"/>
                          <a:cs typeface="+mn-cs"/>
                        </a:rPr>
                        <a:t>77,3</a:t>
                      </a:r>
                    </a:p>
                  </a:txBody>
                  <a:tcPr marL="9525" marR="108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ru-RU" sz="2400" b="0" i="0" u="none" strike="noStrike" kern="1200" dirty="0">
                          <a:solidFill>
                            <a:schemeClr val="accent1">
                              <a:lumMod val="50000"/>
                            </a:schemeClr>
                          </a:solidFill>
                          <a:effectLst/>
                          <a:latin typeface="Arial Narrow" panose="020B0606020202030204" pitchFamily="34" charset="0"/>
                          <a:ea typeface="+mn-ea"/>
                          <a:cs typeface="+mn-cs"/>
                        </a:rPr>
                        <a:t>134,0</a:t>
                      </a:r>
                    </a:p>
                  </a:txBody>
                  <a:tcPr marL="9525" marR="108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ru-RU" sz="2400" b="0" i="0" u="none" strike="noStrike" kern="1200" dirty="0">
                          <a:solidFill>
                            <a:schemeClr val="accent1">
                              <a:lumMod val="50000"/>
                            </a:schemeClr>
                          </a:solidFill>
                          <a:effectLst/>
                          <a:latin typeface="Arial Narrow" panose="020B0606020202030204" pitchFamily="34" charset="0"/>
                          <a:ea typeface="+mn-ea"/>
                          <a:cs typeface="+mn-cs"/>
                        </a:rPr>
                        <a:t>1%</a:t>
                      </a:r>
                    </a:p>
                  </a:txBody>
                  <a:tcPr marL="9525" marR="108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ru-RU" sz="2400" b="0" i="0" u="none" strike="noStrike" kern="1200" dirty="0">
                          <a:solidFill>
                            <a:schemeClr val="accent1">
                              <a:lumMod val="50000"/>
                            </a:schemeClr>
                          </a:solidFill>
                          <a:effectLst/>
                          <a:latin typeface="Arial Narrow" panose="020B0606020202030204" pitchFamily="34" charset="0"/>
                          <a:ea typeface="+mn-ea"/>
                          <a:cs typeface="+mn-cs"/>
                        </a:rPr>
                        <a:t>40,2</a:t>
                      </a:r>
                    </a:p>
                  </a:txBody>
                  <a:tcPr marL="9525" marR="108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ru-RU" sz="2400" b="0" i="0" u="none" strike="noStrike" kern="1200" dirty="0">
                          <a:solidFill>
                            <a:schemeClr val="accent1">
                              <a:lumMod val="50000"/>
                            </a:schemeClr>
                          </a:solidFill>
                          <a:effectLst/>
                          <a:latin typeface="Arial Narrow" panose="020B0606020202030204" pitchFamily="34" charset="0"/>
                          <a:ea typeface="+mn-ea"/>
                          <a:cs typeface="+mn-cs"/>
                        </a:rPr>
                        <a:t>56,7</a:t>
                      </a:r>
                    </a:p>
                  </a:txBody>
                  <a:tcPr marL="9525" marR="108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ru-RU" sz="2400" b="0" i="0" u="none" strike="noStrike" dirty="0">
                          <a:solidFill>
                            <a:schemeClr val="accent1">
                              <a:lumMod val="50000"/>
                            </a:schemeClr>
                          </a:solidFill>
                          <a:effectLst/>
                          <a:latin typeface="Arial Narrow" panose="020B0606020202030204" pitchFamily="34" charset="0"/>
                        </a:rPr>
                        <a:t>3,8</a:t>
                      </a:r>
                    </a:p>
                  </a:txBody>
                  <a:tcPr marL="9203" marR="72000" marT="92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44879">
                <a:tc>
                  <a:txBody>
                    <a:bodyPr/>
                    <a:lstStyle/>
                    <a:p>
                      <a:pPr algn="l" fontAlgn="ctr"/>
                      <a:r>
                        <a:rPr lang="ru-RU" sz="2000" u="none" strike="noStrike" dirty="0">
                          <a:solidFill>
                            <a:schemeClr val="tx1"/>
                          </a:solidFill>
                          <a:effectLst/>
                          <a:latin typeface="Arial Narrow" panose="020B0606020202030204" pitchFamily="34" charset="0"/>
                        </a:rPr>
                        <a:t>Патентная система налогообложения</a:t>
                      </a:r>
                    </a:p>
                  </a:txBody>
                  <a:tcPr marL="72000" marR="9203" marT="92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ru-RU" sz="2400" b="0" i="0" u="none" strike="noStrike" kern="1200" dirty="0">
                          <a:solidFill>
                            <a:schemeClr val="accent1">
                              <a:lumMod val="50000"/>
                            </a:schemeClr>
                          </a:solidFill>
                          <a:effectLst/>
                          <a:latin typeface="Arial Narrow" panose="020B0606020202030204" pitchFamily="34" charset="0"/>
                          <a:ea typeface="+mn-ea"/>
                          <a:cs typeface="+mn-cs"/>
                        </a:rPr>
                        <a:t>38,7</a:t>
                      </a:r>
                    </a:p>
                  </a:txBody>
                  <a:tcPr marL="9525" marR="108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ru-RU" sz="2400" b="0" i="0" u="none" strike="noStrike" kern="1200">
                          <a:solidFill>
                            <a:schemeClr val="accent1">
                              <a:lumMod val="50000"/>
                            </a:schemeClr>
                          </a:solidFill>
                          <a:effectLst/>
                          <a:latin typeface="Arial Narrow" panose="020B0606020202030204" pitchFamily="34" charset="0"/>
                          <a:ea typeface="+mn-ea"/>
                          <a:cs typeface="+mn-cs"/>
                        </a:rPr>
                        <a:t>47,7</a:t>
                      </a:r>
                    </a:p>
                  </a:txBody>
                  <a:tcPr marL="9525" marR="108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ru-RU" sz="2400" b="0" i="0" u="none" strike="noStrike" kern="1200" dirty="0">
                          <a:solidFill>
                            <a:schemeClr val="accent1">
                              <a:lumMod val="50000"/>
                            </a:schemeClr>
                          </a:solidFill>
                          <a:effectLst/>
                          <a:latin typeface="Arial Narrow" panose="020B0606020202030204" pitchFamily="34" charset="0"/>
                          <a:ea typeface="+mn-ea"/>
                          <a:cs typeface="+mn-cs"/>
                        </a:rPr>
                        <a:t>555,3</a:t>
                      </a:r>
                    </a:p>
                  </a:txBody>
                  <a:tcPr marL="9525" marR="108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ru-RU" sz="2400" b="0" i="0" u="none" strike="noStrike" kern="1200" dirty="0">
                          <a:solidFill>
                            <a:schemeClr val="accent1">
                              <a:lumMod val="50000"/>
                            </a:schemeClr>
                          </a:solidFill>
                          <a:effectLst/>
                          <a:latin typeface="Arial Narrow" panose="020B0606020202030204" pitchFamily="34" charset="0"/>
                          <a:ea typeface="+mn-ea"/>
                          <a:cs typeface="+mn-cs"/>
                        </a:rPr>
                        <a:t>6%</a:t>
                      </a:r>
                    </a:p>
                  </a:txBody>
                  <a:tcPr marL="9525" marR="108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ru-RU" sz="2400" b="0" i="0" u="none" strike="noStrike" kern="1200" dirty="0">
                          <a:solidFill>
                            <a:schemeClr val="accent1">
                              <a:lumMod val="50000"/>
                            </a:schemeClr>
                          </a:solidFill>
                          <a:effectLst/>
                          <a:latin typeface="Arial Narrow" panose="020B0606020202030204" pitchFamily="34" charset="0"/>
                          <a:ea typeface="+mn-ea"/>
                          <a:cs typeface="+mn-cs"/>
                        </a:rPr>
                        <a:t>516,6</a:t>
                      </a:r>
                    </a:p>
                  </a:txBody>
                  <a:tcPr marL="9525" marR="108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ru-RU" sz="2400" b="0" i="0" u="none" strike="noStrike" kern="1200" dirty="0">
                          <a:solidFill>
                            <a:schemeClr val="accent1">
                              <a:lumMod val="50000"/>
                            </a:schemeClr>
                          </a:solidFill>
                          <a:effectLst/>
                          <a:latin typeface="Arial Narrow" panose="020B0606020202030204" pitchFamily="34" charset="0"/>
                          <a:ea typeface="+mn-ea"/>
                          <a:cs typeface="+mn-cs"/>
                        </a:rPr>
                        <a:t>507,6</a:t>
                      </a:r>
                    </a:p>
                  </a:txBody>
                  <a:tcPr marL="9525" marR="108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ru-RU" sz="2400" b="0" i="0" u="none" strike="noStrike" dirty="0">
                          <a:solidFill>
                            <a:schemeClr val="accent1">
                              <a:lumMod val="50000"/>
                            </a:schemeClr>
                          </a:solidFill>
                          <a:effectLst/>
                          <a:latin typeface="Arial Narrow" panose="020B0606020202030204" pitchFamily="34" charset="0"/>
                        </a:rPr>
                        <a:t>20,8</a:t>
                      </a:r>
                    </a:p>
                  </a:txBody>
                  <a:tcPr marL="9203" marR="72000" marT="92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5"/>
                  </a:ext>
                </a:extLst>
              </a:tr>
              <a:tr h="744879">
                <a:tc>
                  <a:txBody>
                    <a:bodyPr/>
                    <a:lstStyle/>
                    <a:p>
                      <a:pPr algn="l" fontAlgn="ctr"/>
                      <a:r>
                        <a:rPr lang="ru-RU" sz="2000" u="none" strike="noStrike" dirty="0">
                          <a:solidFill>
                            <a:schemeClr val="tx1"/>
                          </a:solidFill>
                          <a:effectLst/>
                          <a:latin typeface="Arial Narrow" panose="020B0606020202030204" pitchFamily="34" charset="0"/>
                        </a:rPr>
                        <a:t>Налог на профессиональный доход</a:t>
                      </a:r>
                      <a:endParaRPr lang="ru-RU" sz="2000" b="0" i="0" u="none" strike="noStrike" dirty="0">
                        <a:solidFill>
                          <a:schemeClr val="tx1"/>
                        </a:solidFill>
                        <a:effectLst/>
                        <a:latin typeface="Arial Narrow" panose="020B0606020202030204" pitchFamily="34" charset="0"/>
                      </a:endParaRPr>
                    </a:p>
                  </a:txBody>
                  <a:tcPr marL="72000" marR="9203" marT="92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ru-RU" sz="2400" b="0" i="0" u="none" strike="noStrike" kern="1200">
                          <a:solidFill>
                            <a:schemeClr val="accent1">
                              <a:lumMod val="50000"/>
                            </a:schemeClr>
                          </a:solidFill>
                          <a:effectLst/>
                          <a:latin typeface="Arial Narrow" panose="020B0606020202030204" pitchFamily="34" charset="0"/>
                          <a:ea typeface="+mn-ea"/>
                          <a:cs typeface="+mn-cs"/>
                        </a:rPr>
                        <a:t>9,7</a:t>
                      </a:r>
                    </a:p>
                  </a:txBody>
                  <a:tcPr marL="9525" marR="108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ru-RU" sz="2400" b="0" i="0" u="none" strike="noStrike" kern="1200">
                          <a:solidFill>
                            <a:schemeClr val="accent1">
                              <a:lumMod val="50000"/>
                            </a:schemeClr>
                          </a:solidFill>
                          <a:effectLst/>
                          <a:latin typeface="Arial Narrow" panose="020B0606020202030204" pitchFamily="34" charset="0"/>
                          <a:ea typeface="+mn-ea"/>
                          <a:cs typeface="+mn-cs"/>
                        </a:rPr>
                        <a:t>93,3</a:t>
                      </a:r>
                    </a:p>
                  </a:txBody>
                  <a:tcPr marL="9525" marR="108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ru-RU" sz="2400" b="0" i="0" u="none" strike="noStrike" kern="1200">
                          <a:solidFill>
                            <a:schemeClr val="accent1">
                              <a:lumMod val="50000"/>
                            </a:schemeClr>
                          </a:solidFill>
                          <a:effectLst/>
                          <a:latin typeface="Arial Narrow" panose="020B0606020202030204" pitchFamily="34" charset="0"/>
                          <a:ea typeface="+mn-ea"/>
                          <a:cs typeface="+mn-cs"/>
                        </a:rPr>
                        <a:t>238,3</a:t>
                      </a:r>
                    </a:p>
                  </a:txBody>
                  <a:tcPr marL="9525" marR="108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ru-RU" sz="2400" b="0" i="0" u="none" strike="noStrike" kern="1200" dirty="0">
                          <a:solidFill>
                            <a:schemeClr val="accent1">
                              <a:lumMod val="50000"/>
                            </a:schemeClr>
                          </a:solidFill>
                          <a:effectLst/>
                          <a:latin typeface="Arial Narrow" panose="020B0606020202030204" pitchFamily="34" charset="0"/>
                          <a:ea typeface="+mn-ea"/>
                          <a:cs typeface="+mn-cs"/>
                        </a:rPr>
                        <a:t>3%</a:t>
                      </a:r>
                    </a:p>
                  </a:txBody>
                  <a:tcPr marL="9525" marR="108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ru-RU" sz="2400" b="0" i="0" u="none" strike="noStrike" kern="1200" dirty="0">
                          <a:solidFill>
                            <a:schemeClr val="accent1">
                              <a:lumMod val="50000"/>
                            </a:schemeClr>
                          </a:solidFill>
                          <a:effectLst/>
                          <a:latin typeface="Arial Narrow" panose="020B0606020202030204" pitchFamily="34" charset="0"/>
                          <a:ea typeface="+mn-ea"/>
                          <a:cs typeface="+mn-cs"/>
                        </a:rPr>
                        <a:t>228,6</a:t>
                      </a:r>
                    </a:p>
                  </a:txBody>
                  <a:tcPr marL="9525" marR="108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ru-RU" sz="2400" b="0" i="0" u="none" strike="noStrike" kern="1200" dirty="0">
                          <a:solidFill>
                            <a:schemeClr val="accent1">
                              <a:lumMod val="50000"/>
                            </a:schemeClr>
                          </a:solidFill>
                          <a:effectLst/>
                          <a:latin typeface="Arial Narrow" panose="020B0606020202030204" pitchFamily="34" charset="0"/>
                          <a:ea typeface="+mn-ea"/>
                          <a:cs typeface="+mn-cs"/>
                        </a:rPr>
                        <a:t>145,0</a:t>
                      </a:r>
                    </a:p>
                  </a:txBody>
                  <a:tcPr marL="9525" marR="108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ru-RU" sz="2400" u="none" strike="noStrike" dirty="0">
                          <a:solidFill>
                            <a:schemeClr val="accent1">
                              <a:lumMod val="50000"/>
                            </a:schemeClr>
                          </a:solidFill>
                          <a:effectLst/>
                          <a:latin typeface="Arial Narrow" panose="020B0606020202030204" pitchFamily="34" charset="0"/>
                        </a:rPr>
                        <a:t> </a:t>
                      </a:r>
                      <a:endParaRPr lang="ru-RU" sz="2400" b="0" i="0" u="none" strike="noStrike" dirty="0">
                        <a:solidFill>
                          <a:schemeClr val="accent1">
                            <a:lumMod val="50000"/>
                          </a:schemeClr>
                        </a:solidFill>
                        <a:effectLst/>
                        <a:latin typeface="Arial Narrow" panose="020B0606020202030204" pitchFamily="34" charset="0"/>
                      </a:endParaRPr>
                    </a:p>
                  </a:txBody>
                  <a:tcPr marL="9203" marR="72000" marT="92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51746">
                <a:tc>
                  <a:txBody>
                    <a:bodyPr/>
                    <a:lstStyle/>
                    <a:p>
                      <a:pPr algn="l" fontAlgn="b"/>
                      <a:r>
                        <a:rPr lang="ru-RU" sz="2000" b="1" u="none" strike="noStrike" dirty="0">
                          <a:solidFill>
                            <a:schemeClr val="bg1"/>
                          </a:solidFill>
                          <a:effectLst/>
                          <a:latin typeface="Arial Narrow" panose="020B0606020202030204" pitchFamily="34" charset="0"/>
                        </a:rPr>
                        <a:t> Всего</a:t>
                      </a:r>
                      <a:endParaRPr lang="ru-RU" sz="2000" b="1" i="0" u="none" strike="noStrike" dirty="0">
                        <a:solidFill>
                          <a:schemeClr val="bg1"/>
                        </a:solidFill>
                        <a:effectLst/>
                        <a:latin typeface="Arial Narrow" panose="020B0606020202030204" pitchFamily="34" charset="0"/>
                      </a:endParaRPr>
                    </a:p>
                  </a:txBody>
                  <a:tcPr marL="72000" marR="9203" marT="92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solidFill>
                  </a:tcPr>
                </a:tc>
                <a:tc>
                  <a:txBody>
                    <a:bodyPr/>
                    <a:lstStyle/>
                    <a:p>
                      <a:pPr algn="r" fontAlgn="b"/>
                      <a:r>
                        <a:rPr lang="ru-RU" sz="2400" b="1" i="0" u="none" strike="noStrike" kern="1200" dirty="0">
                          <a:solidFill>
                            <a:schemeClr val="bg1"/>
                          </a:solidFill>
                          <a:effectLst/>
                          <a:latin typeface="Arial Narrow" panose="020B0606020202030204" pitchFamily="34" charset="0"/>
                          <a:ea typeface="+mn-ea"/>
                          <a:cs typeface="+mn-cs"/>
                        </a:rPr>
                        <a:t>6 569,5</a:t>
                      </a:r>
                    </a:p>
                  </a:txBody>
                  <a:tcPr marL="9525" marR="108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solidFill>
                  </a:tcPr>
                </a:tc>
                <a:tc>
                  <a:txBody>
                    <a:bodyPr/>
                    <a:lstStyle/>
                    <a:p>
                      <a:pPr algn="r" fontAlgn="b"/>
                      <a:r>
                        <a:rPr lang="ru-RU" sz="2400" b="1" i="0" u="none" strike="noStrike" kern="1200" dirty="0">
                          <a:solidFill>
                            <a:schemeClr val="bg1"/>
                          </a:solidFill>
                          <a:effectLst/>
                          <a:latin typeface="Arial Narrow" panose="020B0606020202030204" pitchFamily="34" charset="0"/>
                          <a:ea typeface="+mn-ea"/>
                          <a:cs typeface="+mn-cs"/>
                        </a:rPr>
                        <a:t>5 905,8</a:t>
                      </a:r>
                    </a:p>
                  </a:txBody>
                  <a:tcPr marL="9525" marR="108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solidFill>
                  </a:tcPr>
                </a:tc>
                <a:tc>
                  <a:txBody>
                    <a:bodyPr/>
                    <a:lstStyle/>
                    <a:p>
                      <a:pPr algn="r" fontAlgn="b"/>
                      <a:r>
                        <a:rPr lang="ru-RU" sz="2400" b="1" i="0" u="none" strike="noStrike" kern="1200" dirty="0">
                          <a:solidFill>
                            <a:schemeClr val="bg1"/>
                          </a:solidFill>
                          <a:effectLst/>
                          <a:latin typeface="Arial Narrow" panose="020B0606020202030204" pitchFamily="34" charset="0"/>
                          <a:ea typeface="+mn-ea"/>
                          <a:cs typeface="+mn-cs"/>
                        </a:rPr>
                        <a:t>9 193,3</a:t>
                      </a:r>
                    </a:p>
                  </a:txBody>
                  <a:tcPr marL="9525" marR="108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solidFill>
                  </a:tcPr>
                </a:tc>
                <a:tc>
                  <a:txBody>
                    <a:bodyPr/>
                    <a:lstStyle/>
                    <a:p>
                      <a:pPr algn="r" fontAlgn="b"/>
                      <a:endParaRPr lang="ru-RU" sz="2400" b="1" i="0" u="none" strike="noStrike" kern="1200" dirty="0">
                        <a:solidFill>
                          <a:schemeClr val="bg1"/>
                        </a:solidFill>
                        <a:effectLst/>
                        <a:latin typeface="Arial Narrow" panose="020B0606020202030204" pitchFamily="34" charset="0"/>
                        <a:ea typeface="+mn-ea"/>
                        <a:cs typeface="+mn-cs"/>
                      </a:endParaRPr>
                    </a:p>
                  </a:txBody>
                  <a:tcPr marL="9525" marR="108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solidFill>
                  </a:tcPr>
                </a:tc>
                <a:tc>
                  <a:txBody>
                    <a:bodyPr/>
                    <a:lstStyle/>
                    <a:p>
                      <a:pPr algn="r" fontAlgn="b"/>
                      <a:r>
                        <a:rPr lang="ru-RU" sz="2400" b="1" i="0" u="none" strike="noStrike" kern="1200" dirty="0">
                          <a:solidFill>
                            <a:schemeClr val="bg1"/>
                          </a:solidFill>
                          <a:effectLst/>
                          <a:latin typeface="Arial Narrow" panose="020B0606020202030204" pitchFamily="34" charset="0"/>
                          <a:ea typeface="+mn-ea"/>
                          <a:cs typeface="+mn-cs"/>
                        </a:rPr>
                        <a:t>2 623,8</a:t>
                      </a:r>
                    </a:p>
                  </a:txBody>
                  <a:tcPr marL="9525" marR="108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solidFill>
                  </a:tcPr>
                </a:tc>
                <a:tc>
                  <a:txBody>
                    <a:bodyPr/>
                    <a:lstStyle/>
                    <a:p>
                      <a:pPr algn="r" fontAlgn="b"/>
                      <a:r>
                        <a:rPr lang="ru-RU" sz="2400" b="1" i="0" u="none" strike="noStrike" kern="1200" dirty="0">
                          <a:solidFill>
                            <a:schemeClr val="bg1"/>
                          </a:solidFill>
                          <a:effectLst/>
                          <a:latin typeface="Arial Narrow" panose="020B0606020202030204" pitchFamily="34" charset="0"/>
                          <a:ea typeface="+mn-ea"/>
                          <a:cs typeface="+mn-cs"/>
                        </a:rPr>
                        <a:t>3 287,5</a:t>
                      </a:r>
                    </a:p>
                  </a:txBody>
                  <a:tcPr marL="9525" marR="108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solidFill>
                  </a:tcPr>
                </a:tc>
                <a:tc>
                  <a:txBody>
                    <a:bodyPr/>
                    <a:lstStyle/>
                    <a:p>
                      <a:pPr algn="r" fontAlgn="b"/>
                      <a:r>
                        <a:rPr lang="ru-RU" sz="2400" b="1" i="0" u="none" strike="noStrike" dirty="0">
                          <a:solidFill>
                            <a:schemeClr val="bg1"/>
                          </a:solidFill>
                          <a:effectLst/>
                          <a:latin typeface="Arial Narrow" panose="020B0606020202030204" pitchFamily="34" charset="0"/>
                        </a:rPr>
                        <a:t>425,5</a:t>
                      </a:r>
                    </a:p>
                  </a:txBody>
                  <a:tcPr marL="9203" marR="72000" marT="92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075064185"/>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685800" y="46039"/>
            <a:ext cx="11306596" cy="574747"/>
          </a:xfrm>
        </p:spPr>
        <p:txBody>
          <a:bodyPr vert="horz" lIns="91440" tIns="45720" rIns="91440" bIns="45720" rtlCol="0">
            <a:noAutofit/>
          </a:bodyPr>
          <a:lstStyle/>
          <a:p>
            <a:r>
              <a:rPr lang="ru-RU" sz="2400" dirty="0"/>
              <a:t>Муниципалитеты, допустившие снижение поступлений по упрощенной системе налогообложения, которое может быть </a:t>
            </a:r>
            <a:r>
              <a:rPr lang="ru-RU" sz="2400" dirty="0">
                <a:solidFill>
                  <a:srgbClr val="FF0000"/>
                </a:solidFill>
              </a:rPr>
              <a:t>частично или полностью </a:t>
            </a:r>
            <a:br>
              <a:rPr lang="ru-RU" sz="2400" dirty="0">
                <a:solidFill>
                  <a:srgbClr val="FF0000"/>
                </a:solidFill>
              </a:rPr>
            </a:br>
            <a:r>
              <a:rPr lang="ru-RU" sz="2400" dirty="0"/>
              <a:t>компенсировано недоимкой</a:t>
            </a:r>
          </a:p>
        </p:txBody>
      </p:sp>
      <p:graphicFrame>
        <p:nvGraphicFramePr>
          <p:cNvPr id="4" name="Таблица 3"/>
          <p:cNvGraphicFramePr>
            <a:graphicFrameLocks noGrp="1"/>
          </p:cNvGraphicFramePr>
          <p:nvPr>
            <p:extLst>
              <p:ext uri="{D42A27DB-BD31-4B8C-83A1-F6EECF244321}">
                <p14:modId xmlns:p14="http://schemas.microsoft.com/office/powerpoint/2010/main" val="2900500360"/>
              </p:ext>
            </p:extLst>
          </p:nvPr>
        </p:nvGraphicFramePr>
        <p:xfrm>
          <a:off x="910976" y="1492272"/>
          <a:ext cx="11081420" cy="4639282"/>
        </p:xfrm>
        <a:graphic>
          <a:graphicData uri="http://schemas.openxmlformats.org/drawingml/2006/table">
            <a:tbl>
              <a:tblPr>
                <a:tableStyleId>{616DA210-FB5B-4158-B5E0-FEB733F419BA}</a:tableStyleId>
              </a:tblPr>
              <a:tblGrid>
                <a:gridCol w="3103125">
                  <a:extLst>
                    <a:ext uri="{9D8B030D-6E8A-4147-A177-3AD203B41FA5}">
                      <a16:colId xmlns:a16="http://schemas.microsoft.com/office/drawing/2014/main" val="20000"/>
                    </a:ext>
                  </a:extLst>
                </a:gridCol>
                <a:gridCol w="1864039">
                  <a:extLst>
                    <a:ext uri="{9D8B030D-6E8A-4147-A177-3AD203B41FA5}">
                      <a16:colId xmlns:a16="http://schemas.microsoft.com/office/drawing/2014/main" val="20002"/>
                    </a:ext>
                  </a:extLst>
                </a:gridCol>
                <a:gridCol w="2029913">
                  <a:extLst>
                    <a:ext uri="{9D8B030D-6E8A-4147-A177-3AD203B41FA5}">
                      <a16:colId xmlns:a16="http://schemas.microsoft.com/office/drawing/2014/main" val="20003"/>
                    </a:ext>
                  </a:extLst>
                </a:gridCol>
                <a:gridCol w="1783540">
                  <a:extLst>
                    <a:ext uri="{9D8B030D-6E8A-4147-A177-3AD203B41FA5}">
                      <a16:colId xmlns:a16="http://schemas.microsoft.com/office/drawing/2014/main" val="20005"/>
                    </a:ext>
                  </a:extLst>
                </a:gridCol>
                <a:gridCol w="2300803">
                  <a:extLst>
                    <a:ext uri="{9D8B030D-6E8A-4147-A177-3AD203B41FA5}">
                      <a16:colId xmlns:a16="http://schemas.microsoft.com/office/drawing/2014/main" val="20006"/>
                    </a:ext>
                  </a:extLst>
                </a:gridCol>
              </a:tblGrid>
              <a:tr h="557500">
                <a:tc rowSpan="2">
                  <a:txBody>
                    <a:bodyPr/>
                    <a:lstStyle/>
                    <a:p>
                      <a:pPr algn="ctr" fontAlgn="ctr"/>
                      <a:r>
                        <a:rPr lang="ru-RU" sz="2400" b="1" i="0" u="none" strike="noStrike" dirty="0">
                          <a:solidFill>
                            <a:schemeClr val="bg1"/>
                          </a:solidFill>
                          <a:effectLst/>
                          <a:latin typeface="Arial Narrow" panose="020B0606020202030204" pitchFamily="34" charset="0"/>
                        </a:rPr>
                        <a:t>Район (город)</a:t>
                      </a:r>
                    </a:p>
                  </a:txBody>
                  <a:tcPr marL="72000" marR="72000" marT="0" marB="0" anchor="ctr">
                    <a:lnL w="6350" cap="flat" cmpd="sng" algn="ctr">
                      <a:solidFill>
                        <a:schemeClr val="tx1">
                          <a:lumMod val="85000"/>
                          <a:lumOff val="15000"/>
                        </a:schemeClr>
                      </a:solidFill>
                      <a:prstDash val="sysDash"/>
                      <a:round/>
                      <a:headEnd type="none" w="med" len="med"/>
                      <a:tailEnd type="none" w="med" len="med"/>
                    </a:lnL>
                    <a:lnR w="6350" cap="flat" cmpd="sng" algn="ctr">
                      <a:solidFill>
                        <a:schemeClr val="tx1">
                          <a:lumMod val="85000"/>
                          <a:lumOff val="15000"/>
                        </a:schemeClr>
                      </a:solidFill>
                      <a:prstDash val="sysDash"/>
                      <a:round/>
                      <a:headEnd type="none" w="med" len="med"/>
                      <a:tailEnd type="none" w="med" len="med"/>
                    </a:lnR>
                    <a:lnT w="6350" cap="flat" cmpd="sng" algn="ctr">
                      <a:solidFill>
                        <a:schemeClr val="tx1">
                          <a:lumMod val="85000"/>
                          <a:lumOff val="15000"/>
                        </a:schemeClr>
                      </a:solidFill>
                      <a:prstDash val="sysDash"/>
                      <a:round/>
                      <a:headEnd type="none" w="med" len="med"/>
                      <a:tailEnd type="none" w="med" len="med"/>
                    </a:lnT>
                    <a:lnB w="6350" cap="flat" cmpd="sng" algn="ctr">
                      <a:solidFill>
                        <a:schemeClr val="tx1">
                          <a:lumMod val="85000"/>
                          <a:lumOff val="15000"/>
                        </a:schemeClr>
                      </a:solidFill>
                      <a:prstDash val="sysDash"/>
                      <a:round/>
                      <a:headEnd type="none" w="med" len="med"/>
                      <a:tailEnd type="none" w="med" len="med"/>
                    </a:lnB>
                    <a:solidFill>
                      <a:schemeClr val="accent2"/>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400" b="1" i="0" u="none" strike="noStrike" dirty="0">
                          <a:solidFill>
                            <a:schemeClr val="bg1"/>
                          </a:solidFill>
                          <a:effectLst/>
                          <a:latin typeface="Arial Narrow" panose="020B0606020202030204" pitchFamily="34" charset="0"/>
                        </a:rPr>
                        <a:t>Поступления за </a:t>
                      </a:r>
                      <a:r>
                        <a:rPr lang="en-US" sz="2400" b="1" i="0" u="none" strike="noStrike" dirty="0">
                          <a:solidFill>
                            <a:schemeClr val="bg1"/>
                          </a:solidFill>
                          <a:effectLst/>
                          <a:latin typeface="Arial Narrow" panose="020B0606020202030204" pitchFamily="34" charset="0"/>
                        </a:rPr>
                        <a:t>I</a:t>
                      </a:r>
                      <a:r>
                        <a:rPr lang="ru-RU" sz="2400" b="1" i="0" u="none" strike="noStrike" dirty="0">
                          <a:solidFill>
                            <a:schemeClr val="bg1"/>
                          </a:solidFill>
                          <a:effectLst/>
                          <a:latin typeface="Arial Narrow" panose="020B0606020202030204" pitchFamily="34" charset="0"/>
                        </a:rPr>
                        <a:t> полугодие</a:t>
                      </a:r>
                    </a:p>
                  </a:txBody>
                  <a:tcPr>
                    <a:lnL w="6350" cap="flat" cmpd="sng" algn="ctr">
                      <a:solidFill>
                        <a:schemeClr val="tx1">
                          <a:lumMod val="85000"/>
                          <a:lumOff val="15000"/>
                        </a:schemeClr>
                      </a:solidFill>
                      <a:prstDash val="sysDash"/>
                      <a:round/>
                      <a:headEnd type="none" w="med" len="med"/>
                      <a:tailEnd type="none" w="med" len="med"/>
                    </a:lnL>
                    <a:lnR w="6350" cap="flat" cmpd="sng" algn="ctr">
                      <a:solidFill>
                        <a:schemeClr val="tx1">
                          <a:lumMod val="85000"/>
                          <a:lumOff val="15000"/>
                        </a:schemeClr>
                      </a:solidFill>
                      <a:prstDash val="sysDash"/>
                      <a:round/>
                      <a:headEnd type="none" w="med" len="med"/>
                      <a:tailEnd type="none" w="med" len="med"/>
                    </a:lnR>
                    <a:lnT w="6350" cap="flat" cmpd="sng" algn="ctr">
                      <a:solidFill>
                        <a:schemeClr val="tx1">
                          <a:lumMod val="85000"/>
                          <a:lumOff val="15000"/>
                        </a:schemeClr>
                      </a:solidFill>
                      <a:prstDash val="sysDash"/>
                      <a:round/>
                      <a:headEnd type="none" w="med" len="med"/>
                      <a:tailEnd type="none" w="med" len="med"/>
                    </a:lnT>
                    <a:lnB w="6350" cap="flat" cmpd="sng" algn="ctr">
                      <a:solidFill>
                        <a:schemeClr val="tx1">
                          <a:lumMod val="85000"/>
                          <a:lumOff val="15000"/>
                        </a:schemeClr>
                      </a:solidFill>
                      <a:prstDash val="sysDash"/>
                      <a:round/>
                      <a:headEnd type="none" w="med" len="med"/>
                      <a:tailEnd type="none" w="med" len="med"/>
                    </a:lnB>
                    <a:solidFill>
                      <a:schemeClr val="accent2"/>
                    </a:solidFill>
                  </a:tcPr>
                </a:tc>
                <a:tc hMerge="1">
                  <a:txBody>
                    <a:bodyPr/>
                    <a:lstStyle/>
                    <a:p>
                      <a:endParaRPr lang="ru-RU"/>
                    </a:p>
                  </a:txBody>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2400" b="1" i="0" u="none" strike="noStrike" kern="1200" dirty="0">
                          <a:solidFill>
                            <a:schemeClr val="bg1"/>
                          </a:solidFill>
                          <a:effectLst/>
                          <a:latin typeface="Arial Narrow" panose="020B0606020202030204" pitchFamily="34" charset="0"/>
                          <a:ea typeface="+mn-ea"/>
                          <a:cs typeface="+mn-cs"/>
                        </a:rPr>
                        <a:t>Отклонение </a:t>
                      </a:r>
                    </a:p>
                    <a:p>
                      <a:pPr marL="0" marR="0" indent="0" algn="ctr" defTabSz="914400" rtl="0" eaLnBrk="1" fontAlgn="ctr" latinLnBrk="0" hangingPunct="1">
                        <a:lnSpc>
                          <a:spcPct val="100000"/>
                        </a:lnSpc>
                        <a:spcBef>
                          <a:spcPts val="0"/>
                        </a:spcBef>
                        <a:spcAft>
                          <a:spcPts val="0"/>
                        </a:spcAft>
                        <a:buClrTx/>
                        <a:buSzTx/>
                        <a:buFontTx/>
                        <a:buNone/>
                        <a:tabLst/>
                        <a:defRPr/>
                      </a:pPr>
                      <a:r>
                        <a:rPr lang="ru-RU" sz="2400" b="1" i="0" u="none" strike="noStrike" dirty="0">
                          <a:solidFill>
                            <a:schemeClr val="bg1"/>
                          </a:solidFill>
                          <a:effectLst/>
                          <a:latin typeface="Arial Narrow" panose="020B0606020202030204" pitchFamily="34" charset="0"/>
                        </a:rPr>
                        <a:t>2021 к 20</a:t>
                      </a:r>
                      <a:r>
                        <a:rPr lang="en-US" sz="2400" b="1" i="0" u="none" strike="noStrike" dirty="0">
                          <a:solidFill>
                            <a:schemeClr val="bg1"/>
                          </a:solidFill>
                          <a:effectLst/>
                          <a:latin typeface="Arial Narrow" panose="020B0606020202030204" pitchFamily="34" charset="0"/>
                        </a:rPr>
                        <a:t>20</a:t>
                      </a:r>
                      <a:endParaRPr lang="ru-RU" sz="2400" b="1" i="0" u="none" strike="noStrike" dirty="0">
                        <a:solidFill>
                          <a:schemeClr val="bg1"/>
                        </a:solidFill>
                        <a:effectLst/>
                        <a:latin typeface="Arial Narrow" panose="020B0606020202030204" pitchFamily="34" charset="0"/>
                      </a:endParaRPr>
                    </a:p>
                  </a:txBody>
                  <a:tcPr marL="9525" marR="9525" marT="9525" marB="0" anchor="ctr">
                    <a:lnL w="6350" cap="flat" cmpd="sng" algn="ctr">
                      <a:solidFill>
                        <a:schemeClr val="tx1">
                          <a:lumMod val="85000"/>
                          <a:lumOff val="15000"/>
                        </a:schemeClr>
                      </a:solidFill>
                      <a:prstDash val="sysDash"/>
                      <a:round/>
                      <a:headEnd type="none" w="med" len="med"/>
                      <a:tailEnd type="none" w="med" len="med"/>
                    </a:lnL>
                    <a:lnR w="6350" cap="flat" cmpd="sng" algn="ctr">
                      <a:solidFill>
                        <a:schemeClr val="tx1">
                          <a:lumMod val="85000"/>
                          <a:lumOff val="15000"/>
                        </a:schemeClr>
                      </a:solidFill>
                      <a:prstDash val="sysDash"/>
                      <a:round/>
                      <a:headEnd type="none" w="med" len="med"/>
                      <a:tailEnd type="none" w="med" len="med"/>
                    </a:lnR>
                    <a:lnT w="6350" cap="flat" cmpd="sng" algn="ctr">
                      <a:solidFill>
                        <a:schemeClr val="tx1">
                          <a:lumMod val="85000"/>
                          <a:lumOff val="15000"/>
                        </a:schemeClr>
                      </a:solidFill>
                      <a:prstDash val="sysDash"/>
                      <a:round/>
                      <a:headEnd type="none" w="med" len="med"/>
                      <a:tailEnd type="none" w="med" len="med"/>
                    </a:lnT>
                    <a:lnB w="6350" cap="flat" cmpd="sng" algn="ctr">
                      <a:solidFill>
                        <a:schemeClr val="tx1">
                          <a:lumMod val="85000"/>
                          <a:lumOff val="15000"/>
                        </a:schemeClr>
                      </a:solidFill>
                      <a:prstDash val="sysDash"/>
                      <a:round/>
                      <a:headEnd type="none" w="med" len="med"/>
                      <a:tailEnd type="none" w="med" len="med"/>
                    </a:lnB>
                    <a:solidFill>
                      <a:schemeClr val="accent2"/>
                    </a:solidFill>
                  </a:tcPr>
                </a:tc>
                <a:tc rowSpan="2">
                  <a:txBody>
                    <a:bodyPr/>
                    <a:lstStyle/>
                    <a:p>
                      <a:pPr algn="ctr" fontAlgn="b"/>
                      <a:r>
                        <a:rPr lang="ru-RU" sz="2400" b="1" i="0" u="none" strike="noStrike" dirty="0">
                          <a:solidFill>
                            <a:schemeClr val="bg1"/>
                          </a:solidFill>
                          <a:effectLst/>
                          <a:latin typeface="Arial Narrow" panose="020B0606020202030204" pitchFamily="34" charset="0"/>
                        </a:rPr>
                        <a:t>Недоимка на 1.07.2021 </a:t>
                      </a:r>
                      <a:br>
                        <a:rPr lang="en-US" sz="2400" b="1" i="0" u="none" strike="noStrike" dirty="0">
                          <a:solidFill>
                            <a:schemeClr val="bg1"/>
                          </a:solidFill>
                          <a:effectLst/>
                          <a:latin typeface="Arial Narrow" panose="020B0606020202030204" pitchFamily="34" charset="0"/>
                        </a:rPr>
                      </a:br>
                      <a:r>
                        <a:rPr lang="ru-RU" sz="2400" b="1" i="0" u="none" strike="noStrike" dirty="0">
                          <a:solidFill>
                            <a:schemeClr val="bg1"/>
                          </a:solidFill>
                          <a:effectLst/>
                          <a:latin typeface="Arial Narrow" panose="020B0606020202030204" pitchFamily="34" charset="0"/>
                        </a:rPr>
                        <a:t>без банкротов</a:t>
                      </a:r>
                    </a:p>
                  </a:txBody>
                  <a:tcPr marL="72000" marR="72000" marT="7620" marB="0" anchor="ctr">
                    <a:lnL w="6350" cap="flat" cmpd="sng" algn="ctr">
                      <a:solidFill>
                        <a:schemeClr val="tx1">
                          <a:lumMod val="85000"/>
                          <a:lumOff val="15000"/>
                        </a:schemeClr>
                      </a:solidFill>
                      <a:prstDash val="sysDash"/>
                      <a:round/>
                      <a:headEnd type="none" w="med" len="med"/>
                      <a:tailEnd type="none" w="med" len="med"/>
                    </a:lnL>
                    <a:lnR w="6350" cap="flat" cmpd="sng" algn="ctr">
                      <a:solidFill>
                        <a:schemeClr val="tx1">
                          <a:lumMod val="85000"/>
                          <a:lumOff val="15000"/>
                        </a:schemeClr>
                      </a:solidFill>
                      <a:prstDash val="sysDash"/>
                      <a:round/>
                      <a:headEnd type="none" w="med" len="med"/>
                      <a:tailEnd type="none" w="med" len="med"/>
                    </a:lnR>
                    <a:lnT w="6350" cap="flat" cmpd="sng" algn="ctr">
                      <a:solidFill>
                        <a:schemeClr val="tx1">
                          <a:lumMod val="85000"/>
                          <a:lumOff val="15000"/>
                        </a:schemeClr>
                      </a:solidFill>
                      <a:prstDash val="sysDash"/>
                      <a:round/>
                      <a:headEnd type="none" w="med" len="med"/>
                      <a:tailEnd type="none" w="med" len="med"/>
                    </a:lnT>
                    <a:lnB w="6350" cap="flat" cmpd="sng" algn="ctr">
                      <a:solidFill>
                        <a:schemeClr val="tx1">
                          <a:lumMod val="85000"/>
                          <a:lumOff val="15000"/>
                        </a:schemeClr>
                      </a:solidFill>
                      <a:prstDash val="sysDash"/>
                      <a:round/>
                      <a:headEnd type="none" w="med" len="med"/>
                      <a:tailEnd type="none" w="med" len="med"/>
                    </a:lnB>
                    <a:solidFill>
                      <a:schemeClr val="accent2">
                        <a:lumMod val="75000"/>
                      </a:schemeClr>
                    </a:solidFill>
                  </a:tcPr>
                </a:tc>
                <a:extLst>
                  <a:ext uri="{0D108BD9-81ED-4DB2-BD59-A6C34878D82A}">
                    <a16:rowId xmlns:a16="http://schemas.microsoft.com/office/drawing/2014/main" val="10000"/>
                  </a:ext>
                </a:extLst>
              </a:tr>
              <a:tr h="610318">
                <a:tc vMerge="1">
                  <a:txBody>
                    <a:bodyPr/>
                    <a:lstStyle/>
                    <a:p>
                      <a:pPr algn="l" fontAlgn="b"/>
                      <a:endParaRPr lang="ru-RU" sz="1400" b="0" i="0" u="none" strike="noStrike" dirty="0">
                        <a:effectLst/>
                        <a:latin typeface="Times New Roman" panose="02020603050405020304" pitchFamily="18" charset="0"/>
                      </a:endParaRPr>
                    </a:p>
                  </a:txBody>
                  <a:tcPr marL="9525" marR="9525" marT="9525" marB="0" anchor="b">
                    <a:lnL w="6350" cap="flat" cmpd="sng" algn="ctr">
                      <a:solidFill>
                        <a:schemeClr val="tx1">
                          <a:lumMod val="85000"/>
                          <a:lumOff val="15000"/>
                        </a:schemeClr>
                      </a:solidFill>
                      <a:prstDash val="sysDash"/>
                      <a:round/>
                      <a:headEnd type="none" w="med" len="med"/>
                      <a:tailEnd type="none" w="med" len="med"/>
                    </a:lnL>
                    <a:lnR w="6350" cap="flat" cmpd="sng" algn="ctr">
                      <a:solidFill>
                        <a:schemeClr val="tx1">
                          <a:lumMod val="85000"/>
                          <a:lumOff val="15000"/>
                        </a:schemeClr>
                      </a:solidFill>
                      <a:prstDash val="sysDash"/>
                      <a:round/>
                      <a:headEnd type="none" w="med" len="med"/>
                      <a:tailEnd type="none" w="med" len="med"/>
                    </a:lnR>
                    <a:lnT w="6350" cap="flat" cmpd="sng" algn="ctr">
                      <a:solidFill>
                        <a:schemeClr val="tx1">
                          <a:lumMod val="85000"/>
                          <a:lumOff val="15000"/>
                        </a:schemeClr>
                      </a:solidFill>
                      <a:prstDash val="sysDash"/>
                      <a:round/>
                      <a:headEnd type="none" w="med" len="med"/>
                      <a:tailEnd type="none" w="med" len="med"/>
                    </a:lnT>
                    <a:lnB w="6350" cap="flat" cmpd="sng" algn="ctr">
                      <a:solidFill>
                        <a:schemeClr val="tx1">
                          <a:lumMod val="85000"/>
                          <a:lumOff val="15000"/>
                        </a:schemeClr>
                      </a:solidFill>
                      <a:prstDash val="sysDash"/>
                      <a:round/>
                      <a:headEnd type="none" w="med" len="med"/>
                      <a:tailEnd type="none" w="med" len="med"/>
                    </a:lnB>
                    <a:solidFill>
                      <a:schemeClr val="bg1"/>
                    </a:solidFill>
                  </a:tcPr>
                </a:tc>
                <a:tc>
                  <a:txBody>
                    <a:bodyPr/>
                    <a:lstStyle/>
                    <a:p>
                      <a:pPr marL="0" algn="ctr" defTabSz="914400" rtl="0" eaLnBrk="1" fontAlgn="ctr" latinLnBrk="0" hangingPunct="1"/>
                      <a:r>
                        <a:rPr lang="ru-RU" sz="2400" b="1" u="none" strike="noStrike" kern="1200" dirty="0">
                          <a:solidFill>
                            <a:schemeClr val="bg1"/>
                          </a:solidFill>
                          <a:effectLst/>
                          <a:latin typeface="Arial Narrow" panose="020B0606020202030204" pitchFamily="34" charset="0"/>
                          <a:ea typeface="+mn-ea"/>
                          <a:cs typeface="+mn-cs"/>
                        </a:rPr>
                        <a:t>2020</a:t>
                      </a:r>
                    </a:p>
                  </a:txBody>
                  <a:tcPr marL="7229" marR="7229" marT="7229" marB="0" anchor="ctr">
                    <a:lnL w="6350" cap="flat" cmpd="sng" algn="ctr">
                      <a:solidFill>
                        <a:schemeClr val="tx1">
                          <a:lumMod val="85000"/>
                          <a:lumOff val="15000"/>
                        </a:schemeClr>
                      </a:solidFill>
                      <a:prstDash val="sysDash"/>
                      <a:round/>
                      <a:headEnd type="none" w="med" len="med"/>
                      <a:tailEnd type="none" w="med" len="med"/>
                    </a:lnL>
                    <a:lnR w="3175" cap="flat" cmpd="sng" algn="ctr">
                      <a:solidFill>
                        <a:schemeClr val="tx1"/>
                      </a:solidFill>
                      <a:prstDash val="sysDash"/>
                      <a:round/>
                      <a:headEnd type="none" w="med" len="med"/>
                      <a:tailEnd type="none" w="med" len="med"/>
                    </a:lnR>
                    <a:lnT w="6350" cap="flat" cmpd="sng" algn="ctr">
                      <a:solidFill>
                        <a:schemeClr val="tx1">
                          <a:lumMod val="85000"/>
                          <a:lumOff val="15000"/>
                        </a:schemeClr>
                      </a:solidFill>
                      <a:prstDash val="sysDash"/>
                      <a:round/>
                      <a:headEnd type="none" w="med" len="med"/>
                      <a:tailEnd type="none" w="med" len="med"/>
                    </a:lnT>
                    <a:lnB w="6350" cap="flat" cmpd="sng" algn="ctr">
                      <a:solidFill>
                        <a:schemeClr val="tx1">
                          <a:lumMod val="85000"/>
                          <a:lumOff val="15000"/>
                        </a:schemeClr>
                      </a:solidFill>
                      <a:prstDash val="sysDash"/>
                      <a:round/>
                      <a:headEnd type="none" w="med" len="med"/>
                      <a:tailEnd type="none" w="med" len="med"/>
                    </a:lnB>
                    <a:solidFill>
                      <a:schemeClr val="accent2"/>
                    </a:solidFill>
                  </a:tcPr>
                </a:tc>
                <a:tc>
                  <a:txBody>
                    <a:bodyPr/>
                    <a:lstStyle/>
                    <a:p>
                      <a:pPr marL="0" algn="ctr" defTabSz="914400" rtl="0" eaLnBrk="1" fontAlgn="ctr" latinLnBrk="0" hangingPunct="1"/>
                      <a:r>
                        <a:rPr lang="ru-RU" sz="2400" b="1" u="none" strike="noStrike" kern="1200" dirty="0">
                          <a:solidFill>
                            <a:schemeClr val="bg1"/>
                          </a:solidFill>
                          <a:effectLst/>
                          <a:latin typeface="Arial Narrow" panose="020B0606020202030204" pitchFamily="34" charset="0"/>
                          <a:ea typeface="+mn-ea"/>
                          <a:cs typeface="+mn-cs"/>
                        </a:rPr>
                        <a:t>2021</a:t>
                      </a:r>
                    </a:p>
                  </a:txBody>
                  <a:tcPr marL="7229" marR="7229" marT="7229" marB="0" anchor="ctr">
                    <a:lnL w="3175" cap="flat" cmpd="sng" algn="ctr">
                      <a:solidFill>
                        <a:schemeClr val="tx1"/>
                      </a:solidFill>
                      <a:prstDash val="sysDash"/>
                      <a:round/>
                      <a:headEnd type="none" w="med" len="med"/>
                      <a:tailEnd type="none" w="med" len="med"/>
                    </a:lnL>
                    <a:lnR w="6350" cap="flat" cmpd="sng" algn="ctr">
                      <a:solidFill>
                        <a:schemeClr val="tx1">
                          <a:lumMod val="85000"/>
                          <a:lumOff val="15000"/>
                        </a:schemeClr>
                      </a:solidFill>
                      <a:prstDash val="sysDash"/>
                      <a:round/>
                      <a:headEnd type="none" w="med" len="med"/>
                      <a:tailEnd type="none" w="med" len="med"/>
                    </a:lnR>
                    <a:lnT w="6350" cap="flat" cmpd="sng" algn="ctr">
                      <a:solidFill>
                        <a:schemeClr val="tx1">
                          <a:lumMod val="85000"/>
                          <a:lumOff val="15000"/>
                        </a:schemeClr>
                      </a:solidFill>
                      <a:prstDash val="sysDash"/>
                      <a:round/>
                      <a:headEnd type="none" w="med" len="med"/>
                      <a:tailEnd type="none" w="med" len="med"/>
                    </a:lnT>
                    <a:lnB w="6350" cap="flat" cmpd="sng" algn="ctr">
                      <a:solidFill>
                        <a:schemeClr val="tx1">
                          <a:lumMod val="85000"/>
                          <a:lumOff val="15000"/>
                        </a:schemeClr>
                      </a:solidFill>
                      <a:prstDash val="sysDash"/>
                      <a:round/>
                      <a:headEnd type="none" w="med" len="med"/>
                      <a:tailEnd type="none" w="med" len="med"/>
                    </a:lnB>
                    <a:solidFill>
                      <a:schemeClr val="accent2"/>
                    </a:solidFill>
                  </a:tcPr>
                </a:tc>
                <a:tc vMerge="1">
                  <a:txBody>
                    <a:bodyPr/>
                    <a:lstStyle/>
                    <a:p>
                      <a:endParaRPr lang="ru-RU"/>
                    </a:p>
                  </a:txBody>
                  <a:tcPr/>
                </a:tc>
                <a:tc vMerge="1">
                  <a:txBody>
                    <a:bodyPr/>
                    <a:lstStyle/>
                    <a:p>
                      <a:endParaRPr lang="ru-RU"/>
                    </a:p>
                  </a:txBody>
                  <a:tcPr>
                    <a:lnL w="6350" cap="flat" cmpd="sng" algn="ctr">
                      <a:solidFill>
                        <a:schemeClr val="tx1">
                          <a:lumMod val="85000"/>
                          <a:lumOff val="15000"/>
                        </a:schemeClr>
                      </a:solidFill>
                      <a:prstDash val="sysDash"/>
                      <a:round/>
                      <a:headEnd type="none" w="med" len="med"/>
                      <a:tailEnd type="none" w="med" len="med"/>
                    </a:lnL>
                    <a:lnR w="6350" cap="flat" cmpd="sng" algn="ctr">
                      <a:solidFill>
                        <a:schemeClr val="tx1">
                          <a:lumMod val="85000"/>
                          <a:lumOff val="15000"/>
                        </a:schemeClr>
                      </a:solidFill>
                      <a:prstDash val="sysDash"/>
                      <a:round/>
                      <a:headEnd type="none" w="med" len="med"/>
                      <a:tailEnd type="none" w="med" len="med"/>
                    </a:lnR>
                    <a:lnT w="6350" cap="flat" cmpd="sng" algn="ctr">
                      <a:solidFill>
                        <a:schemeClr val="tx1">
                          <a:lumMod val="85000"/>
                          <a:lumOff val="15000"/>
                        </a:schemeClr>
                      </a:solidFill>
                      <a:prstDash val="sysDash"/>
                      <a:round/>
                      <a:headEnd type="none" w="med" len="med"/>
                      <a:tailEnd type="none" w="med" len="med"/>
                    </a:lnT>
                    <a:lnB w="6350" cap="flat" cmpd="sng" algn="ctr">
                      <a:solidFill>
                        <a:schemeClr val="tx1">
                          <a:lumMod val="85000"/>
                          <a:lumOff val="1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1"/>
                  </a:ext>
                </a:extLst>
              </a:tr>
              <a:tr h="867866">
                <a:tc>
                  <a:txBody>
                    <a:bodyPr/>
                    <a:lstStyle/>
                    <a:p>
                      <a:pPr algn="l" fontAlgn="b"/>
                      <a:r>
                        <a:rPr lang="ru-RU" sz="2400" b="0" i="0" u="none" strike="noStrike" dirty="0">
                          <a:solidFill>
                            <a:schemeClr val="tx1"/>
                          </a:solidFill>
                          <a:effectLst/>
                          <a:latin typeface="Arial Narrow" panose="020B0606020202030204" pitchFamily="34" charset="0"/>
                        </a:rPr>
                        <a:t> Кукморский </a:t>
                      </a:r>
                    </a:p>
                  </a:txBody>
                  <a:tcPr marL="108000" marR="108000" marT="9525" marB="0" anchor="ctr">
                    <a:lnL w="6350" cap="flat" cmpd="sng" algn="ctr">
                      <a:solidFill>
                        <a:schemeClr val="tx1">
                          <a:lumMod val="85000"/>
                          <a:lumOff val="15000"/>
                        </a:schemeClr>
                      </a:solidFill>
                      <a:prstDash val="sysDash"/>
                      <a:round/>
                      <a:headEnd type="none" w="med" len="med"/>
                      <a:tailEnd type="none" w="med" len="med"/>
                    </a:lnL>
                    <a:lnR w="6350" cap="flat" cmpd="sng" algn="ctr">
                      <a:solidFill>
                        <a:schemeClr val="tx1">
                          <a:lumMod val="85000"/>
                          <a:lumOff val="15000"/>
                        </a:schemeClr>
                      </a:solidFill>
                      <a:prstDash val="sysDash"/>
                      <a:round/>
                      <a:headEnd type="none" w="med" len="med"/>
                      <a:tailEnd type="none" w="med" len="med"/>
                    </a:lnR>
                    <a:lnT w="6350" cap="flat" cmpd="sng" algn="ctr">
                      <a:solidFill>
                        <a:schemeClr val="tx1">
                          <a:lumMod val="85000"/>
                          <a:lumOff val="15000"/>
                        </a:schemeClr>
                      </a:solidFill>
                      <a:prstDash val="sysDash"/>
                      <a:round/>
                      <a:headEnd type="none" w="med" len="med"/>
                      <a:tailEnd type="none" w="med" len="med"/>
                    </a:lnT>
                    <a:lnB w="6350" cap="flat" cmpd="sng" algn="ctr">
                      <a:solidFill>
                        <a:schemeClr val="tx1">
                          <a:lumMod val="85000"/>
                          <a:lumOff val="15000"/>
                        </a:schemeClr>
                      </a:solidFill>
                      <a:prstDash val="sysDash"/>
                      <a:round/>
                      <a:headEnd type="none" w="med" len="med"/>
                      <a:tailEnd type="none" w="med" len="med"/>
                    </a:lnB>
                    <a:solidFill>
                      <a:schemeClr val="bg1"/>
                    </a:solidFill>
                  </a:tcPr>
                </a:tc>
                <a:tc>
                  <a:txBody>
                    <a:bodyPr/>
                    <a:lstStyle/>
                    <a:p>
                      <a:pPr algn="r" fontAlgn="b"/>
                      <a:r>
                        <a:rPr lang="ru-RU" sz="2400" b="0" i="0" u="none" strike="noStrike" dirty="0">
                          <a:solidFill>
                            <a:schemeClr val="accent1">
                              <a:lumMod val="50000"/>
                            </a:schemeClr>
                          </a:solidFill>
                          <a:effectLst/>
                          <a:latin typeface="Arial Narrow" panose="020B0606020202030204" pitchFamily="34" charset="0"/>
                        </a:rPr>
                        <a:t>10 769</a:t>
                      </a:r>
                    </a:p>
                  </a:txBody>
                  <a:tcPr marL="108000" marR="108000" marT="9525" marB="0" anchor="ctr">
                    <a:lnL w="6350" cap="flat" cmpd="sng" algn="ctr">
                      <a:solidFill>
                        <a:schemeClr val="tx1">
                          <a:lumMod val="85000"/>
                          <a:lumOff val="15000"/>
                        </a:schemeClr>
                      </a:solidFill>
                      <a:prstDash val="sysDash"/>
                      <a:round/>
                      <a:headEnd type="none" w="med" len="med"/>
                      <a:tailEnd type="none" w="med" len="med"/>
                    </a:lnL>
                    <a:lnR w="3175" cap="flat" cmpd="sng" algn="ctr">
                      <a:solidFill>
                        <a:schemeClr val="tx1"/>
                      </a:solidFill>
                      <a:prstDash val="sysDash"/>
                      <a:round/>
                      <a:headEnd type="none" w="med" len="med"/>
                      <a:tailEnd type="none" w="med" len="med"/>
                    </a:lnR>
                    <a:lnT w="6350" cap="flat" cmpd="sng" algn="ctr">
                      <a:solidFill>
                        <a:schemeClr val="tx1">
                          <a:lumMod val="85000"/>
                          <a:lumOff val="15000"/>
                        </a:schemeClr>
                      </a:solidFill>
                      <a:prstDash val="sysDash"/>
                      <a:round/>
                      <a:headEnd type="none" w="med" len="med"/>
                      <a:tailEnd type="none" w="med" len="med"/>
                    </a:lnT>
                    <a:lnB w="6350" cap="flat" cmpd="sng" algn="ctr">
                      <a:solidFill>
                        <a:schemeClr val="tx1">
                          <a:lumMod val="85000"/>
                          <a:lumOff val="15000"/>
                        </a:schemeClr>
                      </a:solidFill>
                      <a:prstDash val="sysDash"/>
                      <a:round/>
                      <a:headEnd type="none" w="med" len="med"/>
                      <a:tailEnd type="none" w="med" len="med"/>
                    </a:lnB>
                    <a:solidFill>
                      <a:schemeClr val="bg1"/>
                    </a:solidFill>
                  </a:tcPr>
                </a:tc>
                <a:tc>
                  <a:txBody>
                    <a:bodyPr/>
                    <a:lstStyle/>
                    <a:p>
                      <a:pPr algn="r" fontAlgn="b"/>
                      <a:r>
                        <a:rPr lang="ru-RU" sz="2400" b="0" i="0" u="none" strike="noStrike">
                          <a:solidFill>
                            <a:schemeClr val="accent1">
                              <a:lumMod val="50000"/>
                            </a:schemeClr>
                          </a:solidFill>
                          <a:effectLst/>
                          <a:latin typeface="Arial Narrow" panose="020B0606020202030204" pitchFamily="34" charset="0"/>
                        </a:rPr>
                        <a:t>9 186</a:t>
                      </a:r>
                    </a:p>
                  </a:txBody>
                  <a:tcPr marL="108000" marR="108000" marT="9525" marB="0" anchor="ctr">
                    <a:lnL w="3175" cap="flat" cmpd="sng" algn="ctr">
                      <a:solidFill>
                        <a:schemeClr val="tx1"/>
                      </a:solidFill>
                      <a:prstDash val="sysDash"/>
                      <a:round/>
                      <a:headEnd type="none" w="med" len="med"/>
                      <a:tailEnd type="none" w="med" len="med"/>
                    </a:lnL>
                    <a:lnR w="6350" cap="flat" cmpd="sng" algn="ctr">
                      <a:solidFill>
                        <a:schemeClr val="tx1">
                          <a:lumMod val="85000"/>
                          <a:lumOff val="15000"/>
                        </a:schemeClr>
                      </a:solidFill>
                      <a:prstDash val="sysDash"/>
                      <a:round/>
                      <a:headEnd type="none" w="med" len="med"/>
                      <a:tailEnd type="none" w="med" len="med"/>
                    </a:lnR>
                    <a:lnT w="6350" cap="flat" cmpd="sng" algn="ctr">
                      <a:solidFill>
                        <a:schemeClr val="tx1">
                          <a:lumMod val="85000"/>
                          <a:lumOff val="15000"/>
                        </a:schemeClr>
                      </a:solidFill>
                      <a:prstDash val="sysDash"/>
                      <a:round/>
                      <a:headEnd type="none" w="med" len="med"/>
                      <a:tailEnd type="none" w="med" len="med"/>
                    </a:lnT>
                    <a:lnB w="6350" cap="flat" cmpd="sng" algn="ctr">
                      <a:solidFill>
                        <a:schemeClr val="tx1">
                          <a:lumMod val="85000"/>
                          <a:lumOff val="15000"/>
                        </a:schemeClr>
                      </a:solidFill>
                      <a:prstDash val="sysDash"/>
                      <a:round/>
                      <a:headEnd type="none" w="med" len="med"/>
                      <a:tailEnd type="none" w="med" len="med"/>
                    </a:lnB>
                    <a:solidFill>
                      <a:schemeClr val="bg1"/>
                    </a:solidFill>
                  </a:tcPr>
                </a:tc>
                <a:tc>
                  <a:txBody>
                    <a:bodyPr/>
                    <a:lstStyle/>
                    <a:p>
                      <a:pPr algn="r" fontAlgn="b"/>
                      <a:r>
                        <a:rPr lang="ru-RU" sz="2400" b="0" i="0" u="none" strike="noStrike" dirty="0">
                          <a:solidFill>
                            <a:schemeClr val="accent1">
                              <a:lumMod val="50000"/>
                            </a:schemeClr>
                          </a:solidFill>
                          <a:effectLst/>
                          <a:latin typeface="Arial Narrow" panose="020B0606020202030204" pitchFamily="34" charset="0"/>
                        </a:rPr>
                        <a:t>-1 583</a:t>
                      </a:r>
                    </a:p>
                  </a:txBody>
                  <a:tcPr marL="108000" marR="108000" marT="9525" marB="0" anchor="ctr">
                    <a:lnL w="6350" cap="flat" cmpd="sng" algn="ctr">
                      <a:solidFill>
                        <a:schemeClr val="tx1">
                          <a:lumMod val="85000"/>
                          <a:lumOff val="15000"/>
                        </a:schemeClr>
                      </a:solidFill>
                      <a:prstDash val="sysDash"/>
                      <a:round/>
                      <a:headEnd type="none" w="med" len="med"/>
                      <a:tailEnd type="none" w="med" len="med"/>
                    </a:lnL>
                    <a:lnR w="6350" cap="flat" cmpd="sng" algn="ctr">
                      <a:solidFill>
                        <a:schemeClr val="tx1">
                          <a:lumMod val="85000"/>
                          <a:lumOff val="15000"/>
                        </a:schemeClr>
                      </a:solidFill>
                      <a:prstDash val="sysDash"/>
                      <a:round/>
                      <a:headEnd type="none" w="med" len="med"/>
                      <a:tailEnd type="none" w="med" len="med"/>
                    </a:lnR>
                    <a:lnT w="6350" cap="flat" cmpd="sng" algn="ctr">
                      <a:solidFill>
                        <a:schemeClr val="tx1">
                          <a:lumMod val="85000"/>
                          <a:lumOff val="15000"/>
                        </a:schemeClr>
                      </a:solidFill>
                      <a:prstDash val="sysDash"/>
                      <a:round/>
                      <a:headEnd type="none" w="med" len="med"/>
                      <a:tailEnd type="none" w="med" len="med"/>
                    </a:lnT>
                    <a:lnB w="6350" cap="flat" cmpd="sng" algn="ctr">
                      <a:solidFill>
                        <a:schemeClr val="tx1">
                          <a:lumMod val="85000"/>
                          <a:lumOff val="15000"/>
                        </a:schemeClr>
                      </a:solidFill>
                      <a:prstDash val="sysDash"/>
                      <a:round/>
                      <a:headEnd type="none" w="med" len="med"/>
                      <a:tailEnd type="none" w="med" len="med"/>
                    </a:lnB>
                    <a:solidFill>
                      <a:schemeClr val="bg1"/>
                    </a:solidFill>
                  </a:tcPr>
                </a:tc>
                <a:tc>
                  <a:txBody>
                    <a:bodyPr/>
                    <a:lstStyle/>
                    <a:p>
                      <a:pPr algn="r" fontAlgn="b"/>
                      <a:r>
                        <a:rPr lang="ru-RU" sz="2400" b="0" i="0" u="none" strike="noStrike" dirty="0">
                          <a:solidFill>
                            <a:schemeClr val="accent1">
                              <a:lumMod val="50000"/>
                            </a:schemeClr>
                          </a:solidFill>
                          <a:effectLst/>
                          <a:latin typeface="Arial Narrow" panose="020B0606020202030204" pitchFamily="34" charset="0"/>
                        </a:rPr>
                        <a:t>232</a:t>
                      </a:r>
                    </a:p>
                  </a:txBody>
                  <a:tcPr marL="108000" marR="108000" marT="9525" marB="0" anchor="ctr">
                    <a:lnL w="6350" cap="flat" cmpd="sng" algn="ctr">
                      <a:solidFill>
                        <a:schemeClr val="tx1">
                          <a:lumMod val="85000"/>
                          <a:lumOff val="15000"/>
                        </a:schemeClr>
                      </a:solidFill>
                      <a:prstDash val="sysDash"/>
                      <a:round/>
                      <a:headEnd type="none" w="med" len="med"/>
                      <a:tailEnd type="none" w="med" len="med"/>
                    </a:lnL>
                    <a:lnR w="6350" cap="flat" cmpd="sng" algn="ctr">
                      <a:solidFill>
                        <a:schemeClr val="tx1">
                          <a:lumMod val="85000"/>
                          <a:lumOff val="15000"/>
                        </a:schemeClr>
                      </a:solidFill>
                      <a:prstDash val="sysDash"/>
                      <a:round/>
                      <a:headEnd type="none" w="med" len="med"/>
                      <a:tailEnd type="none" w="med" len="med"/>
                    </a:lnR>
                    <a:lnT w="6350" cap="flat" cmpd="sng" algn="ctr">
                      <a:solidFill>
                        <a:schemeClr val="tx1">
                          <a:lumMod val="85000"/>
                          <a:lumOff val="15000"/>
                        </a:schemeClr>
                      </a:solidFill>
                      <a:prstDash val="sysDash"/>
                      <a:round/>
                      <a:headEnd type="none" w="med" len="med"/>
                      <a:tailEnd type="none" w="med" len="med"/>
                    </a:lnT>
                    <a:lnB w="6350" cap="flat" cmpd="sng" algn="ctr">
                      <a:solidFill>
                        <a:schemeClr val="tx1">
                          <a:lumMod val="85000"/>
                          <a:lumOff val="1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2006309067"/>
                  </a:ext>
                </a:extLst>
              </a:tr>
              <a:tr h="867866">
                <a:tc>
                  <a:txBody>
                    <a:bodyPr/>
                    <a:lstStyle/>
                    <a:p>
                      <a:pPr algn="l" fontAlgn="b"/>
                      <a:r>
                        <a:rPr lang="ru-RU" sz="2400" b="0" i="0" u="none" strike="noStrike" dirty="0">
                          <a:solidFill>
                            <a:schemeClr val="tx1"/>
                          </a:solidFill>
                          <a:effectLst/>
                          <a:latin typeface="Arial Narrow" panose="020B0606020202030204" pitchFamily="34" charset="0"/>
                        </a:rPr>
                        <a:t> Азнакаевский </a:t>
                      </a:r>
                    </a:p>
                  </a:txBody>
                  <a:tcPr marL="108000" marR="108000" marT="9525" marB="0" anchor="ctr">
                    <a:lnL w="6350" cap="flat" cmpd="sng" algn="ctr">
                      <a:solidFill>
                        <a:schemeClr val="tx1">
                          <a:lumMod val="85000"/>
                          <a:lumOff val="15000"/>
                        </a:schemeClr>
                      </a:solidFill>
                      <a:prstDash val="sysDash"/>
                      <a:round/>
                      <a:headEnd type="none" w="med" len="med"/>
                      <a:tailEnd type="none" w="med" len="med"/>
                    </a:lnL>
                    <a:lnR w="6350" cap="flat" cmpd="sng" algn="ctr">
                      <a:solidFill>
                        <a:schemeClr val="tx1">
                          <a:lumMod val="85000"/>
                          <a:lumOff val="15000"/>
                        </a:schemeClr>
                      </a:solidFill>
                      <a:prstDash val="sysDash"/>
                      <a:round/>
                      <a:headEnd type="none" w="med" len="med"/>
                      <a:tailEnd type="none" w="med" len="med"/>
                    </a:lnR>
                    <a:lnT w="6350" cap="flat" cmpd="sng" algn="ctr">
                      <a:solidFill>
                        <a:schemeClr val="tx1">
                          <a:lumMod val="85000"/>
                          <a:lumOff val="15000"/>
                        </a:schemeClr>
                      </a:solidFill>
                      <a:prstDash val="sysDash"/>
                      <a:round/>
                      <a:headEnd type="none" w="med" len="med"/>
                      <a:tailEnd type="none" w="med" len="med"/>
                    </a:lnT>
                    <a:lnB w="6350" cap="flat" cmpd="sng" algn="ctr">
                      <a:solidFill>
                        <a:schemeClr val="tx1">
                          <a:lumMod val="85000"/>
                          <a:lumOff val="15000"/>
                        </a:schemeClr>
                      </a:solidFill>
                      <a:prstDash val="sysDash"/>
                      <a:round/>
                      <a:headEnd type="none" w="med" len="med"/>
                      <a:tailEnd type="none" w="med" len="med"/>
                    </a:lnB>
                    <a:solidFill>
                      <a:schemeClr val="accent2">
                        <a:lumMod val="40000"/>
                        <a:lumOff val="60000"/>
                      </a:schemeClr>
                    </a:solidFill>
                  </a:tcPr>
                </a:tc>
                <a:tc>
                  <a:txBody>
                    <a:bodyPr/>
                    <a:lstStyle/>
                    <a:p>
                      <a:pPr algn="r" fontAlgn="b"/>
                      <a:r>
                        <a:rPr lang="ru-RU" sz="2400" b="0" i="0" u="none" strike="noStrike" dirty="0">
                          <a:solidFill>
                            <a:schemeClr val="accent1">
                              <a:lumMod val="50000"/>
                            </a:schemeClr>
                          </a:solidFill>
                          <a:effectLst/>
                          <a:latin typeface="Arial Narrow" panose="020B0606020202030204" pitchFamily="34" charset="0"/>
                        </a:rPr>
                        <a:t>9 350</a:t>
                      </a:r>
                    </a:p>
                  </a:txBody>
                  <a:tcPr marL="108000" marR="108000" marT="9525" marB="0" anchor="ctr">
                    <a:lnL w="6350" cap="flat" cmpd="sng" algn="ctr">
                      <a:solidFill>
                        <a:schemeClr val="tx1">
                          <a:lumMod val="85000"/>
                          <a:lumOff val="15000"/>
                        </a:schemeClr>
                      </a:solidFill>
                      <a:prstDash val="sysDash"/>
                      <a:round/>
                      <a:headEnd type="none" w="med" len="med"/>
                      <a:tailEnd type="none" w="med" len="med"/>
                    </a:lnL>
                    <a:lnR w="3175" cap="flat" cmpd="sng" algn="ctr">
                      <a:solidFill>
                        <a:schemeClr val="tx1"/>
                      </a:solidFill>
                      <a:prstDash val="sysDash"/>
                      <a:round/>
                      <a:headEnd type="none" w="med" len="med"/>
                      <a:tailEnd type="none" w="med" len="med"/>
                    </a:lnR>
                    <a:lnT w="6350" cap="flat" cmpd="sng" algn="ctr">
                      <a:solidFill>
                        <a:schemeClr val="tx1">
                          <a:lumMod val="85000"/>
                          <a:lumOff val="15000"/>
                        </a:schemeClr>
                      </a:solidFill>
                      <a:prstDash val="sysDash"/>
                      <a:round/>
                      <a:headEnd type="none" w="med" len="med"/>
                      <a:tailEnd type="none" w="med" len="med"/>
                    </a:lnT>
                    <a:lnB w="6350" cap="flat" cmpd="sng" algn="ctr">
                      <a:solidFill>
                        <a:schemeClr val="tx1">
                          <a:lumMod val="85000"/>
                          <a:lumOff val="15000"/>
                        </a:schemeClr>
                      </a:solidFill>
                      <a:prstDash val="sysDash"/>
                      <a:round/>
                      <a:headEnd type="none" w="med" len="med"/>
                      <a:tailEnd type="none" w="med" len="med"/>
                    </a:lnB>
                    <a:solidFill>
                      <a:schemeClr val="accent2">
                        <a:lumMod val="40000"/>
                        <a:lumOff val="60000"/>
                      </a:schemeClr>
                    </a:solidFill>
                  </a:tcPr>
                </a:tc>
                <a:tc>
                  <a:txBody>
                    <a:bodyPr/>
                    <a:lstStyle/>
                    <a:p>
                      <a:pPr algn="r" fontAlgn="b"/>
                      <a:r>
                        <a:rPr lang="ru-RU" sz="2400" b="0" i="0" u="none" strike="noStrike" dirty="0">
                          <a:solidFill>
                            <a:schemeClr val="accent1">
                              <a:lumMod val="50000"/>
                            </a:schemeClr>
                          </a:solidFill>
                          <a:effectLst/>
                          <a:latin typeface="Arial Narrow" panose="020B0606020202030204" pitchFamily="34" charset="0"/>
                        </a:rPr>
                        <a:t>9 246</a:t>
                      </a:r>
                    </a:p>
                  </a:txBody>
                  <a:tcPr marL="108000" marR="108000" marT="9525" marB="0" anchor="ctr">
                    <a:lnL w="3175" cap="flat" cmpd="sng" algn="ctr">
                      <a:solidFill>
                        <a:schemeClr val="tx1"/>
                      </a:solidFill>
                      <a:prstDash val="sysDash"/>
                      <a:round/>
                      <a:headEnd type="none" w="med" len="med"/>
                      <a:tailEnd type="none" w="med" len="med"/>
                    </a:lnL>
                    <a:lnR w="6350" cap="flat" cmpd="sng" algn="ctr">
                      <a:solidFill>
                        <a:schemeClr val="tx1">
                          <a:lumMod val="85000"/>
                          <a:lumOff val="15000"/>
                        </a:schemeClr>
                      </a:solidFill>
                      <a:prstDash val="sysDash"/>
                      <a:round/>
                      <a:headEnd type="none" w="med" len="med"/>
                      <a:tailEnd type="none" w="med" len="med"/>
                    </a:lnR>
                    <a:lnT w="6350" cap="flat" cmpd="sng" algn="ctr">
                      <a:solidFill>
                        <a:schemeClr val="tx1">
                          <a:lumMod val="85000"/>
                          <a:lumOff val="15000"/>
                        </a:schemeClr>
                      </a:solidFill>
                      <a:prstDash val="sysDash"/>
                      <a:round/>
                      <a:headEnd type="none" w="med" len="med"/>
                      <a:tailEnd type="none" w="med" len="med"/>
                    </a:lnT>
                    <a:lnB w="6350" cap="flat" cmpd="sng" algn="ctr">
                      <a:solidFill>
                        <a:schemeClr val="tx1">
                          <a:lumMod val="85000"/>
                          <a:lumOff val="15000"/>
                        </a:schemeClr>
                      </a:solidFill>
                      <a:prstDash val="sysDash"/>
                      <a:round/>
                      <a:headEnd type="none" w="med" len="med"/>
                      <a:tailEnd type="none" w="med" len="med"/>
                    </a:lnB>
                    <a:solidFill>
                      <a:schemeClr val="accent2">
                        <a:lumMod val="40000"/>
                        <a:lumOff val="60000"/>
                      </a:schemeClr>
                    </a:solidFill>
                  </a:tcPr>
                </a:tc>
                <a:tc>
                  <a:txBody>
                    <a:bodyPr/>
                    <a:lstStyle/>
                    <a:p>
                      <a:pPr algn="r" fontAlgn="b"/>
                      <a:r>
                        <a:rPr lang="ru-RU" sz="2400" b="0" i="0" u="none" strike="noStrike" dirty="0">
                          <a:solidFill>
                            <a:schemeClr val="accent1">
                              <a:lumMod val="50000"/>
                            </a:schemeClr>
                          </a:solidFill>
                          <a:effectLst/>
                          <a:latin typeface="Arial Narrow" panose="020B0606020202030204" pitchFamily="34" charset="0"/>
                        </a:rPr>
                        <a:t>-104</a:t>
                      </a:r>
                    </a:p>
                  </a:txBody>
                  <a:tcPr marL="108000" marR="108000" marT="9525" marB="0" anchor="ctr">
                    <a:lnL w="6350" cap="flat" cmpd="sng" algn="ctr">
                      <a:solidFill>
                        <a:schemeClr val="tx1">
                          <a:lumMod val="85000"/>
                          <a:lumOff val="15000"/>
                        </a:schemeClr>
                      </a:solidFill>
                      <a:prstDash val="sysDash"/>
                      <a:round/>
                      <a:headEnd type="none" w="med" len="med"/>
                      <a:tailEnd type="none" w="med" len="med"/>
                    </a:lnL>
                    <a:lnR w="6350" cap="flat" cmpd="sng" algn="ctr">
                      <a:solidFill>
                        <a:schemeClr val="tx1">
                          <a:lumMod val="85000"/>
                          <a:lumOff val="15000"/>
                        </a:schemeClr>
                      </a:solidFill>
                      <a:prstDash val="sysDash"/>
                      <a:round/>
                      <a:headEnd type="none" w="med" len="med"/>
                      <a:tailEnd type="none" w="med" len="med"/>
                    </a:lnR>
                    <a:lnT w="6350" cap="flat" cmpd="sng" algn="ctr">
                      <a:solidFill>
                        <a:schemeClr val="tx1">
                          <a:lumMod val="85000"/>
                          <a:lumOff val="15000"/>
                        </a:schemeClr>
                      </a:solidFill>
                      <a:prstDash val="sysDash"/>
                      <a:round/>
                      <a:headEnd type="none" w="med" len="med"/>
                      <a:tailEnd type="none" w="med" len="med"/>
                    </a:lnT>
                    <a:lnB w="6350" cap="flat" cmpd="sng" algn="ctr">
                      <a:solidFill>
                        <a:schemeClr val="tx1">
                          <a:lumMod val="85000"/>
                          <a:lumOff val="15000"/>
                        </a:schemeClr>
                      </a:solidFill>
                      <a:prstDash val="sysDash"/>
                      <a:round/>
                      <a:headEnd type="none" w="med" len="med"/>
                      <a:tailEnd type="none" w="med" len="med"/>
                    </a:lnB>
                    <a:solidFill>
                      <a:schemeClr val="accent2">
                        <a:lumMod val="40000"/>
                        <a:lumOff val="60000"/>
                      </a:schemeClr>
                    </a:solidFill>
                  </a:tcPr>
                </a:tc>
                <a:tc>
                  <a:txBody>
                    <a:bodyPr/>
                    <a:lstStyle/>
                    <a:p>
                      <a:pPr algn="r" fontAlgn="b"/>
                      <a:r>
                        <a:rPr lang="ru-RU" sz="2400" b="0" i="0" u="none" strike="noStrike" dirty="0">
                          <a:solidFill>
                            <a:schemeClr val="accent1">
                              <a:lumMod val="50000"/>
                            </a:schemeClr>
                          </a:solidFill>
                          <a:effectLst/>
                          <a:latin typeface="Arial Narrow" panose="020B0606020202030204" pitchFamily="34" charset="0"/>
                        </a:rPr>
                        <a:t>886</a:t>
                      </a:r>
                    </a:p>
                  </a:txBody>
                  <a:tcPr marL="108000" marR="108000" marT="9525" marB="0" anchor="ctr">
                    <a:lnL w="6350" cap="flat" cmpd="sng" algn="ctr">
                      <a:solidFill>
                        <a:schemeClr val="tx1">
                          <a:lumMod val="85000"/>
                          <a:lumOff val="15000"/>
                        </a:schemeClr>
                      </a:solidFill>
                      <a:prstDash val="sysDash"/>
                      <a:round/>
                      <a:headEnd type="none" w="med" len="med"/>
                      <a:tailEnd type="none" w="med" len="med"/>
                    </a:lnL>
                    <a:lnR w="6350" cap="flat" cmpd="sng" algn="ctr">
                      <a:solidFill>
                        <a:schemeClr val="tx1">
                          <a:lumMod val="85000"/>
                          <a:lumOff val="15000"/>
                        </a:schemeClr>
                      </a:solidFill>
                      <a:prstDash val="sysDash"/>
                      <a:round/>
                      <a:headEnd type="none" w="med" len="med"/>
                      <a:tailEnd type="none" w="med" len="med"/>
                    </a:lnR>
                    <a:lnT w="6350" cap="flat" cmpd="sng" algn="ctr">
                      <a:solidFill>
                        <a:schemeClr val="tx1">
                          <a:lumMod val="85000"/>
                          <a:lumOff val="15000"/>
                        </a:schemeClr>
                      </a:solidFill>
                      <a:prstDash val="sysDash"/>
                      <a:round/>
                      <a:headEnd type="none" w="med" len="med"/>
                      <a:tailEnd type="none" w="med" len="med"/>
                    </a:lnT>
                    <a:lnB w="6350" cap="flat" cmpd="sng" algn="ctr">
                      <a:solidFill>
                        <a:schemeClr val="tx1">
                          <a:lumMod val="85000"/>
                          <a:lumOff val="15000"/>
                        </a:schemeClr>
                      </a:solidFill>
                      <a:prstDash val="sysDash"/>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2"/>
                  </a:ext>
                </a:extLst>
              </a:tr>
              <a:tr h="867866">
                <a:tc>
                  <a:txBody>
                    <a:bodyPr/>
                    <a:lstStyle/>
                    <a:p>
                      <a:pPr algn="l" fontAlgn="b"/>
                      <a:r>
                        <a:rPr lang="ru-RU" sz="2400" b="0" i="0" u="none" strike="noStrike" dirty="0">
                          <a:solidFill>
                            <a:schemeClr val="tx1"/>
                          </a:solidFill>
                          <a:effectLst/>
                          <a:latin typeface="Arial Narrow" panose="020B0606020202030204" pitchFamily="34" charset="0"/>
                        </a:rPr>
                        <a:t> Атнинский </a:t>
                      </a:r>
                    </a:p>
                  </a:txBody>
                  <a:tcPr marL="108000" marR="108000" marT="9525" marB="0" anchor="ctr">
                    <a:lnL w="6350" cap="flat" cmpd="sng" algn="ctr">
                      <a:solidFill>
                        <a:schemeClr val="tx1">
                          <a:lumMod val="85000"/>
                          <a:lumOff val="15000"/>
                        </a:schemeClr>
                      </a:solidFill>
                      <a:prstDash val="sysDash"/>
                      <a:round/>
                      <a:headEnd type="none" w="med" len="med"/>
                      <a:tailEnd type="none" w="med" len="med"/>
                    </a:lnL>
                    <a:lnR w="6350" cap="flat" cmpd="sng" algn="ctr">
                      <a:solidFill>
                        <a:schemeClr val="tx1">
                          <a:lumMod val="85000"/>
                          <a:lumOff val="15000"/>
                        </a:schemeClr>
                      </a:solidFill>
                      <a:prstDash val="sysDash"/>
                      <a:round/>
                      <a:headEnd type="none" w="med" len="med"/>
                      <a:tailEnd type="none" w="med" len="med"/>
                    </a:lnR>
                    <a:lnT w="6350" cap="flat" cmpd="sng" algn="ctr">
                      <a:solidFill>
                        <a:schemeClr val="tx1">
                          <a:lumMod val="85000"/>
                          <a:lumOff val="15000"/>
                        </a:schemeClr>
                      </a:solidFill>
                      <a:prstDash val="sysDash"/>
                      <a:round/>
                      <a:headEnd type="none" w="med" len="med"/>
                      <a:tailEnd type="none" w="med" len="med"/>
                    </a:lnT>
                    <a:lnB w="6350" cap="flat" cmpd="sng" algn="ctr">
                      <a:solidFill>
                        <a:schemeClr val="tx1">
                          <a:lumMod val="85000"/>
                          <a:lumOff val="15000"/>
                        </a:schemeClr>
                      </a:solidFill>
                      <a:prstDash val="sysDash"/>
                      <a:round/>
                      <a:headEnd type="none" w="med" len="med"/>
                      <a:tailEnd type="none" w="med" len="med"/>
                    </a:lnB>
                    <a:solidFill>
                      <a:schemeClr val="bg1"/>
                    </a:solidFill>
                  </a:tcPr>
                </a:tc>
                <a:tc>
                  <a:txBody>
                    <a:bodyPr/>
                    <a:lstStyle/>
                    <a:p>
                      <a:pPr algn="r" fontAlgn="b"/>
                      <a:r>
                        <a:rPr lang="ru-RU" sz="2400" b="0" i="0" u="none" strike="noStrike" dirty="0">
                          <a:solidFill>
                            <a:schemeClr val="accent1">
                              <a:lumMod val="50000"/>
                            </a:schemeClr>
                          </a:solidFill>
                          <a:effectLst/>
                          <a:latin typeface="Arial Narrow" panose="020B0606020202030204" pitchFamily="34" charset="0"/>
                        </a:rPr>
                        <a:t>1 121</a:t>
                      </a:r>
                    </a:p>
                  </a:txBody>
                  <a:tcPr marL="108000" marR="108000" marT="9525" marB="0" anchor="ctr">
                    <a:lnL w="6350" cap="flat" cmpd="sng" algn="ctr">
                      <a:solidFill>
                        <a:schemeClr val="tx1">
                          <a:lumMod val="85000"/>
                          <a:lumOff val="15000"/>
                        </a:schemeClr>
                      </a:solidFill>
                      <a:prstDash val="sysDash"/>
                      <a:round/>
                      <a:headEnd type="none" w="med" len="med"/>
                      <a:tailEnd type="none" w="med" len="med"/>
                    </a:lnL>
                    <a:lnR w="3175" cap="flat" cmpd="sng" algn="ctr">
                      <a:solidFill>
                        <a:schemeClr val="tx1"/>
                      </a:solidFill>
                      <a:prstDash val="sysDash"/>
                      <a:round/>
                      <a:headEnd type="none" w="med" len="med"/>
                      <a:tailEnd type="none" w="med" len="med"/>
                    </a:lnR>
                    <a:lnT w="6350" cap="flat" cmpd="sng" algn="ctr">
                      <a:solidFill>
                        <a:schemeClr val="tx1">
                          <a:lumMod val="85000"/>
                          <a:lumOff val="15000"/>
                        </a:schemeClr>
                      </a:solidFill>
                      <a:prstDash val="sysDash"/>
                      <a:round/>
                      <a:headEnd type="none" w="med" len="med"/>
                      <a:tailEnd type="none" w="med" len="med"/>
                    </a:lnT>
                    <a:lnB w="6350" cap="flat" cmpd="sng" algn="ctr">
                      <a:solidFill>
                        <a:schemeClr val="tx1">
                          <a:lumMod val="85000"/>
                          <a:lumOff val="15000"/>
                        </a:schemeClr>
                      </a:solidFill>
                      <a:prstDash val="sysDash"/>
                      <a:round/>
                      <a:headEnd type="none" w="med" len="med"/>
                      <a:tailEnd type="none" w="med" len="med"/>
                    </a:lnB>
                    <a:solidFill>
                      <a:schemeClr val="bg1"/>
                    </a:solidFill>
                  </a:tcPr>
                </a:tc>
                <a:tc>
                  <a:txBody>
                    <a:bodyPr/>
                    <a:lstStyle/>
                    <a:p>
                      <a:pPr algn="r" fontAlgn="b"/>
                      <a:r>
                        <a:rPr lang="ru-RU" sz="2400" b="0" i="0" u="none" strike="noStrike" dirty="0">
                          <a:solidFill>
                            <a:schemeClr val="accent1">
                              <a:lumMod val="50000"/>
                            </a:schemeClr>
                          </a:solidFill>
                          <a:effectLst/>
                          <a:latin typeface="Arial Narrow" panose="020B0606020202030204" pitchFamily="34" charset="0"/>
                        </a:rPr>
                        <a:t>1 050</a:t>
                      </a:r>
                    </a:p>
                  </a:txBody>
                  <a:tcPr marL="108000" marR="108000" marT="9525" marB="0" anchor="ctr">
                    <a:lnL w="3175" cap="flat" cmpd="sng" algn="ctr">
                      <a:solidFill>
                        <a:schemeClr val="tx1"/>
                      </a:solidFill>
                      <a:prstDash val="sysDash"/>
                      <a:round/>
                      <a:headEnd type="none" w="med" len="med"/>
                      <a:tailEnd type="none" w="med" len="med"/>
                    </a:lnL>
                    <a:lnR w="6350" cap="flat" cmpd="sng" algn="ctr">
                      <a:solidFill>
                        <a:schemeClr val="tx1">
                          <a:lumMod val="85000"/>
                          <a:lumOff val="15000"/>
                        </a:schemeClr>
                      </a:solidFill>
                      <a:prstDash val="sysDash"/>
                      <a:round/>
                      <a:headEnd type="none" w="med" len="med"/>
                      <a:tailEnd type="none" w="med" len="med"/>
                    </a:lnR>
                    <a:lnT w="6350" cap="flat" cmpd="sng" algn="ctr">
                      <a:solidFill>
                        <a:schemeClr val="tx1">
                          <a:lumMod val="85000"/>
                          <a:lumOff val="15000"/>
                        </a:schemeClr>
                      </a:solidFill>
                      <a:prstDash val="sysDash"/>
                      <a:round/>
                      <a:headEnd type="none" w="med" len="med"/>
                      <a:tailEnd type="none" w="med" len="med"/>
                    </a:lnT>
                    <a:lnB w="6350" cap="flat" cmpd="sng" algn="ctr">
                      <a:solidFill>
                        <a:schemeClr val="tx1">
                          <a:lumMod val="85000"/>
                          <a:lumOff val="15000"/>
                        </a:schemeClr>
                      </a:solidFill>
                      <a:prstDash val="sysDash"/>
                      <a:round/>
                      <a:headEnd type="none" w="med" len="med"/>
                      <a:tailEnd type="none" w="med" len="med"/>
                    </a:lnB>
                    <a:solidFill>
                      <a:schemeClr val="bg1"/>
                    </a:solidFill>
                  </a:tcPr>
                </a:tc>
                <a:tc>
                  <a:txBody>
                    <a:bodyPr/>
                    <a:lstStyle/>
                    <a:p>
                      <a:pPr algn="r" fontAlgn="b"/>
                      <a:r>
                        <a:rPr lang="ru-RU" sz="2400" b="0" i="0" u="none" strike="noStrike" dirty="0">
                          <a:solidFill>
                            <a:schemeClr val="accent1">
                              <a:lumMod val="50000"/>
                            </a:schemeClr>
                          </a:solidFill>
                          <a:effectLst/>
                          <a:latin typeface="Arial Narrow" panose="020B0606020202030204" pitchFamily="34" charset="0"/>
                        </a:rPr>
                        <a:t>-71</a:t>
                      </a:r>
                    </a:p>
                  </a:txBody>
                  <a:tcPr marL="108000" marR="108000" marT="9525" marB="0" anchor="ctr">
                    <a:lnL w="6350" cap="flat" cmpd="sng" algn="ctr">
                      <a:solidFill>
                        <a:schemeClr val="tx1">
                          <a:lumMod val="85000"/>
                          <a:lumOff val="15000"/>
                        </a:schemeClr>
                      </a:solidFill>
                      <a:prstDash val="sysDash"/>
                      <a:round/>
                      <a:headEnd type="none" w="med" len="med"/>
                      <a:tailEnd type="none" w="med" len="med"/>
                    </a:lnL>
                    <a:lnR w="6350" cap="flat" cmpd="sng" algn="ctr">
                      <a:solidFill>
                        <a:schemeClr val="tx1">
                          <a:lumMod val="85000"/>
                          <a:lumOff val="15000"/>
                        </a:schemeClr>
                      </a:solidFill>
                      <a:prstDash val="sysDash"/>
                      <a:round/>
                      <a:headEnd type="none" w="med" len="med"/>
                      <a:tailEnd type="none" w="med" len="med"/>
                    </a:lnR>
                    <a:lnT w="6350" cap="flat" cmpd="sng" algn="ctr">
                      <a:solidFill>
                        <a:schemeClr val="tx1">
                          <a:lumMod val="85000"/>
                          <a:lumOff val="15000"/>
                        </a:schemeClr>
                      </a:solidFill>
                      <a:prstDash val="sysDash"/>
                      <a:round/>
                      <a:headEnd type="none" w="med" len="med"/>
                      <a:tailEnd type="none" w="med" len="med"/>
                    </a:lnT>
                    <a:lnB w="6350" cap="flat" cmpd="sng" algn="ctr">
                      <a:solidFill>
                        <a:schemeClr val="tx1">
                          <a:lumMod val="85000"/>
                          <a:lumOff val="15000"/>
                        </a:schemeClr>
                      </a:solidFill>
                      <a:prstDash val="sysDash"/>
                      <a:round/>
                      <a:headEnd type="none" w="med" len="med"/>
                      <a:tailEnd type="none" w="med" len="med"/>
                    </a:lnB>
                    <a:solidFill>
                      <a:schemeClr val="bg1"/>
                    </a:solidFill>
                  </a:tcPr>
                </a:tc>
                <a:tc>
                  <a:txBody>
                    <a:bodyPr/>
                    <a:lstStyle/>
                    <a:p>
                      <a:pPr algn="r" fontAlgn="b"/>
                      <a:r>
                        <a:rPr lang="ru-RU" sz="2400" b="0" i="0" u="none" strike="noStrike" dirty="0">
                          <a:solidFill>
                            <a:schemeClr val="accent1">
                              <a:lumMod val="50000"/>
                            </a:schemeClr>
                          </a:solidFill>
                          <a:effectLst/>
                          <a:latin typeface="Arial Narrow" panose="020B0606020202030204" pitchFamily="34" charset="0"/>
                        </a:rPr>
                        <a:t>2</a:t>
                      </a:r>
                    </a:p>
                  </a:txBody>
                  <a:tcPr marL="108000" marR="108000" marT="9525" marB="0" anchor="ctr">
                    <a:lnL w="6350" cap="flat" cmpd="sng" algn="ctr">
                      <a:solidFill>
                        <a:schemeClr val="tx1">
                          <a:lumMod val="85000"/>
                          <a:lumOff val="15000"/>
                        </a:schemeClr>
                      </a:solidFill>
                      <a:prstDash val="sysDash"/>
                      <a:round/>
                      <a:headEnd type="none" w="med" len="med"/>
                      <a:tailEnd type="none" w="med" len="med"/>
                    </a:lnL>
                    <a:lnR w="6350" cap="flat" cmpd="sng" algn="ctr">
                      <a:solidFill>
                        <a:schemeClr val="tx1">
                          <a:lumMod val="85000"/>
                          <a:lumOff val="15000"/>
                        </a:schemeClr>
                      </a:solidFill>
                      <a:prstDash val="sysDash"/>
                      <a:round/>
                      <a:headEnd type="none" w="med" len="med"/>
                      <a:tailEnd type="none" w="med" len="med"/>
                    </a:lnR>
                    <a:lnT w="6350" cap="flat" cmpd="sng" algn="ctr">
                      <a:solidFill>
                        <a:schemeClr val="tx1">
                          <a:lumMod val="85000"/>
                          <a:lumOff val="15000"/>
                        </a:schemeClr>
                      </a:solidFill>
                      <a:prstDash val="sysDash"/>
                      <a:round/>
                      <a:headEnd type="none" w="med" len="med"/>
                      <a:tailEnd type="none" w="med" len="med"/>
                    </a:lnT>
                    <a:lnB w="6350" cap="flat" cmpd="sng" algn="ctr">
                      <a:solidFill>
                        <a:schemeClr val="tx1">
                          <a:lumMod val="85000"/>
                          <a:lumOff val="1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3"/>
                  </a:ext>
                </a:extLst>
              </a:tr>
              <a:tr h="867866">
                <a:tc>
                  <a:txBody>
                    <a:bodyPr/>
                    <a:lstStyle/>
                    <a:p>
                      <a:pPr algn="l" fontAlgn="b"/>
                      <a:r>
                        <a:rPr lang="ru-RU" sz="2400" b="0" i="0" u="none" strike="noStrike" dirty="0">
                          <a:solidFill>
                            <a:schemeClr val="tx1"/>
                          </a:solidFill>
                          <a:effectLst/>
                          <a:latin typeface="Arial Narrow" panose="020B0606020202030204" pitchFamily="34" charset="0"/>
                        </a:rPr>
                        <a:t> Дрожжановский </a:t>
                      </a:r>
                    </a:p>
                  </a:txBody>
                  <a:tcPr marL="108000" marR="108000" marT="9525" marB="0" anchor="ctr">
                    <a:lnL w="6350" cap="flat" cmpd="sng" algn="ctr">
                      <a:solidFill>
                        <a:schemeClr val="tx1">
                          <a:lumMod val="85000"/>
                          <a:lumOff val="15000"/>
                        </a:schemeClr>
                      </a:solidFill>
                      <a:prstDash val="sysDash"/>
                      <a:round/>
                      <a:headEnd type="none" w="med" len="med"/>
                      <a:tailEnd type="none" w="med" len="med"/>
                    </a:lnL>
                    <a:lnR w="6350" cap="flat" cmpd="sng" algn="ctr">
                      <a:solidFill>
                        <a:schemeClr val="tx1">
                          <a:lumMod val="85000"/>
                          <a:lumOff val="15000"/>
                        </a:schemeClr>
                      </a:solidFill>
                      <a:prstDash val="sysDash"/>
                      <a:round/>
                      <a:headEnd type="none" w="med" len="med"/>
                      <a:tailEnd type="none" w="med" len="med"/>
                    </a:lnR>
                    <a:lnT w="6350" cap="flat" cmpd="sng" algn="ctr">
                      <a:solidFill>
                        <a:schemeClr val="tx1">
                          <a:lumMod val="85000"/>
                          <a:lumOff val="15000"/>
                        </a:schemeClr>
                      </a:solidFill>
                      <a:prstDash val="sysDash"/>
                      <a:round/>
                      <a:headEnd type="none" w="med" len="med"/>
                      <a:tailEnd type="none" w="med" len="med"/>
                    </a:lnT>
                    <a:lnB w="6350" cap="flat" cmpd="sng" algn="ctr">
                      <a:solidFill>
                        <a:schemeClr val="tx1">
                          <a:lumMod val="85000"/>
                          <a:lumOff val="15000"/>
                        </a:schemeClr>
                      </a:solidFill>
                      <a:prstDash val="sysDash"/>
                      <a:round/>
                      <a:headEnd type="none" w="med" len="med"/>
                      <a:tailEnd type="none" w="med" len="med"/>
                    </a:lnB>
                    <a:solidFill>
                      <a:schemeClr val="accent2">
                        <a:lumMod val="40000"/>
                        <a:lumOff val="60000"/>
                      </a:schemeClr>
                    </a:solidFill>
                  </a:tcPr>
                </a:tc>
                <a:tc>
                  <a:txBody>
                    <a:bodyPr/>
                    <a:lstStyle/>
                    <a:p>
                      <a:pPr algn="r" fontAlgn="b"/>
                      <a:r>
                        <a:rPr lang="ru-RU" sz="2400" b="0" i="0" u="none" strike="noStrike" dirty="0">
                          <a:solidFill>
                            <a:schemeClr val="accent1">
                              <a:lumMod val="50000"/>
                            </a:schemeClr>
                          </a:solidFill>
                          <a:effectLst/>
                          <a:latin typeface="Arial Narrow" panose="020B0606020202030204" pitchFamily="34" charset="0"/>
                        </a:rPr>
                        <a:t>2 022</a:t>
                      </a:r>
                    </a:p>
                  </a:txBody>
                  <a:tcPr marL="108000" marR="108000" marT="9525" marB="0" anchor="ctr">
                    <a:lnL w="6350" cap="flat" cmpd="sng" algn="ctr">
                      <a:solidFill>
                        <a:schemeClr val="tx1">
                          <a:lumMod val="85000"/>
                          <a:lumOff val="15000"/>
                        </a:schemeClr>
                      </a:solidFill>
                      <a:prstDash val="sysDash"/>
                      <a:round/>
                      <a:headEnd type="none" w="med" len="med"/>
                      <a:tailEnd type="none" w="med" len="med"/>
                    </a:lnL>
                    <a:lnR w="3175" cap="flat" cmpd="sng" algn="ctr">
                      <a:solidFill>
                        <a:schemeClr val="tx1"/>
                      </a:solidFill>
                      <a:prstDash val="sysDash"/>
                      <a:round/>
                      <a:headEnd type="none" w="med" len="med"/>
                      <a:tailEnd type="none" w="med" len="med"/>
                    </a:lnR>
                    <a:lnT w="6350" cap="flat" cmpd="sng" algn="ctr">
                      <a:solidFill>
                        <a:schemeClr val="tx1">
                          <a:lumMod val="85000"/>
                          <a:lumOff val="15000"/>
                        </a:schemeClr>
                      </a:solidFill>
                      <a:prstDash val="sysDash"/>
                      <a:round/>
                      <a:headEnd type="none" w="med" len="med"/>
                      <a:tailEnd type="none" w="med" len="med"/>
                    </a:lnT>
                    <a:lnB w="6350" cap="flat" cmpd="sng" algn="ctr">
                      <a:solidFill>
                        <a:schemeClr val="tx1">
                          <a:lumMod val="85000"/>
                          <a:lumOff val="15000"/>
                        </a:schemeClr>
                      </a:solidFill>
                      <a:prstDash val="sysDash"/>
                      <a:round/>
                      <a:headEnd type="none" w="med" len="med"/>
                      <a:tailEnd type="none" w="med" len="med"/>
                    </a:lnB>
                    <a:solidFill>
                      <a:schemeClr val="accent2">
                        <a:lumMod val="40000"/>
                        <a:lumOff val="60000"/>
                      </a:schemeClr>
                    </a:solidFill>
                  </a:tcPr>
                </a:tc>
                <a:tc>
                  <a:txBody>
                    <a:bodyPr/>
                    <a:lstStyle/>
                    <a:p>
                      <a:pPr algn="r" fontAlgn="b"/>
                      <a:r>
                        <a:rPr lang="ru-RU" sz="2400" b="0" i="0" u="none" strike="noStrike" dirty="0">
                          <a:solidFill>
                            <a:schemeClr val="accent1">
                              <a:lumMod val="50000"/>
                            </a:schemeClr>
                          </a:solidFill>
                          <a:effectLst/>
                          <a:latin typeface="Arial Narrow" panose="020B0606020202030204" pitchFamily="34" charset="0"/>
                        </a:rPr>
                        <a:t>2 005</a:t>
                      </a:r>
                    </a:p>
                  </a:txBody>
                  <a:tcPr marL="108000" marR="108000" marT="9525" marB="0" anchor="ctr">
                    <a:lnL w="3175" cap="flat" cmpd="sng" algn="ctr">
                      <a:solidFill>
                        <a:schemeClr val="tx1"/>
                      </a:solidFill>
                      <a:prstDash val="sysDash"/>
                      <a:round/>
                      <a:headEnd type="none" w="med" len="med"/>
                      <a:tailEnd type="none" w="med" len="med"/>
                    </a:lnL>
                    <a:lnR w="6350" cap="flat" cmpd="sng" algn="ctr">
                      <a:solidFill>
                        <a:schemeClr val="tx1">
                          <a:lumMod val="85000"/>
                          <a:lumOff val="15000"/>
                        </a:schemeClr>
                      </a:solidFill>
                      <a:prstDash val="sysDash"/>
                      <a:round/>
                      <a:headEnd type="none" w="med" len="med"/>
                      <a:tailEnd type="none" w="med" len="med"/>
                    </a:lnR>
                    <a:lnT w="6350" cap="flat" cmpd="sng" algn="ctr">
                      <a:solidFill>
                        <a:schemeClr val="tx1">
                          <a:lumMod val="85000"/>
                          <a:lumOff val="15000"/>
                        </a:schemeClr>
                      </a:solidFill>
                      <a:prstDash val="sysDash"/>
                      <a:round/>
                      <a:headEnd type="none" w="med" len="med"/>
                      <a:tailEnd type="none" w="med" len="med"/>
                    </a:lnT>
                    <a:lnB w="6350" cap="flat" cmpd="sng" algn="ctr">
                      <a:solidFill>
                        <a:schemeClr val="tx1">
                          <a:lumMod val="85000"/>
                          <a:lumOff val="15000"/>
                        </a:schemeClr>
                      </a:solidFill>
                      <a:prstDash val="sysDash"/>
                      <a:round/>
                      <a:headEnd type="none" w="med" len="med"/>
                      <a:tailEnd type="none" w="med" len="med"/>
                    </a:lnB>
                    <a:solidFill>
                      <a:schemeClr val="accent2">
                        <a:lumMod val="40000"/>
                        <a:lumOff val="60000"/>
                      </a:schemeClr>
                    </a:solidFill>
                  </a:tcPr>
                </a:tc>
                <a:tc>
                  <a:txBody>
                    <a:bodyPr/>
                    <a:lstStyle/>
                    <a:p>
                      <a:pPr algn="r" fontAlgn="b"/>
                      <a:r>
                        <a:rPr lang="ru-RU" sz="2400" b="0" i="0" u="none" strike="noStrike" dirty="0">
                          <a:solidFill>
                            <a:schemeClr val="accent1">
                              <a:lumMod val="50000"/>
                            </a:schemeClr>
                          </a:solidFill>
                          <a:effectLst/>
                          <a:latin typeface="Arial Narrow" panose="020B0606020202030204" pitchFamily="34" charset="0"/>
                        </a:rPr>
                        <a:t>-17</a:t>
                      </a:r>
                    </a:p>
                  </a:txBody>
                  <a:tcPr marL="108000" marR="108000" marT="9525" marB="0" anchor="ctr">
                    <a:lnL w="6350" cap="flat" cmpd="sng" algn="ctr">
                      <a:solidFill>
                        <a:schemeClr val="tx1">
                          <a:lumMod val="85000"/>
                          <a:lumOff val="15000"/>
                        </a:schemeClr>
                      </a:solidFill>
                      <a:prstDash val="sysDash"/>
                      <a:round/>
                      <a:headEnd type="none" w="med" len="med"/>
                      <a:tailEnd type="none" w="med" len="med"/>
                    </a:lnL>
                    <a:lnR w="6350" cap="flat" cmpd="sng" algn="ctr">
                      <a:solidFill>
                        <a:schemeClr val="tx1">
                          <a:lumMod val="85000"/>
                          <a:lumOff val="15000"/>
                        </a:schemeClr>
                      </a:solidFill>
                      <a:prstDash val="sysDash"/>
                      <a:round/>
                      <a:headEnd type="none" w="med" len="med"/>
                      <a:tailEnd type="none" w="med" len="med"/>
                    </a:lnR>
                    <a:lnT w="6350" cap="flat" cmpd="sng" algn="ctr">
                      <a:solidFill>
                        <a:schemeClr val="tx1">
                          <a:lumMod val="85000"/>
                          <a:lumOff val="15000"/>
                        </a:schemeClr>
                      </a:solidFill>
                      <a:prstDash val="sysDash"/>
                      <a:round/>
                      <a:headEnd type="none" w="med" len="med"/>
                      <a:tailEnd type="none" w="med" len="med"/>
                    </a:lnT>
                    <a:lnB w="6350" cap="flat" cmpd="sng" algn="ctr">
                      <a:solidFill>
                        <a:schemeClr val="tx1">
                          <a:lumMod val="85000"/>
                          <a:lumOff val="15000"/>
                        </a:schemeClr>
                      </a:solidFill>
                      <a:prstDash val="sysDash"/>
                      <a:round/>
                      <a:headEnd type="none" w="med" len="med"/>
                      <a:tailEnd type="none" w="med" len="med"/>
                    </a:lnB>
                    <a:solidFill>
                      <a:schemeClr val="accent2">
                        <a:lumMod val="40000"/>
                        <a:lumOff val="60000"/>
                      </a:schemeClr>
                    </a:solidFill>
                  </a:tcPr>
                </a:tc>
                <a:tc>
                  <a:txBody>
                    <a:bodyPr/>
                    <a:lstStyle/>
                    <a:p>
                      <a:pPr algn="r" fontAlgn="b"/>
                      <a:r>
                        <a:rPr lang="ru-RU" sz="2400" b="0" i="0" u="none" strike="noStrike" dirty="0">
                          <a:solidFill>
                            <a:schemeClr val="accent1">
                              <a:lumMod val="50000"/>
                            </a:schemeClr>
                          </a:solidFill>
                          <a:effectLst/>
                          <a:latin typeface="Arial Narrow" panose="020B0606020202030204" pitchFamily="34" charset="0"/>
                        </a:rPr>
                        <a:t>297</a:t>
                      </a:r>
                    </a:p>
                  </a:txBody>
                  <a:tcPr marL="108000" marR="108000" marT="9525" marB="0" anchor="ctr">
                    <a:lnL w="6350" cap="flat" cmpd="sng" algn="ctr">
                      <a:solidFill>
                        <a:schemeClr val="tx1">
                          <a:lumMod val="85000"/>
                          <a:lumOff val="15000"/>
                        </a:schemeClr>
                      </a:solidFill>
                      <a:prstDash val="sysDash"/>
                      <a:round/>
                      <a:headEnd type="none" w="med" len="med"/>
                      <a:tailEnd type="none" w="med" len="med"/>
                    </a:lnL>
                    <a:lnR w="6350" cap="flat" cmpd="sng" algn="ctr">
                      <a:solidFill>
                        <a:schemeClr val="tx1">
                          <a:lumMod val="85000"/>
                          <a:lumOff val="15000"/>
                        </a:schemeClr>
                      </a:solidFill>
                      <a:prstDash val="sysDash"/>
                      <a:round/>
                      <a:headEnd type="none" w="med" len="med"/>
                      <a:tailEnd type="none" w="med" len="med"/>
                    </a:lnR>
                    <a:lnT w="6350" cap="flat" cmpd="sng" algn="ctr">
                      <a:solidFill>
                        <a:schemeClr val="tx1">
                          <a:lumMod val="85000"/>
                          <a:lumOff val="15000"/>
                        </a:schemeClr>
                      </a:solidFill>
                      <a:prstDash val="sysDash"/>
                      <a:round/>
                      <a:headEnd type="none" w="med" len="med"/>
                      <a:tailEnd type="none" w="med" len="med"/>
                    </a:lnT>
                    <a:lnB w="6350" cap="flat" cmpd="sng" algn="ctr">
                      <a:solidFill>
                        <a:schemeClr val="tx1">
                          <a:lumMod val="85000"/>
                          <a:lumOff val="15000"/>
                        </a:schemeClr>
                      </a:solidFill>
                      <a:prstDash val="sysDash"/>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4"/>
                  </a:ext>
                </a:extLst>
              </a:tr>
            </a:tbl>
          </a:graphicData>
        </a:graphic>
      </p:graphicFrame>
      <p:sp>
        <p:nvSpPr>
          <p:cNvPr id="7" name="TextBox 6"/>
          <p:cNvSpPr txBox="1"/>
          <p:nvPr/>
        </p:nvSpPr>
        <p:spPr>
          <a:xfrm>
            <a:off x="10334706" y="983137"/>
            <a:ext cx="1735667" cy="400110"/>
          </a:xfrm>
          <a:prstGeom prst="rect">
            <a:avLst/>
          </a:prstGeom>
          <a:noFill/>
        </p:spPr>
        <p:txBody>
          <a:bodyPr wrap="square" rtlCol="0">
            <a:spAutoFit/>
          </a:bodyPr>
          <a:lstStyle/>
          <a:p>
            <a:pPr algn="r"/>
            <a:r>
              <a:rPr lang="ru-RU" sz="2000" b="1" u="sng" dirty="0" err="1">
                <a:solidFill>
                  <a:srgbClr val="6C7B90"/>
                </a:solidFill>
                <a:latin typeface="Arial Narrow" panose="020B0606020202030204" pitchFamily="34" charset="0"/>
              </a:rPr>
              <a:t>тыс.рублей</a:t>
            </a:r>
            <a:endParaRPr lang="ru-RU" sz="2000" b="1" u="sng" dirty="0">
              <a:solidFill>
                <a:srgbClr val="6C7B90"/>
              </a:solidFill>
              <a:latin typeface="Arial Narrow" panose="020B0606020202030204" pitchFamily="34" charset="0"/>
            </a:endParaRPr>
          </a:p>
        </p:txBody>
      </p:sp>
    </p:spTree>
    <p:extLst>
      <p:ext uri="{BB962C8B-B14F-4D97-AF65-F5344CB8AC3E}">
        <p14:creationId xmlns:p14="http://schemas.microsoft.com/office/powerpoint/2010/main" val="1726321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p:nvPr>
            <p:extLst>
              <p:ext uri="{D42A27DB-BD31-4B8C-83A1-F6EECF244321}">
                <p14:modId xmlns:p14="http://schemas.microsoft.com/office/powerpoint/2010/main" val="3525362395"/>
              </p:ext>
            </p:extLst>
          </p:nvPr>
        </p:nvGraphicFramePr>
        <p:xfrm>
          <a:off x="562708" y="1383324"/>
          <a:ext cx="11419082" cy="5310554"/>
        </p:xfrm>
        <a:graphic>
          <a:graphicData uri="http://schemas.openxmlformats.org/drawingml/2006/chart">
            <c:chart xmlns:c="http://schemas.openxmlformats.org/drawingml/2006/chart" xmlns:r="http://schemas.openxmlformats.org/officeDocument/2006/relationships" r:id="rId3"/>
          </a:graphicData>
        </a:graphic>
      </p:graphicFrame>
      <p:sp>
        <p:nvSpPr>
          <p:cNvPr id="4" name="Текст 2"/>
          <p:cNvSpPr>
            <a:spLocks noGrp="1"/>
          </p:cNvSpPr>
          <p:nvPr>
            <p:ph type="body" sz="quarter" idx="14"/>
          </p:nvPr>
        </p:nvSpPr>
        <p:spPr>
          <a:xfrm>
            <a:off x="890954" y="46039"/>
            <a:ext cx="10949354" cy="5747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Arial Narrow" panose="020B060602020203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Поступление неналоговых доходов в консолидированный  </a:t>
            </a:r>
            <a:br>
              <a:rPr lang="ru-RU" dirty="0"/>
            </a:br>
            <a:r>
              <a:rPr lang="ru-RU" dirty="0"/>
              <a:t>бюджет Республики Татарстан</a:t>
            </a:r>
            <a:endParaRPr lang="ru-RU" dirty="0">
              <a:latin typeface="Arial Narrow" pitchFamily="34" charset="0"/>
            </a:endParaRPr>
          </a:p>
        </p:txBody>
      </p:sp>
      <p:sp>
        <p:nvSpPr>
          <p:cNvPr id="5" name="TextBox 4">
            <a:extLst>
              <a:ext uri="{FF2B5EF4-FFF2-40B4-BE49-F238E27FC236}">
                <a16:creationId xmlns:a16="http://schemas.microsoft.com/office/drawing/2014/main" id="{77471290-0EDD-49FA-AE51-7E09AEC7E2F5}"/>
              </a:ext>
            </a:extLst>
          </p:cNvPr>
          <p:cNvSpPr txBox="1"/>
          <p:nvPr/>
        </p:nvSpPr>
        <p:spPr>
          <a:xfrm>
            <a:off x="720970" y="921658"/>
            <a:ext cx="1883374"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ru-RU" sz="2400" b="1" u="sng" dirty="0" err="1">
                <a:solidFill>
                  <a:srgbClr val="6C7B90"/>
                </a:solidFill>
                <a:latin typeface="Arial Narrow" panose="020B0606020202030204" pitchFamily="34" charset="0"/>
              </a:rPr>
              <a:t>млрд.рублей</a:t>
            </a:r>
            <a:endParaRPr lang="ru-RU" sz="2400" b="1" u="sng" dirty="0">
              <a:solidFill>
                <a:srgbClr val="6C7B90"/>
              </a:solidFill>
              <a:latin typeface="Arial Narrow" panose="020B0606020202030204" pitchFamily="34" charset="0"/>
            </a:endParaRPr>
          </a:p>
        </p:txBody>
      </p:sp>
      <p:sp>
        <p:nvSpPr>
          <p:cNvPr id="6" name="Стрелка вправо 3">
            <a:extLst>
              <a:ext uri="{FF2B5EF4-FFF2-40B4-BE49-F238E27FC236}">
                <a16:creationId xmlns:a16="http://schemas.microsoft.com/office/drawing/2014/main" id="{E613C3D2-A8A1-483F-BF97-60A8FB2DD1D8}"/>
              </a:ext>
            </a:extLst>
          </p:cNvPr>
          <p:cNvSpPr/>
          <p:nvPr/>
        </p:nvSpPr>
        <p:spPr>
          <a:xfrm>
            <a:off x="4387578" y="4479693"/>
            <a:ext cx="1541576" cy="391228"/>
          </a:xfrm>
          <a:prstGeom prst="homePlate">
            <a:avLst/>
          </a:prstGeom>
          <a:solidFill>
            <a:schemeClr val="accent1">
              <a:lumMod val="20000"/>
              <a:lumOff val="80000"/>
            </a:schemeClr>
          </a:solidFill>
          <a:ln>
            <a:noFill/>
          </a:ln>
          <a:scene3d>
            <a:camera prst="orthographicFront">
              <a:rot lat="0" lon="0" rev="20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2400" b="1" dirty="0">
                <a:solidFill>
                  <a:srgbClr val="FF0000"/>
                </a:solidFill>
                <a:latin typeface="Arial Narrow" panose="020B0606020202030204" pitchFamily="34" charset="0"/>
              </a:rPr>
              <a:t>44%</a:t>
            </a:r>
          </a:p>
        </p:txBody>
      </p:sp>
      <p:sp>
        <p:nvSpPr>
          <p:cNvPr id="8" name="Стрелка вправо 8">
            <a:extLst>
              <a:ext uri="{FF2B5EF4-FFF2-40B4-BE49-F238E27FC236}">
                <a16:creationId xmlns:a16="http://schemas.microsoft.com/office/drawing/2014/main" id="{DD713AA5-334B-4ABC-94AF-CCE26D251922}"/>
              </a:ext>
            </a:extLst>
          </p:cNvPr>
          <p:cNvSpPr/>
          <p:nvPr/>
        </p:nvSpPr>
        <p:spPr>
          <a:xfrm rot="1206730">
            <a:off x="4279493" y="3173932"/>
            <a:ext cx="1630531" cy="400416"/>
          </a:xfrm>
          <a:prstGeom prst="homePlat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2400" b="1" dirty="0">
                <a:solidFill>
                  <a:srgbClr val="FF0000"/>
                </a:solidFill>
                <a:latin typeface="Arial Narrow" panose="020B0606020202030204" pitchFamily="34" charset="0"/>
              </a:rPr>
              <a:t>88%</a:t>
            </a:r>
          </a:p>
        </p:txBody>
      </p:sp>
      <p:sp>
        <p:nvSpPr>
          <p:cNvPr id="9" name="Стрелка вправо 9">
            <a:extLst>
              <a:ext uri="{FF2B5EF4-FFF2-40B4-BE49-F238E27FC236}">
                <a16:creationId xmlns:a16="http://schemas.microsoft.com/office/drawing/2014/main" id="{8144BACD-7AA9-4C09-9E22-1FD0FDBC981D}"/>
              </a:ext>
            </a:extLst>
          </p:cNvPr>
          <p:cNvSpPr/>
          <p:nvPr/>
        </p:nvSpPr>
        <p:spPr>
          <a:xfrm rot="21188030">
            <a:off x="7729686" y="4632483"/>
            <a:ext cx="1511887" cy="337167"/>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2400" b="1" dirty="0">
                <a:solidFill>
                  <a:schemeClr val="accent3">
                    <a:lumMod val="50000"/>
                  </a:schemeClr>
                </a:solidFill>
                <a:latin typeface="Arial Narrow" panose="020B0606020202030204" pitchFamily="34" charset="0"/>
              </a:rPr>
              <a:t>125%</a:t>
            </a:r>
          </a:p>
        </p:txBody>
      </p:sp>
      <p:sp>
        <p:nvSpPr>
          <p:cNvPr id="10" name="TextBox 9">
            <a:extLst>
              <a:ext uri="{FF2B5EF4-FFF2-40B4-BE49-F238E27FC236}">
                <a16:creationId xmlns:a16="http://schemas.microsoft.com/office/drawing/2014/main" id="{73B02B59-8EFC-4E86-A4B8-1A975F73BDA0}"/>
              </a:ext>
            </a:extLst>
          </p:cNvPr>
          <p:cNvSpPr txBox="1"/>
          <p:nvPr/>
        </p:nvSpPr>
        <p:spPr>
          <a:xfrm>
            <a:off x="2942552" y="1744625"/>
            <a:ext cx="911814" cy="52319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2800" b="1" dirty="0">
                <a:solidFill>
                  <a:prstClr val="black"/>
                </a:solidFill>
                <a:latin typeface="Arial Narrow" pitchFamily="34" charset="0"/>
                <a:cs typeface="Arial" panose="020B0604020202020204" pitchFamily="34" charset="0"/>
              </a:rPr>
              <a:t>8,6</a:t>
            </a:r>
          </a:p>
        </p:txBody>
      </p:sp>
      <p:sp>
        <p:nvSpPr>
          <p:cNvPr id="11" name="TextBox 9">
            <a:extLst>
              <a:ext uri="{FF2B5EF4-FFF2-40B4-BE49-F238E27FC236}">
                <a16:creationId xmlns:a16="http://schemas.microsoft.com/office/drawing/2014/main" id="{D792D4C3-812E-4003-A51A-6A02C2F2F9F2}"/>
              </a:ext>
            </a:extLst>
          </p:cNvPr>
          <p:cNvSpPr txBox="1"/>
          <p:nvPr/>
        </p:nvSpPr>
        <p:spPr>
          <a:xfrm>
            <a:off x="6365631" y="2905804"/>
            <a:ext cx="911814" cy="52319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2800" b="1" dirty="0">
                <a:solidFill>
                  <a:prstClr val="black"/>
                </a:solidFill>
                <a:latin typeface="Arial Narrow" pitchFamily="34" charset="0"/>
                <a:cs typeface="Arial" panose="020B0604020202020204" pitchFamily="34" charset="0"/>
              </a:rPr>
              <a:t>5,2</a:t>
            </a:r>
          </a:p>
        </p:txBody>
      </p:sp>
      <p:sp>
        <p:nvSpPr>
          <p:cNvPr id="12" name="TextBox 9">
            <a:extLst>
              <a:ext uri="{FF2B5EF4-FFF2-40B4-BE49-F238E27FC236}">
                <a16:creationId xmlns:a16="http://schemas.microsoft.com/office/drawing/2014/main" id="{F3A1A9B8-F413-4A40-B42A-7819DD6234C2}"/>
              </a:ext>
            </a:extLst>
          </p:cNvPr>
          <p:cNvSpPr txBox="1"/>
          <p:nvPr/>
        </p:nvSpPr>
        <p:spPr>
          <a:xfrm>
            <a:off x="9694162" y="2569396"/>
            <a:ext cx="911814" cy="52319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2800" b="1" dirty="0">
                <a:solidFill>
                  <a:prstClr val="black"/>
                </a:solidFill>
                <a:latin typeface="Arial Narrow" pitchFamily="34" charset="0"/>
                <a:cs typeface="Arial" panose="020B0604020202020204" pitchFamily="34" charset="0"/>
              </a:rPr>
              <a:t>6,3</a:t>
            </a:r>
          </a:p>
        </p:txBody>
      </p:sp>
    </p:spTree>
    <p:extLst>
      <p:ext uri="{BB962C8B-B14F-4D97-AF65-F5344CB8AC3E}">
        <p14:creationId xmlns:p14="http://schemas.microsoft.com/office/powerpoint/2010/main" val="7205795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wipe(down)">
                                      <p:cBhvr>
                                        <p:cTn id="7" dur="400"/>
                                        <p:tgtEl>
                                          <p:spTgt spid="3">
                                            <p:graphicEl>
                                              <a:chart seriesIdx="-4" categoryIdx="0" bldStep="category"/>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wipe(down)">
                                      <p:cBhvr>
                                        <p:cTn id="10" dur="400"/>
                                        <p:tgtEl>
                                          <p:spTgt spid="3">
                                            <p:graphicEl>
                                              <a:chart seriesIdx="-4" categoryIdx="1" bldStep="category"/>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graphicEl>
                                              <a:chart seriesIdx="-4" categoryIdx="2" bldStep="category"/>
                                            </p:graphicEl>
                                          </p:spTgt>
                                        </p:tgtEl>
                                        <p:attrNameLst>
                                          <p:attrName>style.visibility</p:attrName>
                                        </p:attrNameLst>
                                      </p:cBhvr>
                                      <p:to>
                                        <p:strVal val="visible"/>
                                      </p:to>
                                    </p:set>
                                    <p:animEffect transition="in" filter="wipe(down)">
                                      <p:cBhvr>
                                        <p:cTn id="13" dur="400"/>
                                        <p:tgtEl>
                                          <p:spTgt spid="3">
                                            <p:graphicEl>
                                              <a:chart seriesIdx="-4" categoryIdx="2" bldStep="category"/>
                                            </p:graphicEl>
                                          </p:spTgt>
                                        </p:tgtEl>
                                      </p:cBhvr>
                                    </p:animEffect>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9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category" animBg="0"/>
        </p:bldSub>
      </p:bldGraphic>
      <p:bldP spid="6" grpId="0" animBg="1"/>
      <p:bldP spid="8" grpId="0" animBg="1"/>
      <p:bldP spid="9" grpId="0" animBg="1"/>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4"/>
          </p:nvPr>
        </p:nvSpPr>
        <p:spPr/>
        <p:txBody>
          <a:bodyPr>
            <a:noAutofit/>
          </a:bodyPr>
          <a:lstStyle/>
          <a:p>
            <a:r>
              <a:rPr lang="ru-RU" dirty="0">
                <a:ea typeface="Arial Unicode MS" pitchFamily="34" charset="-128"/>
                <a:cs typeface="Arial Unicode MS" pitchFamily="34" charset="-128"/>
              </a:rPr>
              <a:t>Структура неналоговых доходов местных  бюджетов  Республики Татарстан в </a:t>
            </a:r>
            <a:r>
              <a:rPr lang="en-US" dirty="0">
                <a:ea typeface="Arial Unicode MS" pitchFamily="34" charset="-128"/>
                <a:cs typeface="Arial Unicode MS" pitchFamily="34" charset="-128"/>
              </a:rPr>
              <a:t>I</a:t>
            </a:r>
            <a:r>
              <a:rPr lang="ru-RU" dirty="0">
                <a:ea typeface="Arial Unicode MS" pitchFamily="34" charset="-128"/>
                <a:cs typeface="Arial Unicode MS" pitchFamily="34" charset="-128"/>
              </a:rPr>
              <a:t> полугодии 2021 года</a:t>
            </a:r>
          </a:p>
        </p:txBody>
      </p:sp>
      <p:graphicFrame>
        <p:nvGraphicFramePr>
          <p:cNvPr id="5" name="Диаграмма 4"/>
          <p:cNvGraphicFramePr/>
          <p:nvPr/>
        </p:nvGraphicFramePr>
        <p:xfrm>
          <a:off x="859536" y="850392"/>
          <a:ext cx="10981943" cy="562355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2"/>
          <p:cNvSpPr txBox="1"/>
          <p:nvPr/>
        </p:nvSpPr>
        <p:spPr>
          <a:xfrm>
            <a:off x="2942807" y="2773059"/>
            <a:ext cx="2422930" cy="1600438"/>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ru-RU" sz="2800" b="1" dirty="0">
                <a:solidFill>
                  <a:schemeClr val="tx1"/>
                </a:solidFill>
                <a:latin typeface="Arial Narrow" panose="020B0606020202030204" pitchFamily="34" charset="0"/>
                <a:ea typeface="Arial Unicode MS" pitchFamily="34" charset="-128"/>
                <a:cs typeface="Arial" panose="020B0604020202020204" pitchFamily="34" charset="0"/>
              </a:rPr>
              <a:t>ВСЕГО</a:t>
            </a:r>
            <a:r>
              <a:rPr lang="en-US" sz="2800" b="1" dirty="0">
                <a:solidFill>
                  <a:schemeClr val="accent1">
                    <a:lumMod val="50000"/>
                  </a:schemeClr>
                </a:solidFill>
                <a:latin typeface="Arial Narrow" panose="020B0606020202030204" pitchFamily="34" charset="0"/>
                <a:ea typeface="Arial Unicode MS" pitchFamily="34" charset="-128"/>
                <a:cs typeface="Arial" panose="020B0604020202020204" pitchFamily="34" charset="0"/>
              </a:rPr>
              <a:t> </a:t>
            </a:r>
            <a:br>
              <a:rPr lang="ru-RU" sz="2800" b="1" dirty="0">
                <a:solidFill>
                  <a:schemeClr val="accent1">
                    <a:lumMod val="50000"/>
                  </a:schemeClr>
                </a:solidFill>
                <a:latin typeface="Arial Narrow" panose="020B0606020202030204" pitchFamily="34" charset="0"/>
                <a:ea typeface="Arial Unicode MS" pitchFamily="34" charset="-128"/>
                <a:cs typeface="Arial" panose="020B0604020202020204" pitchFamily="34" charset="0"/>
              </a:rPr>
            </a:br>
            <a:r>
              <a:rPr lang="ru-RU" sz="3200" b="1" dirty="0">
                <a:solidFill>
                  <a:schemeClr val="accent1">
                    <a:lumMod val="50000"/>
                  </a:schemeClr>
                </a:solidFill>
                <a:latin typeface="Arial Narrow" panose="020B0606020202030204" pitchFamily="34" charset="0"/>
                <a:ea typeface="Arial Unicode MS" pitchFamily="34" charset="-128"/>
                <a:cs typeface="Arial" panose="020B0604020202020204" pitchFamily="34" charset="0"/>
              </a:rPr>
              <a:t>3 328,6 </a:t>
            </a:r>
            <a:r>
              <a:rPr lang="ru-RU" sz="2800" b="1" dirty="0" err="1">
                <a:solidFill>
                  <a:schemeClr val="accent1">
                    <a:lumMod val="50000"/>
                  </a:schemeClr>
                </a:solidFill>
                <a:latin typeface="Arial Narrow" panose="020B0606020202030204" pitchFamily="34" charset="0"/>
                <a:ea typeface="Arial Unicode MS" pitchFamily="34" charset="-128"/>
                <a:cs typeface="Arial" panose="020B0604020202020204" pitchFamily="34" charset="0"/>
              </a:rPr>
              <a:t>млн.рублей</a:t>
            </a:r>
            <a:endParaRPr lang="ru-RU" sz="2800" b="1" dirty="0">
              <a:solidFill>
                <a:schemeClr val="accent1">
                  <a:lumMod val="50000"/>
                </a:schemeClr>
              </a:solidFill>
              <a:latin typeface="Arial Narrow" panose="020B0606020202030204" pitchFamily="34" charset="0"/>
              <a:ea typeface="Arial Unicode MS" pitchFamily="34" charset="-128"/>
              <a:cs typeface="Arial" panose="020B0604020202020204" pitchFamily="34" charset="0"/>
            </a:endParaRPr>
          </a:p>
        </p:txBody>
      </p:sp>
    </p:spTree>
    <p:extLst>
      <p:ext uri="{BB962C8B-B14F-4D97-AF65-F5344CB8AC3E}">
        <p14:creationId xmlns:p14="http://schemas.microsoft.com/office/powerpoint/2010/main" val="17595224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heel(1)">
                                      <p:cBhvr>
                                        <p:cTn id="7" dur="1000"/>
                                        <p:tgtEl>
                                          <p:spTgt spid="5">
                                            <p:graphicEl>
                                              <a:chart seriesIdx="0" categoryIdx="-4" bldStep="series"/>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4"/>
          </p:nvPr>
        </p:nvSpPr>
        <p:spPr>
          <a:xfrm>
            <a:off x="907072" y="46039"/>
            <a:ext cx="11155973" cy="751130"/>
          </a:xfrm>
        </p:spPr>
        <p:txBody>
          <a:bodyPr>
            <a:noAutofit/>
          </a:bodyPr>
          <a:lstStyle/>
          <a:p>
            <a:r>
              <a:rPr lang="ru-RU" sz="2400" dirty="0"/>
              <a:t>Муниципалитеты, допустившие снижение по арендным платежам, которое </a:t>
            </a:r>
            <a:br>
              <a:rPr lang="ru-RU" sz="2400" dirty="0"/>
            </a:br>
            <a:r>
              <a:rPr lang="ru-RU" sz="2400" dirty="0"/>
              <a:t>может быть </a:t>
            </a:r>
            <a:r>
              <a:rPr lang="ru-RU" sz="2400" dirty="0">
                <a:solidFill>
                  <a:srgbClr val="FF0000"/>
                </a:solidFill>
              </a:rPr>
              <a:t>полностью </a:t>
            </a:r>
            <a:r>
              <a:rPr lang="ru-RU" sz="2400" dirty="0"/>
              <a:t>компенсировано задолженностью</a:t>
            </a:r>
          </a:p>
        </p:txBody>
      </p:sp>
      <p:sp>
        <p:nvSpPr>
          <p:cNvPr id="3" name="TextBox 2"/>
          <p:cNvSpPr txBox="1"/>
          <p:nvPr/>
        </p:nvSpPr>
        <p:spPr>
          <a:xfrm>
            <a:off x="10219772" y="756466"/>
            <a:ext cx="1735667" cy="430887"/>
          </a:xfrm>
          <a:prstGeom prst="rect">
            <a:avLst/>
          </a:prstGeom>
          <a:noFill/>
        </p:spPr>
        <p:txBody>
          <a:bodyPr wrap="square" rtlCol="0">
            <a:spAutoFit/>
          </a:bodyPr>
          <a:lstStyle/>
          <a:p>
            <a:pPr algn="r"/>
            <a:r>
              <a:rPr lang="ru-RU" sz="2200" b="1" u="sng" dirty="0" err="1">
                <a:solidFill>
                  <a:srgbClr val="6C7B90"/>
                </a:solidFill>
                <a:latin typeface="Arial Narrow" panose="020B0606020202030204" pitchFamily="34" charset="0"/>
              </a:rPr>
              <a:t>тыс.рублей</a:t>
            </a:r>
            <a:endParaRPr lang="ru-RU" sz="2200" b="1" u="sng" dirty="0">
              <a:solidFill>
                <a:srgbClr val="6C7B90"/>
              </a:solidFill>
              <a:latin typeface="Arial Narrow" panose="020B0606020202030204"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245767221"/>
              </p:ext>
            </p:extLst>
          </p:nvPr>
        </p:nvGraphicFramePr>
        <p:xfrm>
          <a:off x="907072" y="1187353"/>
          <a:ext cx="11048367" cy="5243592"/>
        </p:xfrm>
        <a:graphic>
          <a:graphicData uri="http://schemas.openxmlformats.org/drawingml/2006/table">
            <a:tbl>
              <a:tblPr/>
              <a:tblGrid>
                <a:gridCol w="3439334">
                  <a:extLst>
                    <a:ext uri="{9D8B030D-6E8A-4147-A177-3AD203B41FA5}">
                      <a16:colId xmlns:a16="http://schemas.microsoft.com/office/drawing/2014/main" val="20000"/>
                    </a:ext>
                  </a:extLst>
                </a:gridCol>
                <a:gridCol w="1844413">
                  <a:extLst>
                    <a:ext uri="{9D8B030D-6E8A-4147-A177-3AD203B41FA5}">
                      <a16:colId xmlns:a16="http://schemas.microsoft.com/office/drawing/2014/main" val="20002"/>
                    </a:ext>
                  </a:extLst>
                </a:gridCol>
                <a:gridCol w="1425832">
                  <a:extLst>
                    <a:ext uri="{9D8B030D-6E8A-4147-A177-3AD203B41FA5}">
                      <a16:colId xmlns:a16="http://schemas.microsoft.com/office/drawing/2014/main" val="20003"/>
                    </a:ext>
                  </a:extLst>
                </a:gridCol>
                <a:gridCol w="1879041">
                  <a:extLst>
                    <a:ext uri="{9D8B030D-6E8A-4147-A177-3AD203B41FA5}">
                      <a16:colId xmlns:a16="http://schemas.microsoft.com/office/drawing/2014/main" val="20005"/>
                    </a:ext>
                  </a:extLst>
                </a:gridCol>
                <a:gridCol w="2459747">
                  <a:extLst>
                    <a:ext uri="{9D8B030D-6E8A-4147-A177-3AD203B41FA5}">
                      <a16:colId xmlns:a16="http://schemas.microsoft.com/office/drawing/2014/main" val="20006"/>
                    </a:ext>
                  </a:extLst>
                </a:gridCol>
              </a:tblGrid>
              <a:tr h="920739">
                <a:tc rowSpan="2">
                  <a:txBody>
                    <a:bodyPr/>
                    <a:lstStyle/>
                    <a:p>
                      <a:pPr algn="ctr" fontAlgn="ctr"/>
                      <a:r>
                        <a:rPr lang="ru-RU" sz="2400" b="1" i="0" u="none" strike="noStrike" dirty="0">
                          <a:solidFill>
                            <a:schemeClr val="bg1"/>
                          </a:solidFill>
                          <a:effectLst/>
                          <a:latin typeface="Arial Narrow" panose="020B0606020202030204" pitchFamily="34" charset="0"/>
                        </a:rPr>
                        <a:t>Район (город)</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2400" b="1" i="0" u="none" strike="noStrike" dirty="0">
                          <a:solidFill>
                            <a:schemeClr val="bg1"/>
                          </a:solidFill>
                          <a:effectLst/>
                          <a:latin typeface="Arial Narrow" panose="020B0606020202030204" pitchFamily="34" charset="0"/>
                        </a:rPr>
                        <a:t>Поступления за </a:t>
                      </a:r>
                      <a:r>
                        <a:rPr lang="en-US" sz="2400" b="1" i="0" u="none" strike="noStrike" dirty="0">
                          <a:solidFill>
                            <a:schemeClr val="bg1"/>
                          </a:solidFill>
                          <a:effectLst/>
                          <a:latin typeface="Arial Narrow" panose="020B0606020202030204" pitchFamily="34" charset="0"/>
                        </a:rPr>
                        <a:t>I</a:t>
                      </a:r>
                      <a:r>
                        <a:rPr lang="ru-RU" sz="2400" b="1" i="0" u="none" strike="noStrike" dirty="0">
                          <a:solidFill>
                            <a:schemeClr val="bg1"/>
                          </a:solidFill>
                          <a:effectLst/>
                          <a:latin typeface="Arial Narrow" panose="020B0606020202030204" pitchFamily="34" charset="0"/>
                        </a:rPr>
                        <a:t> полугодие</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tc hMerge="1">
                  <a:txBody>
                    <a:bodyPr/>
                    <a:lstStyle/>
                    <a:p>
                      <a:pPr algn="ctr" fontAlgn="ctr"/>
                      <a:endParaRPr lang="ru-RU" sz="1600" b="1" i="0" u="none" strike="noStrike" dirty="0">
                        <a:solidFill>
                          <a:schemeClr val="bg1"/>
                        </a:solidFill>
                        <a:effectLst/>
                        <a:latin typeface="Arial Narrow" panose="020B0606020202030204" pitchFamily="34" charset="0"/>
                      </a:endParaRP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lumMod val="75000"/>
                      </a:schemeClr>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2400" b="1" i="0" u="none" strike="noStrike" kern="1200" dirty="0">
                          <a:solidFill>
                            <a:schemeClr val="bg1"/>
                          </a:solidFill>
                          <a:effectLst/>
                          <a:latin typeface="Arial Narrow" panose="020B0606020202030204" pitchFamily="34" charset="0"/>
                          <a:ea typeface="+mn-ea"/>
                          <a:cs typeface="+mn-cs"/>
                        </a:rPr>
                        <a:t>Отклонение </a:t>
                      </a:r>
                    </a:p>
                    <a:p>
                      <a:pPr marL="0" marR="0" indent="0" algn="ctr" defTabSz="914400" rtl="0" eaLnBrk="1" fontAlgn="ctr" latinLnBrk="0" hangingPunct="1">
                        <a:lnSpc>
                          <a:spcPct val="100000"/>
                        </a:lnSpc>
                        <a:spcBef>
                          <a:spcPts val="0"/>
                        </a:spcBef>
                        <a:spcAft>
                          <a:spcPts val="0"/>
                        </a:spcAft>
                        <a:buClrTx/>
                        <a:buSzTx/>
                        <a:buFontTx/>
                        <a:buNone/>
                        <a:tabLst/>
                        <a:defRPr/>
                      </a:pPr>
                      <a:r>
                        <a:rPr lang="ru-RU" sz="2400" b="1" i="0" u="none" strike="noStrike" dirty="0">
                          <a:solidFill>
                            <a:schemeClr val="bg1"/>
                          </a:solidFill>
                          <a:effectLst/>
                          <a:latin typeface="Arial Narrow" panose="020B0606020202030204" pitchFamily="34" charset="0"/>
                        </a:rPr>
                        <a:t>2021</a:t>
                      </a:r>
                      <a:r>
                        <a:rPr lang="ru-RU" sz="2400" b="1" i="0" u="none" strike="noStrike" kern="1200" dirty="0">
                          <a:solidFill>
                            <a:schemeClr val="bg1"/>
                          </a:solidFill>
                          <a:effectLst/>
                          <a:latin typeface="Arial Narrow" panose="020B0606020202030204" pitchFamily="34" charset="0"/>
                          <a:ea typeface="+mn-ea"/>
                          <a:cs typeface="+mn-cs"/>
                        </a:rPr>
                        <a:t> к</a:t>
                      </a:r>
                      <a:r>
                        <a:rPr lang="ru-RU" sz="2400" b="1" i="0" u="none" strike="noStrike" dirty="0">
                          <a:solidFill>
                            <a:schemeClr val="bg1"/>
                          </a:solidFill>
                          <a:effectLst/>
                          <a:latin typeface="Arial Narrow" panose="020B0606020202030204" pitchFamily="34" charset="0"/>
                        </a:rPr>
                        <a:t> 2020</a:t>
                      </a:r>
                      <a:endParaRPr lang="ru-RU" sz="2400" b="1" i="0" u="none" strike="noStrike" kern="1200" dirty="0">
                        <a:solidFill>
                          <a:schemeClr val="bg1"/>
                        </a:solidFill>
                        <a:effectLst/>
                        <a:latin typeface="Arial Narrow" panose="020B0606020202030204" pitchFamily="34" charset="0"/>
                        <a:ea typeface="+mn-ea"/>
                        <a:cs typeface="+mn-cs"/>
                      </a:endParaRPr>
                    </a:p>
                  </a:txBody>
                  <a:tcPr marL="9525" marR="9525" marT="9525" marB="0" anchor="ctr">
                    <a:lnL w="6350"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tc rowSpan="2">
                  <a:txBody>
                    <a:bodyPr/>
                    <a:lstStyle/>
                    <a:p>
                      <a:pPr algn="ctr" fontAlgn="b"/>
                      <a:r>
                        <a:rPr lang="ru-RU" sz="2400" b="1" i="0" u="none" strike="noStrike" dirty="0">
                          <a:solidFill>
                            <a:schemeClr val="bg1"/>
                          </a:solidFill>
                          <a:effectLst/>
                          <a:latin typeface="Arial Narrow" panose="020B0606020202030204" pitchFamily="34" charset="0"/>
                        </a:rPr>
                        <a:t>Задолженность</a:t>
                      </a:r>
                      <a:br>
                        <a:rPr lang="ru-RU" sz="2400" b="1" i="0" u="none" strike="noStrike" dirty="0">
                          <a:solidFill>
                            <a:schemeClr val="bg1"/>
                          </a:solidFill>
                          <a:effectLst/>
                          <a:latin typeface="Arial Narrow" panose="020B0606020202030204" pitchFamily="34" charset="0"/>
                        </a:rPr>
                      </a:br>
                      <a:r>
                        <a:rPr lang="ru-RU" sz="2400" b="1" i="0" u="none" strike="noStrike" dirty="0">
                          <a:solidFill>
                            <a:schemeClr val="bg1"/>
                          </a:solidFill>
                          <a:effectLst/>
                          <a:latin typeface="Arial Narrow" panose="020B0606020202030204" pitchFamily="34" charset="0"/>
                        </a:rPr>
                        <a:t> на 1.07.2021</a:t>
                      </a:r>
                    </a:p>
                  </a:txBody>
                  <a:tcPr marL="72000" marR="72000" marT="7620" marB="0" anchor="ctr">
                    <a:lnL w="3175"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lumMod val="75000"/>
                      </a:schemeClr>
                    </a:solidFill>
                  </a:tcPr>
                </a:tc>
                <a:extLst>
                  <a:ext uri="{0D108BD9-81ED-4DB2-BD59-A6C34878D82A}">
                    <a16:rowId xmlns:a16="http://schemas.microsoft.com/office/drawing/2014/main" val="10000"/>
                  </a:ext>
                </a:extLst>
              </a:tr>
              <a:tr h="665057">
                <a:tc vMerge="1">
                  <a:txBody>
                    <a:bodyPr/>
                    <a:lstStyle/>
                    <a:p>
                      <a:endParaRPr lang="ru-RU"/>
                    </a:p>
                  </a:txBody>
                  <a:tcPr/>
                </a:tc>
                <a:tc>
                  <a:txBody>
                    <a:bodyPr/>
                    <a:lstStyle/>
                    <a:p>
                      <a:pPr algn="ctr" fontAlgn="ctr"/>
                      <a:r>
                        <a:rPr lang="ru-RU" sz="2400" b="1" i="0" u="none" strike="noStrike" dirty="0">
                          <a:solidFill>
                            <a:schemeClr val="bg1"/>
                          </a:solidFill>
                          <a:effectLst/>
                          <a:latin typeface="Arial Narrow" panose="020B0606020202030204" pitchFamily="34" charset="0"/>
                        </a:rPr>
                        <a:t>2020</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tc>
                  <a:txBody>
                    <a:bodyPr/>
                    <a:lstStyle/>
                    <a:p>
                      <a:pPr algn="ctr" fontAlgn="ctr"/>
                      <a:r>
                        <a:rPr lang="ru-RU" sz="2400" b="1" i="0" u="none" strike="noStrike" dirty="0">
                          <a:solidFill>
                            <a:schemeClr val="bg1"/>
                          </a:solidFill>
                          <a:effectLst/>
                          <a:latin typeface="Arial Narrow" panose="020B0606020202030204" pitchFamily="34" charset="0"/>
                        </a:rPr>
                        <a:t>2021</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1"/>
                  </a:ext>
                </a:extLst>
              </a:tr>
              <a:tr h="600812">
                <a:tc>
                  <a:txBody>
                    <a:bodyPr/>
                    <a:lstStyle/>
                    <a:p>
                      <a:pPr algn="l" fontAlgn="ctr"/>
                      <a:r>
                        <a:rPr lang="ru-RU" sz="2400" b="0" i="0" u="none" strike="noStrike" dirty="0">
                          <a:solidFill>
                            <a:schemeClr val="tx1"/>
                          </a:solidFill>
                          <a:effectLst/>
                          <a:latin typeface="Arial Narrow" panose="020B0606020202030204" pitchFamily="34" charset="0"/>
                        </a:rPr>
                        <a:t>Нижнекамский</a:t>
                      </a:r>
                    </a:p>
                  </a:txBody>
                  <a:tcPr marL="108000" marR="9525"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103 097</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93 889</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-9 208</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17</a:t>
                      </a:r>
                      <a:r>
                        <a:rPr lang="ru-RU" sz="2400" b="0" i="0" u="none" strike="noStrike" baseline="0" dirty="0">
                          <a:solidFill>
                            <a:schemeClr val="accent1">
                              <a:lumMod val="50000"/>
                            </a:schemeClr>
                          </a:solidFill>
                          <a:effectLst/>
                          <a:latin typeface="Arial Narrow" panose="020B0606020202030204" pitchFamily="34" charset="0"/>
                        </a:rPr>
                        <a:t> </a:t>
                      </a:r>
                      <a:r>
                        <a:rPr lang="ru-RU" sz="2400" b="0" i="0" u="none" strike="noStrike" dirty="0">
                          <a:solidFill>
                            <a:schemeClr val="accent1">
                              <a:lumMod val="50000"/>
                            </a:schemeClr>
                          </a:solidFill>
                          <a:effectLst/>
                          <a:latin typeface="Arial Narrow" panose="020B0606020202030204" pitchFamily="34" charset="0"/>
                        </a:rPr>
                        <a:t>258</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2"/>
                  </a:ext>
                </a:extLst>
              </a:tr>
              <a:tr h="566107">
                <a:tc>
                  <a:txBody>
                    <a:bodyPr/>
                    <a:lstStyle/>
                    <a:p>
                      <a:pPr algn="l" fontAlgn="ctr"/>
                      <a:r>
                        <a:rPr lang="ru-RU" sz="2400" b="0" i="0" u="none" strike="noStrike" dirty="0">
                          <a:solidFill>
                            <a:schemeClr val="tx1"/>
                          </a:solidFill>
                          <a:effectLst/>
                          <a:latin typeface="Arial Narrow" panose="020B0606020202030204" pitchFamily="34" charset="0"/>
                        </a:rPr>
                        <a:t>Высокогорский</a:t>
                      </a:r>
                    </a:p>
                  </a:txBody>
                  <a:tcPr marL="108000" marR="9525"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10 550</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9 091</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a:solidFill>
                            <a:schemeClr val="accent1">
                              <a:lumMod val="50000"/>
                            </a:schemeClr>
                          </a:solidFill>
                          <a:effectLst/>
                          <a:latin typeface="Arial Narrow" panose="020B0606020202030204" pitchFamily="34" charset="0"/>
                        </a:rPr>
                        <a:t>-1 459</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a:solidFill>
                            <a:schemeClr val="accent1">
                              <a:lumMod val="50000"/>
                            </a:schemeClr>
                          </a:solidFill>
                          <a:effectLst/>
                          <a:latin typeface="Arial Narrow" panose="020B0606020202030204" pitchFamily="34" charset="0"/>
                        </a:rPr>
                        <a:t>3 418</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3"/>
                  </a:ext>
                </a:extLst>
              </a:tr>
              <a:tr h="582283">
                <a:tc>
                  <a:txBody>
                    <a:bodyPr/>
                    <a:lstStyle/>
                    <a:p>
                      <a:pPr algn="l" fontAlgn="ctr"/>
                      <a:r>
                        <a:rPr lang="ru-RU" sz="2400" b="0" i="0" u="none" strike="noStrike" dirty="0">
                          <a:solidFill>
                            <a:schemeClr val="tx1"/>
                          </a:solidFill>
                          <a:effectLst/>
                          <a:latin typeface="Arial Narrow" panose="020B0606020202030204" pitchFamily="34" charset="0"/>
                        </a:rPr>
                        <a:t>Рыбно-</a:t>
                      </a:r>
                      <a:r>
                        <a:rPr lang="ru-RU" sz="2400" b="0" i="0" u="none" strike="noStrike" dirty="0" err="1">
                          <a:solidFill>
                            <a:schemeClr val="tx1"/>
                          </a:solidFill>
                          <a:effectLst/>
                          <a:latin typeface="Arial Narrow" panose="020B0606020202030204" pitchFamily="34" charset="0"/>
                        </a:rPr>
                        <a:t>Слободский</a:t>
                      </a:r>
                      <a:endParaRPr lang="ru-RU" sz="2400" b="0" i="0" u="none" strike="noStrike" dirty="0">
                        <a:solidFill>
                          <a:schemeClr val="tx1"/>
                        </a:solidFill>
                        <a:effectLst/>
                        <a:latin typeface="Arial Narrow" panose="020B0606020202030204" pitchFamily="34" charset="0"/>
                      </a:endParaRPr>
                    </a:p>
                  </a:txBody>
                  <a:tcPr marL="108000" marR="9525"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2 841</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2 017</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-824</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1 746</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4"/>
                  </a:ext>
                </a:extLst>
              </a:tr>
              <a:tr h="582284">
                <a:tc>
                  <a:txBody>
                    <a:bodyPr/>
                    <a:lstStyle/>
                    <a:p>
                      <a:pPr algn="l" fontAlgn="ctr"/>
                      <a:r>
                        <a:rPr lang="ru-RU" sz="2400" b="0" i="0" u="none" strike="noStrike" dirty="0" err="1">
                          <a:solidFill>
                            <a:schemeClr val="tx1"/>
                          </a:solidFill>
                          <a:effectLst/>
                          <a:latin typeface="Arial Narrow" panose="020B0606020202030204" pitchFamily="34" charset="0"/>
                        </a:rPr>
                        <a:t>Агрызский</a:t>
                      </a:r>
                      <a:endParaRPr lang="ru-RU" sz="2400" b="0" i="0" u="none" strike="noStrike" dirty="0">
                        <a:solidFill>
                          <a:schemeClr val="tx1"/>
                        </a:solidFill>
                        <a:effectLst/>
                        <a:latin typeface="Arial Narrow" panose="020B0606020202030204" pitchFamily="34" charset="0"/>
                      </a:endParaRPr>
                    </a:p>
                  </a:txBody>
                  <a:tcPr marL="108000" marR="9525"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a:solidFill>
                            <a:schemeClr val="accent1">
                              <a:lumMod val="50000"/>
                            </a:schemeClr>
                          </a:solidFill>
                          <a:effectLst/>
                          <a:latin typeface="Arial Narrow" panose="020B0606020202030204" pitchFamily="34" charset="0"/>
                        </a:rPr>
                        <a:t>4 156</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3 794</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-36</a:t>
                      </a:r>
                      <a:r>
                        <a:rPr lang="en-US" sz="2400" b="0" i="0" u="none" strike="noStrike" dirty="0">
                          <a:solidFill>
                            <a:schemeClr val="accent1">
                              <a:lumMod val="50000"/>
                            </a:schemeClr>
                          </a:solidFill>
                          <a:effectLst/>
                          <a:latin typeface="Arial Narrow" panose="020B0606020202030204" pitchFamily="34" charset="0"/>
                        </a:rPr>
                        <a:t>2</a:t>
                      </a:r>
                      <a:endParaRPr lang="ru-RU" sz="2400" b="0" i="0" u="none" strike="noStrike" dirty="0">
                        <a:solidFill>
                          <a:schemeClr val="accent1">
                            <a:lumMod val="50000"/>
                          </a:schemeClr>
                        </a:solidFill>
                        <a:effectLst/>
                        <a:latin typeface="Arial Narrow" panose="020B0606020202030204" pitchFamily="34" charset="0"/>
                      </a:endParaRP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17 628</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5"/>
                  </a:ext>
                </a:extLst>
              </a:tr>
              <a:tr h="695502">
                <a:tc>
                  <a:txBody>
                    <a:bodyPr/>
                    <a:lstStyle/>
                    <a:p>
                      <a:pPr algn="l" fontAlgn="ctr"/>
                      <a:r>
                        <a:rPr lang="ru-RU" sz="2400" b="0" i="0" u="none" strike="noStrike" dirty="0">
                          <a:solidFill>
                            <a:schemeClr val="tx1"/>
                          </a:solidFill>
                          <a:effectLst/>
                          <a:latin typeface="Arial Narrow" panose="020B0606020202030204" pitchFamily="34" charset="0"/>
                        </a:rPr>
                        <a:t>Менделеевский</a:t>
                      </a:r>
                    </a:p>
                  </a:txBody>
                  <a:tcPr marL="108000" marR="9525"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a:solidFill>
                            <a:schemeClr val="accent1">
                              <a:lumMod val="50000"/>
                            </a:schemeClr>
                          </a:solidFill>
                          <a:effectLst/>
                          <a:latin typeface="Arial Narrow" panose="020B0606020202030204" pitchFamily="34" charset="0"/>
                        </a:rPr>
                        <a:t>17 114</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a:solidFill>
                            <a:schemeClr val="accent1">
                              <a:lumMod val="50000"/>
                            </a:schemeClr>
                          </a:solidFill>
                          <a:effectLst/>
                          <a:latin typeface="Arial Narrow" panose="020B0606020202030204" pitchFamily="34" charset="0"/>
                        </a:rPr>
                        <a:t>16 925</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-18</a:t>
                      </a:r>
                      <a:r>
                        <a:rPr lang="en-US" sz="2400" b="0" i="0" u="none" strike="noStrike" dirty="0">
                          <a:solidFill>
                            <a:schemeClr val="accent1">
                              <a:lumMod val="50000"/>
                            </a:schemeClr>
                          </a:solidFill>
                          <a:effectLst/>
                          <a:latin typeface="Arial Narrow" panose="020B0606020202030204" pitchFamily="34" charset="0"/>
                        </a:rPr>
                        <a:t>9</a:t>
                      </a:r>
                      <a:endParaRPr lang="ru-RU" sz="2400" b="0" i="0" u="none" strike="noStrike" dirty="0">
                        <a:solidFill>
                          <a:schemeClr val="accent1">
                            <a:lumMod val="50000"/>
                          </a:schemeClr>
                        </a:solidFill>
                        <a:effectLst/>
                        <a:latin typeface="Arial Narrow" panose="020B0606020202030204" pitchFamily="34" charset="0"/>
                      </a:endParaRP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2 698</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6"/>
                  </a:ext>
                </a:extLst>
              </a:tr>
              <a:tr h="630808">
                <a:tc>
                  <a:txBody>
                    <a:bodyPr/>
                    <a:lstStyle/>
                    <a:p>
                      <a:pPr algn="l" fontAlgn="ctr"/>
                      <a:r>
                        <a:rPr lang="ru-RU" sz="2400" b="0" i="0" u="none" strike="noStrike" dirty="0">
                          <a:solidFill>
                            <a:schemeClr val="tx1"/>
                          </a:solidFill>
                          <a:effectLst/>
                          <a:latin typeface="Arial Narrow" panose="020B0606020202030204" pitchFamily="34" charset="0"/>
                        </a:rPr>
                        <a:t>Алексеевский</a:t>
                      </a:r>
                    </a:p>
                  </a:txBody>
                  <a:tcPr marL="108000" marR="9525"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5 548</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5 468</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-8</a:t>
                      </a:r>
                      <a:r>
                        <a:rPr lang="en-US" sz="2400" b="0" i="0" u="none" strike="noStrike" dirty="0">
                          <a:solidFill>
                            <a:schemeClr val="accent1">
                              <a:lumMod val="50000"/>
                            </a:schemeClr>
                          </a:solidFill>
                          <a:effectLst/>
                          <a:latin typeface="Arial Narrow" panose="020B0606020202030204" pitchFamily="34" charset="0"/>
                        </a:rPr>
                        <a:t>0</a:t>
                      </a:r>
                      <a:endParaRPr lang="ru-RU" sz="2400" b="0" i="0" u="none" strike="noStrike" dirty="0">
                        <a:solidFill>
                          <a:schemeClr val="accent1">
                            <a:lumMod val="50000"/>
                          </a:schemeClr>
                        </a:solidFill>
                        <a:effectLst/>
                        <a:latin typeface="Arial Narrow" panose="020B0606020202030204" pitchFamily="34" charset="0"/>
                      </a:endParaRP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235</a:t>
                      </a:r>
                    </a:p>
                  </a:txBody>
                  <a:tcPr marL="9525"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35918792"/>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4"/>
          </p:nvPr>
        </p:nvSpPr>
        <p:spPr>
          <a:xfrm>
            <a:off x="838200" y="46039"/>
            <a:ext cx="11155973" cy="574747"/>
          </a:xfrm>
        </p:spPr>
        <p:txBody>
          <a:bodyPr>
            <a:noAutofit/>
          </a:bodyPr>
          <a:lstStyle/>
          <a:p>
            <a:r>
              <a:rPr lang="ru-RU" sz="2400" dirty="0"/>
              <a:t>Муниципалитеты, допустившие снижение по арендным платежам, которое </a:t>
            </a:r>
            <a:br>
              <a:rPr lang="ru-RU" sz="2400" dirty="0"/>
            </a:br>
            <a:r>
              <a:rPr lang="ru-RU" sz="2400" dirty="0"/>
              <a:t>может быть </a:t>
            </a:r>
            <a:r>
              <a:rPr lang="ru-RU" sz="2400" dirty="0">
                <a:solidFill>
                  <a:srgbClr val="FF0000"/>
                </a:solidFill>
              </a:rPr>
              <a:t>частично </a:t>
            </a:r>
            <a:r>
              <a:rPr lang="ru-RU" sz="2400" dirty="0"/>
              <a:t>компенсировано задолженностью </a:t>
            </a:r>
          </a:p>
          <a:p>
            <a:endParaRPr lang="ru-RU" sz="2400" dirty="0"/>
          </a:p>
        </p:txBody>
      </p:sp>
      <p:sp>
        <p:nvSpPr>
          <p:cNvPr id="3" name="Прямоугольник 2"/>
          <p:cNvSpPr/>
          <p:nvPr/>
        </p:nvSpPr>
        <p:spPr>
          <a:xfrm>
            <a:off x="10342759" y="852586"/>
            <a:ext cx="1651414" cy="461665"/>
          </a:xfrm>
          <a:prstGeom prst="rect">
            <a:avLst/>
          </a:prstGeom>
        </p:spPr>
        <p:txBody>
          <a:bodyPr wrap="none">
            <a:spAutoFit/>
          </a:bodyPr>
          <a:lstStyle/>
          <a:p>
            <a:pPr algn="r"/>
            <a:r>
              <a:rPr lang="ru-RU" sz="2400" b="1" u="sng" dirty="0" err="1">
                <a:solidFill>
                  <a:srgbClr val="6C7B90"/>
                </a:solidFill>
                <a:latin typeface="Arial Narrow" panose="020B0606020202030204" pitchFamily="34" charset="0"/>
              </a:rPr>
              <a:t>тыс.рублей</a:t>
            </a:r>
            <a:endParaRPr lang="ru-RU" sz="2400" b="1" u="sng" dirty="0">
              <a:solidFill>
                <a:srgbClr val="6C7B90"/>
              </a:solidFill>
              <a:latin typeface="Arial Narrow" panose="020B0606020202030204"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957745158"/>
              </p:ext>
            </p:extLst>
          </p:nvPr>
        </p:nvGraphicFramePr>
        <p:xfrm>
          <a:off x="838198" y="1337538"/>
          <a:ext cx="11155973" cy="5242512"/>
        </p:xfrm>
        <a:graphic>
          <a:graphicData uri="http://schemas.openxmlformats.org/drawingml/2006/table">
            <a:tbl>
              <a:tblPr/>
              <a:tblGrid>
                <a:gridCol w="3606015">
                  <a:extLst>
                    <a:ext uri="{9D8B030D-6E8A-4147-A177-3AD203B41FA5}">
                      <a16:colId xmlns:a16="http://schemas.microsoft.com/office/drawing/2014/main" val="20000"/>
                    </a:ext>
                  </a:extLst>
                </a:gridCol>
                <a:gridCol w="1870504">
                  <a:extLst>
                    <a:ext uri="{9D8B030D-6E8A-4147-A177-3AD203B41FA5}">
                      <a16:colId xmlns:a16="http://schemas.microsoft.com/office/drawing/2014/main" val="20002"/>
                    </a:ext>
                  </a:extLst>
                </a:gridCol>
                <a:gridCol w="1522997">
                  <a:extLst>
                    <a:ext uri="{9D8B030D-6E8A-4147-A177-3AD203B41FA5}">
                      <a16:colId xmlns:a16="http://schemas.microsoft.com/office/drawing/2014/main" val="20003"/>
                    </a:ext>
                  </a:extLst>
                </a:gridCol>
                <a:gridCol w="1999622">
                  <a:extLst>
                    <a:ext uri="{9D8B030D-6E8A-4147-A177-3AD203B41FA5}">
                      <a16:colId xmlns:a16="http://schemas.microsoft.com/office/drawing/2014/main" val="20005"/>
                    </a:ext>
                  </a:extLst>
                </a:gridCol>
                <a:gridCol w="2156835">
                  <a:extLst>
                    <a:ext uri="{9D8B030D-6E8A-4147-A177-3AD203B41FA5}">
                      <a16:colId xmlns:a16="http://schemas.microsoft.com/office/drawing/2014/main" val="20006"/>
                    </a:ext>
                  </a:extLst>
                </a:gridCol>
              </a:tblGrid>
              <a:tr h="696075">
                <a:tc rowSpan="2">
                  <a:txBody>
                    <a:bodyPr/>
                    <a:lstStyle/>
                    <a:p>
                      <a:pPr algn="ctr" fontAlgn="ctr"/>
                      <a:r>
                        <a:rPr lang="ru-RU" sz="2400" b="1" i="0" u="none" strike="noStrike" dirty="0">
                          <a:solidFill>
                            <a:schemeClr val="bg1"/>
                          </a:solidFill>
                          <a:effectLst/>
                          <a:latin typeface="Arial Narrow" panose="020B0606020202030204" pitchFamily="34" charset="0"/>
                        </a:rPr>
                        <a:t>Район (город)</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2400" b="1" i="0" u="none" strike="noStrike" dirty="0">
                          <a:solidFill>
                            <a:schemeClr val="bg1"/>
                          </a:solidFill>
                          <a:effectLst/>
                          <a:latin typeface="Arial Narrow" panose="020B0606020202030204" pitchFamily="34" charset="0"/>
                        </a:rPr>
                        <a:t>Поступления </a:t>
                      </a:r>
                      <a:br>
                        <a:rPr lang="ru-RU" sz="2400" b="1" i="0" u="none" strike="noStrike" dirty="0">
                          <a:solidFill>
                            <a:schemeClr val="bg1"/>
                          </a:solidFill>
                          <a:effectLst/>
                          <a:latin typeface="Arial Narrow" panose="020B0606020202030204" pitchFamily="34" charset="0"/>
                        </a:rPr>
                      </a:br>
                      <a:r>
                        <a:rPr lang="ru-RU" sz="2400" b="1" i="0" u="none" strike="noStrike" dirty="0">
                          <a:solidFill>
                            <a:schemeClr val="bg1"/>
                          </a:solidFill>
                          <a:effectLst/>
                          <a:latin typeface="Arial Narrow" panose="020B0606020202030204" pitchFamily="34" charset="0"/>
                        </a:rPr>
                        <a:t>за </a:t>
                      </a:r>
                      <a:r>
                        <a:rPr lang="en-US" sz="2400" b="1" i="0" u="none" strike="noStrike" dirty="0">
                          <a:solidFill>
                            <a:schemeClr val="bg1"/>
                          </a:solidFill>
                          <a:effectLst/>
                          <a:latin typeface="Arial Narrow" panose="020B0606020202030204" pitchFamily="34" charset="0"/>
                        </a:rPr>
                        <a:t>I</a:t>
                      </a:r>
                      <a:r>
                        <a:rPr lang="ru-RU" sz="2400" b="1" i="0" u="none" strike="noStrike" dirty="0">
                          <a:solidFill>
                            <a:schemeClr val="bg1"/>
                          </a:solidFill>
                          <a:effectLst/>
                          <a:latin typeface="Arial Narrow" panose="020B0606020202030204" pitchFamily="34" charset="0"/>
                        </a:rPr>
                        <a:t> полугодие</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tc hMerge="1">
                  <a:txBody>
                    <a:bodyPr/>
                    <a:lstStyle/>
                    <a:p>
                      <a:pPr algn="ctr" fontAlgn="ctr"/>
                      <a:endParaRPr lang="ru-RU" sz="1600" b="1" i="0" u="none" strike="noStrike" dirty="0">
                        <a:solidFill>
                          <a:schemeClr val="bg1"/>
                        </a:solidFill>
                        <a:effectLst/>
                        <a:latin typeface="Arial Narrow" panose="020B0606020202030204" pitchFamily="34" charset="0"/>
                      </a:endParaRP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lumMod val="75000"/>
                      </a:schemeClr>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2400" b="1" i="0" u="none" strike="noStrike" kern="1200" dirty="0">
                          <a:solidFill>
                            <a:schemeClr val="bg1"/>
                          </a:solidFill>
                          <a:effectLst/>
                          <a:latin typeface="Arial Narrow" panose="020B0606020202030204" pitchFamily="34" charset="0"/>
                          <a:ea typeface="+mn-ea"/>
                          <a:cs typeface="+mn-cs"/>
                        </a:rPr>
                        <a:t>Отклонение </a:t>
                      </a:r>
                    </a:p>
                    <a:p>
                      <a:pPr marL="0" marR="0" indent="0" algn="ctr" defTabSz="914400" rtl="0" eaLnBrk="1" fontAlgn="ctr" latinLnBrk="0" hangingPunct="1">
                        <a:lnSpc>
                          <a:spcPct val="100000"/>
                        </a:lnSpc>
                        <a:spcBef>
                          <a:spcPts val="0"/>
                        </a:spcBef>
                        <a:spcAft>
                          <a:spcPts val="0"/>
                        </a:spcAft>
                        <a:buClrTx/>
                        <a:buSzTx/>
                        <a:buFontTx/>
                        <a:buNone/>
                        <a:tabLst/>
                        <a:defRPr/>
                      </a:pPr>
                      <a:r>
                        <a:rPr lang="ru-RU" sz="2400" b="1" i="0" u="none" strike="noStrike" dirty="0">
                          <a:solidFill>
                            <a:schemeClr val="bg1"/>
                          </a:solidFill>
                          <a:effectLst/>
                          <a:latin typeface="Arial Narrow" panose="020B0606020202030204" pitchFamily="34" charset="0"/>
                        </a:rPr>
                        <a:t>2021г. к 2020г.</a:t>
                      </a:r>
                    </a:p>
                  </a:txBody>
                  <a:tcPr marL="9525" marR="9525" marT="9525" marB="0" anchor="ctr">
                    <a:lnL w="6350"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tc rowSpan="2">
                  <a:txBody>
                    <a:bodyPr/>
                    <a:lstStyle/>
                    <a:p>
                      <a:pPr algn="ctr" fontAlgn="b"/>
                      <a:r>
                        <a:rPr lang="ru-RU" sz="2400" b="1" i="0" u="none" strike="noStrike" dirty="0">
                          <a:solidFill>
                            <a:schemeClr val="bg1"/>
                          </a:solidFill>
                          <a:effectLst/>
                          <a:latin typeface="Arial Narrow" panose="020B0606020202030204" pitchFamily="34" charset="0"/>
                        </a:rPr>
                        <a:t>Задолженность на 1.07.2021</a:t>
                      </a:r>
                    </a:p>
                  </a:txBody>
                  <a:tcPr marL="72000" marR="72000" marT="7620" marB="0" anchor="ctr">
                    <a:lnL w="3175"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lumMod val="75000"/>
                      </a:schemeClr>
                    </a:solidFill>
                  </a:tcPr>
                </a:tc>
                <a:extLst>
                  <a:ext uri="{0D108BD9-81ED-4DB2-BD59-A6C34878D82A}">
                    <a16:rowId xmlns:a16="http://schemas.microsoft.com/office/drawing/2014/main" val="10000"/>
                  </a:ext>
                </a:extLst>
              </a:tr>
              <a:tr h="449413">
                <a:tc vMerge="1">
                  <a:txBody>
                    <a:bodyPr/>
                    <a:lstStyle/>
                    <a:p>
                      <a:endParaRPr lang="ru-RU"/>
                    </a:p>
                  </a:txBody>
                  <a:tcPr/>
                </a:tc>
                <a:tc>
                  <a:txBody>
                    <a:bodyPr/>
                    <a:lstStyle/>
                    <a:p>
                      <a:pPr algn="ctr" fontAlgn="ctr"/>
                      <a:r>
                        <a:rPr lang="ru-RU" sz="2400" b="1" i="0" u="none" strike="noStrike" dirty="0">
                          <a:solidFill>
                            <a:schemeClr val="bg1"/>
                          </a:solidFill>
                          <a:effectLst/>
                          <a:latin typeface="Arial Narrow" panose="020B0606020202030204" pitchFamily="34" charset="0"/>
                        </a:rPr>
                        <a:t>2020г.</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tc>
                  <a:txBody>
                    <a:bodyPr/>
                    <a:lstStyle/>
                    <a:p>
                      <a:pPr algn="ctr" fontAlgn="ctr"/>
                      <a:r>
                        <a:rPr lang="ru-RU" sz="2400" b="1" i="0" u="none" strike="noStrike" dirty="0">
                          <a:solidFill>
                            <a:schemeClr val="bg1"/>
                          </a:solidFill>
                          <a:effectLst/>
                          <a:latin typeface="Arial Narrow" panose="020B0606020202030204" pitchFamily="34" charset="0"/>
                        </a:rPr>
                        <a:t>2021г.</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1"/>
                  </a:ext>
                </a:extLst>
              </a:tr>
              <a:tr h="579137">
                <a:tc>
                  <a:txBody>
                    <a:bodyPr/>
                    <a:lstStyle/>
                    <a:p>
                      <a:pPr algn="l" fontAlgn="ctr"/>
                      <a:r>
                        <a:rPr lang="ru-RU" sz="2400" b="0" i="0" u="none" strike="noStrike" dirty="0">
                          <a:solidFill>
                            <a:schemeClr val="tx1"/>
                          </a:solidFill>
                          <a:effectLst/>
                          <a:latin typeface="Arial Narrow" panose="020B0606020202030204" pitchFamily="34" charset="0"/>
                        </a:rPr>
                        <a:t>Альметьевский</a:t>
                      </a:r>
                    </a:p>
                  </a:txBody>
                  <a:tcPr marL="108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67 787</a:t>
                      </a:r>
                    </a:p>
                  </a:txBody>
                  <a:tcPr marL="72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a:solidFill>
                            <a:schemeClr val="accent1">
                              <a:lumMod val="50000"/>
                            </a:schemeClr>
                          </a:solidFill>
                          <a:effectLst/>
                          <a:latin typeface="Arial Narrow" panose="020B0606020202030204" pitchFamily="34" charset="0"/>
                        </a:rPr>
                        <a:t>57 314</a:t>
                      </a:r>
                    </a:p>
                  </a:txBody>
                  <a:tcPr marL="72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-10 473</a:t>
                      </a:r>
                    </a:p>
                  </a:txBody>
                  <a:tcPr marL="72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3 911</a:t>
                      </a:r>
                    </a:p>
                  </a:txBody>
                  <a:tcPr marL="72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2"/>
                  </a:ext>
                </a:extLst>
              </a:tr>
              <a:tr h="579137">
                <a:tc>
                  <a:txBody>
                    <a:bodyPr/>
                    <a:lstStyle/>
                    <a:p>
                      <a:pPr algn="l" fontAlgn="ctr"/>
                      <a:r>
                        <a:rPr lang="ru-RU" sz="2400" b="0" i="0" u="none" strike="noStrike" dirty="0">
                          <a:solidFill>
                            <a:schemeClr val="tx1"/>
                          </a:solidFill>
                          <a:effectLst/>
                          <a:latin typeface="Arial Narrow" panose="020B0606020202030204" pitchFamily="34" charset="0"/>
                        </a:rPr>
                        <a:t>Заинский</a:t>
                      </a:r>
                    </a:p>
                  </a:txBody>
                  <a:tcPr marL="108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29 093</a:t>
                      </a:r>
                    </a:p>
                  </a:txBody>
                  <a:tcPr marL="72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26 278</a:t>
                      </a:r>
                    </a:p>
                  </a:txBody>
                  <a:tcPr marL="72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a:solidFill>
                            <a:schemeClr val="accent1">
                              <a:lumMod val="50000"/>
                            </a:schemeClr>
                          </a:solidFill>
                          <a:effectLst/>
                          <a:latin typeface="Arial Narrow" panose="020B0606020202030204" pitchFamily="34" charset="0"/>
                        </a:rPr>
                        <a:t>-2 815</a:t>
                      </a:r>
                    </a:p>
                  </a:txBody>
                  <a:tcPr marL="72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1 454</a:t>
                      </a:r>
                    </a:p>
                  </a:txBody>
                  <a:tcPr marL="72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3"/>
                  </a:ext>
                </a:extLst>
              </a:tr>
              <a:tr h="579137">
                <a:tc>
                  <a:txBody>
                    <a:bodyPr/>
                    <a:lstStyle/>
                    <a:p>
                      <a:pPr algn="l" fontAlgn="ctr"/>
                      <a:r>
                        <a:rPr lang="ru-RU" sz="2400" b="0" i="0" u="none" strike="noStrike">
                          <a:solidFill>
                            <a:schemeClr val="tx1"/>
                          </a:solidFill>
                          <a:effectLst/>
                          <a:latin typeface="Arial Narrow" panose="020B0606020202030204" pitchFamily="34" charset="0"/>
                        </a:rPr>
                        <a:t>Кукморский</a:t>
                      </a:r>
                    </a:p>
                  </a:txBody>
                  <a:tcPr marL="108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6 444</a:t>
                      </a:r>
                    </a:p>
                  </a:txBody>
                  <a:tcPr marL="72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4 867</a:t>
                      </a:r>
                    </a:p>
                  </a:txBody>
                  <a:tcPr marL="72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-1 577</a:t>
                      </a:r>
                    </a:p>
                  </a:txBody>
                  <a:tcPr marL="72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120</a:t>
                      </a:r>
                    </a:p>
                  </a:txBody>
                  <a:tcPr marL="72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4"/>
                  </a:ext>
                </a:extLst>
              </a:tr>
              <a:tr h="579137">
                <a:tc>
                  <a:txBody>
                    <a:bodyPr/>
                    <a:lstStyle/>
                    <a:p>
                      <a:pPr algn="l" fontAlgn="ctr"/>
                      <a:r>
                        <a:rPr lang="ru-RU" sz="2400" b="0" i="0" u="none" strike="noStrike">
                          <a:solidFill>
                            <a:schemeClr val="tx1"/>
                          </a:solidFill>
                          <a:effectLst/>
                          <a:latin typeface="Arial Narrow" panose="020B0606020202030204" pitchFamily="34" charset="0"/>
                        </a:rPr>
                        <a:t>Новошешминский</a:t>
                      </a:r>
                    </a:p>
                  </a:txBody>
                  <a:tcPr marL="108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a:solidFill>
                            <a:schemeClr val="accent1">
                              <a:lumMod val="50000"/>
                            </a:schemeClr>
                          </a:solidFill>
                          <a:effectLst/>
                          <a:latin typeface="Arial Narrow" panose="020B0606020202030204" pitchFamily="34" charset="0"/>
                        </a:rPr>
                        <a:t>6 184</a:t>
                      </a:r>
                    </a:p>
                  </a:txBody>
                  <a:tcPr marL="72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5 130</a:t>
                      </a:r>
                    </a:p>
                  </a:txBody>
                  <a:tcPr marL="72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-1 05</a:t>
                      </a:r>
                      <a:r>
                        <a:rPr lang="en-US" sz="2400" b="0" i="0" u="none" strike="noStrike" dirty="0">
                          <a:solidFill>
                            <a:schemeClr val="accent1">
                              <a:lumMod val="50000"/>
                            </a:schemeClr>
                          </a:solidFill>
                          <a:effectLst/>
                          <a:latin typeface="Arial Narrow" panose="020B0606020202030204" pitchFamily="34" charset="0"/>
                        </a:rPr>
                        <a:t>4</a:t>
                      </a:r>
                      <a:endParaRPr lang="ru-RU" sz="2400" b="0" i="0" u="none" strike="noStrike" dirty="0">
                        <a:solidFill>
                          <a:schemeClr val="accent1">
                            <a:lumMod val="50000"/>
                          </a:schemeClr>
                        </a:solidFill>
                        <a:effectLst/>
                        <a:latin typeface="Arial Narrow" panose="020B0606020202030204" pitchFamily="34" charset="0"/>
                      </a:endParaRPr>
                    </a:p>
                  </a:txBody>
                  <a:tcPr marL="72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a:solidFill>
                            <a:schemeClr val="accent1">
                              <a:lumMod val="50000"/>
                            </a:schemeClr>
                          </a:solidFill>
                          <a:effectLst/>
                          <a:latin typeface="Arial Narrow" panose="020B0606020202030204" pitchFamily="34" charset="0"/>
                        </a:rPr>
                        <a:t>96</a:t>
                      </a:r>
                    </a:p>
                  </a:txBody>
                  <a:tcPr marL="72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5"/>
                  </a:ext>
                </a:extLst>
              </a:tr>
              <a:tr h="579137">
                <a:tc>
                  <a:txBody>
                    <a:bodyPr/>
                    <a:lstStyle/>
                    <a:p>
                      <a:pPr algn="l" fontAlgn="ctr"/>
                      <a:r>
                        <a:rPr lang="ru-RU" sz="2400" b="0" i="0" u="none" strike="noStrike" dirty="0">
                          <a:solidFill>
                            <a:schemeClr val="tx1"/>
                          </a:solidFill>
                          <a:effectLst/>
                          <a:latin typeface="Arial Narrow" panose="020B0606020202030204" pitchFamily="34" charset="0"/>
                        </a:rPr>
                        <a:t>Апастовский</a:t>
                      </a:r>
                    </a:p>
                  </a:txBody>
                  <a:tcPr marL="108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a:solidFill>
                            <a:schemeClr val="accent1">
                              <a:lumMod val="50000"/>
                            </a:schemeClr>
                          </a:solidFill>
                          <a:effectLst/>
                          <a:latin typeface="Arial Narrow" panose="020B0606020202030204" pitchFamily="34" charset="0"/>
                        </a:rPr>
                        <a:t>4 385</a:t>
                      </a:r>
                    </a:p>
                  </a:txBody>
                  <a:tcPr marL="72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a:solidFill>
                            <a:schemeClr val="accent1">
                              <a:lumMod val="50000"/>
                            </a:schemeClr>
                          </a:solidFill>
                          <a:effectLst/>
                          <a:latin typeface="Arial Narrow" panose="020B0606020202030204" pitchFamily="34" charset="0"/>
                        </a:rPr>
                        <a:t>3 560</a:t>
                      </a:r>
                    </a:p>
                  </a:txBody>
                  <a:tcPr marL="72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a:t>
                      </a:r>
                      <a:r>
                        <a:rPr lang="en-US" sz="2400" b="0" i="0" u="none" strike="noStrike" dirty="0">
                          <a:solidFill>
                            <a:schemeClr val="accent1">
                              <a:lumMod val="50000"/>
                            </a:schemeClr>
                          </a:solidFill>
                          <a:effectLst/>
                          <a:latin typeface="Arial Narrow" panose="020B0606020202030204" pitchFamily="34" charset="0"/>
                        </a:rPr>
                        <a:t>825</a:t>
                      </a:r>
                      <a:endParaRPr lang="ru-RU" sz="2400" b="0" i="0" u="none" strike="noStrike" dirty="0">
                        <a:solidFill>
                          <a:schemeClr val="accent1">
                            <a:lumMod val="50000"/>
                          </a:schemeClr>
                        </a:solidFill>
                        <a:effectLst/>
                        <a:latin typeface="Arial Narrow" panose="020B0606020202030204" pitchFamily="34" charset="0"/>
                      </a:endParaRPr>
                    </a:p>
                  </a:txBody>
                  <a:tcPr marL="72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729</a:t>
                      </a:r>
                    </a:p>
                  </a:txBody>
                  <a:tcPr marL="72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6"/>
                  </a:ext>
                </a:extLst>
              </a:tr>
              <a:tr h="579137">
                <a:tc>
                  <a:txBody>
                    <a:bodyPr/>
                    <a:lstStyle/>
                    <a:p>
                      <a:pPr algn="l" fontAlgn="ctr"/>
                      <a:r>
                        <a:rPr lang="ru-RU" sz="2400" b="0" i="0" u="none" strike="noStrike" dirty="0">
                          <a:solidFill>
                            <a:schemeClr val="tx1"/>
                          </a:solidFill>
                          <a:effectLst/>
                          <a:latin typeface="Arial Narrow" panose="020B0606020202030204" pitchFamily="34" charset="0"/>
                        </a:rPr>
                        <a:t>Муслюмовский</a:t>
                      </a:r>
                    </a:p>
                  </a:txBody>
                  <a:tcPr marL="108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2 659</a:t>
                      </a:r>
                    </a:p>
                  </a:txBody>
                  <a:tcPr marL="72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1 949</a:t>
                      </a:r>
                    </a:p>
                  </a:txBody>
                  <a:tcPr marL="72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-710</a:t>
                      </a:r>
                    </a:p>
                  </a:txBody>
                  <a:tcPr marL="72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22</a:t>
                      </a:r>
                    </a:p>
                  </a:txBody>
                  <a:tcPr marL="72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7"/>
                  </a:ext>
                </a:extLst>
              </a:tr>
              <a:tr h="579137">
                <a:tc>
                  <a:txBody>
                    <a:bodyPr/>
                    <a:lstStyle/>
                    <a:p>
                      <a:pPr algn="l" fontAlgn="ctr"/>
                      <a:r>
                        <a:rPr lang="ru-RU" sz="2400" b="0" i="0" u="none" strike="noStrike" dirty="0" err="1">
                          <a:solidFill>
                            <a:schemeClr val="tx1"/>
                          </a:solidFill>
                          <a:effectLst/>
                          <a:latin typeface="Arial Narrow" panose="020B0606020202030204" pitchFamily="34" charset="0"/>
                        </a:rPr>
                        <a:t>Нурлатский</a:t>
                      </a:r>
                      <a:endParaRPr lang="ru-RU" sz="2400" b="0" i="0" u="none" strike="noStrike" dirty="0">
                        <a:solidFill>
                          <a:schemeClr val="tx1"/>
                        </a:solidFill>
                        <a:effectLst/>
                        <a:latin typeface="Arial Narrow" panose="020B0606020202030204" pitchFamily="34" charset="0"/>
                      </a:endParaRPr>
                    </a:p>
                  </a:txBody>
                  <a:tcPr marL="108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8 268</a:t>
                      </a:r>
                    </a:p>
                  </a:txBody>
                  <a:tcPr marL="72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7 825</a:t>
                      </a:r>
                    </a:p>
                  </a:txBody>
                  <a:tcPr marL="72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-443</a:t>
                      </a:r>
                    </a:p>
                  </a:txBody>
                  <a:tcPr marL="72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accent1">
                              <a:lumMod val="50000"/>
                            </a:schemeClr>
                          </a:solidFill>
                          <a:effectLst/>
                          <a:latin typeface="Arial Narrow" panose="020B0606020202030204" pitchFamily="34" charset="0"/>
                        </a:rPr>
                        <a:t>88</a:t>
                      </a:r>
                    </a:p>
                  </a:txBody>
                  <a:tcPr marL="72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40248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p:nvPr>
            <p:extLst>
              <p:ext uri="{D42A27DB-BD31-4B8C-83A1-F6EECF244321}">
                <p14:modId xmlns:p14="http://schemas.microsoft.com/office/powerpoint/2010/main" val="3174079089"/>
              </p:ext>
            </p:extLst>
          </p:nvPr>
        </p:nvGraphicFramePr>
        <p:xfrm>
          <a:off x="720970" y="1383324"/>
          <a:ext cx="11260820" cy="5310554"/>
        </p:xfrm>
        <a:graphic>
          <a:graphicData uri="http://schemas.openxmlformats.org/drawingml/2006/chart">
            <c:chart xmlns:c="http://schemas.openxmlformats.org/drawingml/2006/chart" xmlns:r="http://schemas.openxmlformats.org/officeDocument/2006/relationships" r:id="rId3"/>
          </a:graphicData>
        </a:graphic>
      </p:graphicFrame>
      <p:sp>
        <p:nvSpPr>
          <p:cNvPr id="4" name="Текст 2"/>
          <p:cNvSpPr>
            <a:spLocks noGrp="1"/>
          </p:cNvSpPr>
          <p:nvPr>
            <p:ph type="body" sz="quarter" idx="14"/>
          </p:nvPr>
        </p:nvSpPr>
        <p:spPr>
          <a:xfrm>
            <a:off x="890954" y="46039"/>
            <a:ext cx="10949354" cy="5747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Arial Narrow" panose="020B060602020203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Недоимка (без банкротов) в консолидированный </a:t>
            </a:r>
            <a:br>
              <a:rPr lang="ru-RU" dirty="0"/>
            </a:br>
            <a:r>
              <a:rPr lang="ru-RU" dirty="0"/>
              <a:t>бюджет Республики Татарстан</a:t>
            </a:r>
          </a:p>
        </p:txBody>
      </p:sp>
      <p:sp>
        <p:nvSpPr>
          <p:cNvPr id="5" name="TextBox 4">
            <a:extLst>
              <a:ext uri="{FF2B5EF4-FFF2-40B4-BE49-F238E27FC236}">
                <a16:creationId xmlns:a16="http://schemas.microsoft.com/office/drawing/2014/main" id="{77471290-0EDD-49FA-AE51-7E09AEC7E2F5}"/>
              </a:ext>
            </a:extLst>
          </p:cNvPr>
          <p:cNvSpPr txBox="1"/>
          <p:nvPr/>
        </p:nvSpPr>
        <p:spPr>
          <a:xfrm>
            <a:off x="594510" y="921659"/>
            <a:ext cx="1883374"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ru-RU" sz="2400" b="1" u="sng" dirty="0" err="1">
                <a:solidFill>
                  <a:srgbClr val="6C7B90"/>
                </a:solidFill>
                <a:latin typeface="Arial Narrow" panose="020B0606020202030204" pitchFamily="34" charset="0"/>
              </a:rPr>
              <a:t>млн.рублей</a:t>
            </a:r>
            <a:endParaRPr lang="ru-RU" sz="2400" b="1" u="sng" dirty="0">
              <a:solidFill>
                <a:srgbClr val="6C7B90"/>
              </a:solidFill>
              <a:latin typeface="Arial Narrow" panose="020B0606020202030204" pitchFamily="34" charset="0"/>
            </a:endParaRPr>
          </a:p>
        </p:txBody>
      </p:sp>
      <p:sp>
        <p:nvSpPr>
          <p:cNvPr id="9" name="Стрелка вправо 9">
            <a:extLst>
              <a:ext uri="{FF2B5EF4-FFF2-40B4-BE49-F238E27FC236}">
                <a16:creationId xmlns:a16="http://schemas.microsoft.com/office/drawing/2014/main" id="{8144BACD-7AA9-4C09-9E22-1FD0FDBC981D}"/>
              </a:ext>
            </a:extLst>
          </p:cNvPr>
          <p:cNvSpPr/>
          <p:nvPr/>
        </p:nvSpPr>
        <p:spPr>
          <a:xfrm rot="21131243">
            <a:off x="5862425" y="2777140"/>
            <a:ext cx="2057057" cy="539488"/>
          </a:xfrm>
          <a:prstGeom prst="homePlat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2400" b="1" dirty="0">
                <a:solidFill>
                  <a:schemeClr val="accent2">
                    <a:lumMod val="75000"/>
                  </a:schemeClr>
                </a:solidFill>
                <a:latin typeface="Arial Narrow" panose="020B0606020202030204" pitchFamily="34" charset="0"/>
              </a:rPr>
              <a:t>+255,9 (122%)</a:t>
            </a:r>
          </a:p>
        </p:txBody>
      </p:sp>
      <p:sp>
        <p:nvSpPr>
          <p:cNvPr id="10" name="TextBox 9">
            <a:extLst>
              <a:ext uri="{FF2B5EF4-FFF2-40B4-BE49-F238E27FC236}">
                <a16:creationId xmlns:a16="http://schemas.microsoft.com/office/drawing/2014/main" id="{73B02B59-8EFC-4E86-A4B8-1A975F73BDA0}"/>
              </a:ext>
            </a:extLst>
          </p:cNvPr>
          <p:cNvSpPr txBox="1"/>
          <p:nvPr/>
        </p:nvSpPr>
        <p:spPr>
          <a:xfrm>
            <a:off x="3786920" y="1988459"/>
            <a:ext cx="1200351" cy="52322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2800" b="1" dirty="0">
                <a:solidFill>
                  <a:prstClr val="black"/>
                </a:solidFill>
                <a:latin typeface="Arial Narrow" pitchFamily="34" charset="0"/>
                <a:cs typeface="Arial" panose="020B0604020202020204" pitchFamily="34" charset="0"/>
              </a:rPr>
              <a:t>3 226,6</a:t>
            </a:r>
          </a:p>
        </p:txBody>
      </p:sp>
      <p:sp>
        <p:nvSpPr>
          <p:cNvPr id="12" name="TextBox 9">
            <a:extLst>
              <a:ext uri="{FF2B5EF4-FFF2-40B4-BE49-F238E27FC236}">
                <a16:creationId xmlns:a16="http://schemas.microsoft.com/office/drawing/2014/main" id="{F3A1A9B8-F413-4A40-B42A-7819DD6234C2}"/>
              </a:ext>
            </a:extLst>
          </p:cNvPr>
          <p:cNvSpPr txBox="1"/>
          <p:nvPr/>
        </p:nvSpPr>
        <p:spPr>
          <a:xfrm>
            <a:off x="8794636" y="1988459"/>
            <a:ext cx="1244513" cy="52322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2800" b="1" dirty="0">
                <a:solidFill>
                  <a:prstClr val="black"/>
                </a:solidFill>
                <a:latin typeface="Arial Narrow" pitchFamily="34" charset="0"/>
                <a:cs typeface="Arial" panose="020B0604020202020204" pitchFamily="34" charset="0"/>
              </a:rPr>
              <a:t>3 239,6</a:t>
            </a:r>
          </a:p>
        </p:txBody>
      </p:sp>
      <p:sp>
        <p:nvSpPr>
          <p:cNvPr id="8" name="Стрелка вправо 9">
            <a:extLst>
              <a:ext uri="{FF2B5EF4-FFF2-40B4-BE49-F238E27FC236}">
                <a16:creationId xmlns:a16="http://schemas.microsoft.com/office/drawing/2014/main" id="{8D2DC6DB-534E-4533-8BA5-34992B12FB58}"/>
              </a:ext>
            </a:extLst>
          </p:cNvPr>
          <p:cNvSpPr/>
          <p:nvPr/>
        </p:nvSpPr>
        <p:spPr>
          <a:xfrm>
            <a:off x="5750500" y="2054894"/>
            <a:ext cx="2280907" cy="390350"/>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2400" b="1" dirty="0">
                <a:solidFill>
                  <a:schemeClr val="tx1"/>
                </a:solidFill>
                <a:latin typeface="Arial Narrow" panose="020B0606020202030204" pitchFamily="34" charset="0"/>
              </a:rPr>
              <a:t>+13 (100,4%)</a:t>
            </a:r>
          </a:p>
        </p:txBody>
      </p:sp>
    </p:spTree>
    <p:extLst>
      <p:ext uri="{BB962C8B-B14F-4D97-AF65-F5344CB8AC3E}">
        <p14:creationId xmlns:p14="http://schemas.microsoft.com/office/powerpoint/2010/main" val="41394440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wipe(down)">
                                      <p:cBhvr>
                                        <p:cTn id="7" dur="400"/>
                                        <p:tgtEl>
                                          <p:spTgt spid="3">
                                            <p:graphicEl>
                                              <a:chart seriesIdx="-4" categoryIdx="0" bldStep="category"/>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wipe(down)">
                                      <p:cBhvr>
                                        <p:cTn id="10" dur="400"/>
                                        <p:tgtEl>
                                          <p:spTgt spid="3">
                                            <p:graphicEl>
                                              <a:chart seriesIdx="-4" categoryIdx="1" bldStep="category"/>
                                            </p:graphicEl>
                                          </p:spTgt>
                                        </p:tgtEl>
                                      </p:cBhvr>
                                    </p:animEffect>
                                  </p:childTnLst>
                                </p:cTn>
                              </p:par>
                            </p:childTnLst>
                          </p:cTn>
                        </p:par>
                        <p:par>
                          <p:cTn id="11" fill="hold">
                            <p:stCondLst>
                              <p:cond delay="4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animBg="0"/>
        </p:bldSub>
      </p:bldGraphic>
      <p:bldP spid="9" grpId="0" animBg="1"/>
      <p:bldP spid="10" grpId="0"/>
      <p:bldP spid="12" grpId="0"/>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59DED7C5-57F3-4273-BCE4-810030EFCD1D}"/>
              </a:ext>
            </a:extLst>
          </p:cNvPr>
          <p:cNvSpPr>
            <a:spLocks noGrp="1"/>
          </p:cNvSpPr>
          <p:nvPr>
            <p:ph type="body" sz="quarter" idx="14"/>
          </p:nvPr>
        </p:nvSpPr>
        <p:spPr>
          <a:xfrm>
            <a:off x="972765" y="0"/>
            <a:ext cx="11006231" cy="574747"/>
          </a:xfrm>
        </p:spPr>
        <p:txBody>
          <a:bodyPr>
            <a:normAutofit/>
          </a:bodyPr>
          <a:lstStyle/>
          <a:p>
            <a:r>
              <a:rPr lang="ru-RU" sz="2400" dirty="0"/>
              <a:t>Регионы, обеспечившие снижение недоимки (без банкротов) по налогам</a:t>
            </a:r>
          </a:p>
        </p:txBody>
      </p:sp>
      <p:sp>
        <p:nvSpPr>
          <p:cNvPr id="3" name="TextBox 2"/>
          <p:cNvSpPr txBox="1"/>
          <p:nvPr/>
        </p:nvSpPr>
        <p:spPr>
          <a:xfrm>
            <a:off x="10243329" y="510773"/>
            <a:ext cx="1735667" cy="400110"/>
          </a:xfrm>
          <a:prstGeom prst="rect">
            <a:avLst/>
          </a:prstGeom>
          <a:noFill/>
        </p:spPr>
        <p:txBody>
          <a:bodyPr wrap="square" rtlCol="0">
            <a:spAutoFit/>
          </a:bodyPr>
          <a:lstStyle/>
          <a:p>
            <a:pPr algn="r"/>
            <a:r>
              <a:rPr lang="ru-RU" sz="2000" b="1" u="sng" dirty="0" err="1">
                <a:solidFill>
                  <a:srgbClr val="6C7B90"/>
                </a:solidFill>
                <a:latin typeface="Arial Narrow" panose="020B0606020202030204" pitchFamily="34" charset="0"/>
              </a:rPr>
              <a:t>млн.рублей</a:t>
            </a:r>
            <a:endParaRPr lang="ru-RU" sz="2000" b="1" u="sng" dirty="0">
              <a:solidFill>
                <a:srgbClr val="6C7B90"/>
              </a:solidFill>
              <a:latin typeface="Arial Narrow" panose="020B0606020202030204"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906673198"/>
              </p:ext>
            </p:extLst>
          </p:nvPr>
        </p:nvGraphicFramePr>
        <p:xfrm>
          <a:off x="854525" y="910883"/>
          <a:ext cx="5492352" cy="5774468"/>
        </p:xfrm>
        <a:graphic>
          <a:graphicData uri="http://schemas.openxmlformats.org/drawingml/2006/table">
            <a:tbl>
              <a:tblPr/>
              <a:tblGrid>
                <a:gridCol w="1849091">
                  <a:extLst>
                    <a:ext uri="{9D8B030D-6E8A-4147-A177-3AD203B41FA5}">
                      <a16:colId xmlns:a16="http://schemas.microsoft.com/office/drawing/2014/main" val="20000"/>
                    </a:ext>
                  </a:extLst>
                </a:gridCol>
                <a:gridCol w="1032503">
                  <a:extLst>
                    <a:ext uri="{9D8B030D-6E8A-4147-A177-3AD203B41FA5}">
                      <a16:colId xmlns:a16="http://schemas.microsoft.com/office/drawing/2014/main" val="20002"/>
                    </a:ext>
                  </a:extLst>
                </a:gridCol>
                <a:gridCol w="1135753">
                  <a:extLst>
                    <a:ext uri="{9D8B030D-6E8A-4147-A177-3AD203B41FA5}">
                      <a16:colId xmlns:a16="http://schemas.microsoft.com/office/drawing/2014/main" val="20003"/>
                    </a:ext>
                  </a:extLst>
                </a:gridCol>
                <a:gridCol w="885002">
                  <a:extLst>
                    <a:ext uri="{9D8B030D-6E8A-4147-A177-3AD203B41FA5}">
                      <a16:colId xmlns:a16="http://schemas.microsoft.com/office/drawing/2014/main" val="20005"/>
                    </a:ext>
                  </a:extLst>
                </a:gridCol>
                <a:gridCol w="590003">
                  <a:extLst>
                    <a:ext uri="{9D8B030D-6E8A-4147-A177-3AD203B41FA5}">
                      <a16:colId xmlns:a16="http://schemas.microsoft.com/office/drawing/2014/main" val="20004"/>
                    </a:ext>
                  </a:extLst>
                </a:gridCol>
              </a:tblGrid>
              <a:tr h="408910">
                <a:tc rowSpan="2">
                  <a:txBody>
                    <a:bodyPr/>
                    <a:lstStyle/>
                    <a:p>
                      <a:pPr algn="ctr" fontAlgn="ctr"/>
                      <a:r>
                        <a:rPr lang="ru-RU" sz="2000" b="1" i="0" u="none" strike="noStrike" dirty="0">
                          <a:solidFill>
                            <a:schemeClr val="bg1"/>
                          </a:solidFill>
                          <a:effectLst/>
                          <a:latin typeface="Arial Narrow" panose="020B0606020202030204" pitchFamily="34" charset="0"/>
                        </a:rPr>
                        <a:t>Район (город)</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3"/>
                    </a:solidFill>
                  </a:tcPr>
                </a:tc>
                <a:tc gridSpan="2">
                  <a:txBody>
                    <a:bodyPr/>
                    <a:lstStyle/>
                    <a:p>
                      <a:pPr algn="ctr" fontAlgn="ctr"/>
                      <a:r>
                        <a:rPr lang="ru-RU" sz="2000" b="1" i="0" u="none" strike="noStrike" dirty="0">
                          <a:solidFill>
                            <a:schemeClr val="bg1"/>
                          </a:solidFill>
                          <a:effectLst/>
                          <a:latin typeface="Arial Narrow" panose="020B0606020202030204" pitchFamily="34" charset="0"/>
                        </a:rPr>
                        <a:t>Недоимка</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3"/>
                    </a:solidFill>
                  </a:tcPr>
                </a:tc>
                <a:tc hMerge="1">
                  <a:txBody>
                    <a:bodyPr/>
                    <a:lstStyle/>
                    <a:p>
                      <a:pPr algn="ctr" fontAlgn="ctr"/>
                      <a:endParaRPr lang="ru-RU" sz="1600" b="1" i="0" u="none" strike="noStrike" dirty="0">
                        <a:solidFill>
                          <a:schemeClr val="bg1"/>
                        </a:solidFill>
                        <a:effectLst/>
                        <a:latin typeface="Arial Narrow" panose="020B0606020202030204" pitchFamily="34" charset="0"/>
                      </a:endParaRP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lumMod val="75000"/>
                      </a:schemeClr>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800" b="1" i="0" u="none" strike="noStrike" kern="1200" dirty="0">
                          <a:solidFill>
                            <a:schemeClr val="bg1"/>
                          </a:solidFill>
                          <a:effectLst/>
                          <a:latin typeface="Arial Narrow" panose="020B0606020202030204" pitchFamily="34" charset="0"/>
                          <a:ea typeface="+mn-ea"/>
                          <a:cs typeface="+mn-cs"/>
                        </a:rPr>
                        <a:t>Снижение</a:t>
                      </a:r>
                    </a:p>
                  </a:txBody>
                  <a:tcPr marL="9525" marR="9525" marT="9525" marB="0" anchor="ctr">
                    <a:lnL w="6350"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3"/>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800" b="1" i="0" u="none" strike="noStrike" kern="1200" dirty="0">
                        <a:solidFill>
                          <a:schemeClr val="bg1"/>
                        </a:solidFill>
                        <a:effectLst/>
                        <a:latin typeface="Arial Narrow" panose="020B0606020202030204" pitchFamily="34" charset="0"/>
                        <a:ea typeface="+mn-ea"/>
                        <a:cs typeface="+mn-cs"/>
                      </a:endParaRPr>
                    </a:p>
                  </a:txBody>
                  <a:tcPr marL="9525" marR="9525" marT="9525" marB="0" anchor="ctr">
                    <a:lnL w="6350"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extLst>
                  <a:ext uri="{0D108BD9-81ED-4DB2-BD59-A6C34878D82A}">
                    <a16:rowId xmlns:a16="http://schemas.microsoft.com/office/drawing/2014/main" val="10000"/>
                  </a:ext>
                </a:extLst>
              </a:tr>
              <a:tr h="806768">
                <a:tc vMerge="1">
                  <a:txBody>
                    <a:bodyPr/>
                    <a:lstStyle/>
                    <a:p>
                      <a:endParaRPr lang="ru-RU"/>
                    </a:p>
                  </a:txBody>
                  <a:tcPr/>
                </a:tc>
                <a:tc>
                  <a:txBody>
                    <a:bodyPr/>
                    <a:lstStyle/>
                    <a:p>
                      <a:pPr algn="ctr" fontAlgn="ctr"/>
                      <a:r>
                        <a:rPr lang="ru-RU" sz="1800" b="1" i="0" u="none" strike="noStrike" dirty="0">
                          <a:solidFill>
                            <a:schemeClr val="bg1"/>
                          </a:solidFill>
                          <a:effectLst/>
                          <a:latin typeface="Arial Narrow" panose="020B0606020202030204" pitchFamily="34" charset="0"/>
                        </a:rPr>
                        <a:t>на 1.01.2021</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3"/>
                    </a:solidFill>
                  </a:tcPr>
                </a:tc>
                <a:tc>
                  <a:txBody>
                    <a:bodyPr/>
                    <a:lstStyle/>
                    <a:p>
                      <a:pPr algn="ctr" fontAlgn="ctr"/>
                      <a:r>
                        <a:rPr lang="ru-RU" sz="1800" b="1" i="0" u="none" strike="noStrike" dirty="0">
                          <a:solidFill>
                            <a:schemeClr val="bg1"/>
                          </a:solidFill>
                          <a:effectLst/>
                          <a:latin typeface="Arial Narrow" panose="020B0606020202030204" pitchFamily="34" charset="0"/>
                        </a:rPr>
                        <a:t>на 1.07.2021</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800" b="1" i="0" u="none" strike="noStrike" kern="1200" dirty="0">
                          <a:solidFill>
                            <a:schemeClr val="bg1"/>
                          </a:solidFill>
                          <a:effectLst/>
                          <a:latin typeface="Arial Narrow" panose="020B0606020202030204" pitchFamily="34" charset="0"/>
                          <a:ea typeface="+mn-ea"/>
                          <a:cs typeface="+mn-cs"/>
                        </a:rPr>
                        <a:t>Сумма</a:t>
                      </a:r>
                    </a:p>
                  </a:txBody>
                  <a:tcPr marL="9525" marR="9525"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800" b="1" i="0" u="none" strike="noStrike" kern="1200" dirty="0">
                          <a:solidFill>
                            <a:schemeClr val="bg1"/>
                          </a:solidFill>
                          <a:effectLst/>
                          <a:latin typeface="Arial Narrow" panose="020B0606020202030204" pitchFamily="34" charset="0"/>
                          <a:ea typeface="+mn-ea"/>
                          <a:cs typeface="+mn-cs"/>
                        </a:rPr>
                        <a:t>%</a:t>
                      </a:r>
                    </a:p>
                  </a:txBody>
                  <a:tcPr marL="9525" marR="9525" marT="9525" marB="0" anchor="ctr">
                    <a:lnL w="6350"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3"/>
                    </a:solidFill>
                  </a:tcPr>
                </a:tc>
                <a:extLst>
                  <a:ext uri="{0D108BD9-81ED-4DB2-BD59-A6C34878D82A}">
                    <a16:rowId xmlns:a16="http://schemas.microsoft.com/office/drawing/2014/main" val="10001"/>
                  </a:ext>
                </a:extLst>
              </a:tr>
              <a:tr h="455879">
                <a:tc>
                  <a:txBody>
                    <a:bodyPr/>
                    <a:lstStyle/>
                    <a:p>
                      <a:pPr algn="l" rtl="0" fontAlgn="ctr"/>
                      <a:r>
                        <a:rPr lang="ru-RU" sz="2000" b="0" i="0" u="none" strike="noStrike" dirty="0">
                          <a:solidFill>
                            <a:srgbClr val="000000"/>
                          </a:solidFill>
                          <a:effectLst/>
                          <a:latin typeface="Arial Narrow" panose="020B0606020202030204" pitchFamily="34" charset="0"/>
                        </a:rPr>
                        <a:t>Нурлатский</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57,2</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18,3</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-38,9</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a:solidFill>
                            <a:schemeClr val="tx2"/>
                          </a:solidFill>
                          <a:effectLst/>
                          <a:latin typeface="Arial Narrow" panose="020B0606020202030204" pitchFamily="34" charset="0"/>
                        </a:rPr>
                        <a:t>32</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2"/>
                  </a:ext>
                </a:extLst>
              </a:tr>
              <a:tr h="455879">
                <a:tc>
                  <a:txBody>
                    <a:bodyPr/>
                    <a:lstStyle/>
                    <a:p>
                      <a:pPr algn="l" rtl="0" fontAlgn="ctr"/>
                      <a:r>
                        <a:rPr lang="ru-RU" sz="2000" b="0" i="0" u="none" strike="noStrike">
                          <a:solidFill>
                            <a:srgbClr val="000000"/>
                          </a:solidFill>
                          <a:effectLst/>
                          <a:latin typeface="Arial Narrow" panose="020B0606020202030204" pitchFamily="34" charset="0"/>
                        </a:rPr>
                        <a:t>Балтасинский</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9,5</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4,2</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-5,3</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a:solidFill>
                            <a:schemeClr val="tx2"/>
                          </a:solidFill>
                          <a:effectLst/>
                          <a:latin typeface="Arial Narrow" panose="020B0606020202030204" pitchFamily="34" charset="0"/>
                        </a:rPr>
                        <a:t>44</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340283621"/>
                  </a:ext>
                </a:extLst>
              </a:tr>
              <a:tr h="455879">
                <a:tc>
                  <a:txBody>
                    <a:bodyPr/>
                    <a:lstStyle/>
                    <a:p>
                      <a:pPr algn="l" rtl="0" fontAlgn="ctr"/>
                      <a:r>
                        <a:rPr lang="ru-RU" sz="2000" b="0" i="0" u="none" strike="noStrike">
                          <a:solidFill>
                            <a:srgbClr val="000000"/>
                          </a:solidFill>
                          <a:effectLst/>
                          <a:latin typeface="Arial Narrow" panose="020B0606020202030204" pitchFamily="34" charset="0"/>
                        </a:rPr>
                        <a:t>Альметьевский</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320,3</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146,6</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-173,7</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a:solidFill>
                            <a:schemeClr val="tx2"/>
                          </a:solidFill>
                          <a:effectLst/>
                          <a:latin typeface="Arial Narrow" panose="020B0606020202030204" pitchFamily="34" charset="0"/>
                        </a:rPr>
                        <a:t>46</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984191465"/>
                  </a:ext>
                </a:extLst>
              </a:tr>
              <a:tr h="455879">
                <a:tc>
                  <a:txBody>
                    <a:bodyPr/>
                    <a:lstStyle/>
                    <a:p>
                      <a:pPr algn="l" rtl="0" fontAlgn="ctr"/>
                      <a:r>
                        <a:rPr lang="ru-RU" sz="2000" b="0" i="0" u="none" strike="noStrike">
                          <a:solidFill>
                            <a:srgbClr val="000000"/>
                          </a:solidFill>
                          <a:effectLst/>
                          <a:latin typeface="Arial Narrow" panose="020B0606020202030204" pitchFamily="34" charset="0"/>
                        </a:rPr>
                        <a:t>Лениногорский</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68,4</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38,2</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-30,2</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a:solidFill>
                            <a:schemeClr val="tx2"/>
                          </a:solidFill>
                          <a:effectLst/>
                          <a:latin typeface="Arial Narrow" panose="020B0606020202030204" pitchFamily="34" charset="0"/>
                        </a:rPr>
                        <a:t>56</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3451627112"/>
                  </a:ext>
                </a:extLst>
              </a:tr>
              <a:tr h="455879">
                <a:tc>
                  <a:txBody>
                    <a:bodyPr/>
                    <a:lstStyle/>
                    <a:p>
                      <a:pPr algn="l" rtl="0" fontAlgn="ctr"/>
                      <a:r>
                        <a:rPr lang="ru-RU" sz="2000" b="0" i="0" u="none" strike="noStrike">
                          <a:solidFill>
                            <a:srgbClr val="000000"/>
                          </a:solidFill>
                          <a:effectLst/>
                          <a:latin typeface="Arial Narrow" panose="020B0606020202030204" pitchFamily="34" charset="0"/>
                        </a:rPr>
                        <a:t>Атнинский</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3,3</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2,2</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-1,1</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66</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2604349959"/>
                  </a:ext>
                </a:extLst>
              </a:tr>
              <a:tr h="455879">
                <a:tc>
                  <a:txBody>
                    <a:bodyPr/>
                    <a:lstStyle/>
                    <a:p>
                      <a:pPr algn="l" rtl="0" fontAlgn="ctr"/>
                      <a:r>
                        <a:rPr lang="ru-RU" sz="2000" b="0" i="0" u="none" strike="noStrike">
                          <a:solidFill>
                            <a:srgbClr val="000000"/>
                          </a:solidFill>
                          <a:effectLst/>
                          <a:latin typeface="Arial Narrow" panose="020B0606020202030204" pitchFamily="34" charset="0"/>
                        </a:rPr>
                        <a:t>Бавлинский</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14,0</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9,2</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a:solidFill>
                            <a:schemeClr val="tx2"/>
                          </a:solidFill>
                          <a:effectLst/>
                          <a:latin typeface="Arial Narrow" panose="020B0606020202030204" pitchFamily="34" charset="0"/>
                        </a:rPr>
                        <a:t>-4,8</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a:solidFill>
                            <a:schemeClr val="tx2"/>
                          </a:solidFill>
                          <a:effectLst/>
                          <a:latin typeface="Arial Narrow" panose="020B0606020202030204" pitchFamily="34" charset="0"/>
                        </a:rPr>
                        <a:t>66</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189512364"/>
                  </a:ext>
                </a:extLst>
              </a:tr>
              <a:tr h="455879">
                <a:tc>
                  <a:txBody>
                    <a:bodyPr/>
                    <a:lstStyle/>
                    <a:p>
                      <a:pPr algn="l" rtl="0" fontAlgn="ctr"/>
                      <a:r>
                        <a:rPr lang="ru-RU" sz="2000" b="0" i="0" u="none" strike="noStrike">
                          <a:solidFill>
                            <a:srgbClr val="000000"/>
                          </a:solidFill>
                          <a:effectLst/>
                          <a:latin typeface="Arial Narrow" panose="020B0606020202030204" pitchFamily="34" charset="0"/>
                        </a:rPr>
                        <a:t>Заинский</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29,9</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24,1</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a:solidFill>
                            <a:schemeClr val="tx2"/>
                          </a:solidFill>
                          <a:effectLst/>
                          <a:latin typeface="Arial Narrow" panose="020B0606020202030204" pitchFamily="34" charset="0"/>
                        </a:rPr>
                        <a:t>-5,8</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81</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946513674"/>
                  </a:ext>
                </a:extLst>
              </a:tr>
              <a:tr h="455879">
                <a:tc>
                  <a:txBody>
                    <a:bodyPr/>
                    <a:lstStyle/>
                    <a:p>
                      <a:pPr algn="l" rtl="0" fontAlgn="ctr"/>
                      <a:r>
                        <a:rPr lang="ru-RU" sz="2000" b="0" i="0" u="none" strike="noStrike">
                          <a:solidFill>
                            <a:srgbClr val="000000"/>
                          </a:solidFill>
                          <a:effectLst/>
                          <a:latin typeface="Arial Narrow" panose="020B0606020202030204" pitchFamily="34" charset="0"/>
                        </a:rPr>
                        <a:t>Ютазинский </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8,9</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7,2</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a:solidFill>
                            <a:schemeClr val="tx2"/>
                          </a:solidFill>
                          <a:effectLst/>
                          <a:latin typeface="Arial Narrow" panose="020B0606020202030204" pitchFamily="34" charset="0"/>
                        </a:rPr>
                        <a:t>-1,7</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81</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8"/>
                  </a:ext>
                </a:extLst>
              </a:tr>
              <a:tr h="455879">
                <a:tc>
                  <a:txBody>
                    <a:bodyPr/>
                    <a:lstStyle/>
                    <a:p>
                      <a:pPr algn="l" rtl="0" fontAlgn="ctr"/>
                      <a:r>
                        <a:rPr lang="ru-RU" sz="2000" b="0" i="0" u="none" strike="noStrike">
                          <a:solidFill>
                            <a:srgbClr val="000000"/>
                          </a:solidFill>
                          <a:effectLst/>
                          <a:latin typeface="Arial Narrow" panose="020B0606020202030204" pitchFamily="34" charset="0"/>
                        </a:rPr>
                        <a:t>Бугульминский</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61,3</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51,2</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-10,1</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84</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9"/>
                  </a:ext>
                </a:extLst>
              </a:tr>
              <a:tr h="455879">
                <a:tc>
                  <a:txBody>
                    <a:bodyPr/>
                    <a:lstStyle/>
                    <a:p>
                      <a:pPr algn="l" rtl="0" fontAlgn="ctr"/>
                      <a:r>
                        <a:rPr lang="ru-RU" sz="2000" b="0" i="0" u="none" strike="noStrike">
                          <a:solidFill>
                            <a:srgbClr val="000000"/>
                          </a:solidFill>
                          <a:effectLst/>
                          <a:latin typeface="Arial Narrow" panose="020B0606020202030204" pitchFamily="34" charset="0"/>
                        </a:rPr>
                        <a:t>Кукморский</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14,1</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12,0</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-2,1</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85</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graphicFrame>
        <p:nvGraphicFramePr>
          <p:cNvPr id="6" name="Таблица 5">
            <a:extLst>
              <a:ext uri="{FF2B5EF4-FFF2-40B4-BE49-F238E27FC236}">
                <a16:creationId xmlns:a16="http://schemas.microsoft.com/office/drawing/2014/main" id="{AFBF0857-6F30-4D4D-AE3F-01DE3EC2A277}"/>
              </a:ext>
            </a:extLst>
          </p:cNvPr>
          <p:cNvGraphicFramePr>
            <a:graphicFrameLocks noGrp="1"/>
          </p:cNvGraphicFramePr>
          <p:nvPr>
            <p:extLst>
              <p:ext uri="{D42A27DB-BD31-4B8C-83A1-F6EECF244321}">
                <p14:modId xmlns:p14="http://schemas.microsoft.com/office/powerpoint/2010/main" val="41408365"/>
              </p:ext>
            </p:extLst>
          </p:nvPr>
        </p:nvGraphicFramePr>
        <p:xfrm>
          <a:off x="6486644" y="910883"/>
          <a:ext cx="5492352" cy="5774471"/>
        </p:xfrm>
        <a:graphic>
          <a:graphicData uri="http://schemas.openxmlformats.org/drawingml/2006/table">
            <a:tbl>
              <a:tblPr/>
              <a:tblGrid>
                <a:gridCol w="205852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2"/>
                    </a:ext>
                  </a:extLst>
                </a:gridCol>
                <a:gridCol w="1041400">
                  <a:extLst>
                    <a:ext uri="{9D8B030D-6E8A-4147-A177-3AD203B41FA5}">
                      <a16:colId xmlns:a16="http://schemas.microsoft.com/office/drawing/2014/main" val="20003"/>
                    </a:ext>
                  </a:extLst>
                </a:gridCol>
                <a:gridCol w="735629">
                  <a:extLst>
                    <a:ext uri="{9D8B030D-6E8A-4147-A177-3AD203B41FA5}">
                      <a16:colId xmlns:a16="http://schemas.microsoft.com/office/drawing/2014/main" val="20005"/>
                    </a:ext>
                  </a:extLst>
                </a:gridCol>
                <a:gridCol w="590003">
                  <a:extLst>
                    <a:ext uri="{9D8B030D-6E8A-4147-A177-3AD203B41FA5}">
                      <a16:colId xmlns:a16="http://schemas.microsoft.com/office/drawing/2014/main" val="20004"/>
                    </a:ext>
                  </a:extLst>
                </a:gridCol>
              </a:tblGrid>
              <a:tr h="520202">
                <a:tc rowSpan="2">
                  <a:txBody>
                    <a:bodyPr/>
                    <a:lstStyle/>
                    <a:p>
                      <a:pPr algn="ctr" fontAlgn="ctr"/>
                      <a:r>
                        <a:rPr lang="ru-RU" sz="2000" b="1" i="0" u="none" strike="noStrike" dirty="0">
                          <a:solidFill>
                            <a:schemeClr val="bg1"/>
                          </a:solidFill>
                          <a:effectLst/>
                          <a:latin typeface="Arial Narrow" panose="020B0606020202030204" pitchFamily="34" charset="0"/>
                        </a:rPr>
                        <a:t>Район (город)</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3"/>
                    </a:solidFill>
                  </a:tcPr>
                </a:tc>
                <a:tc gridSpan="2">
                  <a:txBody>
                    <a:bodyPr/>
                    <a:lstStyle/>
                    <a:p>
                      <a:pPr algn="ctr" fontAlgn="ctr"/>
                      <a:r>
                        <a:rPr lang="ru-RU" sz="2000" b="1" i="0" u="none" strike="noStrike" dirty="0">
                          <a:solidFill>
                            <a:schemeClr val="bg1"/>
                          </a:solidFill>
                          <a:effectLst/>
                          <a:latin typeface="Arial Narrow" panose="020B0606020202030204" pitchFamily="34" charset="0"/>
                        </a:rPr>
                        <a:t>Недоимка</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3"/>
                    </a:solidFill>
                  </a:tcPr>
                </a:tc>
                <a:tc hMerge="1">
                  <a:txBody>
                    <a:bodyPr/>
                    <a:lstStyle/>
                    <a:p>
                      <a:pPr algn="ctr" fontAlgn="ctr"/>
                      <a:endParaRPr lang="ru-RU" sz="1600" b="1" i="0" u="none" strike="noStrike" dirty="0">
                        <a:solidFill>
                          <a:schemeClr val="bg1"/>
                        </a:solidFill>
                        <a:effectLst/>
                        <a:latin typeface="Arial Narrow" panose="020B0606020202030204" pitchFamily="34" charset="0"/>
                      </a:endParaRP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lumMod val="75000"/>
                      </a:schemeClr>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800" b="1" i="0" u="none" strike="noStrike" kern="1200" dirty="0">
                          <a:solidFill>
                            <a:schemeClr val="bg1"/>
                          </a:solidFill>
                          <a:effectLst/>
                          <a:latin typeface="Arial Narrow" panose="020B0606020202030204" pitchFamily="34" charset="0"/>
                          <a:ea typeface="+mn-ea"/>
                          <a:cs typeface="+mn-cs"/>
                        </a:rPr>
                        <a:t>Снижение</a:t>
                      </a:r>
                    </a:p>
                  </a:txBody>
                  <a:tcPr marL="9525" marR="9525" marT="9525" marB="0" anchor="ctr">
                    <a:lnL w="6350"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3"/>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800" b="1" i="0" u="none" strike="noStrike" kern="1200" dirty="0">
                        <a:solidFill>
                          <a:schemeClr val="bg1"/>
                        </a:solidFill>
                        <a:effectLst/>
                        <a:latin typeface="Arial Narrow" panose="020B0606020202030204" pitchFamily="34" charset="0"/>
                        <a:ea typeface="+mn-ea"/>
                        <a:cs typeface="+mn-cs"/>
                      </a:endParaRPr>
                    </a:p>
                  </a:txBody>
                  <a:tcPr marL="9525" marR="9525" marT="9525" marB="0" anchor="ctr">
                    <a:lnL w="6350"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extLst>
                  <a:ext uri="{0D108BD9-81ED-4DB2-BD59-A6C34878D82A}">
                    <a16:rowId xmlns:a16="http://schemas.microsoft.com/office/drawing/2014/main" val="10000"/>
                  </a:ext>
                </a:extLst>
              </a:tr>
              <a:tr h="686652">
                <a:tc vMerge="1">
                  <a:txBody>
                    <a:bodyPr/>
                    <a:lstStyle/>
                    <a:p>
                      <a:endParaRPr lang="ru-RU"/>
                    </a:p>
                  </a:txBody>
                  <a:tcPr/>
                </a:tc>
                <a:tc>
                  <a:txBody>
                    <a:bodyPr/>
                    <a:lstStyle/>
                    <a:p>
                      <a:pPr algn="ctr" fontAlgn="ctr"/>
                      <a:r>
                        <a:rPr lang="ru-RU" sz="1800" b="1" i="0" u="none" strike="noStrike" dirty="0">
                          <a:solidFill>
                            <a:schemeClr val="bg1"/>
                          </a:solidFill>
                          <a:effectLst/>
                          <a:latin typeface="Arial Narrow" panose="020B0606020202030204" pitchFamily="34" charset="0"/>
                        </a:rPr>
                        <a:t>на 1.01.2021</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3"/>
                    </a:solidFill>
                  </a:tcPr>
                </a:tc>
                <a:tc>
                  <a:txBody>
                    <a:bodyPr/>
                    <a:lstStyle/>
                    <a:p>
                      <a:pPr algn="ctr" fontAlgn="ctr"/>
                      <a:r>
                        <a:rPr lang="ru-RU" sz="1800" b="1" i="0" u="none" strike="noStrike" dirty="0">
                          <a:solidFill>
                            <a:schemeClr val="bg1"/>
                          </a:solidFill>
                          <a:effectLst/>
                          <a:latin typeface="Arial Narrow" panose="020B0606020202030204" pitchFamily="34" charset="0"/>
                        </a:rPr>
                        <a:t>на 1.07.2021</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800" b="1" i="0" u="none" strike="noStrike" kern="1200" dirty="0">
                          <a:solidFill>
                            <a:schemeClr val="bg1"/>
                          </a:solidFill>
                          <a:effectLst/>
                          <a:latin typeface="Arial Narrow" panose="020B0606020202030204" pitchFamily="34" charset="0"/>
                          <a:ea typeface="+mn-ea"/>
                          <a:cs typeface="+mn-cs"/>
                        </a:rPr>
                        <a:t>Сумма</a:t>
                      </a:r>
                    </a:p>
                  </a:txBody>
                  <a:tcPr marL="9525" marR="9525"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800" b="1" i="0" u="none" strike="noStrike" kern="1200" dirty="0">
                          <a:solidFill>
                            <a:schemeClr val="bg1"/>
                          </a:solidFill>
                          <a:effectLst/>
                          <a:latin typeface="Arial Narrow" panose="020B0606020202030204" pitchFamily="34" charset="0"/>
                          <a:ea typeface="+mn-ea"/>
                          <a:cs typeface="+mn-cs"/>
                        </a:rPr>
                        <a:t>%</a:t>
                      </a:r>
                    </a:p>
                  </a:txBody>
                  <a:tcPr marL="9525" marR="9525" marT="9525" marB="0" anchor="ctr">
                    <a:lnL w="6350"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3"/>
                    </a:solidFill>
                  </a:tcPr>
                </a:tc>
                <a:extLst>
                  <a:ext uri="{0D108BD9-81ED-4DB2-BD59-A6C34878D82A}">
                    <a16:rowId xmlns:a16="http://schemas.microsoft.com/office/drawing/2014/main" val="10001"/>
                  </a:ext>
                </a:extLst>
              </a:tr>
              <a:tr h="507513">
                <a:tc>
                  <a:txBody>
                    <a:bodyPr/>
                    <a:lstStyle/>
                    <a:p>
                      <a:pPr algn="l" rtl="0" fontAlgn="ctr"/>
                      <a:r>
                        <a:rPr lang="ru-RU" sz="2000" b="0" i="0" u="none" strike="noStrike" dirty="0">
                          <a:solidFill>
                            <a:srgbClr val="000000"/>
                          </a:solidFill>
                          <a:effectLst/>
                          <a:latin typeface="Arial Narrow" panose="020B0606020202030204" pitchFamily="34" charset="0"/>
                        </a:rPr>
                        <a:t>Агрызский</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16,8</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14,4</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a:solidFill>
                            <a:schemeClr val="tx2"/>
                          </a:solidFill>
                          <a:effectLst/>
                          <a:latin typeface="Arial Narrow" panose="020B0606020202030204" pitchFamily="34" charset="0"/>
                        </a:rPr>
                        <a:t>-2,4</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a:solidFill>
                            <a:schemeClr val="tx2"/>
                          </a:solidFill>
                          <a:effectLst/>
                          <a:latin typeface="Arial Narrow" panose="020B0606020202030204" pitchFamily="34" charset="0"/>
                        </a:rPr>
                        <a:t>86</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2"/>
                  </a:ext>
                </a:extLst>
              </a:tr>
              <a:tr h="507513">
                <a:tc>
                  <a:txBody>
                    <a:bodyPr/>
                    <a:lstStyle/>
                    <a:p>
                      <a:pPr algn="l" rtl="0" fontAlgn="ctr"/>
                      <a:r>
                        <a:rPr lang="ru-RU" sz="2000" b="0" i="0" u="none" strike="noStrike" dirty="0">
                          <a:solidFill>
                            <a:srgbClr val="000000"/>
                          </a:solidFill>
                          <a:effectLst/>
                          <a:latin typeface="Arial Narrow" panose="020B0606020202030204" pitchFamily="34" charset="0"/>
                        </a:rPr>
                        <a:t>Азнакаевский</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25,9</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22,6</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-3,3</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87</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340283621"/>
                  </a:ext>
                </a:extLst>
              </a:tr>
              <a:tr h="507513">
                <a:tc>
                  <a:txBody>
                    <a:bodyPr/>
                    <a:lstStyle/>
                    <a:p>
                      <a:pPr algn="l" rtl="0" fontAlgn="ctr"/>
                      <a:r>
                        <a:rPr lang="ru-RU" sz="2000" b="0" i="0" u="none" strike="noStrike">
                          <a:solidFill>
                            <a:srgbClr val="000000"/>
                          </a:solidFill>
                          <a:effectLst/>
                          <a:latin typeface="Arial Narrow" panose="020B0606020202030204" pitchFamily="34" charset="0"/>
                        </a:rPr>
                        <a:t>Аксубаевский</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4,6</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4,0</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-0,6</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a:solidFill>
                            <a:schemeClr val="tx2"/>
                          </a:solidFill>
                          <a:effectLst/>
                          <a:latin typeface="Arial Narrow" panose="020B0606020202030204" pitchFamily="34" charset="0"/>
                        </a:rPr>
                        <a:t>88</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984191465"/>
                  </a:ext>
                </a:extLst>
              </a:tr>
              <a:tr h="507513">
                <a:tc>
                  <a:txBody>
                    <a:bodyPr/>
                    <a:lstStyle/>
                    <a:p>
                      <a:pPr algn="l" rtl="0" fontAlgn="ctr"/>
                      <a:r>
                        <a:rPr lang="ru-RU" sz="1800" b="0" i="0" u="none" strike="noStrike" dirty="0">
                          <a:solidFill>
                            <a:srgbClr val="000000"/>
                          </a:solidFill>
                          <a:effectLst/>
                          <a:latin typeface="Arial Narrow" panose="020B0606020202030204" pitchFamily="34" charset="0"/>
                        </a:rPr>
                        <a:t>Рыбно-Слободский</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10,7</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9,6</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-1,1</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a:solidFill>
                            <a:schemeClr val="tx2"/>
                          </a:solidFill>
                          <a:effectLst/>
                          <a:latin typeface="Arial Narrow" panose="020B0606020202030204" pitchFamily="34" charset="0"/>
                        </a:rPr>
                        <a:t>90</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3451627112"/>
                  </a:ext>
                </a:extLst>
              </a:tr>
              <a:tr h="507513">
                <a:tc>
                  <a:txBody>
                    <a:bodyPr/>
                    <a:lstStyle/>
                    <a:p>
                      <a:pPr algn="l" rtl="0" fontAlgn="ctr"/>
                      <a:r>
                        <a:rPr lang="ru-RU" sz="2000" b="0" i="0" u="none" strike="noStrike">
                          <a:solidFill>
                            <a:srgbClr val="000000"/>
                          </a:solidFill>
                          <a:effectLst/>
                          <a:latin typeface="Arial Narrow" panose="020B0606020202030204" pitchFamily="34" charset="0"/>
                        </a:rPr>
                        <a:t>Арский</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16,4</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15,5</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a:solidFill>
                            <a:schemeClr val="tx2"/>
                          </a:solidFill>
                          <a:effectLst/>
                          <a:latin typeface="Arial Narrow" panose="020B0606020202030204" pitchFamily="34" charset="0"/>
                        </a:rPr>
                        <a:t>-0,9</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a:solidFill>
                            <a:schemeClr val="tx2"/>
                          </a:solidFill>
                          <a:effectLst/>
                          <a:latin typeface="Arial Narrow" panose="020B0606020202030204" pitchFamily="34" charset="0"/>
                        </a:rPr>
                        <a:t>94</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2604349959"/>
                  </a:ext>
                </a:extLst>
              </a:tr>
              <a:tr h="507513">
                <a:tc>
                  <a:txBody>
                    <a:bodyPr/>
                    <a:lstStyle/>
                    <a:p>
                      <a:pPr algn="l" rtl="0" fontAlgn="ctr"/>
                      <a:r>
                        <a:rPr lang="ru-RU" sz="2000" b="0" i="0" u="none" strike="noStrike">
                          <a:solidFill>
                            <a:srgbClr val="000000"/>
                          </a:solidFill>
                          <a:effectLst/>
                          <a:latin typeface="Arial Narrow" panose="020B0606020202030204" pitchFamily="34" charset="0"/>
                        </a:rPr>
                        <a:t>Зеленодольский</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116,4</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110,7</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a:solidFill>
                            <a:schemeClr val="tx2"/>
                          </a:solidFill>
                          <a:effectLst/>
                          <a:latin typeface="Arial Narrow" panose="020B0606020202030204" pitchFamily="34" charset="0"/>
                        </a:rPr>
                        <a:t>-5,7</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95</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189512364"/>
                  </a:ext>
                </a:extLst>
              </a:tr>
              <a:tr h="507513">
                <a:tc>
                  <a:txBody>
                    <a:bodyPr/>
                    <a:lstStyle/>
                    <a:p>
                      <a:pPr algn="l" rtl="0" fontAlgn="ctr"/>
                      <a:r>
                        <a:rPr lang="ru-RU" sz="2000" b="0" i="0" u="none" strike="noStrike">
                          <a:solidFill>
                            <a:srgbClr val="000000"/>
                          </a:solidFill>
                          <a:effectLst/>
                          <a:latin typeface="Arial Narrow" panose="020B0606020202030204" pitchFamily="34" charset="0"/>
                        </a:rPr>
                        <a:t>Нижнекамский</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129,3</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122,3</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-7,0</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a:solidFill>
                            <a:schemeClr val="tx2"/>
                          </a:solidFill>
                          <a:effectLst/>
                          <a:latin typeface="Arial Narrow" panose="020B0606020202030204" pitchFamily="34" charset="0"/>
                        </a:rPr>
                        <a:t>95</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946513674"/>
                  </a:ext>
                </a:extLst>
              </a:tr>
              <a:tr h="507513">
                <a:tc>
                  <a:txBody>
                    <a:bodyPr/>
                    <a:lstStyle/>
                    <a:p>
                      <a:pPr algn="l" rtl="0" fontAlgn="ctr"/>
                      <a:r>
                        <a:rPr lang="ru-RU" sz="1800" b="0" i="0" u="none" strike="noStrike" dirty="0">
                          <a:solidFill>
                            <a:srgbClr val="000000"/>
                          </a:solidFill>
                          <a:effectLst/>
                          <a:latin typeface="Arial Narrow" panose="020B0606020202030204" pitchFamily="34" charset="0"/>
                        </a:rPr>
                        <a:t>г.Набережные Челны</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521,9</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503,8</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-18,1</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97</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8"/>
                  </a:ext>
                </a:extLst>
              </a:tr>
              <a:tr h="507513">
                <a:tc>
                  <a:txBody>
                    <a:bodyPr/>
                    <a:lstStyle/>
                    <a:p>
                      <a:pPr algn="l" rtl="0" fontAlgn="ctr"/>
                      <a:r>
                        <a:rPr lang="ru-RU" sz="2000" b="0" i="0" u="none" strike="noStrike">
                          <a:solidFill>
                            <a:srgbClr val="000000"/>
                          </a:solidFill>
                          <a:effectLst/>
                          <a:latin typeface="Arial Narrow" panose="020B0606020202030204" pitchFamily="34" charset="0"/>
                        </a:rPr>
                        <a:t>Менделеевский</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14,2</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14,1</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-0,1</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rtl="0" fontAlgn="ctr"/>
                      <a:r>
                        <a:rPr lang="ru-RU" sz="2000" b="0" i="0" u="none" strike="noStrike" dirty="0">
                          <a:solidFill>
                            <a:schemeClr val="tx2"/>
                          </a:solidFill>
                          <a:effectLst/>
                          <a:latin typeface="Arial Narrow" panose="020B0606020202030204" pitchFamily="34" charset="0"/>
                        </a:rPr>
                        <a:t>99</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02759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p:txBody>
          <a:bodyPr>
            <a:noAutofit/>
          </a:bodyPr>
          <a:lstStyle/>
          <a:p>
            <a:r>
              <a:rPr lang="ru-RU" sz="3200" dirty="0"/>
              <a:t>Поступление собственных доходов в бюджет </a:t>
            </a:r>
            <a:br>
              <a:rPr lang="ru-RU" sz="3200" dirty="0"/>
            </a:br>
            <a:r>
              <a:rPr lang="ru-RU" sz="3200" dirty="0"/>
              <a:t>Республики Татарстан и местные бюджеты</a:t>
            </a:r>
            <a:br>
              <a:rPr lang="ru-RU" sz="3200" dirty="0"/>
            </a:br>
            <a:endParaRPr lang="ru-RU" sz="3200" dirty="0">
              <a:latin typeface="Arial Narrow" pitchFamily="34" charset="0"/>
            </a:endParaRPr>
          </a:p>
        </p:txBody>
      </p:sp>
      <p:graphicFrame>
        <p:nvGraphicFramePr>
          <p:cNvPr id="5" name="Диаграмма 4"/>
          <p:cNvGraphicFramePr/>
          <p:nvPr/>
        </p:nvGraphicFramePr>
        <p:xfrm>
          <a:off x="431031" y="1671262"/>
          <a:ext cx="11548068" cy="51425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83062" y="1059051"/>
            <a:ext cx="1920046" cy="461665"/>
          </a:xfrm>
          <a:prstGeom prst="rect">
            <a:avLst/>
          </a:prstGeom>
          <a:noFill/>
        </p:spPr>
        <p:txBody>
          <a:bodyPr wrap="square" rtlCol="0">
            <a:spAutoFit/>
          </a:bodyPr>
          <a:lstStyle/>
          <a:p>
            <a:r>
              <a:rPr lang="ru-RU" sz="2400" b="1" u="sng" dirty="0">
                <a:solidFill>
                  <a:srgbClr val="6C7B90"/>
                </a:solidFill>
                <a:latin typeface="Arial Narrow" pitchFamily="34" charset="0"/>
                <a:cs typeface="Arial" panose="020B0604020202020204" pitchFamily="34" charset="0"/>
              </a:rPr>
              <a:t>млрд. рублей</a:t>
            </a:r>
            <a:endParaRPr lang="ru-RU" sz="2400" b="1" dirty="0">
              <a:solidFill>
                <a:srgbClr val="6C7B90"/>
              </a:solidFill>
              <a:latin typeface="Arial Narrow" pitchFamily="34" charset="0"/>
              <a:cs typeface="Arial" panose="020B0604020202020204" pitchFamily="34" charset="0"/>
            </a:endParaRPr>
          </a:p>
        </p:txBody>
      </p:sp>
    </p:spTree>
    <p:extLst>
      <p:ext uri="{BB962C8B-B14F-4D97-AF65-F5344CB8AC3E}">
        <p14:creationId xmlns:p14="http://schemas.microsoft.com/office/powerpoint/2010/main" val="34053960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down)">
                                      <p:cBhvr>
                                        <p:cTn id="7" dur="400"/>
                                        <p:tgtEl>
                                          <p:spTgt spid="5">
                                            <p:graphicEl>
                                              <a:chart seriesIdx="-4" categoryIdx="0" bldStep="category"/>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down)">
                                      <p:cBhvr>
                                        <p:cTn id="10" dur="400"/>
                                        <p:tgtEl>
                                          <p:spTgt spid="5">
                                            <p:graphicEl>
                                              <a:chart seriesIdx="-4" categoryIdx="1" bldStep="category"/>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down)">
                                      <p:cBhvr>
                                        <p:cTn id="13" dur="400"/>
                                        <p:tgtEl>
                                          <p:spTgt spid="5">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animBg="0"/>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59DED7C5-57F3-4273-BCE4-810030EFCD1D}"/>
              </a:ext>
            </a:extLst>
          </p:cNvPr>
          <p:cNvSpPr>
            <a:spLocks noGrp="1"/>
          </p:cNvSpPr>
          <p:nvPr>
            <p:ph type="body" sz="quarter" idx="14"/>
          </p:nvPr>
        </p:nvSpPr>
        <p:spPr>
          <a:xfrm>
            <a:off x="972765" y="0"/>
            <a:ext cx="11006231" cy="574747"/>
          </a:xfrm>
        </p:spPr>
        <p:txBody>
          <a:bodyPr>
            <a:normAutofit/>
          </a:bodyPr>
          <a:lstStyle/>
          <a:p>
            <a:r>
              <a:rPr lang="ru-RU" sz="2400" dirty="0"/>
              <a:t>Регионы, допустившие рост недоимки (без банкротов) по налогам</a:t>
            </a:r>
          </a:p>
        </p:txBody>
      </p:sp>
      <p:sp>
        <p:nvSpPr>
          <p:cNvPr id="3" name="TextBox 2"/>
          <p:cNvSpPr txBox="1"/>
          <p:nvPr/>
        </p:nvSpPr>
        <p:spPr>
          <a:xfrm>
            <a:off x="10243329" y="336136"/>
            <a:ext cx="1735667" cy="400110"/>
          </a:xfrm>
          <a:prstGeom prst="rect">
            <a:avLst/>
          </a:prstGeom>
          <a:noFill/>
        </p:spPr>
        <p:txBody>
          <a:bodyPr wrap="square" rtlCol="0">
            <a:spAutoFit/>
          </a:bodyPr>
          <a:lstStyle/>
          <a:p>
            <a:pPr algn="r"/>
            <a:r>
              <a:rPr lang="ru-RU" sz="2000" b="1" u="sng" dirty="0" err="1">
                <a:solidFill>
                  <a:srgbClr val="6C7B90"/>
                </a:solidFill>
                <a:latin typeface="Arial Narrow" panose="020B0606020202030204" pitchFamily="34" charset="0"/>
              </a:rPr>
              <a:t>млн.рублей</a:t>
            </a:r>
            <a:endParaRPr lang="ru-RU" sz="2000" b="1" u="sng" dirty="0">
              <a:solidFill>
                <a:srgbClr val="6C7B90"/>
              </a:solidFill>
              <a:latin typeface="Arial Narrow" panose="020B0606020202030204"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59594033"/>
              </p:ext>
            </p:extLst>
          </p:nvPr>
        </p:nvGraphicFramePr>
        <p:xfrm>
          <a:off x="780261" y="736247"/>
          <a:ext cx="5492352" cy="6040566"/>
        </p:xfrm>
        <a:graphic>
          <a:graphicData uri="http://schemas.openxmlformats.org/drawingml/2006/table">
            <a:tbl>
              <a:tblPr/>
              <a:tblGrid>
                <a:gridCol w="1849091">
                  <a:extLst>
                    <a:ext uri="{9D8B030D-6E8A-4147-A177-3AD203B41FA5}">
                      <a16:colId xmlns:a16="http://schemas.microsoft.com/office/drawing/2014/main" val="20000"/>
                    </a:ext>
                  </a:extLst>
                </a:gridCol>
                <a:gridCol w="1032503">
                  <a:extLst>
                    <a:ext uri="{9D8B030D-6E8A-4147-A177-3AD203B41FA5}">
                      <a16:colId xmlns:a16="http://schemas.microsoft.com/office/drawing/2014/main" val="20002"/>
                    </a:ext>
                  </a:extLst>
                </a:gridCol>
                <a:gridCol w="1135753">
                  <a:extLst>
                    <a:ext uri="{9D8B030D-6E8A-4147-A177-3AD203B41FA5}">
                      <a16:colId xmlns:a16="http://schemas.microsoft.com/office/drawing/2014/main" val="20003"/>
                    </a:ext>
                  </a:extLst>
                </a:gridCol>
                <a:gridCol w="885002">
                  <a:extLst>
                    <a:ext uri="{9D8B030D-6E8A-4147-A177-3AD203B41FA5}">
                      <a16:colId xmlns:a16="http://schemas.microsoft.com/office/drawing/2014/main" val="20005"/>
                    </a:ext>
                  </a:extLst>
                </a:gridCol>
                <a:gridCol w="590003">
                  <a:extLst>
                    <a:ext uri="{9D8B030D-6E8A-4147-A177-3AD203B41FA5}">
                      <a16:colId xmlns:a16="http://schemas.microsoft.com/office/drawing/2014/main" val="20004"/>
                    </a:ext>
                  </a:extLst>
                </a:gridCol>
              </a:tblGrid>
              <a:tr h="345843">
                <a:tc rowSpan="2">
                  <a:txBody>
                    <a:bodyPr/>
                    <a:lstStyle/>
                    <a:p>
                      <a:pPr algn="ctr" fontAlgn="ctr"/>
                      <a:r>
                        <a:rPr lang="ru-RU" sz="1800" b="1" i="0" u="none" strike="noStrike" dirty="0">
                          <a:solidFill>
                            <a:schemeClr val="bg1"/>
                          </a:solidFill>
                          <a:effectLst/>
                          <a:latin typeface="Arial Narrow" panose="020B0606020202030204" pitchFamily="34" charset="0"/>
                        </a:rPr>
                        <a:t>Район (город)</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tc gridSpan="2">
                  <a:txBody>
                    <a:bodyPr/>
                    <a:lstStyle/>
                    <a:p>
                      <a:pPr algn="ctr" fontAlgn="ctr"/>
                      <a:r>
                        <a:rPr lang="ru-RU" sz="1800" b="1" i="0" u="none" strike="noStrike" dirty="0">
                          <a:solidFill>
                            <a:schemeClr val="bg1"/>
                          </a:solidFill>
                          <a:effectLst/>
                          <a:latin typeface="Arial Narrow" panose="020B0606020202030204" pitchFamily="34" charset="0"/>
                        </a:rPr>
                        <a:t>Недоимка</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tc hMerge="1">
                  <a:txBody>
                    <a:bodyPr/>
                    <a:lstStyle/>
                    <a:p>
                      <a:pPr algn="ctr" fontAlgn="ctr"/>
                      <a:endParaRPr lang="ru-RU" sz="1600" b="1" i="0" u="none" strike="noStrike" dirty="0">
                        <a:solidFill>
                          <a:schemeClr val="bg1"/>
                        </a:solidFill>
                        <a:effectLst/>
                        <a:latin typeface="Arial Narrow" panose="020B0606020202030204" pitchFamily="34" charset="0"/>
                      </a:endParaRP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lumMod val="75000"/>
                      </a:schemeClr>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b="1" i="0" u="none" strike="noStrike" kern="1200" dirty="0">
                          <a:solidFill>
                            <a:schemeClr val="bg1"/>
                          </a:solidFill>
                          <a:effectLst/>
                          <a:latin typeface="Arial Narrow" panose="020B0606020202030204" pitchFamily="34" charset="0"/>
                          <a:ea typeface="+mn-ea"/>
                          <a:cs typeface="+mn-cs"/>
                        </a:rPr>
                        <a:t>Рост</a:t>
                      </a:r>
                    </a:p>
                  </a:txBody>
                  <a:tcPr marL="9525" marR="9525" marT="9525" marB="0" anchor="ctr">
                    <a:lnL w="6350"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800" b="1" i="0" u="none" strike="noStrike" kern="1200" dirty="0">
                        <a:solidFill>
                          <a:schemeClr val="bg1"/>
                        </a:solidFill>
                        <a:effectLst/>
                        <a:latin typeface="Arial Narrow" panose="020B0606020202030204" pitchFamily="34" charset="0"/>
                        <a:ea typeface="+mn-ea"/>
                        <a:cs typeface="+mn-cs"/>
                      </a:endParaRPr>
                    </a:p>
                  </a:txBody>
                  <a:tcPr marL="9525" marR="9525" marT="9525" marB="0" anchor="ctr">
                    <a:lnL w="6350"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extLst>
                  <a:ext uri="{0D108BD9-81ED-4DB2-BD59-A6C34878D82A}">
                    <a16:rowId xmlns:a16="http://schemas.microsoft.com/office/drawing/2014/main" val="10000"/>
                  </a:ext>
                </a:extLst>
              </a:tr>
              <a:tr h="682339">
                <a:tc vMerge="1">
                  <a:txBody>
                    <a:bodyPr/>
                    <a:lstStyle/>
                    <a:p>
                      <a:endParaRPr lang="ru-RU"/>
                    </a:p>
                  </a:txBody>
                  <a:tcPr/>
                </a:tc>
                <a:tc>
                  <a:txBody>
                    <a:bodyPr/>
                    <a:lstStyle/>
                    <a:p>
                      <a:pPr algn="ctr" fontAlgn="ctr"/>
                      <a:r>
                        <a:rPr lang="ru-RU" sz="1800" b="1" i="0" u="none" strike="noStrike" dirty="0">
                          <a:solidFill>
                            <a:schemeClr val="bg1"/>
                          </a:solidFill>
                          <a:effectLst/>
                          <a:latin typeface="Arial Narrow" panose="020B0606020202030204" pitchFamily="34" charset="0"/>
                        </a:rPr>
                        <a:t>на 1.01.2021</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tc>
                  <a:txBody>
                    <a:bodyPr/>
                    <a:lstStyle/>
                    <a:p>
                      <a:pPr algn="ctr" fontAlgn="ctr"/>
                      <a:r>
                        <a:rPr lang="ru-RU" sz="1800" b="1" i="0" u="none" strike="noStrike" dirty="0">
                          <a:solidFill>
                            <a:schemeClr val="bg1"/>
                          </a:solidFill>
                          <a:effectLst/>
                          <a:latin typeface="Arial Narrow" panose="020B0606020202030204" pitchFamily="34" charset="0"/>
                        </a:rPr>
                        <a:t>на 1.07.2021</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b="1" i="0" u="none" strike="noStrike" kern="1200" dirty="0">
                          <a:solidFill>
                            <a:schemeClr val="bg1"/>
                          </a:solidFill>
                          <a:effectLst/>
                          <a:latin typeface="Arial Narrow" panose="020B0606020202030204" pitchFamily="34" charset="0"/>
                          <a:ea typeface="+mn-ea"/>
                          <a:cs typeface="+mn-cs"/>
                        </a:rPr>
                        <a:t>Сумма</a:t>
                      </a:r>
                    </a:p>
                  </a:txBody>
                  <a:tcPr marL="9525" marR="9525"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b="1" i="0" u="none" strike="noStrike" kern="1200" dirty="0">
                          <a:solidFill>
                            <a:schemeClr val="bg1"/>
                          </a:solidFill>
                          <a:effectLst/>
                          <a:latin typeface="Arial Narrow" panose="020B0606020202030204" pitchFamily="34" charset="0"/>
                          <a:ea typeface="+mn-ea"/>
                          <a:cs typeface="+mn-cs"/>
                        </a:rPr>
                        <a:t>%</a:t>
                      </a:r>
                    </a:p>
                  </a:txBody>
                  <a:tcPr marL="9525" marR="9525" marT="9525" marB="0" anchor="ctr">
                    <a:lnL w="6350"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extLst>
                  <a:ext uri="{0D108BD9-81ED-4DB2-BD59-A6C34878D82A}">
                    <a16:rowId xmlns:a16="http://schemas.microsoft.com/office/drawing/2014/main" val="10001"/>
                  </a:ext>
                </a:extLst>
              </a:tr>
              <a:tr h="385568">
                <a:tc>
                  <a:txBody>
                    <a:bodyPr/>
                    <a:lstStyle/>
                    <a:p>
                      <a:pPr algn="l" fontAlgn="ctr"/>
                      <a:r>
                        <a:rPr lang="ru-RU" sz="2000" b="0" i="0" u="none" strike="noStrike" dirty="0" err="1">
                          <a:solidFill>
                            <a:schemeClr val="accent1">
                              <a:lumMod val="50000"/>
                            </a:schemeClr>
                          </a:solidFill>
                          <a:effectLst/>
                          <a:latin typeface="Arial Narrow" panose="020B0606020202030204" pitchFamily="34" charset="0"/>
                        </a:rPr>
                        <a:t>Черемшанский</a:t>
                      </a:r>
                      <a:r>
                        <a:rPr lang="ru-RU" sz="2000" b="0" i="0" u="none" strike="noStrike" dirty="0">
                          <a:solidFill>
                            <a:schemeClr val="accent1">
                              <a:lumMod val="50000"/>
                            </a:schemeClr>
                          </a:solidFill>
                          <a:effectLst/>
                          <a:latin typeface="Arial Narrow" panose="020B0606020202030204" pitchFamily="34" charset="0"/>
                        </a:rPr>
                        <a:t> </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1,9</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4,5</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2,6</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243</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2"/>
                  </a:ext>
                </a:extLst>
              </a:tr>
              <a:tr h="385568">
                <a:tc>
                  <a:txBody>
                    <a:bodyPr/>
                    <a:lstStyle/>
                    <a:p>
                      <a:pPr algn="l" fontAlgn="ctr"/>
                      <a:r>
                        <a:rPr lang="ru-RU" sz="2000" b="0" i="0" u="none" strike="noStrike" dirty="0" err="1">
                          <a:solidFill>
                            <a:schemeClr val="accent1">
                              <a:lumMod val="50000"/>
                            </a:schemeClr>
                          </a:solidFill>
                          <a:effectLst/>
                          <a:latin typeface="Arial Narrow" panose="020B0606020202030204" pitchFamily="34" charset="0"/>
                        </a:rPr>
                        <a:t>Алькеевский</a:t>
                      </a:r>
                      <a:endParaRPr lang="ru-RU" sz="2000" b="0" i="0" u="none" strike="noStrike" dirty="0">
                        <a:solidFill>
                          <a:schemeClr val="accent1">
                            <a:lumMod val="50000"/>
                          </a:schemeClr>
                        </a:solidFill>
                        <a:effectLst/>
                        <a:latin typeface="Arial Narrow" panose="020B0606020202030204" pitchFamily="34" charset="0"/>
                      </a:endParaRP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2,0</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4,7</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2,7</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234</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8"/>
                  </a:ext>
                </a:extLst>
              </a:tr>
              <a:tr h="385568">
                <a:tc>
                  <a:txBody>
                    <a:bodyPr/>
                    <a:lstStyle/>
                    <a:p>
                      <a:pPr algn="l" fontAlgn="ctr"/>
                      <a:r>
                        <a:rPr lang="ru-RU" sz="2000" b="0" i="0" u="none" strike="noStrike" dirty="0" err="1">
                          <a:solidFill>
                            <a:schemeClr val="accent1">
                              <a:lumMod val="50000"/>
                            </a:schemeClr>
                          </a:solidFill>
                          <a:effectLst/>
                          <a:latin typeface="Arial Narrow" panose="020B0606020202030204" pitchFamily="34" charset="0"/>
                        </a:rPr>
                        <a:t>Актанышский</a:t>
                      </a:r>
                      <a:endParaRPr lang="ru-RU" sz="2000" b="0" i="0" u="none" strike="noStrike" dirty="0">
                        <a:solidFill>
                          <a:schemeClr val="accent1">
                            <a:lumMod val="50000"/>
                          </a:schemeClr>
                        </a:solidFill>
                        <a:effectLst/>
                        <a:latin typeface="Arial Narrow" panose="020B0606020202030204" pitchFamily="34" charset="0"/>
                      </a:endParaRP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11,1</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24,4</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13,3</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220</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9"/>
                  </a:ext>
                </a:extLst>
              </a:tr>
              <a:tr h="385568">
                <a:tc>
                  <a:txBody>
                    <a:bodyPr/>
                    <a:lstStyle/>
                    <a:p>
                      <a:pPr algn="l" fontAlgn="ctr"/>
                      <a:r>
                        <a:rPr lang="ru-RU" sz="2000" b="0" i="0" u="none" strike="noStrike">
                          <a:solidFill>
                            <a:schemeClr val="accent1">
                              <a:lumMod val="50000"/>
                            </a:schemeClr>
                          </a:solidFill>
                          <a:effectLst/>
                          <a:latin typeface="Arial Narrow" panose="020B0606020202030204" pitchFamily="34" charset="0"/>
                        </a:rPr>
                        <a:t>Верхнеуслонский</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19,2</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41,7</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22,5</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216</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10"/>
                  </a:ext>
                </a:extLst>
              </a:tr>
              <a:tr h="385568">
                <a:tc>
                  <a:txBody>
                    <a:bodyPr/>
                    <a:lstStyle/>
                    <a:p>
                      <a:pPr algn="l" fontAlgn="ctr"/>
                      <a:r>
                        <a:rPr lang="ru-RU" sz="2000" b="0" i="0" u="none" strike="noStrike">
                          <a:solidFill>
                            <a:schemeClr val="accent1">
                              <a:lumMod val="50000"/>
                            </a:schemeClr>
                          </a:solidFill>
                          <a:effectLst/>
                          <a:latin typeface="Arial Narrow" panose="020B0606020202030204" pitchFamily="34" charset="0"/>
                        </a:rPr>
                        <a:t>Лаишевский</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46,3</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87,3</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41,0</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189</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11"/>
                  </a:ext>
                </a:extLst>
              </a:tr>
              <a:tr h="385568">
                <a:tc>
                  <a:txBody>
                    <a:bodyPr/>
                    <a:lstStyle/>
                    <a:p>
                      <a:pPr algn="l" fontAlgn="ctr"/>
                      <a:r>
                        <a:rPr lang="ru-RU" sz="2000" b="0" i="0" u="none" strike="noStrike" dirty="0">
                          <a:solidFill>
                            <a:schemeClr val="accent1">
                              <a:lumMod val="50000"/>
                            </a:schemeClr>
                          </a:solidFill>
                          <a:effectLst/>
                          <a:latin typeface="Arial Narrow" panose="020B0606020202030204" pitchFamily="34" charset="0"/>
                        </a:rPr>
                        <a:t>Тукаевский </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42,0</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73,2</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31,2</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174</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12"/>
                  </a:ext>
                </a:extLst>
              </a:tr>
              <a:tr h="385568">
                <a:tc>
                  <a:txBody>
                    <a:bodyPr/>
                    <a:lstStyle/>
                    <a:p>
                      <a:pPr algn="l" fontAlgn="ctr"/>
                      <a:r>
                        <a:rPr lang="ru-RU" sz="2000" b="0" i="0" u="none" strike="noStrike" dirty="0">
                          <a:solidFill>
                            <a:schemeClr val="accent1">
                              <a:lumMod val="50000"/>
                            </a:schemeClr>
                          </a:solidFill>
                          <a:effectLst/>
                          <a:latin typeface="Arial Narrow" panose="020B0606020202030204" pitchFamily="34" charset="0"/>
                        </a:rPr>
                        <a:t>Спасский </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5,8</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10,1</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4,3</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174</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13"/>
                  </a:ext>
                </a:extLst>
              </a:tr>
              <a:tr h="385568">
                <a:tc>
                  <a:txBody>
                    <a:bodyPr/>
                    <a:lstStyle/>
                    <a:p>
                      <a:pPr algn="l" fontAlgn="ctr"/>
                      <a:r>
                        <a:rPr lang="ru-RU" sz="2000" b="0" i="0" u="none" strike="noStrike">
                          <a:solidFill>
                            <a:schemeClr val="accent1">
                              <a:lumMod val="50000"/>
                            </a:schemeClr>
                          </a:solidFill>
                          <a:effectLst/>
                          <a:latin typeface="Arial Narrow" panose="020B0606020202030204" pitchFamily="34" charset="0"/>
                        </a:rPr>
                        <a:t>Муслюмовский</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9,5</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16,1</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6,6</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170</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14"/>
                  </a:ext>
                </a:extLst>
              </a:tr>
              <a:tr h="385568">
                <a:tc>
                  <a:txBody>
                    <a:bodyPr/>
                    <a:lstStyle/>
                    <a:p>
                      <a:pPr algn="l" fontAlgn="ctr"/>
                      <a:r>
                        <a:rPr lang="ru-RU" sz="2000" b="0" i="0" u="none" strike="noStrike">
                          <a:solidFill>
                            <a:schemeClr val="accent1">
                              <a:lumMod val="50000"/>
                            </a:schemeClr>
                          </a:solidFill>
                          <a:effectLst/>
                          <a:latin typeface="Arial Narrow" panose="020B0606020202030204" pitchFamily="34" charset="0"/>
                        </a:rPr>
                        <a:t>Мамадышский</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9,6</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16,2</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6,6</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168</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15"/>
                  </a:ext>
                </a:extLst>
              </a:tr>
              <a:tr h="385568">
                <a:tc>
                  <a:txBody>
                    <a:bodyPr/>
                    <a:lstStyle/>
                    <a:p>
                      <a:pPr algn="l" fontAlgn="ctr"/>
                      <a:r>
                        <a:rPr lang="ru-RU" sz="2000" b="0" i="0" u="none" strike="noStrike">
                          <a:solidFill>
                            <a:schemeClr val="accent1">
                              <a:lumMod val="50000"/>
                            </a:schemeClr>
                          </a:solidFill>
                          <a:effectLst/>
                          <a:latin typeface="Arial Narrow" panose="020B0606020202030204" pitchFamily="34" charset="0"/>
                        </a:rPr>
                        <a:t>Кайбицкий</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4,5</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6,6</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2,1</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148</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16"/>
                  </a:ext>
                </a:extLst>
              </a:tr>
              <a:tr h="385568">
                <a:tc>
                  <a:txBody>
                    <a:bodyPr/>
                    <a:lstStyle/>
                    <a:p>
                      <a:pPr algn="l" fontAlgn="ctr"/>
                      <a:r>
                        <a:rPr lang="ru-RU" sz="1800" b="0" i="0" u="none" strike="noStrike" dirty="0">
                          <a:solidFill>
                            <a:schemeClr val="accent1">
                              <a:lumMod val="50000"/>
                            </a:schemeClr>
                          </a:solidFill>
                          <a:effectLst/>
                          <a:latin typeface="Arial Narrow" panose="020B0606020202030204" pitchFamily="34" charset="0"/>
                        </a:rPr>
                        <a:t>Камско-Устьинский</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8,8</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12,2</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3,4</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139</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17"/>
                  </a:ext>
                </a:extLst>
              </a:tr>
              <a:tr h="385568">
                <a:tc>
                  <a:txBody>
                    <a:bodyPr/>
                    <a:lstStyle/>
                    <a:p>
                      <a:pPr algn="l" fontAlgn="ctr"/>
                      <a:r>
                        <a:rPr lang="ru-RU" sz="2000" b="0" i="0" u="none" strike="noStrike" dirty="0">
                          <a:solidFill>
                            <a:schemeClr val="accent1">
                              <a:lumMod val="50000"/>
                            </a:schemeClr>
                          </a:solidFill>
                          <a:effectLst/>
                          <a:latin typeface="Arial Narrow" panose="020B0606020202030204" pitchFamily="34" charset="0"/>
                        </a:rPr>
                        <a:t>Мензелинский</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11,0</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14,6</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3,6</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133</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18"/>
                  </a:ext>
                </a:extLst>
              </a:tr>
              <a:tr h="385568">
                <a:tc>
                  <a:txBody>
                    <a:bodyPr/>
                    <a:lstStyle/>
                    <a:p>
                      <a:pPr algn="l" fontAlgn="ctr"/>
                      <a:r>
                        <a:rPr lang="ru-RU" sz="2000" b="0" i="0" u="none" strike="noStrike">
                          <a:solidFill>
                            <a:schemeClr val="accent1">
                              <a:lumMod val="50000"/>
                            </a:schemeClr>
                          </a:solidFill>
                          <a:effectLst/>
                          <a:latin typeface="Arial Narrow" panose="020B0606020202030204" pitchFamily="34" charset="0"/>
                        </a:rPr>
                        <a:t>Апастовский</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9,3</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11,9</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2,6</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129</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371028122"/>
              </p:ext>
            </p:extLst>
          </p:nvPr>
        </p:nvGraphicFramePr>
        <p:xfrm>
          <a:off x="6460620" y="736247"/>
          <a:ext cx="5628830" cy="6040566"/>
        </p:xfrm>
        <a:graphic>
          <a:graphicData uri="http://schemas.openxmlformats.org/drawingml/2006/table">
            <a:tbl>
              <a:tblPr/>
              <a:tblGrid>
                <a:gridCol w="1895039">
                  <a:extLst>
                    <a:ext uri="{9D8B030D-6E8A-4147-A177-3AD203B41FA5}">
                      <a16:colId xmlns:a16="http://schemas.microsoft.com/office/drawing/2014/main" val="20000"/>
                    </a:ext>
                  </a:extLst>
                </a:gridCol>
                <a:gridCol w="1058159">
                  <a:extLst>
                    <a:ext uri="{9D8B030D-6E8A-4147-A177-3AD203B41FA5}">
                      <a16:colId xmlns:a16="http://schemas.microsoft.com/office/drawing/2014/main" val="20002"/>
                    </a:ext>
                  </a:extLst>
                </a:gridCol>
                <a:gridCol w="1163975">
                  <a:extLst>
                    <a:ext uri="{9D8B030D-6E8A-4147-A177-3AD203B41FA5}">
                      <a16:colId xmlns:a16="http://schemas.microsoft.com/office/drawing/2014/main" val="20003"/>
                    </a:ext>
                  </a:extLst>
                </a:gridCol>
                <a:gridCol w="906994">
                  <a:extLst>
                    <a:ext uri="{9D8B030D-6E8A-4147-A177-3AD203B41FA5}">
                      <a16:colId xmlns:a16="http://schemas.microsoft.com/office/drawing/2014/main" val="20005"/>
                    </a:ext>
                  </a:extLst>
                </a:gridCol>
                <a:gridCol w="604663">
                  <a:extLst>
                    <a:ext uri="{9D8B030D-6E8A-4147-A177-3AD203B41FA5}">
                      <a16:colId xmlns:a16="http://schemas.microsoft.com/office/drawing/2014/main" val="20004"/>
                    </a:ext>
                  </a:extLst>
                </a:gridCol>
              </a:tblGrid>
              <a:tr h="345843">
                <a:tc rowSpan="2">
                  <a:txBody>
                    <a:bodyPr/>
                    <a:lstStyle/>
                    <a:p>
                      <a:pPr algn="ctr" fontAlgn="ctr"/>
                      <a:r>
                        <a:rPr lang="ru-RU" sz="1800" b="1" i="0" u="none" strike="noStrike" dirty="0">
                          <a:solidFill>
                            <a:schemeClr val="bg1"/>
                          </a:solidFill>
                          <a:effectLst/>
                          <a:latin typeface="Arial Narrow" panose="020B0606020202030204" pitchFamily="34" charset="0"/>
                        </a:rPr>
                        <a:t>Район (город)</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tc gridSpan="2">
                  <a:txBody>
                    <a:bodyPr/>
                    <a:lstStyle/>
                    <a:p>
                      <a:pPr algn="ctr" fontAlgn="ctr"/>
                      <a:r>
                        <a:rPr lang="ru-RU" sz="1800" b="1" i="0" u="none" strike="noStrike" dirty="0">
                          <a:solidFill>
                            <a:schemeClr val="bg1"/>
                          </a:solidFill>
                          <a:effectLst/>
                          <a:latin typeface="Arial Narrow" panose="020B0606020202030204" pitchFamily="34" charset="0"/>
                        </a:rPr>
                        <a:t>Недоимка</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tc hMerge="1">
                  <a:txBody>
                    <a:bodyPr/>
                    <a:lstStyle/>
                    <a:p>
                      <a:pPr algn="ctr" fontAlgn="ctr"/>
                      <a:endParaRPr lang="ru-RU" sz="1600" b="1" i="0" u="none" strike="noStrike" dirty="0">
                        <a:solidFill>
                          <a:schemeClr val="bg1"/>
                        </a:solidFill>
                        <a:effectLst/>
                        <a:latin typeface="Arial Narrow" panose="020B0606020202030204" pitchFamily="34" charset="0"/>
                      </a:endParaRP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lumMod val="75000"/>
                      </a:schemeClr>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b="1" i="0" u="none" strike="noStrike" kern="1200" dirty="0">
                          <a:solidFill>
                            <a:schemeClr val="bg1"/>
                          </a:solidFill>
                          <a:effectLst/>
                          <a:latin typeface="Arial Narrow" panose="020B0606020202030204" pitchFamily="34" charset="0"/>
                          <a:ea typeface="+mn-ea"/>
                          <a:cs typeface="+mn-cs"/>
                        </a:rPr>
                        <a:t>Рост</a:t>
                      </a:r>
                    </a:p>
                  </a:txBody>
                  <a:tcPr marL="9525" marR="9525" marT="9525" marB="0" anchor="ctr">
                    <a:lnL w="6350"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800" b="1" i="0" u="none" strike="noStrike" kern="1200" dirty="0">
                        <a:solidFill>
                          <a:schemeClr val="bg1"/>
                        </a:solidFill>
                        <a:effectLst/>
                        <a:latin typeface="Arial Narrow" panose="020B0606020202030204" pitchFamily="34" charset="0"/>
                        <a:ea typeface="+mn-ea"/>
                        <a:cs typeface="+mn-cs"/>
                      </a:endParaRPr>
                    </a:p>
                  </a:txBody>
                  <a:tcPr marL="9525" marR="9525" marT="9525" marB="0" anchor="ctr">
                    <a:lnL w="6350"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extLst>
                  <a:ext uri="{0D108BD9-81ED-4DB2-BD59-A6C34878D82A}">
                    <a16:rowId xmlns:a16="http://schemas.microsoft.com/office/drawing/2014/main" val="10000"/>
                  </a:ext>
                </a:extLst>
              </a:tr>
              <a:tr h="682339">
                <a:tc vMerge="1">
                  <a:txBody>
                    <a:bodyPr/>
                    <a:lstStyle/>
                    <a:p>
                      <a:endParaRPr lang="ru-RU"/>
                    </a:p>
                  </a:txBody>
                  <a:tcPr/>
                </a:tc>
                <a:tc>
                  <a:txBody>
                    <a:bodyPr/>
                    <a:lstStyle/>
                    <a:p>
                      <a:pPr algn="ctr" fontAlgn="ctr"/>
                      <a:r>
                        <a:rPr lang="ru-RU" sz="1800" b="1" i="0" u="none" strike="noStrike" dirty="0">
                          <a:solidFill>
                            <a:schemeClr val="bg1"/>
                          </a:solidFill>
                          <a:effectLst/>
                          <a:latin typeface="Arial Narrow" panose="020B0606020202030204" pitchFamily="34" charset="0"/>
                        </a:rPr>
                        <a:t>на 1.01.2021</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tc>
                  <a:txBody>
                    <a:bodyPr/>
                    <a:lstStyle/>
                    <a:p>
                      <a:pPr algn="ctr" fontAlgn="ctr"/>
                      <a:r>
                        <a:rPr lang="ru-RU" sz="1800" b="1" i="0" u="none" strike="noStrike" dirty="0">
                          <a:solidFill>
                            <a:schemeClr val="bg1"/>
                          </a:solidFill>
                          <a:effectLst/>
                          <a:latin typeface="Arial Narrow" panose="020B0606020202030204" pitchFamily="34" charset="0"/>
                        </a:rPr>
                        <a:t>на 1.07.2021</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b="1" i="0" u="none" strike="noStrike" kern="1200" dirty="0">
                          <a:solidFill>
                            <a:schemeClr val="bg1"/>
                          </a:solidFill>
                          <a:effectLst/>
                          <a:latin typeface="Arial Narrow" panose="020B0606020202030204" pitchFamily="34" charset="0"/>
                          <a:ea typeface="+mn-ea"/>
                          <a:cs typeface="+mn-cs"/>
                        </a:rPr>
                        <a:t>Сумма</a:t>
                      </a:r>
                    </a:p>
                  </a:txBody>
                  <a:tcPr marL="9525" marR="9525"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b="1" i="0" u="none" strike="noStrike" kern="1200" dirty="0">
                          <a:solidFill>
                            <a:schemeClr val="bg1"/>
                          </a:solidFill>
                          <a:effectLst/>
                          <a:latin typeface="Arial Narrow" panose="020B0606020202030204" pitchFamily="34" charset="0"/>
                          <a:ea typeface="+mn-ea"/>
                          <a:cs typeface="+mn-cs"/>
                        </a:rPr>
                        <a:t>%</a:t>
                      </a:r>
                    </a:p>
                  </a:txBody>
                  <a:tcPr marL="9525" marR="9525" marT="9525" marB="0" anchor="ctr">
                    <a:lnL w="6350"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extLst>
                  <a:ext uri="{0D108BD9-81ED-4DB2-BD59-A6C34878D82A}">
                    <a16:rowId xmlns:a16="http://schemas.microsoft.com/office/drawing/2014/main" val="10001"/>
                  </a:ext>
                </a:extLst>
              </a:tr>
              <a:tr h="385568">
                <a:tc>
                  <a:txBody>
                    <a:bodyPr/>
                    <a:lstStyle/>
                    <a:p>
                      <a:pPr algn="l" fontAlgn="ctr"/>
                      <a:r>
                        <a:rPr lang="ru-RU" sz="2000" b="0" i="0" u="none" strike="noStrike" dirty="0" err="1">
                          <a:solidFill>
                            <a:schemeClr val="accent1">
                              <a:lumMod val="50000"/>
                            </a:schemeClr>
                          </a:solidFill>
                          <a:effectLst/>
                          <a:latin typeface="Arial Narrow" panose="020B0606020202030204" pitchFamily="34" charset="0"/>
                        </a:rPr>
                        <a:t>Новошешминский</a:t>
                      </a:r>
                      <a:endParaRPr lang="ru-RU" sz="2000" b="0" i="0" u="none" strike="noStrike" dirty="0">
                        <a:solidFill>
                          <a:schemeClr val="accent1">
                            <a:lumMod val="50000"/>
                          </a:schemeClr>
                        </a:solidFill>
                        <a:effectLst/>
                        <a:latin typeface="Arial Narrow" panose="020B0606020202030204" pitchFamily="34" charset="0"/>
                      </a:endParaRP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3,2</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3,9</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0,7</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122</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2"/>
                  </a:ext>
                </a:extLst>
              </a:tr>
              <a:tr h="385568">
                <a:tc>
                  <a:txBody>
                    <a:bodyPr/>
                    <a:lstStyle/>
                    <a:p>
                      <a:pPr algn="l" fontAlgn="ctr"/>
                      <a:r>
                        <a:rPr lang="ru-RU" sz="2000" b="0" i="0" u="none" strike="noStrike" dirty="0">
                          <a:solidFill>
                            <a:schemeClr val="accent1">
                              <a:lumMod val="50000"/>
                            </a:schemeClr>
                          </a:solidFill>
                          <a:effectLst/>
                          <a:latin typeface="Arial Narrow" panose="020B0606020202030204" pitchFamily="34" charset="0"/>
                        </a:rPr>
                        <a:t>Высокогорский</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51,5</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62,7</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11,2</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122</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8"/>
                  </a:ext>
                </a:extLst>
              </a:tr>
              <a:tr h="385568">
                <a:tc>
                  <a:txBody>
                    <a:bodyPr/>
                    <a:lstStyle/>
                    <a:p>
                      <a:pPr algn="l" fontAlgn="ctr"/>
                      <a:r>
                        <a:rPr lang="ru-RU" sz="2000" b="0" i="0" u="none" strike="noStrike" dirty="0">
                          <a:solidFill>
                            <a:schemeClr val="accent1">
                              <a:lumMod val="50000"/>
                            </a:schemeClr>
                          </a:solidFill>
                          <a:effectLst/>
                          <a:latin typeface="Arial Narrow" panose="020B0606020202030204" pitchFamily="34" charset="0"/>
                        </a:rPr>
                        <a:t>Буинский</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16,8</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19,9</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3,1</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119</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9"/>
                  </a:ext>
                </a:extLst>
              </a:tr>
              <a:tr h="385568">
                <a:tc>
                  <a:txBody>
                    <a:bodyPr/>
                    <a:lstStyle/>
                    <a:p>
                      <a:pPr algn="l" fontAlgn="ctr"/>
                      <a:r>
                        <a:rPr lang="ru-RU" sz="2000" b="0" i="0" u="none" strike="noStrike" dirty="0" err="1">
                          <a:solidFill>
                            <a:schemeClr val="accent1">
                              <a:lumMod val="50000"/>
                            </a:schemeClr>
                          </a:solidFill>
                          <a:effectLst/>
                          <a:latin typeface="Arial Narrow" panose="020B0606020202030204" pitchFamily="34" charset="0"/>
                        </a:rPr>
                        <a:t>Тюлячинский</a:t>
                      </a:r>
                      <a:r>
                        <a:rPr lang="ru-RU" sz="2000" b="0" i="0" u="none" strike="noStrike" dirty="0">
                          <a:solidFill>
                            <a:schemeClr val="accent1">
                              <a:lumMod val="50000"/>
                            </a:schemeClr>
                          </a:solidFill>
                          <a:effectLst/>
                          <a:latin typeface="Arial Narrow" panose="020B0606020202030204" pitchFamily="34" charset="0"/>
                        </a:rPr>
                        <a:t> </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3,3</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3,9</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0,6</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117</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10"/>
                  </a:ext>
                </a:extLst>
              </a:tr>
              <a:tr h="385568">
                <a:tc>
                  <a:txBody>
                    <a:bodyPr/>
                    <a:lstStyle/>
                    <a:p>
                      <a:pPr algn="l" fontAlgn="ctr"/>
                      <a:r>
                        <a:rPr lang="ru-RU" sz="2000" b="0" i="0" u="none" strike="noStrike">
                          <a:solidFill>
                            <a:schemeClr val="accent1">
                              <a:lumMod val="50000"/>
                            </a:schemeClr>
                          </a:solidFill>
                          <a:effectLst/>
                          <a:latin typeface="Arial Narrow" panose="020B0606020202030204" pitchFamily="34" charset="0"/>
                        </a:rPr>
                        <a:t>Тетюшский </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7,7</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8,6</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0,9</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112</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11"/>
                  </a:ext>
                </a:extLst>
              </a:tr>
              <a:tr h="385568">
                <a:tc>
                  <a:txBody>
                    <a:bodyPr/>
                    <a:lstStyle/>
                    <a:p>
                      <a:pPr algn="l" fontAlgn="ctr"/>
                      <a:r>
                        <a:rPr lang="ru-RU" sz="2000" b="0" i="0" u="none" strike="noStrike">
                          <a:solidFill>
                            <a:schemeClr val="accent1">
                              <a:lumMod val="50000"/>
                            </a:schemeClr>
                          </a:solidFill>
                          <a:effectLst/>
                          <a:latin typeface="Arial Narrow" panose="020B0606020202030204" pitchFamily="34" charset="0"/>
                        </a:rPr>
                        <a:t>Сабинский</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7,3</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8,2</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0,9</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112</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12"/>
                  </a:ext>
                </a:extLst>
              </a:tr>
              <a:tr h="385568">
                <a:tc>
                  <a:txBody>
                    <a:bodyPr/>
                    <a:lstStyle/>
                    <a:p>
                      <a:pPr algn="l" fontAlgn="ctr"/>
                      <a:r>
                        <a:rPr lang="ru-RU" sz="2000" b="0" i="0" u="none" strike="noStrike" dirty="0">
                          <a:solidFill>
                            <a:schemeClr val="accent1">
                              <a:lumMod val="50000"/>
                            </a:schemeClr>
                          </a:solidFill>
                          <a:effectLst/>
                          <a:latin typeface="Arial Narrow" panose="020B0606020202030204" pitchFamily="34" charset="0"/>
                        </a:rPr>
                        <a:t>Казань</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1 352,1</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1 511,8</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159,7</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112</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13"/>
                  </a:ext>
                </a:extLst>
              </a:tr>
              <a:tr h="385568">
                <a:tc>
                  <a:txBody>
                    <a:bodyPr/>
                    <a:lstStyle/>
                    <a:p>
                      <a:pPr algn="l" fontAlgn="ctr"/>
                      <a:r>
                        <a:rPr lang="ru-RU" sz="2000" b="0" i="0" u="none" strike="noStrike">
                          <a:solidFill>
                            <a:schemeClr val="accent1">
                              <a:lumMod val="50000"/>
                            </a:schemeClr>
                          </a:solidFill>
                          <a:effectLst/>
                          <a:latin typeface="Arial Narrow" panose="020B0606020202030204" pitchFamily="34" charset="0"/>
                        </a:rPr>
                        <a:t>Дрожжановский</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8,2</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9,1</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0,9</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110</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14"/>
                  </a:ext>
                </a:extLst>
              </a:tr>
              <a:tr h="385568">
                <a:tc>
                  <a:txBody>
                    <a:bodyPr/>
                    <a:lstStyle/>
                    <a:p>
                      <a:pPr algn="l" fontAlgn="ctr"/>
                      <a:r>
                        <a:rPr lang="ru-RU" sz="2000" b="0" i="0" u="none" strike="noStrike">
                          <a:solidFill>
                            <a:schemeClr val="accent1">
                              <a:lumMod val="50000"/>
                            </a:schemeClr>
                          </a:solidFill>
                          <a:effectLst/>
                          <a:latin typeface="Arial Narrow" panose="020B0606020202030204" pitchFamily="34" charset="0"/>
                        </a:rPr>
                        <a:t>Сармановский </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12,8</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13,9</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1,1</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109</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15"/>
                  </a:ext>
                </a:extLst>
              </a:tr>
              <a:tr h="385568">
                <a:tc>
                  <a:txBody>
                    <a:bodyPr/>
                    <a:lstStyle/>
                    <a:p>
                      <a:pPr algn="l" fontAlgn="ctr"/>
                      <a:r>
                        <a:rPr lang="ru-RU" sz="2000" b="0" i="0" u="none" strike="noStrike">
                          <a:solidFill>
                            <a:schemeClr val="accent1">
                              <a:lumMod val="50000"/>
                            </a:schemeClr>
                          </a:solidFill>
                          <a:effectLst/>
                          <a:latin typeface="Arial Narrow" panose="020B0606020202030204" pitchFamily="34" charset="0"/>
                        </a:rPr>
                        <a:t>Алексеевский</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7,4</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7,9</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0,5</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106</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16"/>
                  </a:ext>
                </a:extLst>
              </a:tr>
              <a:tr h="385568">
                <a:tc>
                  <a:txBody>
                    <a:bodyPr/>
                    <a:lstStyle/>
                    <a:p>
                      <a:pPr algn="l" fontAlgn="ctr"/>
                      <a:r>
                        <a:rPr lang="ru-RU" sz="2000" b="0" i="0" u="none" strike="noStrike">
                          <a:solidFill>
                            <a:schemeClr val="accent1">
                              <a:lumMod val="50000"/>
                            </a:schemeClr>
                          </a:solidFill>
                          <a:effectLst/>
                          <a:latin typeface="Arial Narrow" panose="020B0606020202030204" pitchFamily="34" charset="0"/>
                        </a:rPr>
                        <a:t>Елабужский</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55,9</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58,1</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2,2</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104</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17"/>
                  </a:ext>
                </a:extLst>
              </a:tr>
              <a:tr h="385568">
                <a:tc>
                  <a:txBody>
                    <a:bodyPr/>
                    <a:lstStyle/>
                    <a:p>
                      <a:pPr algn="l" fontAlgn="ctr"/>
                      <a:r>
                        <a:rPr lang="ru-RU" sz="2000" b="0" i="0" u="none" strike="noStrike" dirty="0" err="1">
                          <a:solidFill>
                            <a:schemeClr val="accent1">
                              <a:lumMod val="50000"/>
                            </a:schemeClr>
                          </a:solidFill>
                          <a:effectLst/>
                          <a:latin typeface="Arial Narrow" panose="020B0606020202030204" pitchFamily="34" charset="0"/>
                        </a:rPr>
                        <a:t>Пестречинский</a:t>
                      </a:r>
                      <a:endParaRPr lang="ru-RU" sz="2000" b="0" i="0" u="none" strike="noStrike" dirty="0">
                        <a:solidFill>
                          <a:schemeClr val="accent1">
                            <a:lumMod val="50000"/>
                          </a:schemeClr>
                        </a:solidFill>
                        <a:effectLst/>
                        <a:latin typeface="Arial Narrow" panose="020B0606020202030204" pitchFamily="34" charset="0"/>
                      </a:endParaRP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a:solidFill>
                            <a:schemeClr val="accent1">
                              <a:lumMod val="50000"/>
                            </a:schemeClr>
                          </a:solidFill>
                          <a:effectLst/>
                          <a:latin typeface="Arial Narrow" panose="020B0606020202030204" pitchFamily="34" charset="0"/>
                        </a:rPr>
                        <a:t>36,8</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37,8</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1,0</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103</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18"/>
                  </a:ext>
                </a:extLst>
              </a:tr>
              <a:tr h="385568">
                <a:tc>
                  <a:txBody>
                    <a:bodyPr/>
                    <a:lstStyle/>
                    <a:p>
                      <a:pPr algn="l" fontAlgn="ctr"/>
                      <a:r>
                        <a:rPr lang="ru-RU" sz="2000" b="0" i="0" u="none" strike="noStrike">
                          <a:solidFill>
                            <a:schemeClr val="accent1">
                              <a:lumMod val="50000"/>
                            </a:schemeClr>
                          </a:solidFill>
                          <a:effectLst/>
                          <a:latin typeface="Arial Narrow" panose="020B0606020202030204" pitchFamily="34" charset="0"/>
                        </a:rPr>
                        <a:t>Чистопольский </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39,6</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40,2</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0,6</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b="0" i="0" u="none" strike="noStrike" dirty="0">
                          <a:solidFill>
                            <a:schemeClr val="accent1">
                              <a:lumMod val="50000"/>
                            </a:schemeClr>
                          </a:solidFill>
                          <a:effectLst/>
                          <a:latin typeface="Arial Narrow" panose="020B0606020202030204" pitchFamily="34" charset="0"/>
                        </a:rPr>
                        <a:t>101</a:t>
                      </a:r>
                    </a:p>
                  </a:txBody>
                  <a:tcPr marL="72000" marR="72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3111310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0C6CBD42-2535-46E0-93D1-9F4BA1440AB8}"/>
              </a:ext>
            </a:extLst>
          </p:cNvPr>
          <p:cNvSpPr>
            <a:spLocks noGrp="1"/>
          </p:cNvSpPr>
          <p:nvPr>
            <p:ph type="body" sz="quarter" idx="14"/>
          </p:nvPr>
        </p:nvSpPr>
        <p:spPr>
          <a:xfrm>
            <a:off x="1005669" y="46039"/>
            <a:ext cx="10864279" cy="780812"/>
          </a:xfrm>
        </p:spPr>
        <p:txBody>
          <a:bodyPr>
            <a:normAutofit/>
          </a:bodyPr>
          <a:lstStyle/>
          <a:p>
            <a:r>
              <a:rPr lang="ru-RU" sz="2000" dirty="0"/>
              <a:t>Министерства и ведомства Республики Татарстан, сотрудники которых полностью и </a:t>
            </a:r>
            <a:br>
              <a:rPr lang="ru-RU" sz="2000" dirty="0"/>
            </a:br>
            <a:r>
              <a:rPr lang="ru-RU" sz="2000" dirty="0"/>
              <a:t>с высоким уровнем  выполнили свои обязательства перед бюджетом</a:t>
            </a:r>
          </a:p>
          <a:p>
            <a:endParaRPr lang="ru-RU" dirty="0"/>
          </a:p>
        </p:txBody>
      </p:sp>
      <p:graphicFrame>
        <p:nvGraphicFramePr>
          <p:cNvPr id="3" name="Таблица 2"/>
          <p:cNvGraphicFramePr>
            <a:graphicFrameLocks noGrp="1"/>
          </p:cNvGraphicFramePr>
          <p:nvPr/>
        </p:nvGraphicFramePr>
        <p:xfrm>
          <a:off x="1005669" y="723334"/>
          <a:ext cx="5309247" cy="5937246"/>
        </p:xfrm>
        <a:graphic>
          <a:graphicData uri="http://schemas.openxmlformats.org/drawingml/2006/table">
            <a:tbl>
              <a:tblPr>
                <a:tableStyleId>{5C22544A-7EE6-4342-B048-85BDC9FD1C3A}</a:tableStyleId>
              </a:tblPr>
              <a:tblGrid>
                <a:gridCol w="5309247">
                  <a:extLst>
                    <a:ext uri="{9D8B030D-6E8A-4147-A177-3AD203B41FA5}">
                      <a16:colId xmlns:a16="http://schemas.microsoft.com/office/drawing/2014/main" val="20000"/>
                    </a:ext>
                  </a:extLst>
                </a:gridCol>
              </a:tblGrid>
              <a:tr h="350634">
                <a:tc>
                  <a:txBody>
                    <a:bodyPr/>
                    <a:lstStyle/>
                    <a:p>
                      <a:pPr algn="ctr" rtl="0" fontAlgn="ctr"/>
                      <a:r>
                        <a:rPr lang="ru-RU" sz="1800" b="0" i="0" u="none" strike="noStrike" dirty="0">
                          <a:solidFill>
                            <a:schemeClr val="accent3">
                              <a:lumMod val="50000"/>
                            </a:schemeClr>
                          </a:solidFill>
                          <a:effectLst/>
                          <a:latin typeface="Arial Narrow" panose="020B0606020202030204" pitchFamily="34" charset="0"/>
                        </a:rPr>
                        <a:t>Министерство земельных и имущественных отношений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1"/>
                  </a:ext>
                </a:extLst>
              </a:tr>
              <a:tr h="350634">
                <a:tc>
                  <a:txBody>
                    <a:bodyPr/>
                    <a:lstStyle/>
                    <a:p>
                      <a:pPr algn="ctr" rtl="0" fontAlgn="ctr"/>
                      <a:r>
                        <a:rPr lang="ru-RU" sz="1800" b="0" i="0" u="none" strike="noStrike" dirty="0">
                          <a:solidFill>
                            <a:schemeClr val="accent3">
                              <a:lumMod val="50000"/>
                            </a:schemeClr>
                          </a:solidFill>
                          <a:effectLst/>
                          <a:latin typeface="Arial Narrow" panose="020B0606020202030204" pitchFamily="34" charset="0"/>
                        </a:rPr>
                        <a:t>Министерство культуры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2"/>
                  </a:ext>
                </a:extLst>
              </a:tr>
              <a:tr h="350634">
                <a:tc>
                  <a:txBody>
                    <a:bodyPr/>
                    <a:lstStyle/>
                    <a:p>
                      <a:pPr algn="ctr" rtl="0" fontAlgn="ctr"/>
                      <a:r>
                        <a:rPr lang="ru-RU" sz="1800" b="0" i="0" u="none" strike="noStrike" dirty="0">
                          <a:solidFill>
                            <a:schemeClr val="accent3">
                              <a:lumMod val="50000"/>
                            </a:schemeClr>
                          </a:solidFill>
                          <a:effectLst/>
                          <a:latin typeface="Arial Narrow" panose="020B0606020202030204" pitchFamily="34" charset="0"/>
                        </a:rPr>
                        <a:t>Министерство лесного хозяйства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3"/>
                  </a:ext>
                </a:extLst>
              </a:tr>
              <a:tr h="350634">
                <a:tc>
                  <a:txBody>
                    <a:bodyPr/>
                    <a:lstStyle/>
                    <a:p>
                      <a:pPr algn="ctr" rtl="0" fontAlgn="ctr"/>
                      <a:r>
                        <a:rPr lang="ru-RU" sz="1800" b="0" i="0" u="none" strike="noStrike" dirty="0">
                          <a:solidFill>
                            <a:schemeClr val="accent3">
                              <a:lumMod val="50000"/>
                            </a:schemeClr>
                          </a:solidFill>
                          <a:effectLst/>
                          <a:latin typeface="Arial Narrow" panose="020B0606020202030204" pitchFamily="34" charset="0"/>
                        </a:rPr>
                        <a:t>Министерство образования и науки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4"/>
                  </a:ext>
                </a:extLst>
              </a:tr>
              <a:tr h="689502">
                <a:tc>
                  <a:txBody>
                    <a:bodyPr/>
                    <a:lstStyle/>
                    <a:p>
                      <a:pPr algn="ctr" rtl="0" fontAlgn="ctr"/>
                      <a:r>
                        <a:rPr lang="ru-RU" sz="1800" b="0" i="0" u="none" strike="noStrike" dirty="0">
                          <a:solidFill>
                            <a:schemeClr val="accent3">
                              <a:lumMod val="50000"/>
                            </a:schemeClr>
                          </a:solidFill>
                          <a:effectLst/>
                          <a:latin typeface="Arial Narrow" panose="020B0606020202030204" pitchFamily="34" charset="0"/>
                        </a:rPr>
                        <a:t>Министерство по делам гражданской обороны и чрезвычайным  ситуациям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5"/>
                  </a:ext>
                </a:extLst>
              </a:tr>
              <a:tr h="350634">
                <a:tc>
                  <a:txBody>
                    <a:bodyPr/>
                    <a:lstStyle/>
                    <a:p>
                      <a:pPr algn="ctr" rtl="0" fontAlgn="ctr"/>
                      <a:r>
                        <a:rPr lang="ru-RU" sz="1800" b="0" i="0" u="none" strike="noStrike" dirty="0">
                          <a:solidFill>
                            <a:schemeClr val="accent3">
                              <a:lumMod val="50000"/>
                            </a:schemeClr>
                          </a:solidFill>
                          <a:effectLst/>
                          <a:latin typeface="Arial Narrow" panose="020B0606020202030204" pitchFamily="34" charset="0"/>
                        </a:rPr>
                        <a:t>Министерство по делам молодежи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6"/>
                  </a:ext>
                </a:extLst>
              </a:tr>
              <a:tr h="350634">
                <a:tc>
                  <a:txBody>
                    <a:bodyPr/>
                    <a:lstStyle/>
                    <a:p>
                      <a:pPr algn="ctr" rtl="0" fontAlgn="ctr"/>
                      <a:r>
                        <a:rPr lang="ru-RU" sz="1800" b="0" i="0" u="none" strike="noStrike" dirty="0">
                          <a:solidFill>
                            <a:schemeClr val="accent3">
                              <a:lumMod val="50000"/>
                            </a:schemeClr>
                          </a:solidFill>
                          <a:effectLst/>
                          <a:latin typeface="Arial Narrow" panose="020B0606020202030204" pitchFamily="34" charset="0"/>
                        </a:rPr>
                        <a:t>Министерство промышленности и торговли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7"/>
                  </a:ext>
                </a:extLst>
              </a:tr>
              <a:tr h="350634">
                <a:tc>
                  <a:txBody>
                    <a:bodyPr/>
                    <a:lstStyle/>
                    <a:p>
                      <a:pPr algn="ctr" rtl="0" fontAlgn="ctr"/>
                      <a:r>
                        <a:rPr lang="ru-RU" sz="1800" b="0" i="0" u="none" strike="noStrike" dirty="0">
                          <a:solidFill>
                            <a:schemeClr val="accent3">
                              <a:lumMod val="50000"/>
                            </a:schemeClr>
                          </a:solidFill>
                          <a:effectLst/>
                          <a:latin typeface="Arial Narrow" panose="020B0606020202030204" pitchFamily="34" charset="0"/>
                        </a:rPr>
                        <a:t>Министерство сельского хозяйства и продовольствия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8"/>
                  </a:ext>
                </a:extLst>
              </a:tr>
              <a:tr h="350634">
                <a:tc>
                  <a:txBody>
                    <a:bodyPr/>
                    <a:lstStyle/>
                    <a:p>
                      <a:pPr algn="ctr" rtl="0" fontAlgn="ctr"/>
                      <a:r>
                        <a:rPr lang="ru-RU" sz="1800" b="0" i="0" u="none" strike="noStrike" dirty="0">
                          <a:solidFill>
                            <a:schemeClr val="accent3">
                              <a:lumMod val="50000"/>
                            </a:schemeClr>
                          </a:solidFill>
                          <a:effectLst/>
                          <a:latin typeface="Arial Narrow" panose="020B0606020202030204" pitchFamily="34" charset="0"/>
                        </a:rPr>
                        <a:t>Министерство строительства, архитектуры и ЖКХ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9"/>
                  </a:ext>
                </a:extLst>
              </a:tr>
              <a:tr h="350634">
                <a:tc>
                  <a:txBody>
                    <a:bodyPr/>
                    <a:lstStyle/>
                    <a:p>
                      <a:pPr algn="ctr" rtl="0" fontAlgn="ctr"/>
                      <a:r>
                        <a:rPr lang="ru-RU" sz="1800" b="0" i="0" u="none" strike="noStrike" dirty="0">
                          <a:solidFill>
                            <a:schemeClr val="accent3">
                              <a:lumMod val="50000"/>
                            </a:schemeClr>
                          </a:solidFill>
                          <a:effectLst/>
                          <a:latin typeface="Arial Narrow" panose="020B0606020202030204" pitchFamily="34" charset="0"/>
                        </a:rPr>
                        <a:t>Министерство транспорта и дорожного хозяйства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10"/>
                  </a:ext>
                </a:extLst>
              </a:tr>
              <a:tr h="350634">
                <a:tc>
                  <a:txBody>
                    <a:bodyPr/>
                    <a:lstStyle/>
                    <a:p>
                      <a:pPr algn="ctr" rtl="0" fontAlgn="ctr"/>
                      <a:r>
                        <a:rPr lang="ru-RU" sz="1800" b="0" i="0" u="none" strike="noStrike" dirty="0">
                          <a:solidFill>
                            <a:schemeClr val="accent3">
                              <a:lumMod val="50000"/>
                            </a:schemeClr>
                          </a:solidFill>
                          <a:effectLst/>
                          <a:latin typeface="Arial Narrow" panose="020B0606020202030204" pitchFamily="34" charset="0"/>
                        </a:rPr>
                        <a:t>Министерство труда, занятости и социальной защиты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11"/>
                  </a:ext>
                </a:extLst>
              </a:tr>
              <a:tr h="350634">
                <a:tc>
                  <a:txBody>
                    <a:bodyPr/>
                    <a:lstStyle/>
                    <a:p>
                      <a:pPr algn="ctr" rtl="0" fontAlgn="ctr"/>
                      <a:r>
                        <a:rPr lang="ru-RU" sz="1800" b="0" i="0" u="none" strike="noStrike" dirty="0">
                          <a:solidFill>
                            <a:schemeClr val="accent3">
                              <a:lumMod val="50000"/>
                            </a:schemeClr>
                          </a:solidFill>
                          <a:effectLst/>
                          <a:latin typeface="Arial Narrow" panose="020B0606020202030204" pitchFamily="34" charset="0"/>
                        </a:rPr>
                        <a:t>Министерство финансов</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252431186"/>
                  </a:ext>
                </a:extLst>
              </a:tr>
              <a:tr h="689502">
                <a:tc>
                  <a:txBody>
                    <a:bodyPr/>
                    <a:lstStyle/>
                    <a:p>
                      <a:pPr algn="ctr" rtl="0" fontAlgn="ctr"/>
                      <a:r>
                        <a:rPr lang="ru-RU" sz="1800" b="0" i="0" u="none" strike="noStrike" dirty="0">
                          <a:solidFill>
                            <a:schemeClr val="accent3">
                              <a:lumMod val="50000"/>
                            </a:schemeClr>
                          </a:solidFill>
                          <a:effectLst/>
                          <a:latin typeface="Arial Narrow" panose="020B0606020202030204" pitchFamily="34" charset="0"/>
                        </a:rPr>
                        <a:t>Министерство цифрового развития государственного управления, информационных технологий и связи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2078668960"/>
                  </a:ext>
                </a:extLst>
              </a:tr>
              <a:tr h="350634">
                <a:tc>
                  <a:txBody>
                    <a:bodyPr/>
                    <a:lstStyle/>
                    <a:p>
                      <a:pPr algn="ctr" rtl="0" fontAlgn="ctr"/>
                      <a:r>
                        <a:rPr lang="ru-RU" sz="1800" b="0" i="0" u="none" strike="noStrike" dirty="0">
                          <a:solidFill>
                            <a:schemeClr val="accent3">
                              <a:lumMod val="50000"/>
                            </a:schemeClr>
                          </a:solidFill>
                          <a:effectLst/>
                          <a:latin typeface="Arial Narrow" panose="020B0606020202030204" pitchFamily="34" charset="0"/>
                        </a:rPr>
                        <a:t>Министерство экологии и природных ресурсов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562904446"/>
                  </a:ext>
                </a:extLst>
              </a:tr>
              <a:tr h="350634">
                <a:tc>
                  <a:txBody>
                    <a:bodyPr/>
                    <a:lstStyle/>
                    <a:p>
                      <a:pPr algn="ctr" rtl="0" fontAlgn="ctr"/>
                      <a:r>
                        <a:rPr lang="ru-RU" sz="1800" b="0" i="0" u="none" strike="noStrike" dirty="0">
                          <a:solidFill>
                            <a:schemeClr val="accent3">
                              <a:lumMod val="50000"/>
                            </a:schemeClr>
                          </a:solidFill>
                          <a:effectLst/>
                          <a:latin typeface="Arial Narrow" panose="020B0606020202030204" pitchFamily="34" charset="0"/>
                        </a:rPr>
                        <a:t>Министерство юстиции</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3047954436"/>
                  </a:ext>
                </a:extLst>
              </a:tr>
            </a:tbl>
          </a:graphicData>
        </a:graphic>
      </p:graphicFrame>
      <p:graphicFrame>
        <p:nvGraphicFramePr>
          <p:cNvPr id="5" name="Таблица 4">
            <a:extLst>
              <a:ext uri="{FF2B5EF4-FFF2-40B4-BE49-F238E27FC236}">
                <a16:creationId xmlns:a16="http://schemas.microsoft.com/office/drawing/2014/main" id="{7EC1B6CC-8739-48D3-BDE5-089BC8E16AEA}"/>
              </a:ext>
            </a:extLst>
          </p:cNvPr>
          <p:cNvGraphicFramePr>
            <a:graphicFrameLocks noGrp="1"/>
          </p:cNvGraphicFramePr>
          <p:nvPr/>
        </p:nvGraphicFramePr>
        <p:xfrm>
          <a:off x="6462623" y="723331"/>
          <a:ext cx="5407325" cy="5968019"/>
        </p:xfrm>
        <a:graphic>
          <a:graphicData uri="http://schemas.openxmlformats.org/drawingml/2006/table">
            <a:tbl>
              <a:tblPr>
                <a:tableStyleId>{5C22544A-7EE6-4342-B048-85BDC9FD1C3A}</a:tableStyleId>
              </a:tblPr>
              <a:tblGrid>
                <a:gridCol w="5407325">
                  <a:extLst>
                    <a:ext uri="{9D8B030D-6E8A-4147-A177-3AD203B41FA5}">
                      <a16:colId xmlns:a16="http://schemas.microsoft.com/office/drawing/2014/main" val="3657048423"/>
                    </a:ext>
                  </a:extLst>
                </a:gridCol>
              </a:tblGrid>
              <a:tr h="197824">
                <a:tc>
                  <a:txBody>
                    <a:bodyPr/>
                    <a:lstStyle/>
                    <a:p>
                      <a:pPr algn="ctr" rtl="0" fontAlgn="ctr"/>
                      <a:r>
                        <a:rPr lang="ru-RU" sz="1200" b="0" i="0" u="none" strike="noStrike" dirty="0">
                          <a:solidFill>
                            <a:schemeClr val="accent3">
                              <a:lumMod val="50000"/>
                            </a:schemeClr>
                          </a:solidFill>
                          <a:effectLst/>
                          <a:latin typeface="Arial Narrow" panose="020B0606020202030204" pitchFamily="34" charset="0"/>
                        </a:rPr>
                        <a:t>Агентство инвестиционного развития</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131578734"/>
                  </a:ext>
                </a:extLst>
              </a:tr>
              <a:tr h="197824">
                <a:tc>
                  <a:txBody>
                    <a:bodyPr/>
                    <a:lstStyle/>
                    <a:p>
                      <a:pPr algn="ctr" rtl="0" fontAlgn="ctr"/>
                      <a:r>
                        <a:rPr lang="ru-RU" sz="1200" b="0" i="0" u="none" strike="noStrike" dirty="0">
                          <a:solidFill>
                            <a:schemeClr val="accent3">
                              <a:lumMod val="50000"/>
                            </a:schemeClr>
                          </a:solidFill>
                          <a:effectLst/>
                          <a:latin typeface="Arial Narrow" panose="020B0606020202030204" pitchFamily="34" charset="0"/>
                        </a:rPr>
                        <a:t>Академия наук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433382973"/>
                  </a:ext>
                </a:extLst>
              </a:tr>
              <a:tr h="197824">
                <a:tc>
                  <a:txBody>
                    <a:bodyPr/>
                    <a:lstStyle/>
                    <a:p>
                      <a:pPr algn="ctr" rtl="0" fontAlgn="ctr"/>
                      <a:r>
                        <a:rPr lang="ru-RU" sz="1200" b="0" i="0" u="none" strike="noStrike" dirty="0">
                          <a:solidFill>
                            <a:schemeClr val="accent3">
                              <a:lumMod val="50000"/>
                            </a:schemeClr>
                          </a:solidFill>
                          <a:effectLst/>
                          <a:latin typeface="Arial Narrow" panose="020B0606020202030204" pitchFamily="34" charset="0"/>
                        </a:rPr>
                        <a:t>Аппарат Государственного Совета Республики Татарстан</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365063490"/>
                  </a:ext>
                </a:extLst>
              </a:tr>
              <a:tr h="197824">
                <a:tc>
                  <a:txBody>
                    <a:bodyPr/>
                    <a:lstStyle/>
                    <a:p>
                      <a:pPr algn="ctr" rtl="0" fontAlgn="ctr"/>
                      <a:r>
                        <a:rPr lang="ru-RU" sz="1200" b="0" i="0" u="none" strike="noStrike" dirty="0">
                          <a:solidFill>
                            <a:schemeClr val="accent3">
                              <a:lumMod val="50000"/>
                            </a:schemeClr>
                          </a:solidFill>
                          <a:effectLst/>
                          <a:latin typeface="Arial Narrow" panose="020B0606020202030204" pitchFamily="34" charset="0"/>
                        </a:rPr>
                        <a:t>Управление рационального использования ТЭР</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279742177"/>
                  </a:ext>
                </a:extLst>
              </a:tr>
              <a:tr h="385855">
                <a:tc>
                  <a:txBody>
                    <a:bodyPr/>
                    <a:lstStyle/>
                    <a:p>
                      <a:pPr algn="ctr" rtl="0" fontAlgn="ctr"/>
                      <a:r>
                        <a:rPr lang="ru-RU" sz="1200" b="0" i="0" u="none" strike="noStrike" dirty="0">
                          <a:solidFill>
                            <a:schemeClr val="accent3">
                              <a:lumMod val="50000"/>
                            </a:schemeClr>
                          </a:solidFill>
                          <a:effectLst/>
                          <a:latin typeface="Arial Narrow" panose="020B0606020202030204" pitchFamily="34" charset="0"/>
                        </a:rPr>
                        <a:t>Главное управление ветеринарии </a:t>
                      </a:r>
                      <a:br>
                        <a:rPr lang="ru-RU" sz="1200" b="0" i="0" u="none" strike="noStrike" dirty="0">
                          <a:solidFill>
                            <a:schemeClr val="accent3">
                              <a:lumMod val="50000"/>
                            </a:schemeClr>
                          </a:solidFill>
                          <a:effectLst/>
                          <a:latin typeface="Arial Narrow" panose="020B0606020202030204" pitchFamily="34" charset="0"/>
                        </a:rPr>
                      </a:br>
                      <a:r>
                        <a:rPr lang="ru-RU" sz="1200" b="0" i="0" u="none" strike="noStrike" dirty="0">
                          <a:solidFill>
                            <a:schemeClr val="accent3">
                              <a:lumMod val="50000"/>
                            </a:schemeClr>
                          </a:solidFill>
                          <a:effectLst/>
                          <a:latin typeface="Arial Narrow" panose="020B0606020202030204" pitchFamily="34" charset="0"/>
                        </a:rPr>
                        <a:t>Кабинета Министров Республики Татарстан</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463544240"/>
                  </a:ext>
                </a:extLst>
              </a:tr>
              <a:tr h="197824">
                <a:tc>
                  <a:txBody>
                    <a:bodyPr/>
                    <a:lstStyle/>
                    <a:p>
                      <a:pPr algn="ctr" rtl="0" fontAlgn="ctr"/>
                      <a:r>
                        <a:rPr lang="ru-RU" sz="1200" b="0" i="0" u="none" strike="noStrike" dirty="0">
                          <a:solidFill>
                            <a:schemeClr val="accent3">
                              <a:lumMod val="50000"/>
                            </a:schemeClr>
                          </a:solidFill>
                          <a:effectLst/>
                          <a:latin typeface="Arial Narrow" panose="020B0606020202030204" pitchFamily="34" charset="0"/>
                        </a:rPr>
                        <a:t>Государственная жилищная инспекция</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3211319498"/>
                  </a:ext>
                </a:extLst>
              </a:tr>
              <a:tr h="675736">
                <a:tc>
                  <a:txBody>
                    <a:bodyPr/>
                    <a:lstStyle/>
                    <a:p>
                      <a:pPr algn="ctr" rtl="0" fontAlgn="ctr">
                        <a:lnSpc>
                          <a:spcPts val="1700"/>
                        </a:lnSpc>
                      </a:pPr>
                      <a:r>
                        <a:rPr lang="ru-RU" sz="1200" b="0" i="0" u="none" strike="noStrike" dirty="0">
                          <a:solidFill>
                            <a:schemeClr val="accent3">
                              <a:lumMod val="50000"/>
                            </a:schemeClr>
                          </a:solidFill>
                          <a:effectLst/>
                          <a:latin typeface="Arial Narrow" panose="020B0606020202030204" pitchFamily="34" charset="0"/>
                        </a:rPr>
                        <a:t>Государственная инспекция  по обеспечению государственного контроля за производством , оборотом и качеством этилового спирта, алкогольной продукции, защите прав потребителей</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3322392884"/>
                  </a:ext>
                </a:extLst>
              </a:tr>
              <a:tr h="385855">
                <a:tc>
                  <a:txBody>
                    <a:bodyPr/>
                    <a:lstStyle/>
                    <a:p>
                      <a:pPr algn="ctr" rtl="0" fontAlgn="ctr"/>
                      <a:r>
                        <a:rPr lang="ru-RU" sz="1200" b="0" i="0" u="none" strike="noStrike" dirty="0">
                          <a:solidFill>
                            <a:schemeClr val="accent3">
                              <a:lumMod val="50000"/>
                            </a:schemeClr>
                          </a:solidFill>
                          <a:effectLst/>
                          <a:latin typeface="Arial Narrow" panose="020B0606020202030204" pitchFamily="34" charset="0"/>
                        </a:rPr>
                        <a:t>Государственный </a:t>
                      </a:r>
                      <a:r>
                        <a:rPr lang="ru-RU" sz="1200" b="0" i="0" u="none" strike="noStrike" dirty="0" err="1">
                          <a:solidFill>
                            <a:schemeClr val="accent3">
                              <a:lumMod val="50000"/>
                            </a:schemeClr>
                          </a:solidFill>
                          <a:effectLst/>
                          <a:latin typeface="Arial Narrow" panose="020B0606020202030204" pitchFamily="34" charset="0"/>
                        </a:rPr>
                        <a:t>историко</a:t>
                      </a:r>
                      <a:r>
                        <a:rPr lang="ru-RU" sz="1200" b="0" i="0" u="none" strike="noStrike" dirty="0">
                          <a:solidFill>
                            <a:schemeClr val="accent3">
                              <a:lumMod val="50000"/>
                            </a:schemeClr>
                          </a:solidFill>
                          <a:effectLst/>
                          <a:latin typeface="Arial Narrow" panose="020B0606020202030204" pitchFamily="34" charset="0"/>
                        </a:rPr>
                        <a:t> - архитектурный музей – </a:t>
                      </a:r>
                      <a:br>
                        <a:rPr lang="ru-RU" sz="1200" b="0" i="0" u="none" strike="noStrike" dirty="0">
                          <a:solidFill>
                            <a:schemeClr val="accent3">
                              <a:lumMod val="50000"/>
                            </a:schemeClr>
                          </a:solidFill>
                          <a:effectLst/>
                          <a:latin typeface="Arial Narrow" panose="020B0606020202030204" pitchFamily="34" charset="0"/>
                        </a:rPr>
                      </a:br>
                      <a:r>
                        <a:rPr lang="ru-RU" sz="1200" b="0" i="0" u="none" strike="noStrike" dirty="0">
                          <a:solidFill>
                            <a:schemeClr val="accent3">
                              <a:lumMod val="50000"/>
                            </a:schemeClr>
                          </a:solidFill>
                          <a:effectLst/>
                          <a:latin typeface="Arial Narrow" panose="020B0606020202030204" pitchFamily="34" charset="0"/>
                        </a:rPr>
                        <a:t>заповедник "Казанский Кремль"</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967725771"/>
                  </a:ext>
                </a:extLst>
              </a:tr>
              <a:tr h="197824">
                <a:tc>
                  <a:txBody>
                    <a:bodyPr/>
                    <a:lstStyle/>
                    <a:p>
                      <a:pPr algn="ctr" rtl="0" fontAlgn="ctr"/>
                      <a:r>
                        <a:rPr lang="ru-RU" sz="1200" b="0" i="0" u="none" strike="noStrike" dirty="0">
                          <a:solidFill>
                            <a:schemeClr val="accent3">
                              <a:lumMod val="50000"/>
                            </a:schemeClr>
                          </a:solidFill>
                          <a:effectLst/>
                          <a:latin typeface="Arial Narrow" panose="020B0606020202030204" pitchFamily="34" charset="0"/>
                        </a:rPr>
                        <a:t>Государственный комитет  по биологическим ресурсам</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626403329"/>
                  </a:ext>
                </a:extLst>
              </a:tr>
              <a:tr h="197824">
                <a:tc>
                  <a:txBody>
                    <a:bodyPr/>
                    <a:lstStyle/>
                    <a:p>
                      <a:pPr algn="ctr" rtl="0" fontAlgn="ctr"/>
                      <a:r>
                        <a:rPr lang="ru-RU" sz="1200" b="0" i="0" u="none" strike="noStrike" dirty="0">
                          <a:solidFill>
                            <a:schemeClr val="accent3">
                              <a:lumMod val="50000"/>
                            </a:schemeClr>
                          </a:solidFill>
                          <a:effectLst/>
                          <a:latin typeface="Arial Narrow" panose="020B0606020202030204" pitchFamily="34" charset="0"/>
                        </a:rPr>
                        <a:t>Государственный комитет  по тарифам</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762657777"/>
                  </a:ext>
                </a:extLst>
              </a:tr>
              <a:tr h="197824">
                <a:tc>
                  <a:txBody>
                    <a:bodyPr/>
                    <a:lstStyle/>
                    <a:p>
                      <a:pPr algn="ctr" rtl="0" fontAlgn="ctr"/>
                      <a:r>
                        <a:rPr lang="ru-RU" sz="1200" b="0" i="0" u="none" strike="noStrike" dirty="0">
                          <a:solidFill>
                            <a:schemeClr val="accent3">
                              <a:lumMod val="50000"/>
                            </a:schemeClr>
                          </a:solidFill>
                          <a:effectLst/>
                          <a:latin typeface="Arial Narrow" panose="020B0606020202030204" pitchFamily="34" charset="0"/>
                        </a:rPr>
                        <a:t>Инспекция государственного строительного надзора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3462972948"/>
                  </a:ext>
                </a:extLst>
              </a:tr>
              <a:tr h="197824">
                <a:tc>
                  <a:txBody>
                    <a:bodyPr/>
                    <a:lstStyle/>
                    <a:p>
                      <a:pPr algn="ctr" rtl="0" fontAlgn="ctr"/>
                      <a:r>
                        <a:rPr lang="ru-RU" sz="1200" b="0" i="0" u="none" strike="noStrike" dirty="0">
                          <a:solidFill>
                            <a:schemeClr val="accent3">
                              <a:lumMod val="50000"/>
                            </a:schemeClr>
                          </a:solidFill>
                          <a:effectLst/>
                          <a:latin typeface="Arial Narrow" panose="020B0606020202030204" pitchFamily="34" charset="0"/>
                        </a:rPr>
                        <a:t>Комитет  по охране объектов культурного наследия</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370986384"/>
                  </a:ext>
                </a:extLst>
              </a:tr>
              <a:tr h="385855">
                <a:tc>
                  <a:txBody>
                    <a:bodyPr/>
                    <a:lstStyle/>
                    <a:p>
                      <a:pPr algn="ctr" rtl="0" fontAlgn="ctr"/>
                      <a:r>
                        <a:rPr lang="ru-RU" sz="1200" b="0" i="0" u="none" strike="noStrike" dirty="0">
                          <a:solidFill>
                            <a:schemeClr val="accent3">
                              <a:lumMod val="50000"/>
                            </a:schemeClr>
                          </a:solidFill>
                          <a:effectLst/>
                          <a:latin typeface="Arial Narrow" panose="020B0606020202030204" pitchFamily="34" charset="0"/>
                        </a:rPr>
                        <a:t>Республиканское агентство по печати и </a:t>
                      </a:r>
                      <a:br>
                        <a:rPr lang="ru-RU" sz="1200" b="0" i="0" u="none" strike="noStrike" dirty="0">
                          <a:solidFill>
                            <a:schemeClr val="accent3">
                              <a:lumMod val="50000"/>
                            </a:schemeClr>
                          </a:solidFill>
                          <a:effectLst/>
                          <a:latin typeface="Arial Narrow" panose="020B0606020202030204" pitchFamily="34" charset="0"/>
                        </a:rPr>
                      </a:br>
                      <a:r>
                        <a:rPr lang="ru-RU" sz="1200" b="0" i="0" u="none" strike="noStrike" dirty="0">
                          <a:solidFill>
                            <a:schemeClr val="accent3">
                              <a:lumMod val="50000"/>
                            </a:schemeClr>
                          </a:solidFill>
                          <a:effectLst/>
                          <a:latin typeface="Arial Narrow" panose="020B0606020202030204" pitchFamily="34" charset="0"/>
                        </a:rPr>
                        <a:t>массовым коммуникациям "</a:t>
                      </a:r>
                      <a:r>
                        <a:rPr lang="ru-RU" sz="1200" b="0" i="0" u="none" strike="noStrike" dirty="0" err="1">
                          <a:solidFill>
                            <a:schemeClr val="accent3">
                              <a:lumMod val="50000"/>
                            </a:schemeClr>
                          </a:solidFill>
                          <a:effectLst/>
                          <a:latin typeface="Arial Narrow" panose="020B0606020202030204" pitchFamily="34" charset="0"/>
                        </a:rPr>
                        <a:t>Татмедиа</a:t>
                      </a:r>
                      <a:r>
                        <a:rPr lang="ru-RU" sz="1200" b="0" i="0" u="none" strike="noStrike" dirty="0">
                          <a:solidFill>
                            <a:schemeClr val="accent3">
                              <a:lumMod val="50000"/>
                            </a:schemeClr>
                          </a:solidFill>
                          <a:effectLst/>
                          <a:latin typeface="Arial Narrow" panose="020B0606020202030204" pitchFamily="34" charset="0"/>
                        </a:rPr>
                        <a:t>"</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3516661400"/>
                  </a:ext>
                </a:extLst>
              </a:tr>
              <a:tr h="197824">
                <a:tc>
                  <a:txBody>
                    <a:bodyPr/>
                    <a:lstStyle/>
                    <a:p>
                      <a:pPr algn="ctr" rtl="0" fontAlgn="ctr"/>
                      <a:r>
                        <a:rPr lang="ru-RU" sz="1200" b="0" i="0" u="none" strike="noStrike" dirty="0">
                          <a:solidFill>
                            <a:schemeClr val="accent3">
                              <a:lumMod val="50000"/>
                            </a:schemeClr>
                          </a:solidFill>
                          <a:effectLst/>
                          <a:latin typeface="Arial Narrow" panose="020B0606020202030204" pitchFamily="34" charset="0"/>
                        </a:rPr>
                        <a:t>Управление делами Президента Республики Татарстан</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2697239805"/>
                  </a:ext>
                </a:extLst>
              </a:tr>
              <a:tr h="385855">
                <a:tc>
                  <a:txBody>
                    <a:bodyPr/>
                    <a:lstStyle/>
                    <a:p>
                      <a:pPr algn="ctr" rtl="0" fontAlgn="ctr"/>
                      <a:r>
                        <a:rPr lang="ru-RU" sz="1200" b="0" i="0" u="none" strike="noStrike" dirty="0">
                          <a:solidFill>
                            <a:schemeClr val="accent3">
                              <a:lumMod val="50000"/>
                            </a:schemeClr>
                          </a:solidFill>
                          <a:effectLst/>
                          <a:latin typeface="Arial Narrow" panose="020B0606020202030204" pitchFamily="34" charset="0"/>
                        </a:rPr>
                        <a:t>Управление по надзору за техническим состоянием самоходных машин и других видов техники</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907133251"/>
                  </a:ext>
                </a:extLst>
              </a:tr>
              <a:tr h="385855">
                <a:tc>
                  <a:txBody>
                    <a:bodyPr/>
                    <a:lstStyle/>
                    <a:p>
                      <a:pPr algn="ctr" rtl="0" fontAlgn="ctr"/>
                      <a:r>
                        <a:rPr lang="ru-RU" sz="1200" b="0" i="0" u="none" strike="noStrike" dirty="0">
                          <a:solidFill>
                            <a:schemeClr val="accent3">
                              <a:lumMod val="50000"/>
                            </a:schemeClr>
                          </a:solidFill>
                          <a:effectLst/>
                          <a:latin typeface="Arial Narrow" panose="020B0606020202030204" pitchFamily="34" charset="0"/>
                        </a:rPr>
                        <a:t>Хозяйственное Управление при </a:t>
                      </a:r>
                      <a:br>
                        <a:rPr lang="ru-RU" sz="1200" b="0" i="0" u="none" strike="noStrike" dirty="0">
                          <a:solidFill>
                            <a:schemeClr val="accent3">
                              <a:lumMod val="50000"/>
                            </a:schemeClr>
                          </a:solidFill>
                          <a:effectLst/>
                          <a:latin typeface="Arial Narrow" panose="020B0606020202030204" pitchFamily="34" charset="0"/>
                        </a:rPr>
                      </a:br>
                      <a:r>
                        <a:rPr lang="ru-RU" sz="1200" b="0" i="0" u="none" strike="noStrike" dirty="0">
                          <a:solidFill>
                            <a:schemeClr val="accent3">
                              <a:lumMod val="50000"/>
                            </a:schemeClr>
                          </a:solidFill>
                          <a:effectLst/>
                          <a:latin typeface="Arial Narrow" panose="020B0606020202030204" pitchFamily="34" charset="0"/>
                        </a:rPr>
                        <a:t>Кабинете Министров Республики Татарстан</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518212217"/>
                  </a:ext>
                </a:extLst>
              </a:tr>
              <a:tr h="197824">
                <a:tc>
                  <a:txBody>
                    <a:bodyPr/>
                    <a:lstStyle/>
                    <a:p>
                      <a:pPr algn="ctr" rtl="0" fontAlgn="ctr"/>
                      <a:r>
                        <a:rPr lang="ru-RU" sz="1200" b="0" i="0" u="none" strike="noStrike" dirty="0">
                          <a:solidFill>
                            <a:schemeClr val="accent3">
                              <a:lumMod val="50000"/>
                            </a:schemeClr>
                          </a:solidFill>
                          <a:effectLst/>
                          <a:latin typeface="Arial Narrow" panose="020B0606020202030204" pitchFamily="34" charset="0"/>
                        </a:rPr>
                        <a:t>Центральная избирательная комиссия</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213424445"/>
                  </a:ext>
                </a:extLst>
              </a:tr>
              <a:tr h="197824">
                <a:tc>
                  <a:txBody>
                    <a:bodyPr/>
                    <a:lstStyle/>
                    <a:p>
                      <a:pPr algn="ctr" rtl="0" fontAlgn="ctr"/>
                      <a:r>
                        <a:rPr lang="ru-RU" sz="1200" b="0" i="0" u="none" strike="noStrike" dirty="0">
                          <a:solidFill>
                            <a:schemeClr val="accent3">
                              <a:lumMod val="50000"/>
                            </a:schemeClr>
                          </a:solidFill>
                          <a:effectLst/>
                          <a:latin typeface="Arial Narrow" panose="020B0606020202030204" pitchFamily="34" charset="0"/>
                        </a:rPr>
                        <a:t>Государственный комитет по закупкам</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17"/>
                  </a:ext>
                </a:extLst>
              </a:tr>
              <a:tr h="197824">
                <a:tc>
                  <a:txBody>
                    <a:bodyPr/>
                    <a:lstStyle/>
                    <a:p>
                      <a:pPr algn="ctr" rtl="0" fontAlgn="ctr"/>
                      <a:r>
                        <a:rPr lang="ru-RU" sz="1200" b="0" i="0" u="none" strike="noStrike" dirty="0">
                          <a:solidFill>
                            <a:schemeClr val="accent3">
                              <a:lumMod val="50000"/>
                            </a:schemeClr>
                          </a:solidFill>
                          <a:effectLst/>
                          <a:latin typeface="Arial Narrow" panose="020B0606020202030204" pitchFamily="34" charset="0"/>
                        </a:rPr>
                        <a:t>Государственный комитет по туризму</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18"/>
                  </a:ext>
                </a:extLst>
              </a:tr>
              <a:tr h="197824">
                <a:tc>
                  <a:txBody>
                    <a:bodyPr/>
                    <a:lstStyle/>
                    <a:p>
                      <a:pPr algn="ctr" rtl="0" fontAlgn="ctr"/>
                      <a:r>
                        <a:rPr lang="ru-RU" sz="1200" b="0" i="0" u="none" strike="noStrike" dirty="0">
                          <a:solidFill>
                            <a:schemeClr val="accent3">
                              <a:lumMod val="50000"/>
                            </a:schemeClr>
                          </a:solidFill>
                          <a:effectLst/>
                          <a:latin typeface="Arial Narrow" panose="020B0606020202030204" pitchFamily="34" charset="0"/>
                        </a:rPr>
                        <a:t>Управление ЗАГС Кабинета Министров Республики Татарстан</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19"/>
                  </a:ext>
                </a:extLst>
              </a:tr>
              <a:tr h="197824">
                <a:tc>
                  <a:txBody>
                    <a:bodyPr/>
                    <a:lstStyle/>
                    <a:p>
                      <a:pPr algn="ctr" rtl="0" fontAlgn="ctr"/>
                      <a:r>
                        <a:rPr lang="ru-RU" sz="1200" b="0" i="0" u="none" strike="noStrike" dirty="0">
                          <a:solidFill>
                            <a:schemeClr val="accent3">
                              <a:lumMod val="50000"/>
                            </a:schemeClr>
                          </a:solidFill>
                          <a:effectLst/>
                          <a:latin typeface="Arial Narrow" panose="020B0606020202030204" pitchFamily="34" charset="0"/>
                        </a:rPr>
                        <a:t>Аппарат Уполномоченного по правам ребенка</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20"/>
                  </a:ext>
                </a:extLst>
              </a:tr>
              <a:tr h="197824">
                <a:tc>
                  <a:txBody>
                    <a:bodyPr/>
                    <a:lstStyle/>
                    <a:p>
                      <a:pPr algn="ctr" rtl="0" fontAlgn="ctr"/>
                      <a:r>
                        <a:rPr lang="ru-RU" sz="1200" b="0" i="0" u="none" strike="noStrike" dirty="0">
                          <a:solidFill>
                            <a:schemeClr val="accent3">
                              <a:lumMod val="50000"/>
                            </a:schemeClr>
                          </a:solidFill>
                          <a:effectLst/>
                          <a:latin typeface="Arial Narrow" panose="020B0606020202030204" pitchFamily="34" charset="0"/>
                        </a:rPr>
                        <a:t>Аппарат уполномоченного по правам человека</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21"/>
                  </a:ext>
                </a:extLst>
              </a:tr>
              <a:tr h="197824">
                <a:tc>
                  <a:txBody>
                    <a:bodyPr/>
                    <a:lstStyle/>
                    <a:p>
                      <a:pPr algn="ctr" rtl="0" fontAlgn="ctr"/>
                      <a:r>
                        <a:rPr lang="ru-RU" sz="1200" b="0" i="0" u="none" strike="noStrike" dirty="0">
                          <a:solidFill>
                            <a:schemeClr val="accent3">
                              <a:lumMod val="50000"/>
                            </a:schemeClr>
                          </a:solidFill>
                          <a:effectLst/>
                          <a:latin typeface="Arial Narrow" panose="020B0606020202030204" pitchFamily="34" charset="0"/>
                        </a:rPr>
                        <a:t>Счетная палата Республики Татарстан</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1955871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0C6CBD42-2535-46E0-93D1-9F4BA1440AB8}"/>
              </a:ext>
            </a:extLst>
          </p:cNvPr>
          <p:cNvSpPr>
            <a:spLocks noGrp="1"/>
          </p:cNvSpPr>
          <p:nvPr>
            <p:ph type="body" sz="quarter" idx="14"/>
          </p:nvPr>
        </p:nvSpPr>
        <p:spPr>
          <a:xfrm>
            <a:off x="806822" y="46039"/>
            <a:ext cx="11223813" cy="1040889"/>
          </a:xfrm>
        </p:spPr>
        <p:txBody>
          <a:bodyPr>
            <a:normAutofit fontScale="92500" lnSpcReduction="20000"/>
          </a:bodyPr>
          <a:lstStyle/>
          <a:p>
            <a:r>
              <a:rPr lang="ru-RU" sz="3000" dirty="0"/>
              <a:t>Министерства и ведомства </a:t>
            </a:r>
            <a:r>
              <a:rPr lang="ru-RU" sz="3200" dirty="0"/>
              <a:t>Республики Татарстан </a:t>
            </a:r>
            <a:br>
              <a:rPr lang="ru-RU" sz="3200" dirty="0"/>
            </a:br>
            <a:r>
              <a:rPr lang="ru-RU" sz="3000" dirty="0"/>
              <a:t>с низким уровнем погашения задолженности работников по своим обязательствам перед бюджетом</a:t>
            </a:r>
          </a:p>
          <a:p>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3943081367"/>
              </p:ext>
            </p:extLst>
          </p:nvPr>
        </p:nvGraphicFramePr>
        <p:xfrm>
          <a:off x="919388" y="1490341"/>
          <a:ext cx="10998679" cy="4468333"/>
        </p:xfrm>
        <a:graphic>
          <a:graphicData uri="http://schemas.openxmlformats.org/drawingml/2006/table">
            <a:tbl>
              <a:tblPr>
                <a:tableStyleId>{5C22544A-7EE6-4342-B048-85BDC9FD1C3A}</a:tableStyleId>
              </a:tblPr>
              <a:tblGrid>
                <a:gridCol w="10998679">
                  <a:extLst>
                    <a:ext uri="{9D8B030D-6E8A-4147-A177-3AD203B41FA5}">
                      <a16:colId xmlns:a16="http://schemas.microsoft.com/office/drawing/2014/main" val="20000"/>
                    </a:ext>
                  </a:extLst>
                </a:gridCol>
              </a:tblGrid>
              <a:tr h="702849">
                <a:tc>
                  <a:txBody>
                    <a:bodyPr/>
                    <a:lstStyle/>
                    <a:p>
                      <a:pPr algn="ctr" fontAlgn="ctr"/>
                      <a:r>
                        <a:rPr lang="ru-RU" sz="2800" b="0" i="0" u="none" strike="noStrike" dirty="0">
                          <a:solidFill>
                            <a:schemeClr val="accent2">
                              <a:lumMod val="50000"/>
                            </a:schemeClr>
                          </a:solidFill>
                          <a:effectLst/>
                          <a:latin typeface="Arial Narrow" panose="020B0606020202030204" pitchFamily="34" charset="0"/>
                        </a:rPr>
                        <a:t>Министерство спорта </a:t>
                      </a:r>
                    </a:p>
                  </a:txBody>
                  <a:tcPr marL="72000" marR="72000" marT="9525" marB="0" anchor="ctr">
                    <a:lnL w="6350" cap="flat" cmpd="sng" algn="ctr">
                      <a:solidFill>
                        <a:srgbClr val="C00000"/>
                      </a:solidFill>
                      <a:prstDash val="sysDash"/>
                      <a:round/>
                      <a:headEnd type="none" w="med" len="med"/>
                      <a:tailEnd type="none" w="med" len="med"/>
                    </a:lnL>
                    <a:lnR w="6350" cap="flat" cmpd="sng" algn="ctr">
                      <a:solidFill>
                        <a:srgbClr val="C00000"/>
                      </a:solidFill>
                      <a:prstDash val="sysDash"/>
                      <a:round/>
                      <a:headEnd type="none" w="med" len="med"/>
                      <a:tailEnd type="none" w="med" len="med"/>
                    </a:lnR>
                    <a:lnT w="6350" cap="flat" cmpd="sng" algn="ctr">
                      <a:solidFill>
                        <a:srgbClr val="C00000"/>
                      </a:solidFill>
                      <a:prstDash val="sysDash"/>
                      <a:round/>
                      <a:headEnd type="none" w="med" len="med"/>
                      <a:tailEnd type="none" w="med" len="med"/>
                    </a:lnT>
                    <a:lnB w="6350" cap="flat" cmpd="sng" algn="ctr">
                      <a:solidFill>
                        <a:srgbClr val="C00000"/>
                      </a:solidFill>
                      <a:prstDash val="sysDash"/>
                      <a:round/>
                      <a:headEnd type="none" w="med" len="med"/>
                      <a:tailEnd type="none" w="med" len="med"/>
                    </a:lnB>
                    <a:solidFill>
                      <a:schemeClr val="bg1"/>
                    </a:solidFill>
                  </a:tcPr>
                </a:tc>
                <a:extLst>
                  <a:ext uri="{0D108BD9-81ED-4DB2-BD59-A6C34878D82A}">
                    <a16:rowId xmlns:a16="http://schemas.microsoft.com/office/drawing/2014/main" val="10002"/>
                  </a:ext>
                </a:extLst>
              </a:tr>
              <a:tr h="818983">
                <a:tc>
                  <a:txBody>
                    <a:bodyPr/>
                    <a:lstStyle/>
                    <a:p>
                      <a:pPr algn="ctr" fontAlgn="ctr"/>
                      <a:r>
                        <a:rPr lang="ru-RU" sz="2800" b="0" i="0" u="none" strike="noStrike" dirty="0">
                          <a:solidFill>
                            <a:schemeClr val="accent2">
                              <a:lumMod val="50000"/>
                            </a:schemeClr>
                          </a:solidFill>
                          <a:effectLst/>
                          <a:latin typeface="Arial Narrow" panose="020B0606020202030204" pitchFamily="34" charset="0"/>
                        </a:rPr>
                        <a:t>Министерство экономики </a:t>
                      </a:r>
                    </a:p>
                  </a:txBody>
                  <a:tcPr marL="72000" marR="72000" marT="9525" marB="0" anchor="ctr">
                    <a:lnL w="6350" cap="flat" cmpd="sng" algn="ctr">
                      <a:solidFill>
                        <a:srgbClr val="C00000"/>
                      </a:solidFill>
                      <a:prstDash val="sysDash"/>
                      <a:round/>
                      <a:headEnd type="none" w="med" len="med"/>
                      <a:tailEnd type="none" w="med" len="med"/>
                    </a:lnL>
                    <a:lnR w="6350" cap="flat" cmpd="sng" algn="ctr">
                      <a:solidFill>
                        <a:srgbClr val="C00000"/>
                      </a:solidFill>
                      <a:prstDash val="sysDash"/>
                      <a:round/>
                      <a:headEnd type="none" w="med" len="med"/>
                      <a:tailEnd type="none" w="med" len="med"/>
                    </a:lnR>
                    <a:lnT w="6350" cap="flat" cmpd="sng" algn="ctr">
                      <a:solidFill>
                        <a:srgbClr val="C00000"/>
                      </a:solidFill>
                      <a:prstDash val="sysDash"/>
                      <a:round/>
                      <a:headEnd type="none" w="med" len="med"/>
                      <a:tailEnd type="none" w="med" len="med"/>
                    </a:lnT>
                    <a:lnB w="6350" cap="flat" cmpd="sng" algn="ctr">
                      <a:solidFill>
                        <a:srgbClr val="C00000"/>
                      </a:solidFill>
                      <a:prstDash val="sysDash"/>
                      <a:round/>
                      <a:headEnd type="none" w="med" len="med"/>
                      <a:tailEnd type="none" w="med" len="med"/>
                    </a:lnB>
                    <a:solidFill>
                      <a:schemeClr val="bg1"/>
                    </a:solidFill>
                  </a:tcPr>
                </a:tc>
                <a:extLst>
                  <a:ext uri="{0D108BD9-81ED-4DB2-BD59-A6C34878D82A}">
                    <a16:rowId xmlns:a16="http://schemas.microsoft.com/office/drawing/2014/main" val="10003"/>
                  </a:ext>
                </a:extLst>
              </a:tr>
              <a:tr h="81898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2800" b="0" i="0" u="none" strike="noStrike" dirty="0">
                          <a:solidFill>
                            <a:schemeClr val="accent2">
                              <a:lumMod val="50000"/>
                            </a:schemeClr>
                          </a:solidFill>
                          <a:effectLst/>
                          <a:latin typeface="Arial Narrow" panose="020B0606020202030204" pitchFamily="34" charset="0"/>
                        </a:rPr>
                        <a:t>Министерство здравоохранения</a:t>
                      </a:r>
                    </a:p>
                  </a:txBody>
                  <a:tcPr marL="72000" marR="72000" marT="9525" marB="0" anchor="ctr">
                    <a:lnL w="6350" cap="flat" cmpd="sng" algn="ctr">
                      <a:solidFill>
                        <a:srgbClr val="C00000"/>
                      </a:solidFill>
                      <a:prstDash val="sysDash"/>
                      <a:round/>
                      <a:headEnd type="none" w="med" len="med"/>
                      <a:tailEnd type="none" w="med" len="med"/>
                    </a:lnL>
                    <a:lnR w="6350" cap="flat" cmpd="sng" algn="ctr">
                      <a:solidFill>
                        <a:srgbClr val="C00000"/>
                      </a:solidFill>
                      <a:prstDash val="sysDash"/>
                      <a:round/>
                      <a:headEnd type="none" w="med" len="med"/>
                      <a:tailEnd type="none" w="med" len="med"/>
                    </a:lnR>
                    <a:lnT w="6350" cap="flat" cmpd="sng" algn="ctr">
                      <a:solidFill>
                        <a:srgbClr val="C00000"/>
                      </a:solidFill>
                      <a:prstDash val="sysDash"/>
                      <a:round/>
                      <a:headEnd type="none" w="med" len="med"/>
                      <a:tailEnd type="none" w="med" len="med"/>
                    </a:lnT>
                    <a:lnB w="6350" cap="flat" cmpd="sng" algn="ctr">
                      <a:solidFill>
                        <a:srgbClr val="C00000"/>
                      </a:solidFill>
                      <a:prstDash val="sysDash"/>
                      <a:round/>
                      <a:headEnd type="none" w="med" len="med"/>
                      <a:tailEnd type="none" w="med" len="med"/>
                    </a:lnB>
                    <a:solidFill>
                      <a:schemeClr val="bg1"/>
                    </a:solidFill>
                  </a:tcPr>
                </a:tc>
                <a:extLst>
                  <a:ext uri="{0D108BD9-81ED-4DB2-BD59-A6C34878D82A}">
                    <a16:rowId xmlns:a16="http://schemas.microsoft.com/office/drawing/2014/main" val="778779096"/>
                  </a:ext>
                </a:extLst>
              </a:tr>
              <a:tr h="1308535">
                <a:tc>
                  <a:txBody>
                    <a:bodyPr/>
                    <a:lstStyle/>
                    <a:p>
                      <a:pPr algn="ctr" fontAlgn="ctr"/>
                      <a:r>
                        <a:rPr lang="ru-RU" sz="2800" b="0" i="0" u="none" strike="noStrike" dirty="0">
                          <a:solidFill>
                            <a:schemeClr val="accent2">
                              <a:lumMod val="50000"/>
                            </a:schemeClr>
                          </a:solidFill>
                          <a:effectLst/>
                          <a:latin typeface="Arial Narrow" panose="020B0606020202030204" pitchFamily="34" charset="0"/>
                        </a:rPr>
                        <a:t>Центр экономических и социальных исследований  </a:t>
                      </a:r>
                      <a:br>
                        <a:rPr lang="ru-RU" sz="2800" b="0" i="0" u="none" strike="noStrike" dirty="0">
                          <a:solidFill>
                            <a:schemeClr val="accent2">
                              <a:lumMod val="50000"/>
                            </a:schemeClr>
                          </a:solidFill>
                          <a:effectLst/>
                          <a:latin typeface="Arial Narrow" panose="020B0606020202030204" pitchFamily="34" charset="0"/>
                        </a:rPr>
                      </a:br>
                      <a:r>
                        <a:rPr lang="ru-RU" sz="2800" b="0" i="0" u="none" strike="noStrike" dirty="0">
                          <a:solidFill>
                            <a:schemeClr val="accent2">
                              <a:lumMod val="50000"/>
                            </a:schemeClr>
                          </a:solidFill>
                          <a:effectLst/>
                          <a:latin typeface="Arial Narrow" panose="020B0606020202030204" pitchFamily="34" charset="0"/>
                        </a:rPr>
                        <a:t>при Кабинете Министров Республики Татарстан</a:t>
                      </a:r>
                    </a:p>
                  </a:txBody>
                  <a:tcPr marL="72000" marR="72000" marT="9525" marB="0" anchor="ctr">
                    <a:lnL w="6350" cap="flat" cmpd="sng" algn="ctr">
                      <a:solidFill>
                        <a:srgbClr val="C00000"/>
                      </a:solidFill>
                      <a:prstDash val="sysDash"/>
                      <a:round/>
                      <a:headEnd type="none" w="med" len="med"/>
                      <a:tailEnd type="none" w="med" len="med"/>
                    </a:lnL>
                    <a:lnR w="6350" cap="flat" cmpd="sng" algn="ctr">
                      <a:solidFill>
                        <a:srgbClr val="C00000"/>
                      </a:solidFill>
                      <a:prstDash val="sysDash"/>
                      <a:round/>
                      <a:headEnd type="none" w="med" len="med"/>
                      <a:tailEnd type="none" w="med" len="med"/>
                    </a:lnR>
                    <a:lnT w="6350" cap="flat" cmpd="sng" algn="ctr">
                      <a:solidFill>
                        <a:srgbClr val="C00000"/>
                      </a:solidFill>
                      <a:prstDash val="sysDash"/>
                      <a:round/>
                      <a:headEnd type="none" w="med" len="med"/>
                      <a:tailEnd type="none" w="med" len="med"/>
                    </a:lnT>
                    <a:lnB w="6350" cap="flat" cmpd="sng" algn="ctr">
                      <a:solidFill>
                        <a:srgbClr val="C00000"/>
                      </a:solidFill>
                      <a:prstDash val="sysDash"/>
                      <a:round/>
                      <a:headEnd type="none" w="med" len="med"/>
                      <a:tailEnd type="none" w="med" len="med"/>
                    </a:lnB>
                    <a:solidFill>
                      <a:schemeClr val="bg1"/>
                    </a:solidFill>
                  </a:tcPr>
                </a:tc>
                <a:extLst>
                  <a:ext uri="{0D108BD9-81ED-4DB2-BD59-A6C34878D82A}">
                    <a16:rowId xmlns:a16="http://schemas.microsoft.com/office/drawing/2014/main" val="10004"/>
                  </a:ext>
                </a:extLst>
              </a:tr>
              <a:tr h="818983">
                <a:tc>
                  <a:txBody>
                    <a:bodyPr/>
                    <a:lstStyle/>
                    <a:p>
                      <a:pPr algn="ctr" fontAlgn="ctr"/>
                      <a:r>
                        <a:rPr lang="ru-RU" sz="2800" b="0" i="0" u="none" strike="noStrike" dirty="0">
                          <a:solidFill>
                            <a:schemeClr val="accent2">
                              <a:lumMod val="50000"/>
                            </a:schemeClr>
                          </a:solidFill>
                          <a:effectLst/>
                          <a:latin typeface="Arial Narrow" panose="020B0606020202030204" pitchFamily="34" charset="0"/>
                        </a:rPr>
                        <a:t>Государственный комитет по архивному делу</a:t>
                      </a:r>
                    </a:p>
                  </a:txBody>
                  <a:tcPr marL="72000" marR="72000" marT="9525" marB="0" anchor="ctr">
                    <a:lnL w="6350" cap="flat" cmpd="sng" algn="ctr">
                      <a:solidFill>
                        <a:srgbClr val="C00000"/>
                      </a:solidFill>
                      <a:prstDash val="sysDash"/>
                      <a:round/>
                      <a:headEnd type="none" w="med" len="med"/>
                      <a:tailEnd type="none" w="med" len="med"/>
                    </a:lnL>
                    <a:lnR w="6350" cap="flat" cmpd="sng" algn="ctr">
                      <a:solidFill>
                        <a:srgbClr val="C00000"/>
                      </a:solidFill>
                      <a:prstDash val="sysDash"/>
                      <a:round/>
                      <a:headEnd type="none" w="med" len="med"/>
                      <a:tailEnd type="none" w="med" len="med"/>
                    </a:lnR>
                    <a:lnT w="6350" cap="flat" cmpd="sng" algn="ctr">
                      <a:solidFill>
                        <a:srgbClr val="C00000"/>
                      </a:solidFill>
                      <a:prstDash val="sysDash"/>
                      <a:round/>
                      <a:headEnd type="none" w="med" len="med"/>
                      <a:tailEnd type="none" w="med" len="med"/>
                    </a:lnT>
                    <a:lnB w="6350" cap="flat" cmpd="sng" algn="ctr">
                      <a:solidFill>
                        <a:srgbClr val="C00000"/>
                      </a:solidFill>
                      <a:prstDash val="sysDash"/>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85048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0C6CBD42-2535-46E0-93D1-9F4BA1440AB8}"/>
              </a:ext>
            </a:extLst>
          </p:cNvPr>
          <p:cNvSpPr>
            <a:spLocks noGrp="1"/>
          </p:cNvSpPr>
          <p:nvPr>
            <p:ph type="body" sz="quarter" idx="14"/>
          </p:nvPr>
        </p:nvSpPr>
        <p:spPr>
          <a:xfrm>
            <a:off x="815787" y="46039"/>
            <a:ext cx="11250705" cy="839178"/>
          </a:xfrm>
        </p:spPr>
        <p:txBody>
          <a:bodyPr>
            <a:normAutofit/>
          </a:bodyPr>
          <a:lstStyle/>
          <a:p>
            <a:r>
              <a:rPr lang="ru-RU" sz="2400" dirty="0"/>
              <a:t>Муниципалитеты, в которых работники учреждений полностью и с высоким </a:t>
            </a:r>
            <a:br>
              <a:rPr lang="ru-RU" sz="2400" dirty="0"/>
            </a:br>
            <a:r>
              <a:rPr lang="ru-RU" sz="2400" dirty="0"/>
              <a:t>уровнем выполнили свои обязательства перед бюджетом</a:t>
            </a:r>
          </a:p>
          <a:p>
            <a:endParaRPr lang="ru-RU" dirty="0"/>
          </a:p>
        </p:txBody>
      </p:sp>
      <p:graphicFrame>
        <p:nvGraphicFramePr>
          <p:cNvPr id="5" name="Таблица 4">
            <a:extLst>
              <a:ext uri="{FF2B5EF4-FFF2-40B4-BE49-F238E27FC236}">
                <a16:creationId xmlns:a16="http://schemas.microsoft.com/office/drawing/2014/main" id="{71DF8269-15A8-4F84-8A97-A7107AF3D857}"/>
              </a:ext>
            </a:extLst>
          </p:cNvPr>
          <p:cNvGraphicFramePr>
            <a:graphicFrameLocks noGrp="1"/>
          </p:cNvGraphicFramePr>
          <p:nvPr/>
        </p:nvGraphicFramePr>
        <p:xfrm>
          <a:off x="4590603" y="988735"/>
          <a:ext cx="3701072" cy="5736809"/>
        </p:xfrm>
        <a:graphic>
          <a:graphicData uri="http://schemas.openxmlformats.org/drawingml/2006/table">
            <a:tbl>
              <a:tblPr>
                <a:tableStyleId>{5C22544A-7EE6-4342-B048-85BDC9FD1C3A}</a:tableStyleId>
              </a:tblPr>
              <a:tblGrid>
                <a:gridCol w="3701072">
                  <a:extLst>
                    <a:ext uri="{9D8B030D-6E8A-4147-A177-3AD203B41FA5}">
                      <a16:colId xmlns:a16="http://schemas.microsoft.com/office/drawing/2014/main" val="20000"/>
                    </a:ext>
                  </a:extLst>
                </a:gridCol>
              </a:tblGrid>
              <a:tr h="441293">
                <a:tc>
                  <a:txBody>
                    <a:bodyPr/>
                    <a:lstStyle/>
                    <a:p>
                      <a:pPr algn="ctr" rtl="0" fontAlgn="ctr"/>
                      <a:r>
                        <a:rPr lang="ru-RU" sz="2400" b="0" i="0" u="none" strike="noStrike" dirty="0">
                          <a:solidFill>
                            <a:schemeClr val="accent3">
                              <a:lumMod val="50000"/>
                            </a:schemeClr>
                          </a:solidFill>
                          <a:effectLst/>
                          <a:latin typeface="Arial Narrow" panose="020B0606020202030204" pitchFamily="34" charset="0"/>
                        </a:rPr>
                        <a:t>Верхне-</a:t>
                      </a:r>
                      <a:r>
                        <a:rPr lang="ru-RU" sz="2400" b="0" i="0" u="none" strike="noStrike" dirty="0" err="1">
                          <a:solidFill>
                            <a:schemeClr val="accent3">
                              <a:lumMod val="50000"/>
                            </a:schemeClr>
                          </a:solidFill>
                          <a:effectLst/>
                          <a:latin typeface="Arial Narrow" panose="020B0606020202030204" pitchFamily="34" charset="0"/>
                        </a:rPr>
                        <a:t>Услонский</a:t>
                      </a:r>
                      <a:r>
                        <a:rPr lang="ru-RU" sz="2400" b="0" i="0" u="none" strike="noStrike" dirty="0">
                          <a:solidFill>
                            <a:schemeClr val="accent3">
                              <a:lumMod val="50000"/>
                            </a:schemeClr>
                          </a:solidFill>
                          <a:effectLst/>
                          <a:latin typeface="Arial Narrow" panose="020B0606020202030204" pitchFamily="34" charset="0"/>
                        </a:rPr>
                        <a:t>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9"/>
                  </a:ext>
                </a:extLst>
              </a:tr>
              <a:tr h="441293">
                <a:tc>
                  <a:txBody>
                    <a:bodyPr/>
                    <a:lstStyle/>
                    <a:p>
                      <a:pPr algn="ctr" rtl="0" fontAlgn="ctr"/>
                      <a:r>
                        <a:rPr lang="ru-RU" sz="2400" b="0" i="0" u="none" strike="noStrike" dirty="0">
                          <a:solidFill>
                            <a:schemeClr val="accent3">
                              <a:lumMod val="50000"/>
                            </a:schemeClr>
                          </a:solidFill>
                          <a:effectLst/>
                          <a:latin typeface="Arial Narrow" panose="020B0606020202030204" pitchFamily="34" charset="0"/>
                        </a:rPr>
                        <a:t>Высокогорский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10"/>
                  </a:ext>
                </a:extLst>
              </a:tr>
              <a:tr h="441293">
                <a:tc>
                  <a:txBody>
                    <a:bodyPr/>
                    <a:lstStyle/>
                    <a:p>
                      <a:pPr algn="ctr" rtl="0" fontAlgn="ctr"/>
                      <a:r>
                        <a:rPr lang="ru-RU" sz="2400" b="0" i="0" u="none" strike="noStrike" dirty="0">
                          <a:solidFill>
                            <a:schemeClr val="accent3">
                              <a:lumMod val="50000"/>
                            </a:schemeClr>
                          </a:solidFill>
                          <a:effectLst/>
                          <a:latin typeface="Arial Narrow" panose="020B0606020202030204" pitchFamily="34" charset="0"/>
                        </a:rPr>
                        <a:t>Дрожжановский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1"/>
                  </a:ext>
                </a:extLst>
              </a:tr>
              <a:tr h="441293">
                <a:tc>
                  <a:txBody>
                    <a:bodyPr/>
                    <a:lstStyle/>
                    <a:p>
                      <a:pPr algn="ctr" rtl="0" fontAlgn="ctr"/>
                      <a:r>
                        <a:rPr lang="ru-RU" sz="2400" b="0" i="0" u="none" strike="noStrike" dirty="0">
                          <a:solidFill>
                            <a:schemeClr val="accent3">
                              <a:lumMod val="50000"/>
                            </a:schemeClr>
                          </a:solidFill>
                          <a:effectLst/>
                          <a:latin typeface="Arial Narrow" panose="020B0606020202030204" pitchFamily="34" charset="0"/>
                        </a:rPr>
                        <a:t>Заинский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2"/>
                  </a:ext>
                </a:extLst>
              </a:tr>
              <a:tr h="441293">
                <a:tc>
                  <a:txBody>
                    <a:bodyPr/>
                    <a:lstStyle/>
                    <a:p>
                      <a:pPr algn="ctr" rtl="0" fontAlgn="ctr"/>
                      <a:r>
                        <a:rPr lang="ru-RU" sz="2400" b="0" i="0" u="none" strike="noStrike" dirty="0">
                          <a:solidFill>
                            <a:schemeClr val="accent3">
                              <a:lumMod val="50000"/>
                            </a:schemeClr>
                          </a:solidFill>
                          <a:effectLst/>
                          <a:latin typeface="Arial Narrow" panose="020B0606020202030204" pitchFamily="34" charset="0"/>
                        </a:rPr>
                        <a:t>Зеленодольский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3"/>
                  </a:ext>
                </a:extLst>
              </a:tr>
              <a:tr h="441293">
                <a:tc>
                  <a:txBody>
                    <a:bodyPr/>
                    <a:lstStyle/>
                    <a:p>
                      <a:pPr algn="ctr" rtl="0" fontAlgn="ctr"/>
                      <a:r>
                        <a:rPr lang="ru-RU" sz="2400" b="0" i="0" u="none" strike="noStrike">
                          <a:solidFill>
                            <a:schemeClr val="accent3">
                              <a:lumMod val="50000"/>
                            </a:schemeClr>
                          </a:solidFill>
                          <a:effectLst/>
                          <a:latin typeface="Arial Narrow" panose="020B0606020202030204" pitchFamily="34" charset="0"/>
                        </a:rPr>
                        <a:t>Кайбицкий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4"/>
                  </a:ext>
                </a:extLst>
              </a:tr>
              <a:tr h="441293">
                <a:tc>
                  <a:txBody>
                    <a:bodyPr/>
                    <a:lstStyle/>
                    <a:p>
                      <a:pPr algn="ctr" rtl="0" fontAlgn="ctr"/>
                      <a:r>
                        <a:rPr lang="ru-RU" sz="2400" b="0" i="0" u="none" strike="noStrike" dirty="0">
                          <a:solidFill>
                            <a:schemeClr val="accent3">
                              <a:lumMod val="50000"/>
                            </a:schemeClr>
                          </a:solidFill>
                          <a:effectLst/>
                          <a:latin typeface="Arial Narrow" panose="020B0606020202030204" pitchFamily="34" charset="0"/>
                        </a:rPr>
                        <a:t>Камско-Устьинский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5"/>
                  </a:ext>
                </a:extLst>
              </a:tr>
              <a:tr h="441293">
                <a:tc>
                  <a:txBody>
                    <a:bodyPr/>
                    <a:lstStyle/>
                    <a:p>
                      <a:pPr algn="ctr" rtl="0" fontAlgn="ctr"/>
                      <a:r>
                        <a:rPr lang="ru-RU" sz="2400" b="0" i="0" u="none" strike="noStrike" dirty="0">
                          <a:solidFill>
                            <a:schemeClr val="accent3">
                              <a:lumMod val="50000"/>
                            </a:schemeClr>
                          </a:solidFill>
                          <a:effectLst/>
                          <a:latin typeface="Arial Narrow" panose="020B0606020202030204" pitchFamily="34" charset="0"/>
                        </a:rPr>
                        <a:t>Кукморский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11"/>
                  </a:ext>
                </a:extLst>
              </a:tr>
              <a:tr h="441293">
                <a:tc>
                  <a:txBody>
                    <a:bodyPr/>
                    <a:lstStyle/>
                    <a:p>
                      <a:pPr algn="ctr" rtl="0" fontAlgn="ctr"/>
                      <a:r>
                        <a:rPr lang="ru-RU" sz="2400" b="0" i="0" u="none" strike="noStrike">
                          <a:solidFill>
                            <a:schemeClr val="accent3">
                              <a:lumMod val="50000"/>
                            </a:schemeClr>
                          </a:solidFill>
                          <a:effectLst/>
                          <a:latin typeface="Arial Narrow" panose="020B0606020202030204" pitchFamily="34" charset="0"/>
                        </a:rPr>
                        <a:t>Лаишевский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12"/>
                  </a:ext>
                </a:extLst>
              </a:tr>
              <a:tr h="441293">
                <a:tc>
                  <a:txBody>
                    <a:bodyPr/>
                    <a:lstStyle/>
                    <a:p>
                      <a:pPr algn="ctr" rtl="0" fontAlgn="ctr"/>
                      <a:r>
                        <a:rPr lang="ru-RU" sz="2400" b="0" i="0" u="none" strike="noStrike" dirty="0">
                          <a:solidFill>
                            <a:schemeClr val="accent3">
                              <a:lumMod val="50000"/>
                            </a:schemeClr>
                          </a:solidFill>
                          <a:effectLst/>
                          <a:latin typeface="Arial Narrow" panose="020B0606020202030204" pitchFamily="34" charset="0"/>
                        </a:rPr>
                        <a:t>Лениногорский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13"/>
                  </a:ext>
                </a:extLst>
              </a:tr>
              <a:tr h="44129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2400" b="0" i="0" u="none" strike="noStrike" kern="1200" dirty="0">
                          <a:solidFill>
                            <a:schemeClr val="accent3">
                              <a:lumMod val="50000"/>
                            </a:schemeClr>
                          </a:solidFill>
                          <a:effectLst/>
                          <a:latin typeface="Arial Narrow" panose="020B0606020202030204" pitchFamily="34" charset="0"/>
                          <a:ea typeface="+mn-ea"/>
                          <a:cs typeface="+mn-cs"/>
                        </a:rPr>
                        <a:t>Мамадышский</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16"/>
                  </a:ext>
                </a:extLst>
              </a:tr>
              <a:tr h="441293">
                <a:tc>
                  <a:txBody>
                    <a:bodyPr/>
                    <a:lstStyle/>
                    <a:p>
                      <a:pPr algn="ctr" rtl="0" fontAlgn="ctr"/>
                      <a:r>
                        <a:rPr lang="ru-RU" sz="2400" b="0" i="0" u="none" strike="noStrike" dirty="0">
                          <a:solidFill>
                            <a:schemeClr val="accent3">
                              <a:lumMod val="50000"/>
                            </a:schemeClr>
                          </a:solidFill>
                          <a:effectLst/>
                          <a:latin typeface="Arial Narrow" panose="020B0606020202030204" pitchFamily="34" charset="0"/>
                        </a:rPr>
                        <a:t>Менделеевский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14"/>
                  </a:ext>
                </a:extLst>
              </a:tr>
              <a:tr h="441293">
                <a:tc>
                  <a:txBody>
                    <a:bodyPr/>
                    <a:lstStyle/>
                    <a:p>
                      <a:pPr algn="ctr" rtl="0" fontAlgn="ctr"/>
                      <a:r>
                        <a:rPr lang="ru-RU" sz="2400" b="0" i="0" u="none" strike="noStrike" dirty="0">
                          <a:solidFill>
                            <a:schemeClr val="accent3">
                              <a:lumMod val="50000"/>
                            </a:schemeClr>
                          </a:solidFill>
                          <a:effectLst/>
                          <a:latin typeface="Arial Narrow" panose="020B0606020202030204" pitchFamily="34" charset="0"/>
                        </a:rPr>
                        <a:t>Мензелинский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15"/>
                  </a:ext>
                </a:extLst>
              </a:tr>
            </a:tbl>
          </a:graphicData>
        </a:graphic>
      </p:graphicFrame>
      <p:graphicFrame>
        <p:nvGraphicFramePr>
          <p:cNvPr id="6" name="Таблица 5">
            <a:extLst>
              <a:ext uri="{FF2B5EF4-FFF2-40B4-BE49-F238E27FC236}">
                <a16:creationId xmlns:a16="http://schemas.microsoft.com/office/drawing/2014/main" id="{835AE484-8C77-4D1C-A8B9-AEDF81DC7B31}"/>
              </a:ext>
            </a:extLst>
          </p:cNvPr>
          <p:cNvGraphicFramePr>
            <a:graphicFrameLocks noGrp="1"/>
          </p:cNvGraphicFramePr>
          <p:nvPr>
            <p:extLst>
              <p:ext uri="{D42A27DB-BD31-4B8C-83A1-F6EECF244321}">
                <p14:modId xmlns:p14="http://schemas.microsoft.com/office/powerpoint/2010/main" val="3291836191"/>
              </p:ext>
            </p:extLst>
          </p:nvPr>
        </p:nvGraphicFramePr>
        <p:xfrm>
          <a:off x="8365419" y="988731"/>
          <a:ext cx="3701073" cy="5736808"/>
        </p:xfrm>
        <a:graphic>
          <a:graphicData uri="http://schemas.openxmlformats.org/drawingml/2006/table">
            <a:tbl>
              <a:tblPr>
                <a:tableStyleId>{5C22544A-7EE6-4342-B048-85BDC9FD1C3A}</a:tableStyleId>
              </a:tblPr>
              <a:tblGrid>
                <a:gridCol w="3701073">
                  <a:extLst>
                    <a:ext uri="{9D8B030D-6E8A-4147-A177-3AD203B41FA5}">
                      <a16:colId xmlns:a16="http://schemas.microsoft.com/office/drawing/2014/main" val="20000"/>
                    </a:ext>
                  </a:extLst>
                </a:gridCol>
              </a:tblGrid>
              <a:tr h="409772">
                <a:tc>
                  <a:txBody>
                    <a:bodyPr/>
                    <a:lstStyle/>
                    <a:p>
                      <a:pPr algn="ctr" rtl="0" fontAlgn="ctr"/>
                      <a:r>
                        <a:rPr lang="ru-RU" sz="2400" b="0" i="0" u="none" strike="noStrike" kern="1200" dirty="0">
                          <a:solidFill>
                            <a:schemeClr val="accent3">
                              <a:lumMod val="50000"/>
                            </a:schemeClr>
                          </a:solidFill>
                          <a:effectLst/>
                          <a:latin typeface="Arial Narrow" panose="020B0606020202030204" pitchFamily="34" charset="0"/>
                          <a:ea typeface="+mn-ea"/>
                          <a:cs typeface="+mn-cs"/>
                        </a:rPr>
                        <a:t>Муслюмовский</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0"/>
                  </a:ext>
                </a:extLst>
              </a:tr>
              <a:tr h="409772">
                <a:tc>
                  <a:txBody>
                    <a:bodyPr/>
                    <a:lstStyle/>
                    <a:p>
                      <a:pPr algn="ctr" rtl="0" fontAlgn="ctr"/>
                      <a:r>
                        <a:rPr lang="ru-RU" sz="2400" b="0" i="0" u="none" strike="noStrike" dirty="0">
                          <a:solidFill>
                            <a:schemeClr val="accent3">
                              <a:lumMod val="50000"/>
                            </a:schemeClr>
                          </a:solidFill>
                          <a:effectLst/>
                          <a:latin typeface="Arial Narrow" panose="020B0606020202030204" pitchFamily="34" charset="0"/>
                        </a:rPr>
                        <a:t>г.Набережные Челны</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1"/>
                  </a:ext>
                </a:extLst>
              </a:tr>
              <a:tr h="409772">
                <a:tc>
                  <a:txBody>
                    <a:bodyPr/>
                    <a:lstStyle/>
                    <a:p>
                      <a:pPr algn="ctr" rtl="0" fontAlgn="ctr"/>
                      <a:r>
                        <a:rPr lang="ru-RU" sz="2400" b="0" i="0" u="none" strike="noStrike" dirty="0">
                          <a:solidFill>
                            <a:schemeClr val="accent3">
                              <a:lumMod val="50000"/>
                            </a:schemeClr>
                          </a:solidFill>
                          <a:effectLst/>
                          <a:latin typeface="Arial Narrow" panose="020B0606020202030204" pitchFamily="34" charset="0"/>
                        </a:rPr>
                        <a:t>Нижнекамский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2"/>
                  </a:ext>
                </a:extLst>
              </a:tr>
              <a:tr h="409772">
                <a:tc>
                  <a:txBody>
                    <a:bodyPr/>
                    <a:lstStyle/>
                    <a:p>
                      <a:pPr algn="ctr" rtl="0" fontAlgn="ctr"/>
                      <a:r>
                        <a:rPr lang="ru-RU" sz="2400" b="0" i="0" u="none" strike="noStrike" dirty="0">
                          <a:solidFill>
                            <a:schemeClr val="accent3">
                              <a:lumMod val="50000"/>
                            </a:schemeClr>
                          </a:solidFill>
                          <a:effectLst/>
                          <a:latin typeface="Arial Narrow" panose="020B0606020202030204" pitchFamily="34" charset="0"/>
                        </a:rPr>
                        <a:t>Новошешминский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3"/>
                  </a:ext>
                </a:extLst>
              </a:tr>
              <a:tr h="409772">
                <a:tc>
                  <a:txBody>
                    <a:bodyPr/>
                    <a:lstStyle/>
                    <a:p>
                      <a:pPr algn="ctr" rtl="0" fontAlgn="ctr"/>
                      <a:r>
                        <a:rPr lang="ru-RU" sz="2400" b="0" i="0" u="none" strike="noStrike" dirty="0">
                          <a:solidFill>
                            <a:schemeClr val="accent3">
                              <a:lumMod val="50000"/>
                            </a:schemeClr>
                          </a:solidFill>
                          <a:effectLst/>
                          <a:latin typeface="Arial Narrow" panose="020B0606020202030204" pitchFamily="34" charset="0"/>
                        </a:rPr>
                        <a:t>Нурлатский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4"/>
                  </a:ext>
                </a:extLst>
              </a:tr>
              <a:tr h="409772">
                <a:tc>
                  <a:txBody>
                    <a:bodyPr/>
                    <a:lstStyle/>
                    <a:p>
                      <a:pPr algn="ctr" rtl="0" fontAlgn="ctr"/>
                      <a:r>
                        <a:rPr lang="ru-RU" sz="2400" b="0" i="0" u="none" strike="noStrike" dirty="0">
                          <a:solidFill>
                            <a:schemeClr val="accent3">
                              <a:lumMod val="50000"/>
                            </a:schemeClr>
                          </a:solidFill>
                          <a:effectLst/>
                          <a:latin typeface="Arial Narrow" panose="020B0606020202030204" pitchFamily="34" charset="0"/>
                        </a:rPr>
                        <a:t>Пестречинский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5"/>
                  </a:ext>
                </a:extLst>
              </a:tr>
              <a:tr h="40977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2400" b="0" i="0" u="none" strike="noStrike" kern="1200" dirty="0">
                          <a:solidFill>
                            <a:schemeClr val="accent3">
                              <a:lumMod val="50000"/>
                            </a:schemeClr>
                          </a:solidFill>
                          <a:effectLst/>
                          <a:latin typeface="Arial Narrow" panose="020B0606020202030204" pitchFamily="34" charset="0"/>
                          <a:ea typeface="+mn-ea"/>
                          <a:cs typeface="+mn-cs"/>
                        </a:rPr>
                        <a:t>Рыбно-</a:t>
                      </a:r>
                      <a:r>
                        <a:rPr lang="ru-RU" sz="2400" b="0" i="0" u="none" strike="noStrike" kern="1200" dirty="0" err="1">
                          <a:solidFill>
                            <a:schemeClr val="accent3">
                              <a:lumMod val="50000"/>
                            </a:schemeClr>
                          </a:solidFill>
                          <a:effectLst/>
                          <a:latin typeface="Arial Narrow" panose="020B0606020202030204" pitchFamily="34" charset="0"/>
                          <a:ea typeface="+mn-ea"/>
                          <a:cs typeface="+mn-cs"/>
                        </a:rPr>
                        <a:t>Слободский</a:t>
                      </a:r>
                      <a:endParaRPr lang="ru-RU" sz="2400" b="0" i="0" u="none" strike="noStrike" kern="1200" dirty="0">
                        <a:solidFill>
                          <a:schemeClr val="accent3">
                            <a:lumMod val="50000"/>
                          </a:schemeClr>
                        </a:solidFill>
                        <a:effectLst/>
                        <a:latin typeface="Arial Narrow" panose="020B0606020202030204" pitchFamily="34" charset="0"/>
                        <a:ea typeface="+mn-ea"/>
                        <a:cs typeface="+mn-cs"/>
                      </a:endParaRP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7"/>
                  </a:ext>
                </a:extLst>
              </a:tr>
              <a:tr h="409772">
                <a:tc>
                  <a:txBody>
                    <a:bodyPr/>
                    <a:lstStyle/>
                    <a:p>
                      <a:pPr algn="ctr" rtl="0" fontAlgn="ctr"/>
                      <a:r>
                        <a:rPr lang="ru-RU" sz="2400" b="0" i="0" u="none" strike="noStrike" dirty="0">
                          <a:solidFill>
                            <a:schemeClr val="accent3">
                              <a:lumMod val="50000"/>
                            </a:schemeClr>
                          </a:solidFill>
                          <a:effectLst/>
                          <a:latin typeface="Arial Narrow" panose="020B0606020202030204" pitchFamily="34" charset="0"/>
                        </a:rPr>
                        <a:t>Сабинский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11"/>
                  </a:ext>
                </a:extLst>
              </a:tr>
              <a:tr h="409772">
                <a:tc>
                  <a:txBody>
                    <a:bodyPr/>
                    <a:lstStyle/>
                    <a:p>
                      <a:pPr algn="ctr" rtl="0" fontAlgn="ctr"/>
                      <a:r>
                        <a:rPr lang="ru-RU" sz="2400" b="0" i="0" u="none" strike="noStrike" dirty="0">
                          <a:solidFill>
                            <a:schemeClr val="accent3">
                              <a:lumMod val="50000"/>
                            </a:schemeClr>
                          </a:solidFill>
                          <a:effectLst/>
                          <a:latin typeface="Arial Narrow" panose="020B0606020202030204" pitchFamily="34" charset="0"/>
                        </a:rPr>
                        <a:t>Спасский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12"/>
                  </a:ext>
                </a:extLst>
              </a:tr>
              <a:tr h="409772">
                <a:tc>
                  <a:txBody>
                    <a:bodyPr/>
                    <a:lstStyle/>
                    <a:p>
                      <a:pPr algn="ctr" rtl="0" fontAlgn="ctr"/>
                      <a:r>
                        <a:rPr lang="ru-RU" sz="2400" b="0" i="0" u="none" strike="noStrike" dirty="0">
                          <a:solidFill>
                            <a:schemeClr val="accent3">
                              <a:lumMod val="50000"/>
                            </a:schemeClr>
                          </a:solidFill>
                          <a:effectLst/>
                          <a:latin typeface="Arial Narrow" panose="020B0606020202030204" pitchFamily="34" charset="0"/>
                        </a:rPr>
                        <a:t>Тукаевский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13"/>
                  </a:ext>
                </a:extLst>
              </a:tr>
              <a:tr h="409772">
                <a:tc>
                  <a:txBody>
                    <a:bodyPr/>
                    <a:lstStyle/>
                    <a:p>
                      <a:pPr algn="ctr" rtl="0" fontAlgn="ctr"/>
                      <a:r>
                        <a:rPr lang="ru-RU" sz="2400" b="0" i="0" u="none" strike="noStrike" dirty="0">
                          <a:solidFill>
                            <a:schemeClr val="accent3">
                              <a:lumMod val="50000"/>
                            </a:schemeClr>
                          </a:solidFill>
                          <a:effectLst/>
                          <a:latin typeface="Arial Narrow" panose="020B0606020202030204" pitchFamily="34" charset="0"/>
                        </a:rPr>
                        <a:t>Тюлячинский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14"/>
                  </a:ext>
                </a:extLst>
              </a:tr>
              <a:tr h="409772">
                <a:tc>
                  <a:txBody>
                    <a:bodyPr/>
                    <a:lstStyle/>
                    <a:p>
                      <a:pPr algn="ctr" rtl="0" fontAlgn="ctr"/>
                      <a:r>
                        <a:rPr lang="ru-RU" sz="2400" b="0" i="0" u="none" strike="noStrike" dirty="0">
                          <a:solidFill>
                            <a:schemeClr val="accent3">
                              <a:lumMod val="50000"/>
                            </a:schemeClr>
                          </a:solidFill>
                          <a:effectLst/>
                          <a:latin typeface="Arial Narrow" panose="020B0606020202030204" pitchFamily="34" charset="0"/>
                        </a:rPr>
                        <a:t>Черемшанский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15"/>
                  </a:ext>
                </a:extLst>
              </a:tr>
              <a:tr h="409772">
                <a:tc>
                  <a:txBody>
                    <a:bodyPr/>
                    <a:lstStyle/>
                    <a:p>
                      <a:pPr algn="ctr" rtl="0" fontAlgn="ctr"/>
                      <a:r>
                        <a:rPr lang="ru-RU" sz="2400" b="0" i="0" u="none" strike="noStrike" dirty="0">
                          <a:solidFill>
                            <a:schemeClr val="accent3">
                              <a:lumMod val="50000"/>
                            </a:schemeClr>
                          </a:solidFill>
                          <a:effectLst/>
                          <a:latin typeface="Arial Narrow" panose="020B0606020202030204" pitchFamily="34" charset="0"/>
                        </a:rPr>
                        <a:t>Чистопольский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16"/>
                  </a:ext>
                </a:extLst>
              </a:tr>
              <a:tr h="409772">
                <a:tc>
                  <a:txBody>
                    <a:bodyPr/>
                    <a:lstStyle/>
                    <a:p>
                      <a:pPr algn="ctr" rtl="0" fontAlgn="ctr"/>
                      <a:r>
                        <a:rPr lang="ru-RU" sz="2400" b="0" i="0" u="none" strike="noStrike" dirty="0">
                          <a:solidFill>
                            <a:schemeClr val="accent3">
                              <a:lumMod val="50000"/>
                            </a:schemeClr>
                          </a:solidFill>
                          <a:effectLst/>
                          <a:latin typeface="Arial Narrow" panose="020B0606020202030204" pitchFamily="34" charset="0"/>
                        </a:rPr>
                        <a:t>Ютазинский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graphicFrame>
        <p:nvGraphicFramePr>
          <p:cNvPr id="7" name="Таблица 6">
            <a:extLst>
              <a:ext uri="{FF2B5EF4-FFF2-40B4-BE49-F238E27FC236}">
                <a16:creationId xmlns:a16="http://schemas.microsoft.com/office/drawing/2014/main" id="{64CBF585-A2DE-4E96-B42D-DA5416A03C5A}"/>
              </a:ext>
            </a:extLst>
          </p:cNvPr>
          <p:cNvGraphicFramePr>
            <a:graphicFrameLocks noGrp="1"/>
          </p:cNvGraphicFramePr>
          <p:nvPr>
            <p:extLst>
              <p:ext uri="{D42A27DB-BD31-4B8C-83A1-F6EECF244321}">
                <p14:modId xmlns:p14="http://schemas.microsoft.com/office/powerpoint/2010/main" val="801496859"/>
              </p:ext>
            </p:extLst>
          </p:nvPr>
        </p:nvGraphicFramePr>
        <p:xfrm>
          <a:off x="815787" y="988735"/>
          <a:ext cx="3701072" cy="5736809"/>
        </p:xfrm>
        <a:graphic>
          <a:graphicData uri="http://schemas.openxmlformats.org/drawingml/2006/table">
            <a:tbl>
              <a:tblPr>
                <a:tableStyleId>{5C22544A-7EE6-4342-B048-85BDC9FD1C3A}</a:tableStyleId>
              </a:tblPr>
              <a:tblGrid>
                <a:gridCol w="3701072">
                  <a:extLst>
                    <a:ext uri="{9D8B030D-6E8A-4147-A177-3AD203B41FA5}">
                      <a16:colId xmlns:a16="http://schemas.microsoft.com/office/drawing/2014/main" val="20000"/>
                    </a:ext>
                  </a:extLst>
                </a:gridCol>
              </a:tblGrid>
              <a:tr h="441293">
                <a:tc>
                  <a:txBody>
                    <a:bodyPr/>
                    <a:lstStyle/>
                    <a:p>
                      <a:pPr algn="ctr" rtl="0" fontAlgn="ctr"/>
                      <a:r>
                        <a:rPr lang="ru-RU" sz="2400" b="0" i="0" u="none" strike="noStrike" dirty="0">
                          <a:solidFill>
                            <a:schemeClr val="accent3">
                              <a:lumMod val="50000"/>
                            </a:schemeClr>
                          </a:solidFill>
                          <a:effectLst/>
                          <a:latin typeface="Arial Narrow" panose="020B0606020202030204" pitchFamily="34" charset="0"/>
                        </a:rPr>
                        <a:t>Агрызский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9"/>
                  </a:ext>
                </a:extLst>
              </a:tr>
              <a:tr h="441293">
                <a:tc>
                  <a:txBody>
                    <a:bodyPr/>
                    <a:lstStyle/>
                    <a:p>
                      <a:pPr algn="ctr" rtl="0" fontAlgn="ctr"/>
                      <a:r>
                        <a:rPr lang="ru-RU" sz="2400" b="0" i="0" u="none" strike="noStrike" dirty="0">
                          <a:solidFill>
                            <a:schemeClr val="accent3">
                              <a:lumMod val="50000"/>
                            </a:schemeClr>
                          </a:solidFill>
                          <a:effectLst/>
                          <a:latin typeface="Arial Narrow" panose="020B0606020202030204" pitchFamily="34" charset="0"/>
                        </a:rPr>
                        <a:t>Азнакаевский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2079952881"/>
                  </a:ext>
                </a:extLst>
              </a:tr>
              <a:tr h="441293">
                <a:tc>
                  <a:txBody>
                    <a:bodyPr/>
                    <a:lstStyle/>
                    <a:p>
                      <a:pPr algn="ctr" rtl="0" fontAlgn="ctr"/>
                      <a:r>
                        <a:rPr lang="ru-RU" sz="2400" b="0" i="0" u="none" strike="noStrike" dirty="0">
                          <a:solidFill>
                            <a:schemeClr val="accent3">
                              <a:lumMod val="50000"/>
                            </a:schemeClr>
                          </a:solidFill>
                          <a:effectLst/>
                          <a:latin typeface="Arial Narrow" panose="020B0606020202030204" pitchFamily="34" charset="0"/>
                        </a:rPr>
                        <a:t>Аксубаевский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10"/>
                  </a:ext>
                </a:extLst>
              </a:tr>
              <a:tr h="441293">
                <a:tc>
                  <a:txBody>
                    <a:bodyPr/>
                    <a:lstStyle/>
                    <a:p>
                      <a:pPr algn="ctr" rtl="0" fontAlgn="ctr"/>
                      <a:r>
                        <a:rPr lang="ru-RU" sz="2400" b="0" i="0" u="none" strike="noStrike">
                          <a:solidFill>
                            <a:schemeClr val="accent3">
                              <a:lumMod val="50000"/>
                            </a:schemeClr>
                          </a:solidFill>
                          <a:effectLst/>
                          <a:latin typeface="Arial Narrow" panose="020B0606020202030204" pitchFamily="34" charset="0"/>
                        </a:rPr>
                        <a:t>Актанышский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1"/>
                  </a:ext>
                </a:extLst>
              </a:tr>
              <a:tr h="441293">
                <a:tc>
                  <a:txBody>
                    <a:bodyPr/>
                    <a:lstStyle/>
                    <a:p>
                      <a:pPr algn="ctr" rtl="0" fontAlgn="ctr"/>
                      <a:r>
                        <a:rPr lang="ru-RU" sz="2400" b="0" i="0" u="none" strike="noStrike" dirty="0">
                          <a:solidFill>
                            <a:schemeClr val="accent3">
                              <a:lumMod val="50000"/>
                            </a:schemeClr>
                          </a:solidFill>
                          <a:effectLst/>
                          <a:latin typeface="Arial Narrow" panose="020B0606020202030204" pitchFamily="34" charset="0"/>
                        </a:rPr>
                        <a:t>Алексеевский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2"/>
                  </a:ext>
                </a:extLst>
              </a:tr>
              <a:tr h="441293">
                <a:tc>
                  <a:txBody>
                    <a:bodyPr/>
                    <a:lstStyle/>
                    <a:p>
                      <a:pPr algn="ctr" rtl="0" fontAlgn="ctr"/>
                      <a:r>
                        <a:rPr lang="ru-RU" sz="2400" b="0" i="0" u="none" strike="noStrike" dirty="0">
                          <a:solidFill>
                            <a:schemeClr val="accent3">
                              <a:lumMod val="50000"/>
                            </a:schemeClr>
                          </a:solidFill>
                          <a:effectLst/>
                          <a:latin typeface="Arial Narrow" panose="020B0606020202030204" pitchFamily="34" charset="0"/>
                        </a:rPr>
                        <a:t>Алькеевский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3"/>
                  </a:ext>
                </a:extLst>
              </a:tr>
              <a:tr h="441293">
                <a:tc>
                  <a:txBody>
                    <a:bodyPr/>
                    <a:lstStyle/>
                    <a:p>
                      <a:pPr algn="ctr" rtl="0" fontAlgn="ctr"/>
                      <a:r>
                        <a:rPr lang="ru-RU" sz="2400" b="0" i="0" u="none" strike="noStrike" dirty="0">
                          <a:solidFill>
                            <a:schemeClr val="accent3">
                              <a:lumMod val="50000"/>
                            </a:schemeClr>
                          </a:solidFill>
                          <a:effectLst/>
                          <a:latin typeface="Arial Narrow" panose="020B0606020202030204" pitchFamily="34" charset="0"/>
                        </a:rPr>
                        <a:t>Альметьевский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4"/>
                  </a:ext>
                </a:extLst>
              </a:tr>
              <a:tr h="441293">
                <a:tc>
                  <a:txBody>
                    <a:bodyPr/>
                    <a:lstStyle/>
                    <a:p>
                      <a:pPr algn="ctr" rtl="0" fontAlgn="ctr"/>
                      <a:r>
                        <a:rPr lang="ru-RU" sz="2400" b="0" i="0" u="none" strike="noStrike">
                          <a:solidFill>
                            <a:schemeClr val="accent3">
                              <a:lumMod val="50000"/>
                            </a:schemeClr>
                          </a:solidFill>
                          <a:effectLst/>
                          <a:latin typeface="Arial Narrow" panose="020B0606020202030204" pitchFamily="34" charset="0"/>
                        </a:rPr>
                        <a:t>Апастовский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5"/>
                  </a:ext>
                </a:extLst>
              </a:tr>
              <a:tr h="441293">
                <a:tc>
                  <a:txBody>
                    <a:bodyPr/>
                    <a:lstStyle/>
                    <a:p>
                      <a:pPr algn="ctr" rtl="0" fontAlgn="ctr"/>
                      <a:r>
                        <a:rPr lang="ru-RU" sz="2400" b="0" i="0" u="none" strike="noStrike" dirty="0">
                          <a:solidFill>
                            <a:schemeClr val="accent3">
                              <a:lumMod val="50000"/>
                            </a:schemeClr>
                          </a:solidFill>
                          <a:effectLst/>
                          <a:latin typeface="Arial Narrow" panose="020B0606020202030204" pitchFamily="34" charset="0"/>
                        </a:rPr>
                        <a:t>Атнинский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12"/>
                  </a:ext>
                </a:extLst>
              </a:tr>
              <a:tr h="441293">
                <a:tc>
                  <a:txBody>
                    <a:bodyPr/>
                    <a:lstStyle/>
                    <a:p>
                      <a:pPr algn="ctr" rtl="0" fontAlgn="ctr"/>
                      <a:r>
                        <a:rPr lang="ru-RU" sz="2400" b="0" i="0" u="none" strike="noStrike" dirty="0">
                          <a:solidFill>
                            <a:schemeClr val="accent3">
                              <a:lumMod val="50000"/>
                            </a:schemeClr>
                          </a:solidFill>
                          <a:effectLst/>
                          <a:latin typeface="Arial Narrow" panose="020B0606020202030204" pitchFamily="34" charset="0"/>
                        </a:rPr>
                        <a:t>Бавлинский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13"/>
                  </a:ext>
                </a:extLst>
              </a:tr>
              <a:tr h="44129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2400" b="0" i="0" u="none" strike="noStrike" kern="1200" dirty="0">
                          <a:solidFill>
                            <a:schemeClr val="accent3">
                              <a:lumMod val="50000"/>
                            </a:schemeClr>
                          </a:solidFill>
                          <a:effectLst/>
                          <a:latin typeface="Arial Narrow" panose="020B0606020202030204" pitchFamily="34" charset="0"/>
                          <a:ea typeface="+mn-ea"/>
                          <a:cs typeface="+mn-cs"/>
                        </a:rPr>
                        <a:t>Балтасинский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11"/>
                  </a:ext>
                </a:extLst>
              </a:tr>
              <a:tr h="441293">
                <a:tc>
                  <a:txBody>
                    <a:bodyPr/>
                    <a:lstStyle/>
                    <a:p>
                      <a:pPr algn="ctr" rtl="0" fontAlgn="ctr"/>
                      <a:r>
                        <a:rPr lang="ru-RU" sz="2400" b="0" i="0" u="none" strike="noStrike" dirty="0">
                          <a:solidFill>
                            <a:schemeClr val="accent3">
                              <a:lumMod val="50000"/>
                            </a:schemeClr>
                          </a:solidFill>
                          <a:effectLst/>
                          <a:latin typeface="Arial Narrow" panose="020B0606020202030204" pitchFamily="34" charset="0"/>
                        </a:rPr>
                        <a:t>Бугульминский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14"/>
                  </a:ext>
                </a:extLst>
              </a:tr>
              <a:tr h="441293">
                <a:tc>
                  <a:txBody>
                    <a:bodyPr/>
                    <a:lstStyle/>
                    <a:p>
                      <a:pPr algn="ctr" rtl="0" fontAlgn="ctr"/>
                      <a:r>
                        <a:rPr lang="ru-RU" sz="2400" b="0" i="0" u="none" strike="noStrike" dirty="0">
                          <a:solidFill>
                            <a:schemeClr val="accent3">
                              <a:lumMod val="50000"/>
                            </a:schemeClr>
                          </a:solidFill>
                          <a:effectLst/>
                          <a:latin typeface="Arial Narrow" panose="020B0606020202030204" pitchFamily="34" charset="0"/>
                        </a:rPr>
                        <a:t>Буинский </a:t>
                      </a:r>
                    </a:p>
                  </a:txBody>
                  <a:tcPr marL="9525" marR="9525" marT="9525" marB="0" anchor="ctr">
                    <a:lnL w="6350" cap="flat" cmpd="sng" algn="ctr">
                      <a:solidFill>
                        <a:schemeClr val="accent3">
                          <a:lumMod val="50000"/>
                        </a:schemeClr>
                      </a:solidFill>
                      <a:prstDash val="sysDash"/>
                      <a:round/>
                      <a:headEnd type="none" w="med" len="med"/>
                      <a:tailEnd type="none" w="med" len="med"/>
                    </a:lnL>
                    <a:lnR w="6350" cap="flat" cmpd="sng" algn="ctr">
                      <a:solidFill>
                        <a:schemeClr val="accent3">
                          <a:lumMod val="50000"/>
                        </a:schemeClr>
                      </a:solidFill>
                      <a:prstDash val="sysDash"/>
                      <a:round/>
                      <a:headEnd type="none" w="med" len="med"/>
                      <a:tailEnd type="none" w="med" len="med"/>
                    </a:lnR>
                    <a:lnT w="6350" cap="flat" cmpd="sng" algn="ctr">
                      <a:solidFill>
                        <a:schemeClr val="accent3">
                          <a:lumMod val="50000"/>
                        </a:schemeClr>
                      </a:solidFill>
                      <a:prstDash val="sysDash"/>
                      <a:round/>
                      <a:headEnd type="none" w="med" len="med"/>
                      <a:tailEnd type="none" w="med" len="med"/>
                    </a:lnT>
                    <a:lnB w="6350" cap="flat" cmpd="sng" algn="ctr">
                      <a:solidFill>
                        <a:schemeClr val="accent3">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946700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0C6CBD42-2535-46E0-93D1-9F4BA1440AB8}"/>
              </a:ext>
            </a:extLst>
          </p:cNvPr>
          <p:cNvSpPr>
            <a:spLocks noGrp="1"/>
          </p:cNvSpPr>
          <p:nvPr>
            <p:ph type="body" sz="quarter" idx="14"/>
          </p:nvPr>
        </p:nvSpPr>
        <p:spPr>
          <a:xfrm>
            <a:off x="815787" y="46039"/>
            <a:ext cx="11250705" cy="839178"/>
          </a:xfrm>
        </p:spPr>
        <p:txBody>
          <a:bodyPr>
            <a:normAutofit lnSpcReduction="10000"/>
          </a:bodyPr>
          <a:lstStyle/>
          <a:p>
            <a:r>
              <a:rPr lang="ru-RU" dirty="0"/>
              <a:t>Муниципалитеты с низким уровнем погашения задолженности </a:t>
            </a:r>
            <a:br>
              <a:rPr lang="en-US" dirty="0"/>
            </a:br>
            <a:r>
              <a:rPr lang="ru-RU" dirty="0"/>
              <a:t>работников учреждений по своим обязательствам перед бюджетом</a:t>
            </a:r>
          </a:p>
          <a:p>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232631963"/>
              </p:ext>
            </p:extLst>
          </p:nvPr>
        </p:nvGraphicFramePr>
        <p:xfrm>
          <a:off x="1892589" y="1534780"/>
          <a:ext cx="9294370" cy="3961670"/>
        </p:xfrm>
        <a:graphic>
          <a:graphicData uri="http://schemas.openxmlformats.org/drawingml/2006/table">
            <a:tbl>
              <a:tblPr>
                <a:tableStyleId>{5C22544A-7EE6-4342-B048-85BDC9FD1C3A}</a:tableStyleId>
              </a:tblPr>
              <a:tblGrid>
                <a:gridCol w="9294370">
                  <a:extLst>
                    <a:ext uri="{9D8B030D-6E8A-4147-A177-3AD203B41FA5}">
                      <a16:colId xmlns:a16="http://schemas.microsoft.com/office/drawing/2014/main" val="20000"/>
                    </a:ext>
                  </a:extLst>
                </a:gridCol>
              </a:tblGrid>
              <a:tr h="792334">
                <a:tc>
                  <a:txBody>
                    <a:bodyPr/>
                    <a:lstStyle/>
                    <a:p>
                      <a:pPr algn="ctr" rtl="0" fontAlgn="ctr"/>
                      <a:r>
                        <a:rPr lang="ru-RU" sz="2800" b="0" i="0" u="none" strike="noStrike" kern="1200" dirty="0">
                          <a:solidFill>
                            <a:srgbClr val="C00000"/>
                          </a:solidFill>
                          <a:effectLst/>
                          <a:latin typeface="Arial Narrow" panose="020B0606020202030204" pitchFamily="34" charset="0"/>
                          <a:ea typeface="+mn-ea"/>
                          <a:cs typeface="+mn-cs"/>
                        </a:rPr>
                        <a:t>Арский</a:t>
                      </a:r>
                    </a:p>
                  </a:txBody>
                  <a:tcPr marL="72000" marR="72000" marT="9525" marB="0" anchor="ctr">
                    <a:lnL w="6350" cap="flat" cmpd="sng" algn="ctr">
                      <a:solidFill>
                        <a:srgbClr val="C00000"/>
                      </a:solidFill>
                      <a:prstDash val="sysDash"/>
                      <a:round/>
                      <a:headEnd type="none" w="med" len="med"/>
                      <a:tailEnd type="none" w="med" len="med"/>
                    </a:lnL>
                    <a:lnR w="6350" cap="flat" cmpd="sng" algn="ctr">
                      <a:solidFill>
                        <a:srgbClr val="C00000"/>
                      </a:solidFill>
                      <a:prstDash val="sysDash"/>
                      <a:round/>
                      <a:headEnd type="none" w="med" len="med"/>
                      <a:tailEnd type="none" w="med" len="med"/>
                    </a:lnR>
                    <a:lnT w="6350" cap="flat" cmpd="sng" algn="ctr">
                      <a:solidFill>
                        <a:srgbClr val="C00000"/>
                      </a:solidFill>
                      <a:prstDash val="sysDash"/>
                      <a:round/>
                      <a:headEnd type="none" w="med" len="med"/>
                      <a:tailEnd type="none" w="med" len="med"/>
                    </a:lnT>
                    <a:lnB w="6350" cap="flat" cmpd="sng" algn="ctr">
                      <a:solidFill>
                        <a:srgbClr val="C00000"/>
                      </a:solidFill>
                      <a:prstDash val="sysDash"/>
                      <a:round/>
                      <a:headEnd type="none" w="med" len="med"/>
                      <a:tailEnd type="none" w="med" len="med"/>
                    </a:lnB>
                    <a:solidFill>
                      <a:schemeClr val="bg1"/>
                    </a:solidFill>
                  </a:tcPr>
                </a:tc>
                <a:extLst>
                  <a:ext uri="{0D108BD9-81ED-4DB2-BD59-A6C34878D82A}">
                    <a16:rowId xmlns:a16="http://schemas.microsoft.com/office/drawing/2014/main" val="10007"/>
                  </a:ext>
                </a:extLst>
              </a:tr>
              <a:tr h="79233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2800" b="0" i="0" u="none" strike="noStrike" dirty="0">
                          <a:solidFill>
                            <a:srgbClr val="C00000"/>
                          </a:solidFill>
                          <a:effectLst/>
                          <a:latin typeface="Arial Narrow" panose="020B0606020202030204" pitchFamily="34" charset="0"/>
                        </a:rPr>
                        <a:t> Елабужский </a:t>
                      </a:r>
                    </a:p>
                  </a:txBody>
                  <a:tcPr marL="72000" marR="72000" marT="9525" marB="0" anchor="ctr">
                    <a:lnL w="6350" cap="flat" cmpd="sng" algn="ctr">
                      <a:solidFill>
                        <a:srgbClr val="C00000"/>
                      </a:solidFill>
                      <a:prstDash val="sysDash"/>
                      <a:round/>
                      <a:headEnd type="none" w="med" len="med"/>
                      <a:tailEnd type="none" w="med" len="med"/>
                    </a:lnL>
                    <a:lnR w="6350" cap="flat" cmpd="sng" algn="ctr">
                      <a:solidFill>
                        <a:srgbClr val="C00000"/>
                      </a:solidFill>
                      <a:prstDash val="sysDash"/>
                      <a:round/>
                      <a:headEnd type="none" w="med" len="med"/>
                      <a:tailEnd type="none" w="med" len="med"/>
                    </a:lnR>
                    <a:lnT w="6350" cap="flat" cmpd="sng" algn="ctr">
                      <a:solidFill>
                        <a:srgbClr val="C00000"/>
                      </a:solidFill>
                      <a:prstDash val="sysDash"/>
                      <a:round/>
                      <a:headEnd type="none" w="med" len="med"/>
                      <a:tailEnd type="none" w="med" len="med"/>
                    </a:lnT>
                    <a:lnB w="6350" cap="flat" cmpd="sng" algn="ctr">
                      <a:solidFill>
                        <a:srgbClr val="C00000"/>
                      </a:solidFill>
                      <a:prstDash val="sysDash"/>
                      <a:round/>
                      <a:headEnd type="none" w="med" len="med"/>
                      <a:tailEnd type="none" w="med" len="med"/>
                    </a:lnB>
                    <a:solidFill>
                      <a:schemeClr val="bg1"/>
                    </a:solidFill>
                  </a:tcPr>
                </a:tc>
                <a:extLst>
                  <a:ext uri="{0D108BD9-81ED-4DB2-BD59-A6C34878D82A}">
                    <a16:rowId xmlns:a16="http://schemas.microsoft.com/office/drawing/2014/main" val="10008"/>
                  </a:ext>
                </a:extLst>
              </a:tr>
              <a:tr h="79233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2800" b="0" i="0" u="none" strike="noStrike" dirty="0" err="1">
                          <a:solidFill>
                            <a:srgbClr val="C00000"/>
                          </a:solidFill>
                          <a:effectLst/>
                          <a:latin typeface="Arial Narrow" panose="020B0606020202030204" pitchFamily="34" charset="0"/>
                        </a:rPr>
                        <a:t>г.Казань</a:t>
                      </a:r>
                      <a:endParaRPr lang="ru-RU" sz="2800" b="0" i="0" u="none" strike="noStrike" dirty="0">
                        <a:solidFill>
                          <a:srgbClr val="C00000"/>
                        </a:solidFill>
                        <a:effectLst/>
                        <a:latin typeface="Arial Narrow" panose="020B0606020202030204" pitchFamily="34" charset="0"/>
                      </a:endParaRPr>
                    </a:p>
                  </a:txBody>
                  <a:tcPr marL="72000" marR="72000" marT="9525" marB="0" anchor="ctr">
                    <a:lnL w="6350" cap="flat" cmpd="sng" algn="ctr">
                      <a:solidFill>
                        <a:srgbClr val="C00000"/>
                      </a:solidFill>
                      <a:prstDash val="sysDash"/>
                      <a:round/>
                      <a:headEnd type="none" w="med" len="med"/>
                      <a:tailEnd type="none" w="med" len="med"/>
                    </a:lnL>
                    <a:lnR w="6350" cap="flat" cmpd="sng" algn="ctr">
                      <a:solidFill>
                        <a:srgbClr val="C00000"/>
                      </a:solidFill>
                      <a:prstDash val="sysDash"/>
                      <a:round/>
                      <a:headEnd type="none" w="med" len="med"/>
                      <a:tailEnd type="none" w="med" len="med"/>
                    </a:lnR>
                    <a:lnT w="6350" cap="flat" cmpd="sng" algn="ctr">
                      <a:solidFill>
                        <a:srgbClr val="C00000"/>
                      </a:solidFill>
                      <a:prstDash val="sysDash"/>
                      <a:round/>
                      <a:headEnd type="none" w="med" len="med"/>
                      <a:tailEnd type="none" w="med" len="med"/>
                    </a:lnT>
                    <a:lnB w="6350" cap="flat" cmpd="sng" algn="ctr">
                      <a:solidFill>
                        <a:srgbClr val="C00000"/>
                      </a:solidFill>
                      <a:prstDash val="sysDash"/>
                      <a:round/>
                      <a:headEnd type="none" w="med" len="med"/>
                      <a:tailEnd type="none" w="med" len="med"/>
                    </a:lnB>
                    <a:solidFill>
                      <a:schemeClr val="bg1"/>
                    </a:solidFill>
                  </a:tcPr>
                </a:tc>
                <a:extLst>
                  <a:ext uri="{0D108BD9-81ED-4DB2-BD59-A6C34878D82A}">
                    <a16:rowId xmlns:a16="http://schemas.microsoft.com/office/drawing/2014/main" val="258063194"/>
                  </a:ext>
                </a:extLst>
              </a:tr>
              <a:tr h="79233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2800" b="0" i="0" u="none" strike="noStrike" dirty="0" err="1">
                          <a:solidFill>
                            <a:srgbClr val="C00000"/>
                          </a:solidFill>
                          <a:effectLst/>
                          <a:latin typeface="Arial Narrow" panose="020B0606020202030204" pitchFamily="34" charset="0"/>
                        </a:rPr>
                        <a:t>Сармановский</a:t>
                      </a:r>
                      <a:r>
                        <a:rPr lang="ru-RU" sz="2800" b="0" i="0" u="none" strike="noStrike" dirty="0">
                          <a:solidFill>
                            <a:srgbClr val="C00000"/>
                          </a:solidFill>
                          <a:effectLst/>
                          <a:latin typeface="Arial Narrow" panose="020B0606020202030204" pitchFamily="34" charset="0"/>
                        </a:rPr>
                        <a:t> </a:t>
                      </a:r>
                    </a:p>
                  </a:txBody>
                  <a:tcPr marL="72000" marR="72000" marT="9525" marB="0" anchor="ctr">
                    <a:lnL w="6350" cap="flat" cmpd="sng" algn="ctr">
                      <a:solidFill>
                        <a:srgbClr val="C00000"/>
                      </a:solidFill>
                      <a:prstDash val="sysDash"/>
                      <a:round/>
                      <a:headEnd type="none" w="med" len="med"/>
                      <a:tailEnd type="none" w="med" len="med"/>
                    </a:lnL>
                    <a:lnR w="6350" cap="flat" cmpd="sng" algn="ctr">
                      <a:solidFill>
                        <a:srgbClr val="C00000"/>
                      </a:solidFill>
                      <a:prstDash val="sysDash"/>
                      <a:round/>
                      <a:headEnd type="none" w="med" len="med"/>
                      <a:tailEnd type="none" w="med" len="med"/>
                    </a:lnR>
                    <a:lnT w="6350" cap="flat" cmpd="sng" algn="ctr">
                      <a:solidFill>
                        <a:srgbClr val="C00000"/>
                      </a:solidFill>
                      <a:prstDash val="sysDash"/>
                      <a:round/>
                      <a:headEnd type="none" w="med" len="med"/>
                      <a:tailEnd type="none" w="med" len="med"/>
                    </a:lnT>
                    <a:lnB w="6350" cap="flat" cmpd="sng" algn="ctr">
                      <a:solidFill>
                        <a:srgbClr val="C00000"/>
                      </a:solidFill>
                      <a:prstDash val="sysDash"/>
                      <a:round/>
                      <a:headEnd type="none" w="med" len="med"/>
                      <a:tailEnd type="none" w="med" len="med"/>
                    </a:lnB>
                    <a:solidFill>
                      <a:schemeClr val="bg1"/>
                    </a:solidFill>
                  </a:tcPr>
                </a:tc>
                <a:extLst>
                  <a:ext uri="{0D108BD9-81ED-4DB2-BD59-A6C34878D82A}">
                    <a16:rowId xmlns:a16="http://schemas.microsoft.com/office/drawing/2014/main" val="1704430211"/>
                  </a:ext>
                </a:extLst>
              </a:tr>
              <a:tr h="792334">
                <a:tc>
                  <a:txBody>
                    <a:bodyPr/>
                    <a:lstStyle/>
                    <a:p>
                      <a:pPr algn="ctr" rtl="0" fontAlgn="ctr"/>
                      <a:r>
                        <a:rPr lang="ru-RU" sz="2800" b="0" i="0" u="none" strike="noStrike" dirty="0" err="1">
                          <a:solidFill>
                            <a:srgbClr val="C00000"/>
                          </a:solidFill>
                          <a:effectLst/>
                          <a:latin typeface="Arial Narrow" panose="020B0606020202030204" pitchFamily="34" charset="0"/>
                        </a:rPr>
                        <a:t>Тетюшский</a:t>
                      </a:r>
                      <a:endParaRPr lang="ru-RU" sz="2800" b="0" i="0" u="none" strike="noStrike" dirty="0">
                        <a:solidFill>
                          <a:srgbClr val="C00000"/>
                        </a:solidFill>
                        <a:effectLst/>
                        <a:latin typeface="Arial Narrow" panose="020B0606020202030204" pitchFamily="34" charset="0"/>
                      </a:endParaRPr>
                    </a:p>
                  </a:txBody>
                  <a:tcPr marL="72000" marR="72000" marT="9525" marB="0" anchor="ctr">
                    <a:lnL w="6350" cap="flat" cmpd="sng" algn="ctr">
                      <a:solidFill>
                        <a:srgbClr val="C00000"/>
                      </a:solidFill>
                      <a:prstDash val="sysDash"/>
                      <a:round/>
                      <a:headEnd type="none" w="med" len="med"/>
                      <a:tailEnd type="none" w="med" len="med"/>
                    </a:lnL>
                    <a:lnR w="6350" cap="flat" cmpd="sng" algn="ctr">
                      <a:solidFill>
                        <a:srgbClr val="C00000"/>
                      </a:solidFill>
                      <a:prstDash val="sysDash"/>
                      <a:round/>
                      <a:headEnd type="none" w="med" len="med"/>
                      <a:tailEnd type="none" w="med" len="med"/>
                    </a:lnR>
                    <a:lnT w="6350" cap="flat" cmpd="sng" algn="ctr">
                      <a:solidFill>
                        <a:srgbClr val="C00000"/>
                      </a:solidFill>
                      <a:prstDash val="sysDash"/>
                      <a:round/>
                      <a:headEnd type="none" w="med" len="med"/>
                      <a:tailEnd type="none" w="med" len="med"/>
                    </a:lnT>
                    <a:lnB w="6350" cap="flat" cmpd="sng" algn="ctr">
                      <a:solidFill>
                        <a:srgbClr val="C00000"/>
                      </a:solidFill>
                      <a:prstDash val="sysDash"/>
                      <a:round/>
                      <a:headEnd type="none" w="med" len="med"/>
                      <a:tailEnd type="none" w="med" len="med"/>
                    </a:lnB>
                    <a:solidFill>
                      <a:schemeClr val="bg1"/>
                    </a:solidFill>
                  </a:tcPr>
                </a:tc>
                <a:extLst>
                  <a:ext uri="{0D108BD9-81ED-4DB2-BD59-A6C34878D82A}">
                    <a16:rowId xmlns:a16="http://schemas.microsoft.com/office/drawing/2014/main" val="1288992995"/>
                  </a:ext>
                </a:extLst>
              </a:tr>
            </a:tbl>
          </a:graphicData>
        </a:graphic>
      </p:graphicFrame>
    </p:spTree>
    <p:extLst>
      <p:ext uri="{BB962C8B-B14F-4D97-AF65-F5344CB8AC3E}">
        <p14:creationId xmlns:p14="http://schemas.microsoft.com/office/powerpoint/2010/main" val="205230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4"/>
          </p:nvPr>
        </p:nvSpPr>
        <p:spPr>
          <a:xfrm>
            <a:off x="845820" y="46039"/>
            <a:ext cx="10915650" cy="744536"/>
          </a:xfrm>
        </p:spPr>
        <p:txBody>
          <a:bodyPr>
            <a:normAutofit fontScale="92500" lnSpcReduction="10000"/>
          </a:bodyPr>
          <a:lstStyle/>
          <a:p>
            <a:r>
              <a:rPr lang="ru-RU" dirty="0"/>
              <a:t>Поступление федеральных средств в разрезе </a:t>
            </a:r>
            <a:br>
              <a:rPr lang="ru-RU" dirty="0"/>
            </a:br>
            <a:r>
              <a:rPr lang="ru-RU" dirty="0"/>
              <a:t>видов межбюджетных трансфертов </a:t>
            </a:r>
          </a:p>
        </p:txBody>
      </p:sp>
      <p:graphicFrame>
        <p:nvGraphicFramePr>
          <p:cNvPr id="3" name="Диаграмма 2"/>
          <p:cNvGraphicFramePr/>
          <p:nvPr>
            <p:extLst>
              <p:ext uri="{D42A27DB-BD31-4B8C-83A1-F6EECF244321}">
                <p14:modId xmlns:p14="http://schemas.microsoft.com/office/powerpoint/2010/main" val="4230028594"/>
              </p:ext>
            </p:extLst>
          </p:nvPr>
        </p:nvGraphicFramePr>
        <p:xfrm>
          <a:off x="431031" y="1449667"/>
          <a:ext cx="11548068" cy="420755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49984" y="889288"/>
            <a:ext cx="1920046" cy="461665"/>
          </a:xfrm>
          <a:prstGeom prst="rect">
            <a:avLst/>
          </a:prstGeom>
          <a:noFill/>
        </p:spPr>
        <p:txBody>
          <a:bodyPr wrap="square" rtlCol="0">
            <a:spAutoFit/>
          </a:bodyPr>
          <a:lstStyle/>
          <a:p>
            <a:r>
              <a:rPr lang="ru-RU" sz="2400" b="1" u="sng" dirty="0">
                <a:solidFill>
                  <a:srgbClr val="6C7B90"/>
                </a:solidFill>
                <a:latin typeface="Arial Narrow" pitchFamily="34" charset="0"/>
                <a:cs typeface="Arial" panose="020B0604020202020204" pitchFamily="34" charset="0"/>
              </a:rPr>
              <a:t>млн. рублей</a:t>
            </a:r>
            <a:endParaRPr lang="ru-RU" sz="2400" b="1" dirty="0">
              <a:solidFill>
                <a:srgbClr val="6C7B90"/>
              </a:solidFill>
              <a:latin typeface="Arial Narrow" pitchFamily="34" charset="0"/>
              <a:cs typeface="Arial" panose="020B0604020202020204" pitchFamily="34" charset="0"/>
            </a:endParaRPr>
          </a:p>
        </p:txBody>
      </p:sp>
      <p:sp>
        <p:nvSpPr>
          <p:cNvPr id="5" name="TextBox 4"/>
          <p:cNvSpPr txBox="1"/>
          <p:nvPr/>
        </p:nvSpPr>
        <p:spPr>
          <a:xfrm>
            <a:off x="9575641" y="2549477"/>
            <a:ext cx="1268430" cy="5539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3000" b="1" dirty="0">
                <a:solidFill>
                  <a:prstClr val="black"/>
                </a:solidFill>
                <a:latin typeface="Arial Narrow" pitchFamily="34" charset="0"/>
                <a:cs typeface="Arial" panose="020B0604020202020204" pitchFamily="34" charset="0"/>
              </a:rPr>
              <a:t>20 810</a:t>
            </a:r>
          </a:p>
        </p:txBody>
      </p:sp>
      <p:sp>
        <p:nvSpPr>
          <p:cNvPr id="6" name="TextBox 5"/>
          <p:cNvSpPr txBox="1"/>
          <p:nvPr/>
        </p:nvSpPr>
        <p:spPr>
          <a:xfrm>
            <a:off x="2814342" y="3131905"/>
            <a:ext cx="1277856" cy="5539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3000" b="1" dirty="0">
                <a:solidFill>
                  <a:prstClr val="black"/>
                </a:solidFill>
                <a:latin typeface="Arial Narrow" pitchFamily="34" charset="0"/>
                <a:cs typeface="Arial" panose="020B0604020202020204" pitchFamily="34" charset="0"/>
              </a:rPr>
              <a:t>12 874</a:t>
            </a:r>
          </a:p>
        </p:txBody>
      </p:sp>
      <p:sp>
        <p:nvSpPr>
          <p:cNvPr id="7" name="TextBox 6"/>
          <p:cNvSpPr txBox="1"/>
          <p:nvPr/>
        </p:nvSpPr>
        <p:spPr>
          <a:xfrm>
            <a:off x="6096000" y="1589794"/>
            <a:ext cx="1525315" cy="5539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3000" b="1" dirty="0">
                <a:solidFill>
                  <a:prstClr val="black"/>
                </a:solidFill>
                <a:latin typeface="Arial Narrow" pitchFamily="34" charset="0"/>
                <a:cs typeface="Arial" panose="020B0604020202020204" pitchFamily="34" charset="0"/>
              </a:rPr>
              <a:t>33 356</a:t>
            </a:r>
          </a:p>
        </p:txBody>
      </p:sp>
      <p:sp>
        <p:nvSpPr>
          <p:cNvPr id="8" name="Прямоугольник 7">
            <a:extLst>
              <a:ext uri="{FF2B5EF4-FFF2-40B4-BE49-F238E27FC236}">
                <a16:creationId xmlns:a16="http://schemas.microsoft.com/office/drawing/2014/main" id="{5CCD8C08-D191-4BB6-902F-815276C3B852}"/>
              </a:ext>
            </a:extLst>
          </p:cNvPr>
          <p:cNvSpPr/>
          <p:nvPr/>
        </p:nvSpPr>
        <p:spPr>
          <a:xfrm>
            <a:off x="845820" y="5657224"/>
            <a:ext cx="11232299" cy="1154738"/>
          </a:xfrm>
          <a:prstGeom prst="rect">
            <a:avLst/>
          </a:prstGeom>
          <a:solidFill>
            <a:srgbClr val="7F6000"/>
          </a:solidFill>
          <a:ln w="63500" cap="sq" cmpd="thickThin">
            <a:noFill/>
            <a:prstDash val="sysDash"/>
            <a:bevel/>
          </a:ln>
        </p:spPr>
        <p:txBody>
          <a:bodyPr wrap="square" lIns="180000" tIns="0" rIns="180000" bIns="0" anchor="ctr">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ru-RU" sz="2600" i="1" dirty="0">
                <a:solidFill>
                  <a:schemeClr val="bg1"/>
                </a:solidFill>
                <a:latin typeface="Arial Narrow" panose="020B0606020202030204" pitchFamily="34" charset="0"/>
                <a:ea typeface="Times New Roman" panose="02020603050405020304" pitchFamily="18" charset="0"/>
              </a:rPr>
              <a:t>С целью своевременного и качественного исполнения бюджета Республики Татарстан нам, совместно с отраслевыми министерствами, необходимо усилить контроль за их освоением.</a:t>
            </a:r>
          </a:p>
        </p:txBody>
      </p:sp>
    </p:spTree>
    <p:extLst>
      <p:ext uri="{BB962C8B-B14F-4D97-AF65-F5344CB8AC3E}">
        <p14:creationId xmlns:p14="http://schemas.microsoft.com/office/powerpoint/2010/main" val="40209924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wipe(down)">
                                      <p:cBhvr>
                                        <p:cTn id="7" dur="400"/>
                                        <p:tgtEl>
                                          <p:spTgt spid="3">
                                            <p:graphicEl>
                                              <a:chart seriesIdx="-4" categoryIdx="0" bldStep="category"/>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wipe(down)">
                                      <p:cBhvr>
                                        <p:cTn id="10" dur="400"/>
                                        <p:tgtEl>
                                          <p:spTgt spid="3">
                                            <p:graphicEl>
                                              <a:chart seriesIdx="-4" categoryIdx="1" bldStep="category"/>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graphicEl>
                                              <a:chart seriesIdx="-4" categoryIdx="2" bldStep="category"/>
                                            </p:graphicEl>
                                          </p:spTgt>
                                        </p:tgtEl>
                                        <p:attrNameLst>
                                          <p:attrName>style.visibility</p:attrName>
                                        </p:attrNameLst>
                                      </p:cBhvr>
                                      <p:to>
                                        <p:strVal val="visible"/>
                                      </p:to>
                                    </p:set>
                                    <p:animEffect transition="in" filter="wipe(down)">
                                      <p:cBhvr>
                                        <p:cTn id="13" dur="400"/>
                                        <p:tgtEl>
                                          <p:spTgt spid="3">
                                            <p:graphicEl>
                                              <a:chart seriesIdx="-4" categoryIdx="2" bldStep="category"/>
                                            </p:graphicEl>
                                          </p:spTgt>
                                        </p:tgtEl>
                                      </p:cBhvr>
                                    </p:animEffect>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animBg="0"/>
        </p:bldSub>
      </p:bldGraphic>
      <p:bldP spid="5" grpId="0"/>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4"/>
          </p:nvPr>
        </p:nvSpPr>
        <p:spPr>
          <a:xfrm>
            <a:off x="924560" y="46039"/>
            <a:ext cx="10938956" cy="574747"/>
          </a:xfrm>
        </p:spPr>
        <p:txBody>
          <a:bodyPr/>
          <a:lstStyle/>
          <a:p>
            <a:r>
              <a:rPr lang="ru-RU" sz="3200" dirty="0"/>
              <a:t>Расходы бюджетов  за I полугодие 2021 года</a:t>
            </a:r>
          </a:p>
          <a:p>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1658305562"/>
              </p:ext>
            </p:extLst>
          </p:nvPr>
        </p:nvGraphicFramePr>
        <p:xfrm>
          <a:off x="1000664" y="1430829"/>
          <a:ext cx="10862852" cy="4511253"/>
        </p:xfrm>
        <a:graphic>
          <a:graphicData uri="http://schemas.openxmlformats.org/drawingml/2006/table">
            <a:tbl>
              <a:tblPr firstRow="1" bandRow="1"/>
              <a:tblGrid>
                <a:gridCol w="7916993">
                  <a:extLst>
                    <a:ext uri="{9D8B030D-6E8A-4147-A177-3AD203B41FA5}">
                      <a16:colId xmlns:a16="http://schemas.microsoft.com/office/drawing/2014/main" val="20000"/>
                    </a:ext>
                  </a:extLst>
                </a:gridCol>
                <a:gridCol w="2945859">
                  <a:extLst>
                    <a:ext uri="{9D8B030D-6E8A-4147-A177-3AD203B41FA5}">
                      <a16:colId xmlns:a16="http://schemas.microsoft.com/office/drawing/2014/main" val="20001"/>
                    </a:ext>
                  </a:extLst>
                </a:gridCol>
              </a:tblGrid>
              <a:tr h="169211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ru-RU" sz="3200" b="1" dirty="0">
                          <a:solidFill>
                            <a:schemeClr val="bg1"/>
                          </a:solidFill>
                          <a:latin typeface="Arial Narrow" panose="020B0606020202030204" pitchFamily="34" charset="0"/>
                          <a:cs typeface="Arial" panose="020B0604020202020204" pitchFamily="34" charset="0"/>
                        </a:rPr>
                        <a:t>Консолидированный бюджет </a:t>
                      </a:r>
                      <a:br>
                        <a:rPr lang="ru-RU" sz="3200" b="1" dirty="0">
                          <a:solidFill>
                            <a:schemeClr val="bg1"/>
                          </a:solidFill>
                          <a:latin typeface="Arial Narrow" panose="020B0606020202030204" pitchFamily="34" charset="0"/>
                          <a:cs typeface="Arial" panose="020B0604020202020204" pitchFamily="34" charset="0"/>
                        </a:rPr>
                      </a:br>
                      <a:r>
                        <a:rPr lang="ru-RU" sz="3200" b="1" dirty="0">
                          <a:solidFill>
                            <a:schemeClr val="bg1"/>
                          </a:solidFill>
                          <a:latin typeface="Arial Narrow" panose="020B0606020202030204" pitchFamily="34" charset="0"/>
                          <a:cs typeface="Arial" panose="020B0604020202020204" pitchFamily="34" charset="0"/>
                        </a:rPr>
                        <a:t>Республики Татарстан</a:t>
                      </a: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ru-RU" sz="4000" b="1" dirty="0">
                          <a:solidFill>
                            <a:schemeClr val="tx2"/>
                          </a:solidFill>
                          <a:latin typeface="Arial Narrow" panose="020B0606020202030204" pitchFamily="34" charset="0"/>
                          <a:cs typeface="Arial" panose="020B0604020202020204" pitchFamily="34" charset="0"/>
                        </a:rPr>
                        <a:t>163,6</a:t>
                      </a: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095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ru-RU" sz="3200" b="1" dirty="0">
                          <a:solidFill>
                            <a:schemeClr val="tx1"/>
                          </a:solidFill>
                          <a:latin typeface="Arial Narrow" panose="020B0606020202030204" pitchFamily="34" charset="0"/>
                          <a:cs typeface="Arial" panose="020B0604020202020204" pitchFamily="34" charset="0"/>
                        </a:rPr>
                        <a:t>Бюджет Республики Татарстан</a:t>
                      </a: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ru-RU" sz="4000" b="1" dirty="0">
                          <a:solidFill>
                            <a:schemeClr val="tx2"/>
                          </a:solidFill>
                          <a:latin typeface="Arial Narrow" panose="020B0606020202030204" pitchFamily="34" charset="0"/>
                          <a:cs typeface="Arial" panose="020B0604020202020204" pitchFamily="34" charset="0"/>
                        </a:rPr>
                        <a:t>138,7</a:t>
                      </a: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095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ru-RU" sz="3200" b="1" dirty="0">
                          <a:solidFill>
                            <a:schemeClr val="tx1"/>
                          </a:solidFill>
                          <a:latin typeface="Arial Narrow" panose="020B0606020202030204" pitchFamily="34" charset="0"/>
                          <a:cs typeface="Arial" panose="020B0604020202020204" pitchFamily="34" charset="0"/>
                        </a:rPr>
                        <a:t>Местные бюджеты</a:t>
                      </a: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ru-RU" sz="4000" b="1" dirty="0">
                          <a:solidFill>
                            <a:schemeClr val="tx2"/>
                          </a:solidFill>
                          <a:latin typeface="Arial Narrow" panose="020B0606020202030204" pitchFamily="34" charset="0"/>
                          <a:cs typeface="Arial" panose="020B0604020202020204" pitchFamily="34" charset="0"/>
                        </a:rPr>
                        <a:t>59,4</a:t>
                      </a: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4" name="TextBox 3"/>
          <p:cNvSpPr txBox="1"/>
          <p:nvPr/>
        </p:nvSpPr>
        <p:spPr>
          <a:xfrm>
            <a:off x="9176546" y="654308"/>
            <a:ext cx="2686970" cy="523220"/>
          </a:xfrm>
          <a:prstGeom prst="rect">
            <a:avLst/>
          </a:prstGeom>
          <a:noFill/>
        </p:spPr>
        <p:txBody>
          <a:bodyPr wrap="square" rtlCol="0">
            <a:spAutoFit/>
          </a:bodyPr>
          <a:lstStyle/>
          <a:p>
            <a:pPr algn="r"/>
            <a:r>
              <a:rPr lang="ru-RU" sz="2800" b="1" u="sng" dirty="0">
                <a:solidFill>
                  <a:schemeClr val="accent4"/>
                </a:solidFill>
                <a:latin typeface="Arial Narrow" pitchFamily="34" charset="0"/>
                <a:cs typeface="Microsoft Sans Serif" pitchFamily="34" charset="0"/>
              </a:rPr>
              <a:t>млрд. рублей</a:t>
            </a:r>
            <a:endParaRPr lang="ru-RU" sz="2800" b="1" dirty="0">
              <a:solidFill>
                <a:schemeClr val="accent4"/>
              </a:solidFill>
              <a:latin typeface="Arial Narrow" pitchFamily="34" charset="0"/>
              <a:cs typeface="Microsoft Sans Serif" pitchFamily="34" charset="0"/>
            </a:endParaRPr>
          </a:p>
        </p:txBody>
      </p:sp>
    </p:spTree>
    <p:extLst>
      <p:ext uri="{BB962C8B-B14F-4D97-AF65-F5344CB8AC3E}">
        <p14:creationId xmlns:p14="http://schemas.microsoft.com/office/powerpoint/2010/main" val="2927433497"/>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294D7FEF-2DA7-4057-9A17-19C4A8172424}"/>
              </a:ext>
            </a:extLst>
          </p:cNvPr>
          <p:cNvSpPr/>
          <p:nvPr/>
        </p:nvSpPr>
        <p:spPr>
          <a:xfrm>
            <a:off x="855869" y="763675"/>
            <a:ext cx="11232299" cy="5330650"/>
          </a:xfrm>
          <a:prstGeom prst="rect">
            <a:avLst/>
          </a:prstGeom>
          <a:solidFill>
            <a:srgbClr val="7F6000"/>
          </a:solidFill>
          <a:ln w="63500" cap="sq" cmpd="thickThin">
            <a:noFill/>
            <a:prstDash val="sysDash"/>
            <a:bevel/>
          </a:ln>
        </p:spPr>
        <p:txBody>
          <a:bodyPr wrap="square" lIns="180000" tIns="0" rIns="180000" bIns="0" anchor="ctr">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ru-RU" sz="2800" i="1" dirty="0">
                <a:solidFill>
                  <a:schemeClr val="bg1"/>
                </a:solidFill>
                <a:latin typeface="Arial Narrow" panose="020B0606020202030204" pitchFamily="34" charset="0"/>
                <a:ea typeface="Times New Roman" panose="02020603050405020304" pitchFamily="18" charset="0"/>
              </a:rPr>
              <a:t>Остатки бюджетных средств на начало года и поступившие </a:t>
            </a:r>
            <a:br>
              <a:rPr lang="ru-RU" sz="2800" i="1" dirty="0">
                <a:solidFill>
                  <a:schemeClr val="bg1"/>
                </a:solidFill>
                <a:latin typeface="Arial Narrow" panose="020B0606020202030204" pitchFamily="34" charset="0"/>
                <a:ea typeface="Times New Roman" panose="02020603050405020304" pitchFamily="18" charset="0"/>
              </a:rPr>
            </a:br>
            <a:r>
              <a:rPr lang="ru-RU" sz="2800" i="1" dirty="0">
                <a:solidFill>
                  <a:schemeClr val="bg1"/>
                </a:solidFill>
                <a:latin typeface="Arial Narrow" panose="020B0606020202030204" pitchFamily="34" charset="0"/>
                <a:ea typeface="Times New Roman" panose="02020603050405020304" pitchFamily="18" charset="0"/>
              </a:rPr>
              <a:t>в 1 полугодии доходы позволили полностью и своевременно выплатить заработную плату с начислениями, профинансировать в достаточном объеме запланированные расходы бюджетов всех уровней.</a:t>
            </a:r>
          </a:p>
          <a:p>
            <a:pPr algn="just">
              <a:spcAft>
                <a:spcPts val="0"/>
              </a:spcAft>
            </a:pPr>
            <a:r>
              <a:rPr lang="ru-RU" sz="2800" i="1" dirty="0">
                <a:solidFill>
                  <a:schemeClr val="bg1"/>
                </a:solidFill>
                <a:latin typeface="Arial Narrow" panose="020B0606020202030204" pitchFamily="34" charset="0"/>
                <a:ea typeface="Times New Roman" panose="02020603050405020304" pitchFamily="18" charset="0"/>
              </a:rPr>
              <a:t>  </a:t>
            </a:r>
          </a:p>
          <a:p>
            <a:pPr algn="just">
              <a:spcAft>
                <a:spcPts val="0"/>
              </a:spcAft>
            </a:pPr>
            <a:r>
              <a:rPr lang="ru-RU" sz="2800" i="1" dirty="0">
                <a:solidFill>
                  <a:schemeClr val="bg1"/>
                </a:solidFill>
                <a:latin typeface="Arial Narrow" panose="020B0606020202030204" pitchFamily="34" charset="0"/>
                <a:ea typeface="Times New Roman" panose="02020603050405020304" pitchFamily="18" charset="0"/>
              </a:rPr>
              <a:t>Одним из основных вопросов исполнения бюджета по расходам является реализация «майских» указов по заработной плате.</a:t>
            </a:r>
          </a:p>
          <a:p>
            <a:pPr algn="just">
              <a:spcAft>
                <a:spcPts val="0"/>
              </a:spcAft>
            </a:pPr>
            <a:endParaRPr lang="ru-RU" sz="2800" i="1" dirty="0">
              <a:solidFill>
                <a:schemeClr val="bg1"/>
              </a:solidFill>
              <a:latin typeface="Arial Narrow" panose="020B0606020202030204" pitchFamily="34" charset="0"/>
              <a:ea typeface="Times New Roman" panose="02020603050405020304" pitchFamily="18" charset="0"/>
            </a:endParaRPr>
          </a:p>
          <a:p>
            <a:pPr algn="just">
              <a:spcAft>
                <a:spcPts val="0"/>
              </a:spcAft>
            </a:pPr>
            <a:r>
              <a:rPr lang="ru-RU" sz="2800" i="1" dirty="0">
                <a:solidFill>
                  <a:schemeClr val="bg1"/>
                </a:solidFill>
                <a:latin typeface="Arial Narrow" panose="020B0606020202030204" pitchFamily="34" charset="0"/>
                <a:ea typeface="Times New Roman" panose="02020603050405020304" pitchFamily="18" charset="0"/>
              </a:rPr>
              <a:t>В соответствии с «майскими» указами в 2021 году проводится работа по соблюдению параметров заработной платы отдельных категорий работников бюджетной сферы исходя из достигнутой средней заработной платы в республике.</a:t>
            </a:r>
          </a:p>
        </p:txBody>
      </p:sp>
    </p:spTree>
    <p:extLst>
      <p:ext uri="{BB962C8B-B14F-4D97-AF65-F5344CB8AC3E}">
        <p14:creationId xmlns:p14="http://schemas.microsoft.com/office/powerpoint/2010/main" val="3213723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4"/>
          </p:nvPr>
        </p:nvSpPr>
        <p:spPr>
          <a:xfrm>
            <a:off x="883919" y="46039"/>
            <a:ext cx="11100263" cy="574747"/>
          </a:xfrm>
        </p:spPr>
        <p:txBody>
          <a:bodyPr>
            <a:noAutofit/>
          </a:bodyPr>
          <a:lstStyle/>
          <a:p>
            <a:r>
              <a:rPr lang="ru-RU" sz="2400" dirty="0"/>
              <a:t>Параметры повышения заработной платы отдельных категорий </a:t>
            </a:r>
            <a:br>
              <a:rPr lang="ru-RU" sz="2400" dirty="0"/>
            </a:br>
            <a:r>
              <a:rPr lang="ru-RU" sz="2400" dirty="0"/>
              <a:t>работников бюджетной сферы</a:t>
            </a:r>
          </a:p>
        </p:txBody>
      </p:sp>
      <p:graphicFrame>
        <p:nvGraphicFramePr>
          <p:cNvPr id="3" name="Таблица 2"/>
          <p:cNvGraphicFramePr>
            <a:graphicFrameLocks noGrp="1"/>
          </p:cNvGraphicFramePr>
          <p:nvPr>
            <p:extLst>
              <p:ext uri="{D42A27DB-BD31-4B8C-83A1-F6EECF244321}">
                <p14:modId xmlns:p14="http://schemas.microsoft.com/office/powerpoint/2010/main" val="3253535983"/>
              </p:ext>
            </p:extLst>
          </p:nvPr>
        </p:nvGraphicFramePr>
        <p:xfrm>
          <a:off x="883919" y="846668"/>
          <a:ext cx="11100263" cy="5972544"/>
        </p:xfrm>
        <a:graphic>
          <a:graphicData uri="http://schemas.openxmlformats.org/drawingml/2006/table">
            <a:tbl>
              <a:tblPr>
                <a:tableStyleId>{616DA210-FB5B-4158-B5E0-FEB733F419BA}</a:tableStyleId>
              </a:tblPr>
              <a:tblGrid>
                <a:gridCol w="7991323">
                  <a:extLst>
                    <a:ext uri="{9D8B030D-6E8A-4147-A177-3AD203B41FA5}">
                      <a16:colId xmlns:a16="http://schemas.microsoft.com/office/drawing/2014/main" val="20000"/>
                    </a:ext>
                  </a:extLst>
                </a:gridCol>
                <a:gridCol w="1673348">
                  <a:extLst>
                    <a:ext uri="{9D8B030D-6E8A-4147-A177-3AD203B41FA5}">
                      <a16:colId xmlns:a16="http://schemas.microsoft.com/office/drawing/2014/main" val="20001"/>
                    </a:ext>
                  </a:extLst>
                </a:gridCol>
                <a:gridCol w="1435592">
                  <a:extLst>
                    <a:ext uri="{9D8B030D-6E8A-4147-A177-3AD203B41FA5}">
                      <a16:colId xmlns:a16="http://schemas.microsoft.com/office/drawing/2014/main" val="20002"/>
                    </a:ext>
                  </a:extLst>
                </a:gridCol>
              </a:tblGrid>
              <a:tr h="701800">
                <a:tc rowSpan="2">
                  <a:txBody>
                    <a:bodyPr/>
                    <a:lstStyle/>
                    <a:p>
                      <a:pPr algn="ctr">
                        <a:lnSpc>
                          <a:spcPct val="115000"/>
                        </a:lnSpc>
                        <a:spcAft>
                          <a:spcPts val="0"/>
                        </a:spcAft>
                      </a:pPr>
                      <a:r>
                        <a:rPr lang="ru-RU" sz="18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Показатели</a:t>
                      </a:r>
                    </a:p>
                  </a:txBody>
                  <a:tcPr marL="68580" marR="6858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gridSpan="2">
                  <a:txBody>
                    <a:bodyPr/>
                    <a:lstStyle/>
                    <a:p>
                      <a:pPr algn="ctr">
                        <a:lnSpc>
                          <a:spcPct val="115000"/>
                        </a:lnSpc>
                        <a:spcAft>
                          <a:spcPts val="0"/>
                        </a:spcAft>
                      </a:pPr>
                      <a:r>
                        <a:rPr lang="ru-RU" sz="18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Достигнутые параметры </a:t>
                      </a:r>
                    </a:p>
                    <a:p>
                      <a:pPr algn="ctr">
                        <a:lnSpc>
                          <a:spcPct val="115000"/>
                        </a:lnSpc>
                        <a:spcAft>
                          <a:spcPts val="0"/>
                        </a:spcAft>
                      </a:pPr>
                      <a:r>
                        <a:rPr lang="ru-RU" sz="18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на 01.07.2021 </a:t>
                      </a:r>
                    </a:p>
                  </a:txBody>
                  <a:tcPr marL="68580" marR="6858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hMerge="1">
                  <a:txBody>
                    <a:bodyPr/>
                    <a:lstStyle/>
                    <a:p>
                      <a:pPr algn="ctr">
                        <a:lnSpc>
                          <a:spcPct val="115000"/>
                        </a:lnSpc>
                        <a:spcAft>
                          <a:spcPts val="0"/>
                        </a:spcAft>
                      </a:pPr>
                      <a:endParaRPr lang="ru-RU" sz="16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extLst>
                  <a:ext uri="{0D108BD9-81ED-4DB2-BD59-A6C34878D82A}">
                    <a16:rowId xmlns:a16="http://schemas.microsoft.com/office/drawing/2014/main" val="10000"/>
                  </a:ext>
                </a:extLst>
              </a:tr>
              <a:tr h="295691">
                <a:tc vMerge="1">
                  <a:txBody>
                    <a:bodyPr/>
                    <a:lstStyle/>
                    <a:p>
                      <a:pPr algn="ctr">
                        <a:lnSpc>
                          <a:spcPct val="115000"/>
                        </a:lnSpc>
                        <a:spcAft>
                          <a:spcPts val="0"/>
                        </a:spcAft>
                      </a:pPr>
                      <a:endParaRPr lang="ru-RU" sz="16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a:txBody>
                    <a:bodyPr/>
                    <a:lstStyle/>
                    <a:p>
                      <a:pPr algn="ctr">
                        <a:lnSpc>
                          <a:spcPct val="115000"/>
                        </a:lnSpc>
                        <a:spcAft>
                          <a:spcPts val="0"/>
                        </a:spcAft>
                      </a:pPr>
                      <a:r>
                        <a:rPr lang="ru-RU" sz="20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в рублях</a:t>
                      </a:r>
                    </a:p>
                  </a:txBody>
                  <a:tcPr marL="68580" marR="6858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20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extLst>
                  <a:ext uri="{0D108BD9-81ED-4DB2-BD59-A6C34878D82A}">
                    <a16:rowId xmlns:a16="http://schemas.microsoft.com/office/drawing/2014/main" val="10001"/>
                  </a:ext>
                </a:extLst>
              </a:tr>
              <a:tr h="401785">
                <a:tc>
                  <a:txBody>
                    <a:bodyPr/>
                    <a:lstStyle/>
                    <a:p>
                      <a:pPr algn="l">
                        <a:lnSpc>
                          <a:spcPct val="115000"/>
                        </a:lnSpc>
                        <a:spcAft>
                          <a:spcPts val="0"/>
                        </a:spcAft>
                      </a:pPr>
                      <a:r>
                        <a:rPr lang="ru-RU" sz="1800" b="1" dirty="0">
                          <a:effectLst/>
                          <a:latin typeface="Arial Narrow" panose="020B0606020202030204" pitchFamily="34" charset="0"/>
                          <a:ea typeface="Calibri" panose="020F0502020204030204" pitchFamily="34" charset="0"/>
                          <a:cs typeface="Times New Roman" panose="02020603050405020304" pitchFamily="18" charset="0"/>
                        </a:rPr>
                        <a:t>Среднемесячный </a:t>
                      </a:r>
                      <a:r>
                        <a:rPr lang="ru-RU" sz="1800" b="1" baseline="0" dirty="0">
                          <a:effectLst/>
                          <a:latin typeface="Arial Narrow" panose="020B0606020202030204" pitchFamily="34" charset="0"/>
                          <a:ea typeface="Calibri" panose="020F0502020204030204" pitchFamily="34" charset="0"/>
                          <a:cs typeface="Times New Roman" panose="02020603050405020304" pitchFamily="18" charset="0"/>
                        </a:rPr>
                        <a:t> доход от трудовой деятельности</a:t>
                      </a:r>
                      <a:endParaRPr lang="ru-RU"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lnSpc>
                          <a:spcPct val="115000"/>
                        </a:lnSpc>
                        <a:spcAft>
                          <a:spcPts val="0"/>
                        </a:spcAft>
                      </a:pPr>
                      <a:r>
                        <a:rPr lang="ru-RU" sz="2000" b="1"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35 730,2</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lnSpc>
                          <a:spcPct val="115000"/>
                        </a:lnSpc>
                        <a:spcAft>
                          <a:spcPts val="0"/>
                        </a:spcAft>
                      </a:pPr>
                      <a:endParaRPr lang="ru-RU" sz="2000" b="1"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401785">
                <a:tc>
                  <a:txBody>
                    <a:bodyPr/>
                    <a:lstStyle/>
                    <a:p>
                      <a:pPr algn="l">
                        <a:lnSpc>
                          <a:spcPct val="115000"/>
                        </a:lnSpc>
                        <a:spcAft>
                          <a:spcPts val="0"/>
                        </a:spcAft>
                      </a:pPr>
                      <a:r>
                        <a:rPr lang="ru-RU"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Педагогические работники образовательных учреждений общего образования</a:t>
                      </a:r>
                      <a:endParaRPr lang="ru-RU"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marL="0" algn="ctr" defTabSz="914400" rtl="0" eaLnBrk="1" fontAlgn="ctr" latinLnBrk="0" hangingPunct="1">
                        <a:lnSpc>
                          <a:spcPct val="115000"/>
                        </a:lnSpc>
                        <a:spcAft>
                          <a:spcPts val="0"/>
                        </a:spcAft>
                      </a:pPr>
                      <a:r>
                        <a:rPr lang="ru-RU" sz="2000" kern="1200" dirty="0">
                          <a:solidFill>
                            <a:schemeClr val="tx2"/>
                          </a:solidFill>
                          <a:effectLst/>
                          <a:latin typeface="Arial Narrow" panose="020B0606020202030204" pitchFamily="34" charset="0"/>
                          <a:ea typeface="Calibri" panose="020F0502020204030204" pitchFamily="34" charset="0"/>
                          <a:cs typeface="Times New Roman" panose="02020603050405020304" pitchFamily="18" charset="0"/>
                        </a:rPr>
                        <a:t>44 038,5</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marL="0" algn="ctr" defTabSz="914400" rtl="0" eaLnBrk="1" fontAlgn="ctr" latinLnBrk="0" hangingPunct="1">
                        <a:lnSpc>
                          <a:spcPct val="115000"/>
                        </a:lnSpc>
                        <a:spcAft>
                          <a:spcPts val="0"/>
                        </a:spcAft>
                      </a:pPr>
                      <a:r>
                        <a:rPr lang="ru-RU" sz="2000" kern="1200" dirty="0">
                          <a:solidFill>
                            <a:schemeClr val="tx2"/>
                          </a:solidFill>
                          <a:effectLst/>
                          <a:latin typeface="Arial Narrow" panose="020B0606020202030204" pitchFamily="34" charset="0"/>
                          <a:ea typeface="Calibri" panose="020F0502020204030204" pitchFamily="34" charset="0"/>
                          <a:cs typeface="Times New Roman" panose="02020603050405020304" pitchFamily="18" charset="0"/>
                        </a:rPr>
                        <a:t>123,3</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3"/>
                  </a:ext>
                </a:extLst>
              </a:tr>
              <a:tr h="347968">
                <a:tc>
                  <a:txBody>
                    <a:bodyPr/>
                    <a:lstStyle/>
                    <a:p>
                      <a:pPr algn="l">
                        <a:lnSpc>
                          <a:spcPct val="115000"/>
                        </a:lnSpc>
                        <a:spcAft>
                          <a:spcPts val="0"/>
                        </a:spcAft>
                      </a:pPr>
                      <a:r>
                        <a:rPr lang="ru-RU"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Педагогические работники дошкольных учреждений *</a:t>
                      </a:r>
                      <a:endParaRPr lang="ru-RU"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marL="0" algn="ctr" defTabSz="914400" rtl="0" eaLnBrk="1" fontAlgn="ctr" latinLnBrk="0" hangingPunct="1">
                        <a:lnSpc>
                          <a:spcPct val="115000"/>
                        </a:lnSpc>
                        <a:spcAft>
                          <a:spcPts val="0"/>
                        </a:spcAft>
                      </a:pPr>
                      <a:r>
                        <a:rPr lang="ru-RU" sz="2000" kern="1200" dirty="0">
                          <a:solidFill>
                            <a:schemeClr val="tx2"/>
                          </a:solidFill>
                          <a:effectLst/>
                          <a:latin typeface="Arial Narrow" panose="020B0606020202030204" pitchFamily="34" charset="0"/>
                          <a:ea typeface="Calibri" panose="020F0502020204030204" pitchFamily="34" charset="0"/>
                          <a:cs typeface="Times New Roman" panose="02020603050405020304" pitchFamily="18" charset="0"/>
                        </a:rPr>
                        <a:t>37 631,0</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marL="0" algn="ctr" defTabSz="914400" rtl="0" eaLnBrk="1" fontAlgn="ctr" latinLnBrk="0" hangingPunct="1">
                        <a:lnSpc>
                          <a:spcPct val="115000"/>
                        </a:lnSpc>
                        <a:spcAft>
                          <a:spcPts val="0"/>
                        </a:spcAft>
                      </a:pPr>
                      <a:r>
                        <a:rPr lang="ru-RU" sz="2000" kern="1200" dirty="0">
                          <a:solidFill>
                            <a:schemeClr val="tx2"/>
                          </a:solidFill>
                          <a:effectLst/>
                          <a:latin typeface="Arial Narrow" panose="020B0606020202030204" pitchFamily="34" charset="0"/>
                          <a:ea typeface="Calibri" panose="020F0502020204030204" pitchFamily="34" charset="0"/>
                          <a:cs typeface="Times New Roman" panose="02020603050405020304" pitchFamily="18" charset="0"/>
                        </a:rPr>
                        <a:t>100,7 </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4"/>
                  </a:ext>
                </a:extLst>
              </a:tr>
              <a:tr h="391773">
                <a:tc>
                  <a:txBody>
                    <a:bodyPr/>
                    <a:lstStyle/>
                    <a:p>
                      <a:pPr algn="l">
                        <a:lnSpc>
                          <a:spcPct val="115000"/>
                        </a:lnSpc>
                        <a:spcAft>
                          <a:spcPts val="0"/>
                        </a:spcAft>
                      </a:pPr>
                      <a:r>
                        <a:rPr lang="ru-RU"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Педагогические работники учреждений дополнительного образования детей **</a:t>
                      </a:r>
                      <a:endParaRPr lang="ru-RU"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marL="0" algn="ctr" defTabSz="914400" rtl="0" eaLnBrk="1" fontAlgn="ctr" latinLnBrk="0" hangingPunct="1">
                        <a:lnSpc>
                          <a:spcPct val="115000"/>
                        </a:lnSpc>
                        <a:spcAft>
                          <a:spcPts val="0"/>
                        </a:spcAft>
                      </a:pPr>
                      <a:r>
                        <a:rPr lang="ru-RU" sz="2000" kern="1200" dirty="0">
                          <a:solidFill>
                            <a:schemeClr val="tx2"/>
                          </a:solidFill>
                          <a:effectLst/>
                          <a:latin typeface="Arial Narrow" panose="020B0606020202030204" pitchFamily="34" charset="0"/>
                          <a:ea typeface="Calibri" panose="020F0502020204030204" pitchFamily="34" charset="0"/>
                          <a:cs typeface="Times New Roman" panose="02020603050405020304" pitchFamily="18" charset="0"/>
                        </a:rPr>
                        <a:t>47 038,4</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marL="0" algn="ctr" defTabSz="914400" rtl="0" eaLnBrk="1" fontAlgn="ctr" latinLnBrk="0" hangingPunct="1">
                        <a:lnSpc>
                          <a:spcPct val="115000"/>
                        </a:lnSpc>
                        <a:spcAft>
                          <a:spcPts val="0"/>
                        </a:spcAft>
                      </a:pPr>
                      <a:r>
                        <a:rPr lang="ru-RU" sz="2000" kern="1200" dirty="0">
                          <a:solidFill>
                            <a:schemeClr val="tx2"/>
                          </a:solidFill>
                          <a:effectLst/>
                          <a:latin typeface="Arial Narrow" panose="020B0606020202030204" pitchFamily="34" charset="0"/>
                          <a:ea typeface="Calibri" panose="020F0502020204030204" pitchFamily="34" charset="0"/>
                          <a:cs typeface="Times New Roman" panose="02020603050405020304" pitchFamily="18" charset="0"/>
                        </a:rPr>
                        <a:t>104,2</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5"/>
                  </a:ext>
                </a:extLst>
              </a:tr>
              <a:tr h="588108">
                <a:tc>
                  <a:txBody>
                    <a:bodyPr/>
                    <a:lstStyle/>
                    <a:p>
                      <a:pPr algn="l">
                        <a:lnSpc>
                          <a:spcPct val="115000"/>
                        </a:lnSpc>
                        <a:spcAft>
                          <a:spcPts val="0"/>
                        </a:spcAft>
                      </a:pPr>
                      <a:r>
                        <a:rPr lang="ru-RU"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Преподаватели и мастера производственного обучения образовательных учреждений начального и среднего профессионального образования</a:t>
                      </a:r>
                      <a:endParaRPr lang="ru-RU"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marL="0" algn="ctr" defTabSz="914400" rtl="0" eaLnBrk="1" fontAlgn="ctr" latinLnBrk="0" hangingPunct="1">
                        <a:lnSpc>
                          <a:spcPct val="115000"/>
                        </a:lnSpc>
                        <a:spcAft>
                          <a:spcPts val="0"/>
                        </a:spcAft>
                      </a:pPr>
                      <a:r>
                        <a:rPr lang="ru-RU" sz="2000" kern="1200" dirty="0">
                          <a:solidFill>
                            <a:schemeClr val="tx2"/>
                          </a:solidFill>
                          <a:effectLst/>
                          <a:latin typeface="Arial Narrow" panose="020B0606020202030204" pitchFamily="34" charset="0"/>
                          <a:ea typeface="Calibri" panose="020F0502020204030204" pitchFamily="34" charset="0"/>
                          <a:cs typeface="Times New Roman" panose="02020603050405020304" pitchFamily="18" charset="0"/>
                        </a:rPr>
                        <a:t>41 248,0</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marL="0" algn="ctr" defTabSz="914400" rtl="0" eaLnBrk="1" fontAlgn="ctr" latinLnBrk="0" hangingPunct="1">
                        <a:lnSpc>
                          <a:spcPct val="115000"/>
                        </a:lnSpc>
                        <a:spcAft>
                          <a:spcPts val="0"/>
                        </a:spcAft>
                      </a:pPr>
                      <a:r>
                        <a:rPr lang="ru-RU" sz="2000" kern="1200" dirty="0">
                          <a:solidFill>
                            <a:schemeClr val="tx2"/>
                          </a:solidFill>
                          <a:effectLst/>
                          <a:latin typeface="Arial Narrow" panose="020B0606020202030204" pitchFamily="34" charset="0"/>
                          <a:ea typeface="Calibri" panose="020F0502020204030204" pitchFamily="34" charset="0"/>
                          <a:cs typeface="Times New Roman" panose="02020603050405020304" pitchFamily="18" charset="0"/>
                        </a:rPr>
                        <a:t>115,4</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6"/>
                  </a:ext>
                </a:extLst>
              </a:tr>
              <a:tr h="347968">
                <a:tc>
                  <a:txBody>
                    <a:bodyPr/>
                    <a:lstStyle/>
                    <a:p>
                      <a:pPr algn="l">
                        <a:lnSpc>
                          <a:spcPct val="115000"/>
                        </a:lnSpc>
                        <a:spcAft>
                          <a:spcPts val="0"/>
                        </a:spcAft>
                      </a:pPr>
                      <a:r>
                        <a:rPr lang="ru-RU"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Работники учреждений культуры, искусства и кинематографии</a:t>
                      </a:r>
                      <a:endParaRPr lang="ru-RU"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marL="0" algn="ctr" defTabSz="914400" rtl="0" eaLnBrk="1" fontAlgn="ctr" latinLnBrk="0" hangingPunct="1">
                        <a:lnSpc>
                          <a:spcPct val="115000"/>
                        </a:lnSpc>
                        <a:spcAft>
                          <a:spcPts val="0"/>
                        </a:spcAft>
                      </a:pPr>
                      <a:r>
                        <a:rPr lang="ru-RU" sz="2000" kern="1200" dirty="0">
                          <a:solidFill>
                            <a:schemeClr val="tx2"/>
                          </a:solidFill>
                          <a:effectLst/>
                          <a:latin typeface="Arial Narrow" panose="020B0606020202030204" pitchFamily="34" charset="0"/>
                          <a:ea typeface="Calibri" panose="020F0502020204030204" pitchFamily="34" charset="0"/>
                          <a:cs typeface="Times New Roman" panose="02020603050405020304" pitchFamily="18" charset="0"/>
                        </a:rPr>
                        <a:t>39 947,8</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marL="0" algn="ctr" defTabSz="914400" rtl="0" eaLnBrk="1" fontAlgn="ctr" latinLnBrk="0" hangingPunct="1">
                        <a:lnSpc>
                          <a:spcPct val="115000"/>
                        </a:lnSpc>
                        <a:spcAft>
                          <a:spcPts val="0"/>
                        </a:spcAft>
                      </a:pPr>
                      <a:r>
                        <a:rPr lang="ru-RU" sz="2000" kern="1200" dirty="0">
                          <a:solidFill>
                            <a:schemeClr val="tx2"/>
                          </a:solidFill>
                          <a:effectLst/>
                          <a:latin typeface="Arial Narrow" panose="020B0606020202030204" pitchFamily="34" charset="0"/>
                          <a:ea typeface="Calibri" panose="020F0502020204030204" pitchFamily="34" charset="0"/>
                          <a:cs typeface="Times New Roman" panose="02020603050405020304" pitchFamily="18" charset="0"/>
                        </a:rPr>
                        <a:t>111,8</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7"/>
                  </a:ext>
                </a:extLst>
              </a:tr>
              <a:tr h="347968">
                <a:tc>
                  <a:txBody>
                    <a:bodyPr/>
                    <a:lstStyle/>
                    <a:p>
                      <a:pPr algn="l">
                        <a:lnSpc>
                          <a:spcPct val="115000"/>
                        </a:lnSpc>
                        <a:spcAft>
                          <a:spcPts val="0"/>
                        </a:spcAft>
                      </a:pPr>
                      <a:r>
                        <a:rPr lang="ru-RU" sz="16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Социальные работники</a:t>
                      </a:r>
                      <a:endParaRPr lang="ru-RU" sz="1600">
                        <a:effectLst/>
                        <a:latin typeface="Arial Narrow" panose="020B0606020202030204" pitchFamily="34" charset="0"/>
                        <a:ea typeface="Calibri" panose="020F0502020204030204" pitchFamily="34" charset="0"/>
                        <a:cs typeface="Times New Roman" panose="02020603050405020304" pitchFamily="18"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marL="0" algn="ctr" defTabSz="914400" rtl="0" eaLnBrk="1" fontAlgn="ctr" latinLnBrk="0" hangingPunct="1">
                        <a:lnSpc>
                          <a:spcPct val="115000"/>
                        </a:lnSpc>
                        <a:spcAft>
                          <a:spcPts val="0"/>
                        </a:spcAft>
                      </a:pPr>
                      <a:r>
                        <a:rPr lang="ru-RU" sz="2000" kern="1200" dirty="0">
                          <a:solidFill>
                            <a:schemeClr val="tx2"/>
                          </a:solidFill>
                          <a:effectLst/>
                          <a:latin typeface="Arial Narrow" panose="020B0606020202030204" pitchFamily="34" charset="0"/>
                          <a:ea typeface="Calibri" panose="020F0502020204030204" pitchFamily="34" charset="0"/>
                          <a:cs typeface="Times New Roman" panose="02020603050405020304" pitchFamily="18" charset="0"/>
                        </a:rPr>
                        <a:t>35 835,7</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marL="0" algn="ctr" defTabSz="914400" rtl="0" eaLnBrk="1" fontAlgn="ctr" latinLnBrk="0" hangingPunct="1">
                        <a:lnSpc>
                          <a:spcPct val="115000"/>
                        </a:lnSpc>
                        <a:spcAft>
                          <a:spcPts val="0"/>
                        </a:spcAft>
                      </a:pPr>
                      <a:r>
                        <a:rPr lang="ru-RU" sz="2000" kern="1200" dirty="0">
                          <a:solidFill>
                            <a:schemeClr val="tx2"/>
                          </a:solidFill>
                          <a:effectLst/>
                          <a:latin typeface="Arial Narrow" panose="020B0606020202030204" pitchFamily="34" charset="0"/>
                          <a:ea typeface="Calibri" panose="020F0502020204030204" pitchFamily="34" charset="0"/>
                          <a:cs typeface="Times New Roman" panose="02020603050405020304" pitchFamily="18" charset="0"/>
                        </a:rPr>
                        <a:t>100,3</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8"/>
                  </a:ext>
                </a:extLst>
              </a:tr>
              <a:tr h="347968">
                <a:tc>
                  <a:txBody>
                    <a:bodyPr/>
                    <a:lstStyle/>
                    <a:p>
                      <a:pPr algn="l">
                        <a:lnSpc>
                          <a:spcPct val="115000"/>
                        </a:lnSpc>
                        <a:spcAft>
                          <a:spcPts val="0"/>
                        </a:spcAft>
                      </a:pPr>
                      <a:r>
                        <a:rPr lang="ru-RU"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Врачи и работники медицинских организаций, имеющие высшее медицинское образование</a:t>
                      </a:r>
                      <a:endParaRPr lang="ru-RU"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marL="0" algn="ctr" defTabSz="914400" rtl="0" eaLnBrk="1" fontAlgn="ctr" latinLnBrk="0" hangingPunct="1">
                        <a:lnSpc>
                          <a:spcPct val="115000"/>
                        </a:lnSpc>
                        <a:spcAft>
                          <a:spcPts val="0"/>
                        </a:spcAft>
                      </a:pPr>
                      <a:r>
                        <a:rPr lang="ru-RU" sz="2000" kern="1200" dirty="0">
                          <a:solidFill>
                            <a:schemeClr val="tx2"/>
                          </a:solidFill>
                          <a:effectLst/>
                          <a:latin typeface="Arial Narrow" panose="020B0606020202030204" pitchFamily="34" charset="0"/>
                          <a:ea typeface="Calibri" panose="020F0502020204030204" pitchFamily="34" charset="0"/>
                          <a:cs typeface="Times New Roman" panose="02020603050405020304" pitchFamily="18" charset="0"/>
                        </a:rPr>
                        <a:t>72 063,1</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marL="0" algn="ctr" defTabSz="914400" rtl="0" eaLnBrk="1" fontAlgn="ctr" latinLnBrk="0" hangingPunct="1">
                        <a:lnSpc>
                          <a:spcPct val="115000"/>
                        </a:lnSpc>
                        <a:spcAft>
                          <a:spcPts val="0"/>
                        </a:spcAft>
                      </a:pPr>
                      <a:r>
                        <a:rPr lang="ru-RU" sz="2000" kern="1200" dirty="0">
                          <a:solidFill>
                            <a:schemeClr val="tx2"/>
                          </a:solidFill>
                          <a:effectLst/>
                          <a:latin typeface="Arial Narrow" panose="020B0606020202030204" pitchFamily="34" charset="0"/>
                          <a:ea typeface="Calibri" panose="020F0502020204030204" pitchFamily="34" charset="0"/>
                          <a:cs typeface="Times New Roman" panose="02020603050405020304" pitchFamily="18" charset="0"/>
                        </a:rPr>
                        <a:t>201,7</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9"/>
                  </a:ext>
                </a:extLst>
              </a:tr>
              <a:tr h="347968">
                <a:tc>
                  <a:txBody>
                    <a:bodyPr/>
                    <a:lstStyle/>
                    <a:p>
                      <a:pPr algn="l">
                        <a:lnSpc>
                          <a:spcPct val="115000"/>
                        </a:lnSpc>
                        <a:spcAft>
                          <a:spcPts val="0"/>
                        </a:spcAft>
                      </a:pPr>
                      <a:r>
                        <a:rPr lang="ru-RU"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Средний медицинский (фармацевтический) персонал</a:t>
                      </a:r>
                      <a:endParaRPr lang="ru-RU"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marL="0" algn="ctr" defTabSz="914400" rtl="0" eaLnBrk="1" fontAlgn="ctr" latinLnBrk="0" hangingPunct="1">
                        <a:lnSpc>
                          <a:spcPct val="115000"/>
                        </a:lnSpc>
                        <a:spcAft>
                          <a:spcPts val="0"/>
                        </a:spcAft>
                      </a:pPr>
                      <a:r>
                        <a:rPr lang="ru-RU" sz="2000" kern="1200" dirty="0">
                          <a:solidFill>
                            <a:schemeClr val="tx2"/>
                          </a:solidFill>
                          <a:effectLst/>
                          <a:latin typeface="Arial Narrow" panose="020B0606020202030204" pitchFamily="34" charset="0"/>
                          <a:ea typeface="Calibri" panose="020F0502020204030204" pitchFamily="34" charset="0"/>
                          <a:cs typeface="Times New Roman" panose="02020603050405020304" pitchFamily="18" charset="0"/>
                        </a:rPr>
                        <a:t>35 998,5</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marL="0" algn="ctr" defTabSz="914400" rtl="0" eaLnBrk="1" fontAlgn="ctr" latinLnBrk="0" hangingPunct="1">
                        <a:lnSpc>
                          <a:spcPct val="115000"/>
                        </a:lnSpc>
                        <a:spcAft>
                          <a:spcPts val="0"/>
                        </a:spcAft>
                      </a:pPr>
                      <a:r>
                        <a:rPr lang="ru-RU" sz="2000" kern="1200" dirty="0">
                          <a:solidFill>
                            <a:schemeClr val="tx2"/>
                          </a:solidFill>
                          <a:effectLst/>
                          <a:latin typeface="Arial Narrow" panose="020B0606020202030204" pitchFamily="34" charset="0"/>
                          <a:ea typeface="Calibri" panose="020F0502020204030204" pitchFamily="34" charset="0"/>
                          <a:cs typeface="Times New Roman" panose="02020603050405020304" pitchFamily="18" charset="0"/>
                        </a:rPr>
                        <a:t>100,8</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10"/>
                  </a:ext>
                </a:extLst>
              </a:tr>
              <a:tr h="347968">
                <a:tc>
                  <a:txBody>
                    <a:bodyPr/>
                    <a:lstStyle/>
                    <a:p>
                      <a:pPr algn="l">
                        <a:lnSpc>
                          <a:spcPct val="115000"/>
                        </a:lnSpc>
                        <a:spcAft>
                          <a:spcPts val="0"/>
                        </a:spcAft>
                      </a:pPr>
                      <a:r>
                        <a:rPr lang="ru-RU"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Младший медицинский (фармацевтический) персонал***</a:t>
                      </a:r>
                      <a:endParaRPr lang="ru-RU"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marL="0" algn="ctr" defTabSz="914400" rtl="0" eaLnBrk="1" fontAlgn="ctr" latinLnBrk="0" hangingPunct="1">
                        <a:lnSpc>
                          <a:spcPct val="115000"/>
                        </a:lnSpc>
                        <a:spcAft>
                          <a:spcPts val="0"/>
                        </a:spcAft>
                      </a:pPr>
                      <a:r>
                        <a:rPr lang="ru-RU" sz="2000" kern="1200" dirty="0">
                          <a:solidFill>
                            <a:schemeClr val="tx2"/>
                          </a:solidFill>
                          <a:effectLst/>
                          <a:latin typeface="Arial Narrow" panose="020B0606020202030204" pitchFamily="34" charset="0"/>
                          <a:ea typeface="Calibri" panose="020F0502020204030204" pitchFamily="34" charset="0"/>
                          <a:cs typeface="Times New Roman" panose="02020603050405020304" pitchFamily="18" charset="0"/>
                        </a:rPr>
                        <a:t>33 229,7</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marL="0" algn="ctr" defTabSz="914400" rtl="0" eaLnBrk="1" fontAlgn="ctr" latinLnBrk="0" hangingPunct="1">
                        <a:lnSpc>
                          <a:spcPct val="115000"/>
                        </a:lnSpc>
                        <a:spcAft>
                          <a:spcPts val="0"/>
                        </a:spcAft>
                      </a:pPr>
                      <a:r>
                        <a:rPr lang="ru-RU" sz="2000" kern="1200" dirty="0">
                          <a:solidFill>
                            <a:schemeClr val="tx2"/>
                          </a:solidFill>
                          <a:effectLst/>
                          <a:latin typeface="Arial Narrow" panose="020B0606020202030204" pitchFamily="34" charset="0"/>
                          <a:ea typeface="Calibri" panose="020F0502020204030204" pitchFamily="34" charset="0"/>
                          <a:cs typeface="Times New Roman" panose="02020603050405020304" pitchFamily="18" charset="0"/>
                        </a:rPr>
                        <a:t>100,0</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11"/>
                  </a:ext>
                </a:extLst>
              </a:tr>
              <a:tr h="347968">
                <a:tc>
                  <a:txBody>
                    <a:bodyPr/>
                    <a:lstStyle/>
                    <a:p>
                      <a:pPr algn="l">
                        <a:lnSpc>
                          <a:spcPct val="115000"/>
                        </a:lnSpc>
                        <a:spcAft>
                          <a:spcPts val="0"/>
                        </a:spcAft>
                      </a:pPr>
                      <a:r>
                        <a:rPr lang="ru-RU"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Педагогический  персонал учреждений для детей-сирот</a:t>
                      </a:r>
                      <a:endParaRPr lang="ru-RU"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marL="0" algn="ctr" defTabSz="914400" rtl="0" eaLnBrk="1" fontAlgn="ctr" latinLnBrk="0" hangingPunct="1">
                        <a:lnSpc>
                          <a:spcPct val="115000"/>
                        </a:lnSpc>
                        <a:spcAft>
                          <a:spcPts val="0"/>
                        </a:spcAft>
                      </a:pPr>
                      <a:r>
                        <a:rPr lang="ru-RU" sz="2000" kern="1200" dirty="0">
                          <a:solidFill>
                            <a:schemeClr val="tx2"/>
                          </a:solidFill>
                          <a:effectLst/>
                          <a:latin typeface="Arial Narrow" panose="020B0606020202030204" pitchFamily="34" charset="0"/>
                          <a:ea typeface="Calibri" panose="020F0502020204030204" pitchFamily="34" charset="0"/>
                          <a:cs typeface="Times New Roman" panose="02020603050405020304" pitchFamily="18" charset="0"/>
                        </a:rPr>
                        <a:t>39 300,5</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marL="0" algn="ctr" defTabSz="914400" rtl="0" eaLnBrk="1" fontAlgn="ctr" latinLnBrk="0" hangingPunct="1">
                        <a:lnSpc>
                          <a:spcPct val="115000"/>
                        </a:lnSpc>
                        <a:spcAft>
                          <a:spcPts val="0"/>
                        </a:spcAft>
                      </a:pPr>
                      <a:r>
                        <a:rPr lang="ru-RU" sz="2000" kern="1200" dirty="0">
                          <a:solidFill>
                            <a:schemeClr val="tx2"/>
                          </a:solidFill>
                          <a:effectLst/>
                          <a:latin typeface="Arial Narrow" panose="020B0606020202030204" pitchFamily="34" charset="0"/>
                          <a:ea typeface="Calibri" panose="020F0502020204030204" pitchFamily="34" charset="0"/>
                          <a:cs typeface="Times New Roman" panose="02020603050405020304" pitchFamily="18" charset="0"/>
                        </a:rPr>
                        <a:t>110,0</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12"/>
                  </a:ext>
                </a:extLst>
              </a:tr>
              <a:tr h="455951">
                <a:tc>
                  <a:txBody>
                    <a:bodyPr/>
                    <a:lstStyle/>
                    <a:p>
                      <a:pPr marL="0" indent="0" algn="l">
                        <a:lnSpc>
                          <a:spcPct val="115000"/>
                        </a:lnSpc>
                        <a:spcAft>
                          <a:spcPts val="0"/>
                        </a:spcAft>
                        <a:buFont typeface="Arial" charset="0"/>
                        <a:buNone/>
                      </a:pPr>
                      <a:r>
                        <a:rPr lang="ru-RU" sz="1400" i="1" kern="120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rPr>
                        <a:t>* к средней з/п в сфере общего образования </a:t>
                      </a:r>
                    </a:p>
                    <a:p>
                      <a:pPr marL="0" indent="0" algn="l">
                        <a:lnSpc>
                          <a:spcPct val="115000"/>
                        </a:lnSpc>
                        <a:spcAft>
                          <a:spcPts val="0"/>
                        </a:spcAft>
                        <a:buFont typeface="Arial" charset="0"/>
                        <a:buNone/>
                      </a:pPr>
                      <a:r>
                        <a:rPr lang="ru-RU" sz="1400" i="1" kern="120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rPr>
                        <a:t>** к средней з/п учителей</a:t>
                      </a:r>
                    </a:p>
                    <a:p>
                      <a:pPr marL="0" indent="0" algn="l">
                        <a:lnSpc>
                          <a:spcPct val="115000"/>
                        </a:lnSpc>
                        <a:spcAft>
                          <a:spcPts val="0"/>
                        </a:spcAft>
                        <a:buFont typeface="Arial" charset="0"/>
                        <a:buNone/>
                      </a:pPr>
                      <a:r>
                        <a:rPr lang="ru-RU" sz="1400" i="1" kern="120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rPr>
                        <a:t>***к уровню 2020 года</a:t>
                      </a:r>
                    </a:p>
                  </a:txBody>
                  <a:tcPr marL="72000" marR="72000" marT="0" marB="0" anchor="ct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lnSpc>
                          <a:spcPct val="115000"/>
                        </a:lnSpc>
                        <a:spcAft>
                          <a:spcPts val="0"/>
                        </a:spcAft>
                      </a:pPr>
                      <a:endParaRPr lang="ru-RU" sz="200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72000" marR="72000" marT="0" marB="0" anchor="ct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lnSpc>
                          <a:spcPct val="115000"/>
                        </a:lnSpc>
                        <a:spcAft>
                          <a:spcPts val="0"/>
                        </a:spcAft>
                      </a:pPr>
                      <a:endParaRPr lang="ru-RU" sz="200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72000" marR="72000" marT="0" marB="0" anchor="ct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514472383"/>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7D67AC9E-9175-486C-9550-46E5EA59A322}"/>
              </a:ext>
            </a:extLst>
          </p:cNvPr>
          <p:cNvSpPr>
            <a:spLocks noGrp="1"/>
          </p:cNvSpPr>
          <p:nvPr>
            <p:ph type="body" sz="quarter" idx="14"/>
          </p:nvPr>
        </p:nvSpPr>
        <p:spPr/>
        <p:txBody>
          <a:bodyPr/>
          <a:lstStyle/>
          <a:p>
            <a:r>
              <a:rPr lang="ru-RU" dirty="0"/>
              <a:t>Мероприятия по пересмотру подходов к формированию оплаты труда</a:t>
            </a:r>
          </a:p>
        </p:txBody>
      </p:sp>
      <p:graphicFrame>
        <p:nvGraphicFramePr>
          <p:cNvPr id="3" name="Схема 2">
            <a:extLst>
              <a:ext uri="{FF2B5EF4-FFF2-40B4-BE49-F238E27FC236}">
                <a16:creationId xmlns:a16="http://schemas.microsoft.com/office/drawing/2014/main" id="{BE6DBCB7-9EBB-4F49-BBCC-46DFC4E69B6D}"/>
              </a:ext>
            </a:extLst>
          </p:cNvPr>
          <p:cNvGraphicFramePr/>
          <p:nvPr>
            <p:extLst>
              <p:ext uri="{D42A27DB-BD31-4B8C-83A1-F6EECF244321}">
                <p14:modId xmlns:p14="http://schemas.microsoft.com/office/powerpoint/2010/main" val="853830802"/>
              </p:ext>
            </p:extLst>
          </p:nvPr>
        </p:nvGraphicFramePr>
        <p:xfrm>
          <a:off x="1003808" y="1012274"/>
          <a:ext cx="1068222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5700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890954" y="46039"/>
            <a:ext cx="11189287" cy="574747"/>
          </a:xfrm>
        </p:spPr>
        <p:txBody>
          <a:bodyPr>
            <a:noAutofit/>
          </a:bodyPr>
          <a:lstStyle/>
          <a:p>
            <a:r>
              <a:rPr lang="ru-RU" dirty="0">
                <a:solidFill>
                  <a:schemeClr val="tx1">
                    <a:lumMod val="85000"/>
                    <a:lumOff val="15000"/>
                  </a:schemeClr>
                </a:solidFill>
                <a:latin typeface="Arial Narrow" pitchFamily="34" charset="0"/>
                <a:ea typeface="Arial Unicode MS" pitchFamily="34" charset="-128"/>
                <a:cs typeface="Arial Unicode MS" pitchFamily="34" charset="-128"/>
              </a:rPr>
              <a:t>Структура налоговых и неналоговых доходов консолидированного бюджета Республики Татарстан в </a:t>
            </a:r>
            <a:r>
              <a:rPr lang="en-US" dirty="0">
                <a:solidFill>
                  <a:schemeClr val="tx1">
                    <a:lumMod val="85000"/>
                    <a:lumOff val="15000"/>
                  </a:schemeClr>
                </a:solidFill>
                <a:ea typeface="Arial Unicode MS" pitchFamily="34" charset="-128"/>
                <a:cs typeface="Arial Unicode MS" pitchFamily="34" charset="-128"/>
              </a:rPr>
              <a:t>I</a:t>
            </a:r>
            <a:r>
              <a:rPr lang="ru-RU" dirty="0">
                <a:solidFill>
                  <a:schemeClr val="tx1">
                    <a:lumMod val="85000"/>
                    <a:lumOff val="15000"/>
                  </a:schemeClr>
                </a:solidFill>
                <a:latin typeface="Arial Narrow" pitchFamily="34" charset="0"/>
                <a:ea typeface="Arial Unicode MS" pitchFamily="34" charset="-128"/>
                <a:cs typeface="Arial Unicode MS" pitchFamily="34" charset="-128"/>
              </a:rPr>
              <a:t> полугодии 2021 года</a:t>
            </a:r>
          </a:p>
          <a:p>
            <a:endParaRPr lang="ru-RU" sz="2400" dirty="0">
              <a:solidFill>
                <a:schemeClr val="tx1">
                  <a:lumMod val="85000"/>
                  <a:lumOff val="15000"/>
                </a:schemeClr>
              </a:solidFill>
              <a:latin typeface="Arial Narrow" pitchFamily="34" charset="0"/>
              <a:ea typeface="Arial Unicode MS" pitchFamily="34" charset="-128"/>
              <a:cs typeface="Arial Unicode MS" pitchFamily="34" charset="-128"/>
            </a:endParaRPr>
          </a:p>
        </p:txBody>
      </p:sp>
      <p:graphicFrame>
        <p:nvGraphicFramePr>
          <p:cNvPr id="4" name="Содержимое 6"/>
          <p:cNvGraphicFramePr>
            <a:graphicFrameLocks noGrp="1"/>
          </p:cNvGraphicFramePr>
          <p:nvPr>
            <p:extLst>
              <p:ext uri="{D42A27DB-BD31-4B8C-83A1-F6EECF244321}">
                <p14:modId xmlns:p14="http://schemas.microsoft.com/office/powerpoint/2010/main" val="3944738347"/>
              </p:ext>
            </p:extLst>
          </p:nvPr>
        </p:nvGraphicFramePr>
        <p:xfrm>
          <a:off x="609601" y="869578"/>
          <a:ext cx="11470640" cy="58572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2"/>
          <p:cNvSpPr txBox="1"/>
          <p:nvPr/>
        </p:nvSpPr>
        <p:spPr>
          <a:xfrm>
            <a:off x="2431615" y="2687065"/>
            <a:ext cx="2987560" cy="1940957"/>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r>
              <a:rPr lang="ru-RU" sz="3200" b="1" dirty="0">
                <a:solidFill>
                  <a:schemeClr val="tx2"/>
                </a:solidFill>
                <a:latin typeface="Arial Narrow" panose="020B0606020202030204" pitchFamily="34" charset="0"/>
                <a:ea typeface="Arial Unicode MS" pitchFamily="34" charset="-128"/>
                <a:cs typeface="Arial" panose="020B0604020202020204" pitchFamily="34" charset="0"/>
              </a:rPr>
              <a:t>ВСЕГО</a:t>
            </a:r>
            <a:r>
              <a:rPr lang="en-US" sz="3200" b="1" dirty="0">
                <a:solidFill>
                  <a:schemeClr val="tx2"/>
                </a:solidFill>
                <a:latin typeface="Arial Narrow" panose="020B0606020202030204" pitchFamily="34" charset="0"/>
                <a:ea typeface="Arial Unicode MS" pitchFamily="34" charset="-128"/>
                <a:cs typeface="Arial" panose="020B0604020202020204" pitchFamily="34" charset="0"/>
              </a:rPr>
              <a:t> </a:t>
            </a:r>
            <a:br>
              <a:rPr lang="ru-RU" sz="4000" b="1" dirty="0">
                <a:solidFill>
                  <a:schemeClr val="tx2"/>
                </a:solidFill>
                <a:latin typeface="Arial Narrow" panose="020B0606020202030204" pitchFamily="34" charset="0"/>
                <a:ea typeface="Arial Unicode MS" pitchFamily="34" charset="-128"/>
                <a:cs typeface="Arial" panose="020B0604020202020204" pitchFamily="34" charset="0"/>
              </a:rPr>
            </a:br>
            <a:r>
              <a:rPr lang="ru-RU" sz="4000" b="1" dirty="0">
                <a:solidFill>
                  <a:schemeClr val="tx2"/>
                </a:solidFill>
                <a:latin typeface="Arial Narrow" panose="020B0606020202030204" pitchFamily="34" charset="0"/>
                <a:ea typeface="Arial Unicode MS" pitchFamily="34" charset="-128"/>
                <a:cs typeface="Arial" panose="020B0604020202020204" pitchFamily="34" charset="0"/>
              </a:rPr>
              <a:t>149,3</a:t>
            </a:r>
            <a:br>
              <a:rPr lang="ru-RU" sz="3600" b="1" dirty="0">
                <a:solidFill>
                  <a:srgbClr val="6C7B90"/>
                </a:solidFill>
                <a:latin typeface="Arial Narrow" panose="020B0606020202030204" pitchFamily="34" charset="0"/>
                <a:ea typeface="Arial Unicode MS" pitchFamily="34" charset="-128"/>
                <a:cs typeface="Arial" panose="020B0604020202020204" pitchFamily="34" charset="0"/>
              </a:rPr>
            </a:br>
            <a:r>
              <a:rPr lang="ru-RU" sz="3600" b="1" dirty="0" err="1">
                <a:solidFill>
                  <a:srgbClr val="6C7B90"/>
                </a:solidFill>
                <a:latin typeface="Arial Narrow" panose="020B0606020202030204" pitchFamily="34" charset="0"/>
                <a:ea typeface="Arial Unicode MS" pitchFamily="34" charset="-128"/>
                <a:cs typeface="Arial" panose="020B0604020202020204" pitchFamily="34" charset="0"/>
              </a:rPr>
              <a:t>млрд.рублей</a:t>
            </a:r>
            <a:endParaRPr lang="ru-RU" sz="3600" b="1" dirty="0">
              <a:solidFill>
                <a:srgbClr val="6C7B90"/>
              </a:solidFill>
              <a:latin typeface="Arial Narrow" panose="020B0606020202030204" pitchFamily="34" charset="0"/>
              <a:ea typeface="Arial Unicode MS" pitchFamily="34" charset="-128"/>
              <a:cs typeface="Arial" panose="020B0604020202020204" pitchFamily="34" charset="0"/>
            </a:endParaRPr>
          </a:p>
        </p:txBody>
      </p:sp>
    </p:spTree>
    <p:extLst>
      <p:ext uri="{BB962C8B-B14F-4D97-AF65-F5344CB8AC3E}">
        <p14:creationId xmlns:p14="http://schemas.microsoft.com/office/powerpoint/2010/main" val="21935714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heel(1)">
                                      <p:cBhvr>
                                        <p:cTn id="7" dur="1000"/>
                                        <p:tgtEl>
                                          <p:spTgt spid="4">
                                            <p:graphicEl>
                                              <a:chart seriesIdx="0" categoryIdx="-4" bldStep="series"/>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animBg="0"/>
        </p:bldSub>
      </p:bldGraphic>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2B5EF84-4B11-994E-AFB7-D6CE1DCA2180}"/>
              </a:ext>
            </a:extLst>
          </p:cNvPr>
          <p:cNvGraphicFramePr/>
          <p:nvPr>
            <p:extLst>
              <p:ext uri="{D42A27DB-BD31-4B8C-83A1-F6EECF244321}">
                <p14:modId xmlns:p14="http://schemas.microsoft.com/office/powerpoint/2010/main" val="4234328485"/>
              </p:ext>
            </p:extLst>
          </p:nvPr>
        </p:nvGraphicFramePr>
        <p:xfrm>
          <a:off x="0" y="627774"/>
          <a:ext cx="7134577" cy="6052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a:extLst>
              <a:ext uri="{FF2B5EF4-FFF2-40B4-BE49-F238E27FC236}">
                <a16:creationId xmlns:a16="http://schemas.microsoft.com/office/drawing/2014/main" id="{532C98B9-829F-8E44-AABA-EA171C7BF583}"/>
              </a:ext>
            </a:extLst>
          </p:cNvPr>
          <p:cNvSpPr/>
          <p:nvPr/>
        </p:nvSpPr>
        <p:spPr>
          <a:xfrm>
            <a:off x="6196746" y="658260"/>
            <a:ext cx="5892797" cy="154869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Narrow" panose="020B0606020202030204" pitchFamily="34" charset="0"/>
              </a:rPr>
              <a:t>Операции и их трудоемкость разработаны на основе методических рекомендаций «Типовые нормативы времени на работы по бухгалтерскому учету и финансовой деятельности в государственных (муниципальных) учреждениях. ШИФР 14.08.01», утвержденных ФГБУ «НИИ труда и социального страхования» Министерства труда и социальной защиты РФ 07.03.2014 №003.</a:t>
            </a:r>
            <a:r>
              <a:rPr lang="en-RU" sz="1600" dirty="0">
                <a:effectLst/>
                <a:latin typeface="Arial Narrow" panose="020B0606020202030204" pitchFamily="34" charset="0"/>
              </a:rPr>
              <a:t> </a:t>
            </a:r>
            <a:endParaRPr lang="en-RU" sz="1600" dirty="0">
              <a:latin typeface="Arial Narrow" panose="020B0606020202030204" pitchFamily="34" charset="0"/>
            </a:endParaRPr>
          </a:p>
        </p:txBody>
      </p:sp>
      <p:sp>
        <p:nvSpPr>
          <p:cNvPr id="8" name="Rounded Rectangle 7">
            <a:extLst>
              <a:ext uri="{FF2B5EF4-FFF2-40B4-BE49-F238E27FC236}">
                <a16:creationId xmlns:a16="http://schemas.microsoft.com/office/drawing/2014/main" id="{AC1A0625-C8A5-7C4E-A9E0-27575EAE56E6}"/>
              </a:ext>
            </a:extLst>
          </p:cNvPr>
          <p:cNvSpPr/>
          <p:nvPr/>
        </p:nvSpPr>
        <p:spPr>
          <a:xfrm>
            <a:off x="6196746" y="2305699"/>
            <a:ext cx="5892797" cy="15282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Narrow" panose="020B0606020202030204" pitchFamily="34" charset="0"/>
              </a:rPr>
              <a:t>Кратность повторения работ в год определять количеством операций, зарегистрированных за предыдущий год, в Государственной информационной системе «Бухгалтерский учет и отчетность государственных органов Республики Татарстан и подведомственных им учреждений», а также на основании анализа </a:t>
            </a:r>
            <a:br>
              <a:rPr lang="ru-RU" sz="1600" dirty="0">
                <a:latin typeface="Arial Narrow" panose="020B0606020202030204" pitchFamily="34" charset="0"/>
              </a:rPr>
            </a:br>
            <a:r>
              <a:rPr lang="ru-RU" sz="1600" dirty="0">
                <a:latin typeface="Arial Narrow" panose="020B0606020202030204" pitchFamily="34" charset="0"/>
              </a:rPr>
              <a:t>деятельности организации в целом.</a:t>
            </a:r>
            <a:endParaRPr lang="en-RU" sz="1600" dirty="0">
              <a:latin typeface="Arial Narrow" panose="020B0606020202030204" pitchFamily="34" charset="0"/>
            </a:endParaRPr>
          </a:p>
        </p:txBody>
      </p:sp>
      <p:sp>
        <p:nvSpPr>
          <p:cNvPr id="9" name="Rounded Rectangle 8">
            <a:extLst>
              <a:ext uri="{FF2B5EF4-FFF2-40B4-BE49-F238E27FC236}">
                <a16:creationId xmlns:a16="http://schemas.microsoft.com/office/drawing/2014/main" id="{FCA23F0A-742C-5747-8C46-6953B2D5F33E}"/>
              </a:ext>
            </a:extLst>
          </p:cNvPr>
          <p:cNvSpPr/>
          <p:nvPr/>
        </p:nvSpPr>
        <p:spPr>
          <a:xfrm>
            <a:off x="6196745" y="3932685"/>
            <a:ext cx="5892797" cy="10098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Narrow" panose="020B0606020202030204" pitchFamily="34" charset="0"/>
              </a:rPr>
              <a:t>Поправочный коэффициент равный 1,1 учитывает работы по оформлению справок по запросу работников и сторонних организаций, а также время перерывов на отдых и личные надобности, </a:t>
            </a:r>
            <a:br>
              <a:rPr lang="ru-RU" sz="1600" dirty="0">
                <a:latin typeface="Arial Narrow" panose="020B0606020202030204" pitchFamily="34" charset="0"/>
              </a:rPr>
            </a:br>
            <a:r>
              <a:rPr lang="ru-RU" sz="1600" dirty="0">
                <a:latin typeface="Arial Narrow" panose="020B0606020202030204" pitchFamily="34" charset="0"/>
              </a:rPr>
              <a:t>не включая время на обед</a:t>
            </a:r>
            <a:r>
              <a:rPr lang="en-RU" sz="1600" dirty="0">
                <a:effectLst/>
                <a:latin typeface="Arial Narrow" panose="020B0606020202030204" pitchFamily="34" charset="0"/>
              </a:rPr>
              <a:t> </a:t>
            </a:r>
            <a:endParaRPr lang="en-RU" sz="1600" dirty="0">
              <a:latin typeface="Arial Narrow" panose="020B0606020202030204" pitchFamily="34" charset="0"/>
            </a:endParaRPr>
          </a:p>
        </p:txBody>
      </p:sp>
      <p:sp>
        <p:nvSpPr>
          <p:cNvPr id="10" name="Rounded Rectangle 9">
            <a:extLst>
              <a:ext uri="{FF2B5EF4-FFF2-40B4-BE49-F238E27FC236}">
                <a16:creationId xmlns:a16="http://schemas.microsoft.com/office/drawing/2014/main" id="{E858601C-9202-754B-A1E1-60C5263889A8}"/>
              </a:ext>
            </a:extLst>
          </p:cNvPr>
          <p:cNvSpPr/>
          <p:nvPr/>
        </p:nvSpPr>
        <p:spPr>
          <a:xfrm>
            <a:off x="6196746" y="5041294"/>
            <a:ext cx="5892797" cy="173784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Narrow" panose="020B0606020202030204" pitchFamily="34" charset="0"/>
              </a:rPr>
              <a:t>Нормативная численность работников, выполняющих работы по бухгалтерскому учету, формированию и сдаче регламентированной отчетности, по следующей формуле: общую трудоемкость выполнения работ делим на 115 440 минут (это произведение количества рабочих дней в году </a:t>
            </a:r>
            <a:r>
              <a:rPr lang="ru-RU" sz="1600" b="1" dirty="0">
                <a:latin typeface="Arial Narrow" panose="020B0606020202030204" pitchFamily="34" charset="0"/>
              </a:rPr>
              <a:t>240,5</a:t>
            </a:r>
            <a:r>
              <a:rPr lang="ru-RU" sz="1600" dirty="0">
                <a:latin typeface="Arial Narrow" panose="020B0606020202030204" pitchFamily="34" charset="0"/>
              </a:rPr>
              <a:t> (при 5-дневной рабочей неделе с учетом выходных, праздничных дней),</a:t>
            </a:r>
            <a:br>
              <a:rPr lang="ru-RU" sz="1600" dirty="0">
                <a:latin typeface="Arial Narrow" panose="020B0606020202030204" pitchFamily="34" charset="0"/>
              </a:rPr>
            </a:br>
            <a:r>
              <a:rPr lang="ru-RU" sz="1600" dirty="0">
                <a:latin typeface="Arial Narrow" panose="020B0606020202030204" pitchFamily="34" charset="0"/>
              </a:rPr>
              <a:t> количества минут в одном рабочем дне</a:t>
            </a:r>
            <a:endParaRPr lang="en-RU" sz="1600" dirty="0">
              <a:latin typeface="Arial Narrow" panose="020B0606020202030204" pitchFamily="34" charset="0"/>
            </a:endParaRPr>
          </a:p>
        </p:txBody>
      </p:sp>
      <p:sp>
        <p:nvSpPr>
          <p:cNvPr id="3" name="Текст 2">
            <a:extLst>
              <a:ext uri="{FF2B5EF4-FFF2-40B4-BE49-F238E27FC236}">
                <a16:creationId xmlns:a16="http://schemas.microsoft.com/office/drawing/2014/main" id="{1286CA61-99DA-4ECE-A2C8-899561B79714}"/>
              </a:ext>
            </a:extLst>
          </p:cNvPr>
          <p:cNvSpPr>
            <a:spLocks noGrp="1"/>
          </p:cNvSpPr>
          <p:nvPr>
            <p:ph type="body" sz="quarter" idx="14"/>
          </p:nvPr>
        </p:nvSpPr>
        <p:spPr>
          <a:xfrm>
            <a:off x="804672" y="29883"/>
            <a:ext cx="10784149" cy="574747"/>
          </a:xfrm>
        </p:spPr>
        <p:txBody>
          <a:bodyPr>
            <a:normAutofit fontScale="77500" lnSpcReduction="20000"/>
          </a:bodyPr>
          <a:lstStyle/>
          <a:p>
            <a:r>
              <a:rPr lang="ru-RU" dirty="0"/>
              <a:t>Методика определения численности специалистов бухгалтерского учета, на основе объема выполненных работ, учтенных в единой системе бухгалтерского учета</a:t>
            </a:r>
          </a:p>
        </p:txBody>
      </p:sp>
    </p:spTree>
    <p:extLst>
      <p:ext uri="{BB962C8B-B14F-4D97-AF65-F5344CB8AC3E}">
        <p14:creationId xmlns:p14="http://schemas.microsoft.com/office/powerpoint/2010/main" val="7750490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4"/>
          </p:nvPr>
        </p:nvSpPr>
        <p:spPr>
          <a:xfrm>
            <a:off x="854110" y="46039"/>
            <a:ext cx="10615839" cy="574747"/>
          </a:xfrm>
        </p:spPr>
        <p:txBody>
          <a:bodyPr>
            <a:noAutofit/>
          </a:bodyPr>
          <a:lstStyle/>
          <a:p>
            <a:r>
              <a:rPr lang="ru-RU" sz="3200" dirty="0"/>
              <a:t>Общий объем финансирования мероприятий </a:t>
            </a:r>
            <a:br>
              <a:rPr lang="ru-RU" sz="3200" dirty="0"/>
            </a:br>
            <a:r>
              <a:rPr lang="ru-RU" sz="3200" dirty="0"/>
              <a:t>в рамках реализации национальных проектов </a:t>
            </a:r>
            <a:br>
              <a:rPr lang="ru-RU" sz="3200" dirty="0"/>
            </a:br>
            <a:r>
              <a:rPr lang="ru-RU" sz="3200" dirty="0"/>
              <a:t>в Республике Татарстан в 2021 году</a:t>
            </a:r>
          </a:p>
        </p:txBody>
      </p:sp>
      <p:graphicFrame>
        <p:nvGraphicFramePr>
          <p:cNvPr id="5" name="Содержимое 6"/>
          <p:cNvGraphicFramePr>
            <a:graphicFrameLocks noGrp="1"/>
          </p:cNvGraphicFramePr>
          <p:nvPr>
            <p:extLst>
              <p:ext uri="{D42A27DB-BD31-4B8C-83A1-F6EECF244321}">
                <p14:modId xmlns:p14="http://schemas.microsoft.com/office/powerpoint/2010/main" val="3480099891"/>
              </p:ext>
            </p:extLst>
          </p:nvPr>
        </p:nvGraphicFramePr>
        <p:xfrm>
          <a:off x="609601" y="1027688"/>
          <a:ext cx="11455624" cy="569917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2"/>
          <p:cNvSpPr txBox="1"/>
          <p:nvPr/>
        </p:nvSpPr>
        <p:spPr>
          <a:xfrm>
            <a:off x="2971020" y="3108945"/>
            <a:ext cx="2987560" cy="1940957"/>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r>
              <a:rPr lang="ru-RU" sz="3600" b="1" dirty="0">
                <a:solidFill>
                  <a:schemeClr val="tx1">
                    <a:lumMod val="75000"/>
                    <a:lumOff val="25000"/>
                  </a:schemeClr>
                </a:solidFill>
                <a:latin typeface="Arial Narrow" panose="020B0606020202030204" pitchFamily="34" charset="0"/>
                <a:ea typeface="Arial Unicode MS" pitchFamily="34" charset="-128"/>
                <a:cs typeface="Arial" panose="020B0604020202020204" pitchFamily="34" charset="0"/>
              </a:rPr>
              <a:t>ВСЕГО</a:t>
            </a:r>
            <a:r>
              <a:rPr lang="en-US" sz="3600" b="1" dirty="0">
                <a:solidFill>
                  <a:schemeClr val="tx1">
                    <a:lumMod val="75000"/>
                    <a:lumOff val="25000"/>
                  </a:schemeClr>
                </a:solidFill>
                <a:latin typeface="Arial" panose="020B0604020202020204" pitchFamily="34" charset="0"/>
                <a:ea typeface="Arial Unicode MS" pitchFamily="34" charset="-128"/>
                <a:cs typeface="Arial" panose="020B0604020202020204" pitchFamily="34" charset="0"/>
              </a:rPr>
              <a:t> </a:t>
            </a:r>
            <a:br>
              <a:rPr lang="ru-RU" sz="3600" b="1" dirty="0">
                <a:solidFill>
                  <a:schemeClr val="accent4"/>
                </a:solidFill>
                <a:latin typeface="Arial" panose="020B0604020202020204" pitchFamily="34" charset="0"/>
                <a:ea typeface="Arial Unicode MS" pitchFamily="34" charset="-128"/>
                <a:cs typeface="Arial" panose="020B0604020202020204" pitchFamily="34" charset="0"/>
              </a:rPr>
            </a:br>
            <a:r>
              <a:rPr lang="ru-RU" sz="3600" b="1" dirty="0">
                <a:solidFill>
                  <a:schemeClr val="accent4"/>
                </a:solidFill>
                <a:latin typeface="Arial" panose="020B0604020202020204" pitchFamily="34" charset="0"/>
                <a:ea typeface="Arial Unicode MS" pitchFamily="34" charset="-128"/>
                <a:cs typeface="Arial" panose="020B0604020202020204" pitchFamily="34" charset="0"/>
              </a:rPr>
              <a:t>30,9</a:t>
            </a:r>
            <a:br>
              <a:rPr lang="ru-RU" sz="3600" b="1" dirty="0">
                <a:solidFill>
                  <a:schemeClr val="accent4"/>
                </a:solidFill>
                <a:latin typeface="Arial Narrow" panose="020B0606020202030204" pitchFamily="34" charset="0"/>
                <a:ea typeface="Arial Unicode MS" pitchFamily="34" charset="-128"/>
                <a:cs typeface="Arial" panose="020B0604020202020204" pitchFamily="34" charset="0"/>
              </a:rPr>
            </a:br>
            <a:r>
              <a:rPr lang="ru-RU" sz="3600" b="1" dirty="0" err="1">
                <a:solidFill>
                  <a:schemeClr val="accent4"/>
                </a:solidFill>
                <a:latin typeface="Arial Narrow" panose="020B0606020202030204" pitchFamily="34" charset="0"/>
                <a:ea typeface="Arial Unicode MS" pitchFamily="34" charset="-128"/>
                <a:cs typeface="Arial" panose="020B0604020202020204" pitchFamily="34" charset="0"/>
              </a:rPr>
              <a:t>млрд.рублей</a:t>
            </a:r>
            <a:endParaRPr lang="ru-RU" sz="3600" b="1" dirty="0">
              <a:solidFill>
                <a:schemeClr val="accent4"/>
              </a:solidFill>
              <a:latin typeface="Arial Narrow" panose="020B0606020202030204" pitchFamily="34" charset="0"/>
              <a:ea typeface="Arial Unicode MS" pitchFamily="34" charset="-128"/>
              <a:cs typeface="Arial" panose="020B0604020202020204" pitchFamily="34" charset="0"/>
            </a:endParaRPr>
          </a:p>
        </p:txBody>
      </p:sp>
    </p:spTree>
    <p:extLst>
      <p:ext uri="{BB962C8B-B14F-4D97-AF65-F5344CB8AC3E}">
        <p14:creationId xmlns:p14="http://schemas.microsoft.com/office/powerpoint/2010/main" val="9017754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heel(1)">
                                      <p:cBhvr>
                                        <p:cTn id="7" dur="1000"/>
                                        <p:tgtEl>
                                          <p:spTgt spid="5">
                                            <p:graphicEl>
                                              <a:chart seriesIdx="0" categoryIdx="-4" bldStep="series"/>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4"/>
          </p:nvPr>
        </p:nvSpPr>
        <p:spPr>
          <a:xfrm>
            <a:off x="905828" y="46039"/>
            <a:ext cx="11116839" cy="574747"/>
          </a:xfrm>
        </p:spPr>
        <p:txBody>
          <a:bodyPr>
            <a:normAutofit/>
          </a:bodyPr>
          <a:lstStyle/>
          <a:p>
            <a:r>
              <a:rPr lang="ru-RU" sz="2400" dirty="0"/>
              <a:t>Реализация национальных проектов  за </a:t>
            </a:r>
            <a:r>
              <a:rPr lang="en-US" sz="2400" dirty="0"/>
              <a:t>I </a:t>
            </a:r>
            <a:r>
              <a:rPr lang="ru-RU" sz="2400" dirty="0"/>
              <a:t>полугодие 2021 года</a:t>
            </a:r>
          </a:p>
        </p:txBody>
      </p:sp>
      <p:sp>
        <p:nvSpPr>
          <p:cNvPr id="5" name="TextBox 4"/>
          <p:cNvSpPr txBox="1"/>
          <p:nvPr/>
        </p:nvSpPr>
        <p:spPr>
          <a:xfrm>
            <a:off x="9873222" y="321291"/>
            <a:ext cx="2149445" cy="400110"/>
          </a:xfrm>
          <a:prstGeom prst="rect">
            <a:avLst/>
          </a:prstGeom>
          <a:noFill/>
        </p:spPr>
        <p:txBody>
          <a:bodyPr wrap="square" rtlCol="0">
            <a:spAutoFit/>
          </a:bodyPr>
          <a:lstStyle/>
          <a:p>
            <a:pPr algn="r"/>
            <a:r>
              <a:rPr lang="ru-RU" sz="2000" b="1" u="sng" dirty="0">
                <a:solidFill>
                  <a:srgbClr val="6C7B90"/>
                </a:solidFill>
                <a:latin typeface="Arial Narrow" pitchFamily="34" charset="0"/>
                <a:cs typeface="Microsoft Sans Serif" pitchFamily="34" charset="0"/>
              </a:rPr>
              <a:t>млн. рублей</a:t>
            </a:r>
            <a:endParaRPr lang="ru-RU" sz="2000" b="1" dirty="0">
              <a:solidFill>
                <a:srgbClr val="6C7B90"/>
              </a:solidFill>
              <a:latin typeface="Arial Narrow" pitchFamily="34" charset="0"/>
              <a:cs typeface="Microsoft Sans Serif" pitchFamily="34" charset="0"/>
            </a:endParaRPr>
          </a:p>
        </p:txBody>
      </p:sp>
      <p:graphicFrame>
        <p:nvGraphicFramePr>
          <p:cNvPr id="3" name="Таблица 2"/>
          <p:cNvGraphicFramePr>
            <a:graphicFrameLocks noGrp="1"/>
          </p:cNvGraphicFramePr>
          <p:nvPr/>
        </p:nvGraphicFramePr>
        <p:xfrm>
          <a:off x="905827" y="721401"/>
          <a:ext cx="11116840" cy="6084001"/>
        </p:xfrm>
        <a:graphic>
          <a:graphicData uri="http://schemas.openxmlformats.org/drawingml/2006/table">
            <a:tbl>
              <a:tblPr>
                <a:tableStyleId>{5C22544A-7EE6-4342-B048-85BDC9FD1C3A}</a:tableStyleId>
              </a:tblPr>
              <a:tblGrid>
                <a:gridCol w="3826193">
                  <a:extLst>
                    <a:ext uri="{9D8B030D-6E8A-4147-A177-3AD203B41FA5}">
                      <a16:colId xmlns:a16="http://schemas.microsoft.com/office/drawing/2014/main" val="20000"/>
                    </a:ext>
                  </a:extLst>
                </a:gridCol>
                <a:gridCol w="1002735">
                  <a:extLst>
                    <a:ext uri="{9D8B030D-6E8A-4147-A177-3AD203B41FA5}">
                      <a16:colId xmlns:a16="http://schemas.microsoft.com/office/drawing/2014/main" val="20001"/>
                    </a:ext>
                  </a:extLst>
                </a:gridCol>
                <a:gridCol w="1706175">
                  <a:extLst>
                    <a:ext uri="{9D8B030D-6E8A-4147-A177-3AD203B41FA5}">
                      <a16:colId xmlns:a16="http://schemas.microsoft.com/office/drawing/2014/main" val="20002"/>
                    </a:ext>
                  </a:extLst>
                </a:gridCol>
                <a:gridCol w="845113">
                  <a:extLst>
                    <a:ext uri="{9D8B030D-6E8A-4147-A177-3AD203B41FA5}">
                      <a16:colId xmlns:a16="http://schemas.microsoft.com/office/drawing/2014/main" val="20003"/>
                    </a:ext>
                  </a:extLst>
                </a:gridCol>
                <a:gridCol w="1504288">
                  <a:extLst>
                    <a:ext uri="{9D8B030D-6E8A-4147-A177-3AD203B41FA5}">
                      <a16:colId xmlns:a16="http://schemas.microsoft.com/office/drawing/2014/main" val="20004"/>
                    </a:ext>
                  </a:extLst>
                </a:gridCol>
                <a:gridCol w="742201">
                  <a:extLst>
                    <a:ext uri="{9D8B030D-6E8A-4147-A177-3AD203B41FA5}">
                      <a16:colId xmlns:a16="http://schemas.microsoft.com/office/drawing/2014/main" val="20005"/>
                    </a:ext>
                  </a:extLst>
                </a:gridCol>
                <a:gridCol w="1490135">
                  <a:extLst>
                    <a:ext uri="{9D8B030D-6E8A-4147-A177-3AD203B41FA5}">
                      <a16:colId xmlns:a16="http://schemas.microsoft.com/office/drawing/2014/main" val="20006"/>
                    </a:ext>
                  </a:extLst>
                </a:gridCol>
              </a:tblGrid>
              <a:tr h="297897">
                <a:tc rowSpan="2">
                  <a:txBody>
                    <a:bodyPr/>
                    <a:lstStyle/>
                    <a:p>
                      <a:pPr algn="ctr" fontAlgn="ctr"/>
                      <a:r>
                        <a:rPr lang="ru-RU" sz="2000" b="1" u="none" strike="noStrike" dirty="0">
                          <a:solidFill>
                            <a:schemeClr val="bg1"/>
                          </a:solidFill>
                          <a:effectLst/>
                          <a:latin typeface="Arial Narrow" panose="020B0606020202030204" pitchFamily="34" charset="0"/>
                        </a:rPr>
                        <a:t>Министерство Республики</a:t>
                      </a:r>
                      <a:r>
                        <a:rPr lang="ru-RU" sz="2000" b="1" u="none" strike="noStrike" baseline="0" dirty="0">
                          <a:solidFill>
                            <a:schemeClr val="bg1"/>
                          </a:solidFill>
                          <a:effectLst/>
                          <a:latin typeface="Arial Narrow" panose="020B0606020202030204" pitchFamily="34" charset="0"/>
                        </a:rPr>
                        <a:t> Татарстан</a:t>
                      </a:r>
                      <a:endParaRPr lang="ru-RU" sz="2000" b="1" i="0" u="none" strike="noStrike" dirty="0">
                        <a:solidFill>
                          <a:schemeClr val="bg1"/>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gridSpan="2">
                  <a:txBody>
                    <a:bodyPr/>
                    <a:lstStyle/>
                    <a:p>
                      <a:pPr algn="ctr" fontAlgn="ctr"/>
                      <a:r>
                        <a:rPr lang="ru-RU" sz="2000" b="1" i="0" u="none" strike="noStrike" dirty="0">
                          <a:solidFill>
                            <a:schemeClr val="bg1"/>
                          </a:solidFill>
                          <a:effectLst/>
                          <a:latin typeface="Arial Narrow" panose="020B0606020202030204" pitchFamily="34" charset="0"/>
                        </a:rPr>
                        <a:t>План</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hMerge="1">
                  <a:txBody>
                    <a:bodyPr/>
                    <a:lstStyle/>
                    <a:p>
                      <a:pPr algn="ctr" fontAlgn="ctr"/>
                      <a:endParaRPr lang="ru-RU" sz="2000" b="1" i="0" u="none" strike="noStrike" dirty="0">
                        <a:solidFill>
                          <a:schemeClr val="bg1"/>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gridSpan="2">
                  <a:txBody>
                    <a:bodyPr/>
                    <a:lstStyle/>
                    <a:p>
                      <a:pPr algn="ctr" fontAlgn="ctr"/>
                      <a:r>
                        <a:rPr lang="ru-RU" sz="2000" b="1" i="0" u="none" strike="noStrike" dirty="0">
                          <a:solidFill>
                            <a:schemeClr val="bg1"/>
                          </a:solidFill>
                          <a:effectLst/>
                          <a:latin typeface="Arial Narrow" panose="020B0606020202030204" pitchFamily="34" charset="0"/>
                        </a:rPr>
                        <a:t>Исполнено</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hMerge="1">
                  <a:txBody>
                    <a:bodyPr/>
                    <a:lstStyle/>
                    <a:p>
                      <a:pPr algn="ctr" fontAlgn="ctr"/>
                      <a:endParaRPr lang="ru-RU" sz="2000" b="1" i="0" u="none" strike="noStrike" dirty="0">
                        <a:solidFill>
                          <a:schemeClr val="bg1"/>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gridSpan="2">
                  <a:txBody>
                    <a:bodyPr/>
                    <a:lstStyle/>
                    <a:p>
                      <a:pPr algn="ctr" fontAlgn="ctr"/>
                      <a:r>
                        <a:rPr lang="ru-RU" sz="2000" b="1" i="0" u="none" strike="noStrike" dirty="0">
                          <a:solidFill>
                            <a:schemeClr val="bg1"/>
                          </a:solidFill>
                          <a:effectLst/>
                          <a:latin typeface="Arial Narrow" panose="020B0606020202030204" pitchFamily="34" charset="0"/>
                        </a:rPr>
                        <a:t>%</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hMerge="1">
                  <a:txBody>
                    <a:bodyPr/>
                    <a:lstStyle/>
                    <a:p>
                      <a:pPr algn="ctr" fontAlgn="ctr"/>
                      <a:endParaRPr lang="ru-RU" sz="2000" b="1" i="0" u="none" strike="noStrike" dirty="0">
                        <a:solidFill>
                          <a:schemeClr val="bg1"/>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extLst>
                  <a:ext uri="{0D108BD9-81ED-4DB2-BD59-A6C34878D82A}">
                    <a16:rowId xmlns:a16="http://schemas.microsoft.com/office/drawing/2014/main" val="10000"/>
                  </a:ext>
                </a:extLst>
              </a:tr>
              <a:tr h="536215">
                <a:tc vMerge="1">
                  <a:txBody>
                    <a:bodyPr/>
                    <a:lstStyle/>
                    <a:p>
                      <a:pPr algn="ctr" fontAlgn="ctr"/>
                      <a:endParaRPr lang="ru-RU" sz="2000" b="1" i="0" u="none" strike="noStrike" dirty="0">
                        <a:solidFill>
                          <a:schemeClr val="bg1"/>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a:txBody>
                    <a:bodyPr/>
                    <a:lstStyle/>
                    <a:p>
                      <a:pPr algn="ctr" fontAlgn="ctr"/>
                      <a:r>
                        <a:rPr lang="ru-RU" sz="2000" b="1" i="0" u="none" strike="noStrike" dirty="0">
                          <a:solidFill>
                            <a:schemeClr val="bg1"/>
                          </a:solidFill>
                          <a:effectLst/>
                          <a:latin typeface="Arial Narrow" panose="020B0606020202030204" pitchFamily="34" charset="0"/>
                        </a:rPr>
                        <a:t>Всего</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a:txBody>
                    <a:bodyPr/>
                    <a:lstStyle/>
                    <a:p>
                      <a:pPr algn="ctr" fontAlgn="ctr"/>
                      <a:r>
                        <a:rPr lang="ru-RU" sz="1800" b="1" i="0" u="none" strike="noStrike" dirty="0">
                          <a:solidFill>
                            <a:schemeClr val="tx2"/>
                          </a:solidFill>
                          <a:effectLst/>
                          <a:latin typeface="Arial Narrow" panose="020B0606020202030204" pitchFamily="34" charset="0"/>
                        </a:rPr>
                        <a:t>в том</a:t>
                      </a:r>
                      <a:r>
                        <a:rPr lang="ru-RU" sz="1800" b="1" i="0" u="none" strike="noStrike" baseline="0" dirty="0">
                          <a:solidFill>
                            <a:schemeClr val="tx2"/>
                          </a:solidFill>
                          <a:effectLst/>
                          <a:latin typeface="Arial Narrow" panose="020B0606020202030204" pitchFamily="34" charset="0"/>
                        </a:rPr>
                        <a:t> числе </a:t>
                      </a:r>
                      <a:r>
                        <a:rPr lang="ru-RU" sz="1800" b="1" i="0" u="none" strike="noStrike" baseline="0" dirty="0" err="1">
                          <a:solidFill>
                            <a:schemeClr val="tx2"/>
                          </a:solidFill>
                          <a:effectLst/>
                          <a:latin typeface="Arial Narrow" panose="020B0606020202030204" pitchFamily="34" charset="0"/>
                        </a:rPr>
                        <a:t>фед.средства</a:t>
                      </a:r>
                      <a:endParaRPr lang="ru-RU" sz="1800" b="1" i="0" u="none" strike="noStrike" dirty="0">
                        <a:solidFill>
                          <a:schemeClr val="tx2"/>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2000" b="1" i="0" u="none" strike="noStrike" dirty="0">
                          <a:solidFill>
                            <a:schemeClr val="bg1"/>
                          </a:solidFill>
                          <a:effectLst/>
                          <a:latin typeface="Arial Narrow" panose="020B0606020202030204" pitchFamily="34" charset="0"/>
                        </a:rPr>
                        <a:t>Всего</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800" b="1" i="0" u="none" strike="noStrike" dirty="0">
                          <a:solidFill>
                            <a:schemeClr val="tx2"/>
                          </a:solidFill>
                          <a:effectLst/>
                          <a:latin typeface="Arial Narrow" panose="020B0606020202030204" pitchFamily="34" charset="0"/>
                        </a:rPr>
                        <a:t>в том</a:t>
                      </a:r>
                      <a:r>
                        <a:rPr lang="ru-RU" sz="1800" b="1" i="0" u="none" strike="noStrike" baseline="0" dirty="0">
                          <a:solidFill>
                            <a:schemeClr val="tx2"/>
                          </a:solidFill>
                          <a:effectLst/>
                          <a:latin typeface="Arial Narrow" panose="020B0606020202030204" pitchFamily="34" charset="0"/>
                        </a:rPr>
                        <a:t> числе </a:t>
                      </a:r>
                      <a:r>
                        <a:rPr lang="ru-RU" sz="1800" b="1" i="0" u="none" strike="noStrike" baseline="0" dirty="0" err="1">
                          <a:solidFill>
                            <a:schemeClr val="tx2"/>
                          </a:solidFill>
                          <a:effectLst/>
                          <a:latin typeface="Arial Narrow" panose="020B0606020202030204" pitchFamily="34" charset="0"/>
                        </a:rPr>
                        <a:t>фед.средства</a:t>
                      </a:r>
                      <a:endParaRPr lang="ru-RU" sz="1800" b="1" i="0" u="none" strike="noStrike" dirty="0">
                        <a:solidFill>
                          <a:schemeClr val="tx2"/>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2000" b="1" i="0" u="none" strike="noStrike" dirty="0">
                          <a:solidFill>
                            <a:schemeClr val="bg1"/>
                          </a:solidFill>
                          <a:effectLst/>
                          <a:latin typeface="Arial Narrow" panose="020B0606020202030204" pitchFamily="34" charset="0"/>
                        </a:rPr>
                        <a:t>Всего</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800" b="1" i="0" u="none" strike="noStrike" dirty="0">
                          <a:solidFill>
                            <a:schemeClr val="tx2"/>
                          </a:solidFill>
                          <a:effectLst/>
                          <a:latin typeface="Arial Narrow" panose="020B0606020202030204" pitchFamily="34" charset="0"/>
                        </a:rPr>
                        <a:t>в том</a:t>
                      </a:r>
                      <a:r>
                        <a:rPr lang="ru-RU" sz="1800" b="1" i="0" u="none" strike="noStrike" baseline="0" dirty="0">
                          <a:solidFill>
                            <a:schemeClr val="tx2"/>
                          </a:solidFill>
                          <a:effectLst/>
                          <a:latin typeface="Arial Narrow" panose="020B0606020202030204" pitchFamily="34" charset="0"/>
                        </a:rPr>
                        <a:t> числе </a:t>
                      </a:r>
                      <a:r>
                        <a:rPr lang="ru-RU" sz="1800" b="1" i="0" u="none" strike="noStrike" baseline="0" dirty="0" err="1">
                          <a:solidFill>
                            <a:schemeClr val="tx2"/>
                          </a:solidFill>
                          <a:effectLst/>
                          <a:latin typeface="Arial Narrow" panose="020B0606020202030204" pitchFamily="34" charset="0"/>
                        </a:rPr>
                        <a:t>фед.средства</a:t>
                      </a:r>
                      <a:endParaRPr lang="ru-RU" sz="1800" b="1" i="0" u="none" strike="noStrike" dirty="0">
                        <a:solidFill>
                          <a:schemeClr val="tx2"/>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1"/>
                  </a:ext>
                </a:extLst>
              </a:tr>
              <a:tr h="393433">
                <a:tc>
                  <a:txBody>
                    <a:bodyPr/>
                    <a:lstStyle/>
                    <a:p>
                      <a:pPr algn="ctr" fontAlgn="t"/>
                      <a:r>
                        <a:rPr lang="ru-RU" sz="1600" b="1" i="0" u="none" strike="noStrike" dirty="0">
                          <a:solidFill>
                            <a:schemeClr val="bg1"/>
                          </a:solidFill>
                          <a:effectLst/>
                          <a:latin typeface="Arial Narrow" panose="020B0606020202030204" pitchFamily="34" charset="0"/>
                        </a:rPr>
                        <a:t>ВСЕГО:</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4"/>
                    </a:solidFill>
                  </a:tcPr>
                </a:tc>
                <a:tc>
                  <a:txBody>
                    <a:bodyPr/>
                    <a:lstStyle/>
                    <a:p>
                      <a:pPr algn="r" fontAlgn="t"/>
                      <a:r>
                        <a:rPr lang="ru-RU" sz="1800" b="1" i="0" u="none" strike="noStrike" dirty="0">
                          <a:solidFill>
                            <a:schemeClr val="bg1"/>
                          </a:solidFill>
                          <a:effectLst/>
                          <a:latin typeface="Arial Narrow" panose="020B0606020202030204" pitchFamily="34" charset="0"/>
                        </a:rPr>
                        <a:t>30 </a:t>
                      </a:r>
                      <a:r>
                        <a:rPr lang="en-US" sz="1800" b="1" i="0" u="none" strike="noStrike" dirty="0">
                          <a:solidFill>
                            <a:schemeClr val="bg1"/>
                          </a:solidFill>
                          <a:effectLst/>
                          <a:latin typeface="Arial Narrow" panose="020B0606020202030204" pitchFamily="34" charset="0"/>
                        </a:rPr>
                        <a:t>920</a:t>
                      </a:r>
                      <a:r>
                        <a:rPr lang="ru-RU" sz="1800" b="1" i="0" u="none" strike="noStrike" dirty="0">
                          <a:solidFill>
                            <a:schemeClr val="bg1"/>
                          </a:solidFill>
                          <a:effectLst/>
                          <a:latin typeface="Arial Narrow" panose="020B0606020202030204" pitchFamily="34" charset="0"/>
                        </a:rPr>
                        <a:t>,</a:t>
                      </a:r>
                      <a:r>
                        <a:rPr lang="en-US" sz="1800" b="1" i="0" u="none" strike="noStrike" dirty="0">
                          <a:solidFill>
                            <a:schemeClr val="bg1"/>
                          </a:solidFill>
                          <a:effectLst/>
                          <a:latin typeface="Arial Narrow" panose="020B0606020202030204" pitchFamily="34" charset="0"/>
                        </a:rPr>
                        <a:t>6</a:t>
                      </a:r>
                      <a:endParaRPr lang="ru-RU" sz="1800" b="1" i="0" u="none" strike="noStrike" dirty="0">
                        <a:solidFill>
                          <a:schemeClr val="bg1"/>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4"/>
                    </a:solidFill>
                  </a:tcPr>
                </a:tc>
                <a:tc>
                  <a:txBody>
                    <a:bodyPr/>
                    <a:lstStyle/>
                    <a:p>
                      <a:pPr algn="r" fontAlgn="t"/>
                      <a:r>
                        <a:rPr lang="ru-RU" sz="1800" b="1" i="0" u="none" strike="noStrike" dirty="0">
                          <a:solidFill>
                            <a:schemeClr val="bg1"/>
                          </a:solidFill>
                          <a:effectLst/>
                          <a:latin typeface="Arial Narrow" panose="020B0606020202030204" pitchFamily="34" charset="0"/>
                        </a:rPr>
                        <a:t>22 </a:t>
                      </a:r>
                      <a:r>
                        <a:rPr lang="en-US" sz="1800" b="1" i="0" u="none" strike="noStrike" dirty="0">
                          <a:solidFill>
                            <a:schemeClr val="bg1"/>
                          </a:solidFill>
                          <a:effectLst/>
                          <a:latin typeface="Arial Narrow" panose="020B0606020202030204" pitchFamily="34" charset="0"/>
                        </a:rPr>
                        <a:t>764</a:t>
                      </a:r>
                      <a:r>
                        <a:rPr lang="ru-RU" sz="1800" b="1" i="0" u="none" strike="noStrike" dirty="0">
                          <a:solidFill>
                            <a:schemeClr val="bg1"/>
                          </a:solidFill>
                          <a:effectLst/>
                          <a:latin typeface="Arial Narrow" panose="020B0606020202030204" pitchFamily="34" charset="0"/>
                        </a:rPr>
                        <a:t>,</a:t>
                      </a:r>
                      <a:r>
                        <a:rPr lang="en-US" sz="1800" b="1" i="0" u="none" strike="noStrike" dirty="0">
                          <a:solidFill>
                            <a:schemeClr val="bg1"/>
                          </a:solidFill>
                          <a:effectLst/>
                          <a:latin typeface="Arial Narrow" panose="020B0606020202030204" pitchFamily="34" charset="0"/>
                        </a:rPr>
                        <a:t>2</a:t>
                      </a:r>
                      <a:endParaRPr lang="ru-RU" sz="1800" b="1" i="0" u="none" strike="noStrike" dirty="0">
                        <a:solidFill>
                          <a:schemeClr val="bg1"/>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4"/>
                    </a:solidFill>
                  </a:tcPr>
                </a:tc>
                <a:tc>
                  <a:txBody>
                    <a:bodyPr/>
                    <a:lstStyle/>
                    <a:p>
                      <a:pPr algn="r" fontAlgn="t"/>
                      <a:r>
                        <a:rPr lang="en-US" sz="1800" b="1" i="0" u="none" strike="noStrike" dirty="0">
                          <a:solidFill>
                            <a:schemeClr val="bg1"/>
                          </a:solidFill>
                          <a:effectLst/>
                          <a:latin typeface="Arial Narrow" panose="020B0606020202030204" pitchFamily="34" charset="0"/>
                        </a:rPr>
                        <a:t>7 302,9</a:t>
                      </a:r>
                      <a:endParaRPr lang="ru-RU" sz="1800" b="1" i="0" u="none" strike="noStrike" dirty="0">
                        <a:solidFill>
                          <a:schemeClr val="bg1"/>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4"/>
                    </a:solidFill>
                  </a:tcPr>
                </a:tc>
                <a:tc>
                  <a:txBody>
                    <a:bodyPr/>
                    <a:lstStyle/>
                    <a:p>
                      <a:pPr algn="r" fontAlgn="t"/>
                      <a:r>
                        <a:rPr lang="en-US" sz="1800" b="1" i="0" u="none" strike="noStrike" dirty="0">
                          <a:solidFill>
                            <a:schemeClr val="bg1"/>
                          </a:solidFill>
                          <a:effectLst/>
                          <a:latin typeface="Arial Narrow" panose="020B0606020202030204" pitchFamily="34" charset="0"/>
                        </a:rPr>
                        <a:t>4 649,7</a:t>
                      </a:r>
                      <a:endParaRPr lang="ru-RU" sz="1800" b="1" i="0" u="none" strike="noStrike" dirty="0">
                        <a:solidFill>
                          <a:schemeClr val="bg1"/>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4"/>
                    </a:solidFill>
                  </a:tcPr>
                </a:tc>
                <a:tc>
                  <a:txBody>
                    <a:bodyPr/>
                    <a:lstStyle/>
                    <a:p>
                      <a:pPr algn="r" fontAlgn="t"/>
                      <a:r>
                        <a:rPr lang="en-US" sz="1800" b="1" i="0" u="none" strike="noStrike" dirty="0">
                          <a:solidFill>
                            <a:schemeClr val="bg1"/>
                          </a:solidFill>
                          <a:effectLst/>
                          <a:latin typeface="Arial Narrow" panose="020B0606020202030204" pitchFamily="34" charset="0"/>
                        </a:rPr>
                        <a:t>23,6</a:t>
                      </a:r>
                      <a:endParaRPr lang="ru-RU" sz="1800" b="1" i="0" u="none" strike="noStrike" dirty="0">
                        <a:solidFill>
                          <a:schemeClr val="bg1"/>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4"/>
                    </a:solidFill>
                  </a:tcPr>
                </a:tc>
                <a:tc>
                  <a:txBody>
                    <a:bodyPr/>
                    <a:lstStyle/>
                    <a:p>
                      <a:pPr algn="r" fontAlgn="t"/>
                      <a:r>
                        <a:rPr lang="en-US" sz="1800" b="1" i="0" u="none" strike="noStrike" dirty="0">
                          <a:solidFill>
                            <a:schemeClr val="bg1"/>
                          </a:solidFill>
                          <a:effectLst/>
                          <a:latin typeface="Arial Narrow" panose="020B0606020202030204" pitchFamily="34" charset="0"/>
                        </a:rPr>
                        <a:t>20,4</a:t>
                      </a:r>
                      <a:endParaRPr lang="ru-RU" sz="1800" b="1" i="0" u="none" strike="noStrike" dirty="0">
                        <a:solidFill>
                          <a:schemeClr val="bg1"/>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4"/>
                    </a:solidFill>
                  </a:tcPr>
                </a:tc>
                <a:extLst>
                  <a:ext uri="{0D108BD9-81ED-4DB2-BD59-A6C34878D82A}">
                    <a16:rowId xmlns:a16="http://schemas.microsoft.com/office/drawing/2014/main" val="10002"/>
                  </a:ext>
                </a:extLst>
              </a:tr>
              <a:tr h="268108">
                <a:tc>
                  <a:txBody>
                    <a:bodyPr/>
                    <a:lstStyle/>
                    <a:p>
                      <a:pPr algn="l" rtl="0" fontAlgn="t"/>
                      <a:r>
                        <a:rPr lang="ru-RU" sz="1500" b="0" i="0" u="none" strike="noStrike" dirty="0">
                          <a:solidFill>
                            <a:srgbClr val="000000"/>
                          </a:solidFill>
                          <a:effectLst/>
                          <a:latin typeface="Arial Narrow" panose="020B0606020202030204" pitchFamily="34" charset="0"/>
                        </a:rPr>
                        <a:t>Министерство по делам молодежи </a:t>
                      </a:r>
                    </a:p>
                  </a:txBody>
                  <a:tcPr marL="72000" marR="72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ru-RU" sz="1800" b="0" i="0" u="none" strike="noStrike" dirty="0">
                          <a:solidFill>
                            <a:srgbClr val="1F497D"/>
                          </a:solidFill>
                          <a:effectLst/>
                          <a:latin typeface="Arial Narrow" panose="020B0606020202030204" pitchFamily="34" charset="0"/>
                        </a:rPr>
                        <a:t>7,7</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ru-RU" sz="1800" b="0" i="0" u="none" strike="noStrike" dirty="0">
                          <a:solidFill>
                            <a:srgbClr val="1F497D"/>
                          </a:solidFill>
                          <a:effectLst/>
                          <a:latin typeface="Arial Narrow" panose="020B0606020202030204" pitchFamily="34" charset="0"/>
                        </a:rPr>
                        <a:t>6,2</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7,7</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6,2</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100,0</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100,0</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3"/>
                  </a:ext>
                </a:extLst>
              </a:tr>
              <a:tr h="268108">
                <a:tc>
                  <a:txBody>
                    <a:bodyPr/>
                    <a:lstStyle/>
                    <a:p>
                      <a:pPr algn="l" rtl="0" fontAlgn="t"/>
                      <a:r>
                        <a:rPr lang="ru-RU" sz="1500" b="0" i="0" u="none" strike="noStrike" dirty="0">
                          <a:solidFill>
                            <a:srgbClr val="000000"/>
                          </a:solidFill>
                          <a:effectLst/>
                          <a:latin typeface="Arial Narrow" panose="020B0606020202030204" pitchFamily="34" charset="0"/>
                        </a:rPr>
                        <a:t>Министерство лесного хозяйства </a:t>
                      </a:r>
                    </a:p>
                  </a:txBody>
                  <a:tcPr marL="72000" marR="72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ru-RU" sz="1800" b="0" i="0" u="none" strike="noStrike" dirty="0">
                          <a:solidFill>
                            <a:srgbClr val="1F497D"/>
                          </a:solidFill>
                          <a:effectLst/>
                          <a:latin typeface="Arial Narrow" panose="020B0606020202030204" pitchFamily="34" charset="0"/>
                        </a:rPr>
                        <a:t>187,1</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ru-RU" sz="1800" b="0" i="0" u="none" strike="noStrike" dirty="0">
                          <a:solidFill>
                            <a:srgbClr val="1F497D"/>
                          </a:solidFill>
                          <a:effectLst/>
                          <a:latin typeface="Arial Narrow" panose="020B0606020202030204" pitchFamily="34" charset="0"/>
                        </a:rPr>
                        <a:t>187,1</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168,3</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168</a:t>
                      </a:r>
                      <a:r>
                        <a:rPr lang="ru-RU" sz="1800" b="0" i="0" u="none" strike="noStrike" dirty="0">
                          <a:solidFill>
                            <a:srgbClr val="1F497D"/>
                          </a:solidFill>
                          <a:effectLst/>
                          <a:latin typeface="Arial Narrow" panose="020B0606020202030204" pitchFamily="34" charset="0"/>
                        </a:rPr>
                        <a:t>,</a:t>
                      </a:r>
                      <a:r>
                        <a:rPr lang="en-US" sz="1800" b="0" i="0" u="none" strike="noStrike" dirty="0">
                          <a:solidFill>
                            <a:srgbClr val="1F497D"/>
                          </a:solidFill>
                          <a:effectLst/>
                          <a:latin typeface="Arial Narrow" panose="020B0606020202030204" pitchFamily="34" charset="0"/>
                        </a:rPr>
                        <a:t>3</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89,9</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89,9</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008315531"/>
                  </a:ext>
                </a:extLst>
              </a:tr>
              <a:tr h="266746">
                <a:tc>
                  <a:txBody>
                    <a:bodyPr/>
                    <a:lstStyle/>
                    <a:p>
                      <a:pPr algn="l" rtl="0" fontAlgn="t"/>
                      <a:r>
                        <a:rPr lang="ru-RU" sz="1500" b="0" i="0" u="none" strike="noStrike" dirty="0">
                          <a:solidFill>
                            <a:srgbClr val="000000"/>
                          </a:solidFill>
                          <a:effectLst/>
                          <a:latin typeface="Arial Narrow" panose="020B0606020202030204" pitchFamily="34" charset="0"/>
                        </a:rPr>
                        <a:t>Министерство экономики</a:t>
                      </a:r>
                    </a:p>
                  </a:txBody>
                  <a:tcPr marL="72000" marR="72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ru-RU" sz="1800" b="0" i="0" u="none" strike="noStrike" dirty="0">
                          <a:solidFill>
                            <a:srgbClr val="1F497D"/>
                          </a:solidFill>
                          <a:effectLst/>
                          <a:latin typeface="Arial Narrow" panose="020B0606020202030204" pitchFamily="34" charset="0"/>
                        </a:rPr>
                        <a:t>249,1</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ru-RU" sz="1800" b="0" i="0" u="none" strike="noStrike" dirty="0">
                          <a:solidFill>
                            <a:srgbClr val="1F497D"/>
                          </a:solidFill>
                          <a:effectLst/>
                          <a:latin typeface="Arial Narrow" panose="020B0606020202030204" pitchFamily="34" charset="0"/>
                        </a:rPr>
                        <a:t>201,7</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168,3</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136,3</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67,6</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67,6</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4"/>
                  </a:ext>
                </a:extLst>
              </a:tr>
              <a:tr h="268108">
                <a:tc>
                  <a:txBody>
                    <a:bodyPr/>
                    <a:lstStyle/>
                    <a:p>
                      <a:pPr algn="l" rtl="0" fontAlgn="t"/>
                      <a:r>
                        <a:rPr lang="ru-RU" sz="1500" b="0" i="0" u="none" strike="noStrike" dirty="0">
                          <a:solidFill>
                            <a:srgbClr val="000000"/>
                          </a:solidFill>
                          <a:effectLst/>
                          <a:latin typeface="Arial Narrow" panose="020B0606020202030204" pitchFamily="34" charset="0"/>
                        </a:rPr>
                        <a:t>Министерство спорта</a:t>
                      </a:r>
                    </a:p>
                  </a:txBody>
                  <a:tcPr marL="72000" marR="72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ru-RU" sz="1800" b="0" i="0" u="none" strike="noStrike" dirty="0">
                          <a:solidFill>
                            <a:srgbClr val="1F497D"/>
                          </a:solidFill>
                          <a:effectLst/>
                          <a:latin typeface="Arial Narrow" panose="020B0606020202030204" pitchFamily="34" charset="0"/>
                        </a:rPr>
                        <a:t>64,5</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ru-RU" sz="1800" b="0" i="0" u="none" strike="noStrike" dirty="0">
                          <a:solidFill>
                            <a:srgbClr val="1F497D"/>
                          </a:solidFill>
                          <a:effectLst/>
                          <a:latin typeface="Arial Narrow" panose="020B0606020202030204" pitchFamily="34" charset="0"/>
                        </a:rPr>
                        <a:t>41,7</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36,7</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22,9</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57,0</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55,0</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5"/>
                  </a:ext>
                </a:extLst>
              </a:tr>
              <a:tr h="268108">
                <a:tc>
                  <a:txBody>
                    <a:bodyPr/>
                    <a:lstStyle/>
                    <a:p>
                      <a:pPr algn="l" rtl="0" fontAlgn="t"/>
                      <a:r>
                        <a:rPr lang="ru-RU" sz="1500" b="0" i="0" u="none" strike="noStrike" dirty="0">
                          <a:solidFill>
                            <a:srgbClr val="000000"/>
                          </a:solidFill>
                          <a:effectLst/>
                          <a:latin typeface="Arial Narrow" panose="020B0606020202030204" pitchFamily="34" charset="0"/>
                        </a:rPr>
                        <a:t>Министерство промышленности и торговли </a:t>
                      </a:r>
                    </a:p>
                  </a:txBody>
                  <a:tcPr marL="72000" marR="72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ru-RU" sz="1800" b="0" i="0" u="none" strike="noStrike" dirty="0">
                          <a:solidFill>
                            <a:srgbClr val="1F497D"/>
                          </a:solidFill>
                          <a:effectLst/>
                          <a:latin typeface="Arial Narrow" panose="020B0606020202030204" pitchFamily="34" charset="0"/>
                        </a:rPr>
                        <a:t>71,7</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ru-RU" sz="1800" b="0" i="0" u="none" strike="noStrike" dirty="0">
                          <a:solidFill>
                            <a:srgbClr val="1F497D"/>
                          </a:solidFill>
                          <a:effectLst/>
                          <a:latin typeface="Arial Narrow" panose="020B0606020202030204" pitchFamily="34" charset="0"/>
                        </a:rPr>
                        <a:t>71,7</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35,8</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35,8</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50</a:t>
                      </a:r>
                      <a:r>
                        <a:rPr lang="ru-RU" sz="1800" b="0" i="0" u="none" strike="noStrike" dirty="0">
                          <a:solidFill>
                            <a:srgbClr val="1F497D"/>
                          </a:solidFill>
                          <a:effectLst/>
                          <a:latin typeface="Arial Narrow" panose="020B0606020202030204" pitchFamily="34" charset="0"/>
                        </a:rPr>
                        <a:t>,0</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50</a:t>
                      </a:r>
                      <a:r>
                        <a:rPr lang="ru-RU" sz="1800" b="0" i="0" u="none" strike="noStrike" dirty="0">
                          <a:solidFill>
                            <a:srgbClr val="1F497D"/>
                          </a:solidFill>
                          <a:effectLst/>
                          <a:latin typeface="Arial Narrow" panose="020B0606020202030204" pitchFamily="34" charset="0"/>
                        </a:rPr>
                        <a:t>,0</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6"/>
                  </a:ext>
                </a:extLst>
              </a:tr>
              <a:tr h="268108">
                <a:tc>
                  <a:txBody>
                    <a:bodyPr/>
                    <a:lstStyle/>
                    <a:p>
                      <a:pPr algn="l" rtl="0" fontAlgn="t"/>
                      <a:r>
                        <a:rPr lang="ru-RU" sz="1500" b="0" i="0" u="none" strike="noStrike" dirty="0">
                          <a:solidFill>
                            <a:srgbClr val="000000"/>
                          </a:solidFill>
                          <a:effectLst/>
                          <a:latin typeface="Arial Narrow" panose="020B0606020202030204" pitchFamily="34" charset="0"/>
                        </a:rPr>
                        <a:t>Министерство культуры</a:t>
                      </a:r>
                    </a:p>
                  </a:txBody>
                  <a:tcPr marL="72000" marR="72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ru-RU" sz="1800" b="0" i="0" u="none" strike="noStrike" dirty="0">
                          <a:solidFill>
                            <a:srgbClr val="1F497D"/>
                          </a:solidFill>
                          <a:effectLst/>
                          <a:latin typeface="Arial Narrow" panose="020B0606020202030204" pitchFamily="34" charset="0"/>
                        </a:rPr>
                        <a:t>32,9</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ru-RU" sz="1800" b="0" i="0" u="none" strike="noStrike" dirty="0">
                          <a:solidFill>
                            <a:srgbClr val="1F497D"/>
                          </a:solidFill>
                          <a:effectLst/>
                          <a:latin typeface="Arial Narrow" panose="020B0606020202030204" pitchFamily="34" charset="0"/>
                        </a:rPr>
                        <a:t>9,8</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14</a:t>
                      </a:r>
                      <a:r>
                        <a:rPr lang="ru-RU" sz="1800" b="0" i="0" u="none" strike="noStrike" dirty="0">
                          <a:solidFill>
                            <a:srgbClr val="1F497D"/>
                          </a:solidFill>
                          <a:effectLst/>
                          <a:latin typeface="Arial Narrow" panose="020B0606020202030204" pitchFamily="34" charset="0"/>
                        </a:rPr>
                        <a:t>,0</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ru-RU" sz="1800" b="0" i="0" u="none" strike="noStrike" dirty="0">
                          <a:solidFill>
                            <a:srgbClr val="1F497D"/>
                          </a:solidFill>
                          <a:effectLst/>
                          <a:latin typeface="Arial Narrow" panose="020B0606020202030204" pitchFamily="34" charset="0"/>
                        </a:rPr>
                        <a:t>0,0</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42,6</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ru-RU" sz="1800" b="0" i="0" u="none" strike="noStrike" dirty="0">
                          <a:solidFill>
                            <a:srgbClr val="1F497D"/>
                          </a:solidFill>
                          <a:effectLst/>
                          <a:latin typeface="Arial Narrow" panose="020B0606020202030204" pitchFamily="34" charset="0"/>
                        </a:rPr>
                        <a:t>0,0</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7"/>
                  </a:ext>
                </a:extLst>
              </a:tr>
              <a:tr h="446846">
                <a:tc>
                  <a:txBody>
                    <a:bodyPr/>
                    <a:lstStyle/>
                    <a:p>
                      <a:pPr algn="l" rtl="0" fontAlgn="t"/>
                      <a:r>
                        <a:rPr lang="ru-RU" sz="1500" b="0" i="0" u="none" strike="noStrike" dirty="0">
                          <a:solidFill>
                            <a:srgbClr val="000000"/>
                          </a:solidFill>
                          <a:effectLst/>
                          <a:latin typeface="Arial Narrow" panose="020B0606020202030204" pitchFamily="34" charset="0"/>
                        </a:rPr>
                        <a:t>Министерство труда, занятости и социальной защиты</a:t>
                      </a:r>
                    </a:p>
                  </a:txBody>
                  <a:tcPr marL="72000" marR="72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6 024,0</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4 570,0</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2 349,1</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1 762,8</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39,0</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38,6</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8"/>
                  </a:ext>
                </a:extLst>
              </a:tr>
              <a:tr h="268108">
                <a:tc>
                  <a:txBody>
                    <a:bodyPr/>
                    <a:lstStyle/>
                    <a:p>
                      <a:pPr algn="l" rtl="0" fontAlgn="t"/>
                      <a:r>
                        <a:rPr lang="ru-RU" sz="1500" b="0" i="0" u="none" strike="noStrike" dirty="0">
                          <a:solidFill>
                            <a:srgbClr val="000000"/>
                          </a:solidFill>
                          <a:effectLst/>
                          <a:latin typeface="Arial Narrow" panose="020B0606020202030204" pitchFamily="34" charset="0"/>
                        </a:rPr>
                        <a:t>Министерство строительства, архитектуры и жилищно-коммунального хозяйства </a:t>
                      </a:r>
                    </a:p>
                  </a:txBody>
                  <a:tcPr marL="72000" marR="72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8 733,2</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6 524,6</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2 134,2</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1 565,0</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24,4</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24,0</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9"/>
                  </a:ext>
                </a:extLst>
              </a:tr>
              <a:tr h="268108">
                <a:tc>
                  <a:txBody>
                    <a:bodyPr/>
                    <a:lstStyle/>
                    <a:p>
                      <a:pPr algn="l" rtl="0" fontAlgn="t"/>
                      <a:r>
                        <a:rPr lang="ru-RU" sz="1500" b="0" i="0" u="none" strike="noStrike" dirty="0">
                          <a:solidFill>
                            <a:srgbClr val="000000"/>
                          </a:solidFill>
                          <a:effectLst/>
                          <a:latin typeface="Arial Narrow" panose="020B0606020202030204" pitchFamily="34" charset="0"/>
                        </a:rPr>
                        <a:t>Министерство здравоохранения </a:t>
                      </a:r>
                    </a:p>
                  </a:txBody>
                  <a:tcPr marL="72000" marR="72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ru-RU" sz="1800" b="0" i="0" u="none" strike="noStrike" dirty="0">
                          <a:solidFill>
                            <a:srgbClr val="1F497D"/>
                          </a:solidFill>
                          <a:effectLst/>
                          <a:latin typeface="Arial Narrow" panose="020B0606020202030204" pitchFamily="34" charset="0"/>
                        </a:rPr>
                        <a:t>1 9</a:t>
                      </a:r>
                      <a:r>
                        <a:rPr lang="en-US" sz="1800" b="0" i="0" u="none" strike="noStrike" dirty="0">
                          <a:solidFill>
                            <a:srgbClr val="1F497D"/>
                          </a:solidFill>
                          <a:effectLst/>
                          <a:latin typeface="Arial Narrow" panose="020B0606020202030204" pitchFamily="34" charset="0"/>
                        </a:rPr>
                        <a:t>99,6</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905,2</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446,1</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29,5</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22,3</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3,3</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10"/>
                  </a:ext>
                </a:extLst>
              </a:tr>
              <a:tr h="268108">
                <a:tc>
                  <a:txBody>
                    <a:bodyPr/>
                    <a:lstStyle/>
                    <a:p>
                      <a:pPr algn="l" rtl="0" fontAlgn="t"/>
                      <a:r>
                        <a:rPr lang="ru-RU" sz="1500" b="0" i="0" u="none" strike="noStrike" dirty="0">
                          <a:solidFill>
                            <a:srgbClr val="000000"/>
                          </a:solidFill>
                          <a:effectLst/>
                          <a:latin typeface="Arial Narrow" panose="020B0606020202030204" pitchFamily="34" charset="0"/>
                        </a:rPr>
                        <a:t>Министерство экологии и природных ресурсов</a:t>
                      </a:r>
                    </a:p>
                  </a:txBody>
                  <a:tcPr marL="72000" marR="72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99,2</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99,2</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16,3</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16,3</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16,5</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16,5</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11"/>
                  </a:ext>
                </a:extLst>
              </a:tr>
              <a:tr h="268108">
                <a:tc>
                  <a:txBody>
                    <a:bodyPr/>
                    <a:lstStyle/>
                    <a:p>
                      <a:pPr algn="l" rtl="0" fontAlgn="t"/>
                      <a:r>
                        <a:rPr lang="ru-RU" sz="1500" b="0" i="0" u="none" strike="noStrike" dirty="0">
                          <a:solidFill>
                            <a:srgbClr val="000000"/>
                          </a:solidFill>
                          <a:effectLst/>
                          <a:latin typeface="Arial Narrow" panose="020B0606020202030204" pitchFamily="34" charset="0"/>
                        </a:rPr>
                        <a:t>Министерство транспорта и дорожного хозяйства</a:t>
                      </a:r>
                    </a:p>
                  </a:txBody>
                  <a:tcPr marL="72000" marR="72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ru-RU" sz="1800" b="0" i="0" u="none" strike="noStrike" dirty="0">
                          <a:solidFill>
                            <a:srgbClr val="1F497D"/>
                          </a:solidFill>
                          <a:effectLst/>
                          <a:latin typeface="Arial Narrow" panose="020B0606020202030204" pitchFamily="34" charset="0"/>
                        </a:rPr>
                        <a:t>12 556,7</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ru-RU" sz="1800" b="0" i="0" u="none" strike="noStrike" dirty="0">
                          <a:solidFill>
                            <a:srgbClr val="1F497D"/>
                          </a:solidFill>
                          <a:effectLst/>
                          <a:latin typeface="Arial Narrow" panose="020B0606020202030204" pitchFamily="34" charset="0"/>
                        </a:rPr>
                        <a:t>9 482,0</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1 905,5</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905,2</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15,2</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9,5</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12"/>
                  </a:ext>
                </a:extLst>
              </a:tr>
              <a:tr h="446846">
                <a:tc>
                  <a:txBody>
                    <a:bodyPr/>
                    <a:lstStyle/>
                    <a:p>
                      <a:pPr algn="l" rtl="0" fontAlgn="t"/>
                      <a:r>
                        <a:rPr lang="ru-RU" sz="1500" b="0" i="0" u="none" strike="noStrike" dirty="0">
                          <a:solidFill>
                            <a:srgbClr val="000000"/>
                          </a:solidFill>
                          <a:effectLst/>
                          <a:latin typeface="Arial Narrow" panose="020B0606020202030204" pitchFamily="34" charset="0"/>
                        </a:rPr>
                        <a:t>Министерство цифрового развития государственного управления, информационных технологий и связи </a:t>
                      </a:r>
                    </a:p>
                  </a:txBody>
                  <a:tcPr marL="72000" marR="72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ru-RU" sz="1800" b="0" i="0" u="none" strike="noStrike" dirty="0">
                          <a:solidFill>
                            <a:srgbClr val="1F497D"/>
                          </a:solidFill>
                          <a:effectLst/>
                          <a:latin typeface="Arial Narrow" panose="020B0606020202030204" pitchFamily="34" charset="0"/>
                        </a:rPr>
                        <a:t>90,9</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ru-RU" sz="1800" b="0" i="0" u="none" strike="noStrike" dirty="0">
                          <a:solidFill>
                            <a:srgbClr val="1F497D"/>
                          </a:solidFill>
                          <a:effectLst/>
                          <a:latin typeface="Arial Narrow" panose="020B0606020202030204" pitchFamily="34" charset="0"/>
                        </a:rPr>
                        <a:t>30,0</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10,8</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0,0</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11,9</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ru-RU" sz="1800" b="0" i="0" u="none" strike="noStrike" dirty="0">
                          <a:solidFill>
                            <a:srgbClr val="1F497D"/>
                          </a:solidFill>
                          <a:effectLst/>
                          <a:latin typeface="Arial Narrow" panose="020B0606020202030204" pitchFamily="34" charset="0"/>
                        </a:rPr>
                        <a:t>0,0</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13"/>
                  </a:ext>
                </a:extLst>
              </a:tr>
              <a:tr h="268108">
                <a:tc>
                  <a:txBody>
                    <a:bodyPr/>
                    <a:lstStyle/>
                    <a:p>
                      <a:pPr algn="l" rtl="0" fontAlgn="t"/>
                      <a:r>
                        <a:rPr lang="ru-RU" sz="1500" b="0" i="0" u="none" strike="noStrike" dirty="0">
                          <a:solidFill>
                            <a:srgbClr val="000000"/>
                          </a:solidFill>
                          <a:effectLst/>
                          <a:latin typeface="Arial Narrow" panose="020B0606020202030204" pitchFamily="34" charset="0"/>
                        </a:rPr>
                        <a:t>Министерство образования и науки </a:t>
                      </a:r>
                    </a:p>
                  </a:txBody>
                  <a:tcPr marL="72000" marR="72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ru-RU" sz="1800" b="0" i="0" u="none" strike="noStrike" dirty="0">
                          <a:solidFill>
                            <a:srgbClr val="1F497D"/>
                          </a:solidFill>
                          <a:effectLst/>
                          <a:latin typeface="Arial Narrow" panose="020B0606020202030204" pitchFamily="34" charset="0"/>
                        </a:rPr>
                        <a:t>284,4</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ru-RU" sz="1800" b="0" i="0" u="none" strike="noStrike" dirty="0">
                          <a:solidFill>
                            <a:srgbClr val="1F497D"/>
                          </a:solidFill>
                          <a:effectLst/>
                          <a:latin typeface="Arial Narrow" panose="020B0606020202030204" pitchFamily="34" charset="0"/>
                        </a:rPr>
                        <a:t>214,1</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10</a:t>
                      </a:r>
                      <a:r>
                        <a:rPr lang="ru-RU" sz="1800" b="0" i="0" u="none" strike="noStrike" dirty="0">
                          <a:solidFill>
                            <a:srgbClr val="1F497D"/>
                          </a:solidFill>
                          <a:effectLst/>
                          <a:latin typeface="Arial Narrow" panose="020B0606020202030204" pitchFamily="34" charset="0"/>
                        </a:rPr>
                        <a:t>,</a:t>
                      </a:r>
                      <a:r>
                        <a:rPr lang="en-US" sz="1800" b="0" i="0" u="none" strike="noStrike" dirty="0">
                          <a:solidFill>
                            <a:srgbClr val="1F497D"/>
                          </a:solidFill>
                          <a:effectLst/>
                          <a:latin typeface="Arial Narrow" panose="020B0606020202030204" pitchFamily="34" charset="0"/>
                        </a:rPr>
                        <a:t>1</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1,4</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3,5</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en-US" sz="1800" b="0" i="0" u="none" strike="noStrike" dirty="0">
                          <a:solidFill>
                            <a:srgbClr val="1F497D"/>
                          </a:solidFill>
                          <a:effectLst/>
                          <a:latin typeface="Arial Narrow" panose="020B0606020202030204" pitchFamily="34" charset="0"/>
                        </a:rPr>
                        <a:t>0,6</a:t>
                      </a:r>
                      <a:endParaRPr lang="ru-RU" sz="1800" b="0" i="0" u="none" strike="noStrike" dirty="0">
                        <a:solidFill>
                          <a:srgbClr val="1F497D"/>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14"/>
                  </a:ext>
                </a:extLst>
              </a:tr>
              <a:tr h="493728">
                <a:tc>
                  <a:txBody>
                    <a:bodyPr/>
                    <a:lstStyle/>
                    <a:p>
                      <a:pPr algn="l" rtl="0" fontAlgn="t"/>
                      <a:r>
                        <a:rPr lang="ru-RU" sz="1500" b="0" i="0" u="none" strike="noStrike" dirty="0">
                          <a:solidFill>
                            <a:srgbClr val="000000"/>
                          </a:solidFill>
                          <a:effectLst/>
                          <a:latin typeface="Arial Narrow" panose="020B0606020202030204" pitchFamily="34" charset="0"/>
                        </a:rPr>
                        <a:t>Министерство сельского хозяйства и продовольствия</a:t>
                      </a:r>
                    </a:p>
                  </a:txBody>
                  <a:tcPr marL="72000" marR="72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ru-RU" sz="1800" b="0" i="0" u="none" strike="noStrike" dirty="0">
                          <a:solidFill>
                            <a:srgbClr val="1F497D"/>
                          </a:solidFill>
                          <a:effectLst/>
                          <a:latin typeface="Arial Narrow" panose="020B0606020202030204" pitchFamily="34" charset="0"/>
                        </a:rPr>
                        <a:t>519,6</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ru-RU" sz="1800" b="0" i="0" u="none" strike="noStrike" dirty="0">
                          <a:solidFill>
                            <a:srgbClr val="1F497D"/>
                          </a:solidFill>
                          <a:effectLst/>
                          <a:latin typeface="Arial Narrow" panose="020B0606020202030204" pitchFamily="34" charset="0"/>
                        </a:rPr>
                        <a:t>420,9</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ru-RU" sz="1800" b="0" i="0" u="none" strike="noStrike" dirty="0">
                          <a:solidFill>
                            <a:srgbClr val="1F497D"/>
                          </a:solidFill>
                          <a:effectLst/>
                          <a:latin typeface="Arial Narrow" panose="020B0606020202030204" pitchFamily="34" charset="0"/>
                        </a:rPr>
                        <a:t>0,0</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ru-RU" sz="1800" b="0" i="0" u="none" strike="noStrike" dirty="0">
                          <a:solidFill>
                            <a:srgbClr val="1F497D"/>
                          </a:solidFill>
                          <a:effectLst/>
                          <a:latin typeface="Arial Narrow" panose="020B0606020202030204" pitchFamily="34" charset="0"/>
                        </a:rPr>
                        <a:t>0,0</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ru-RU" sz="1800" b="0" i="0" u="none" strike="noStrike" dirty="0">
                          <a:solidFill>
                            <a:srgbClr val="1F497D"/>
                          </a:solidFill>
                          <a:effectLst/>
                          <a:latin typeface="Arial Narrow" panose="020B0606020202030204" pitchFamily="34" charset="0"/>
                        </a:rPr>
                        <a:t>0,0</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rtl="0" fontAlgn="t"/>
                      <a:r>
                        <a:rPr lang="ru-RU" sz="1800" b="0" i="0" u="none" strike="noStrike" dirty="0">
                          <a:solidFill>
                            <a:srgbClr val="1F497D"/>
                          </a:solidFill>
                          <a:effectLst/>
                          <a:latin typeface="Arial Narrow" panose="020B0606020202030204" pitchFamily="34" charset="0"/>
                        </a:rPr>
                        <a:t>0,0</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771838002"/>
      </p:ext>
    </p:extLst>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4"/>
          </p:nvPr>
        </p:nvSpPr>
        <p:spPr/>
        <p:txBody>
          <a:bodyPr>
            <a:noAutofit/>
          </a:bodyPr>
          <a:lstStyle/>
          <a:p>
            <a:r>
              <a:rPr lang="ru-RU" dirty="0"/>
              <a:t>Доходы от оказания платных услуг</a:t>
            </a:r>
          </a:p>
        </p:txBody>
      </p:sp>
      <p:graphicFrame>
        <p:nvGraphicFramePr>
          <p:cNvPr id="3" name="Диаграмма 2"/>
          <p:cNvGraphicFramePr/>
          <p:nvPr>
            <p:extLst>
              <p:ext uri="{D42A27DB-BD31-4B8C-83A1-F6EECF244321}">
                <p14:modId xmlns:p14="http://schemas.microsoft.com/office/powerpoint/2010/main" val="3857432034"/>
              </p:ext>
            </p:extLst>
          </p:nvPr>
        </p:nvGraphicFramePr>
        <p:xfrm>
          <a:off x="772159" y="1512736"/>
          <a:ext cx="11286949" cy="51911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905410" y="835928"/>
            <a:ext cx="1920046" cy="461665"/>
          </a:xfrm>
          <a:prstGeom prst="rect">
            <a:avLst/>
          </a:prstGeom>
          <a:noFill/>
        </p:spPr>
        <p:txBody>
          <a:bodyPr wrap="square" rtlCol="0">
            <a:spAutoFit/>
          </a:bodyPr>
          <a:lstStyle/>
          <a:p>
            <a:r>
              <a:rPr lang="ru-RU" sz="2400" b="1" u="sng" dirty="0">
                <a:solidFill>
                  <a:srgbClr val="6C7B90"/>
                </a:solidFill>
                <a:latin typeface="Arial Narrow" pitchFamily="34" charset="0"/>
                <a:cs typeface="Arial" panose="020B0604020202020204" pitchFamily="34" charset="0"/>
              </a:rPr>
              <a:t>млн. рублей</a:t>
            </a:r>
            <a:endParaRPr lang="ru-RU" sz="2400" b="1" dirty="0">
              <a:solidFill>
                <a:srgbClr val="6C7B90"/>
              </a:solidFill>
              <a:latin typeface="Arial Narrow" pitchFamily="34" charset="0"/>
              <a:cs typeface="Arial" panose="020B0604020202020204" pitchFamily="34" charset="0"/>
            </a:endParaRPr>
          </a:p>
        </p:txBody>
      </p:sp>
    </p:spTree>
    <p:extLst>
      <p:ext uri="{BB962C8B-B14F-4D97-AF65-F5344CB8AC3E}">
        <p14:creationId xmlns:p14="http://schemas.microsoft.com/office/powerpoint/2010/main" val="29828061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wipe(down)">
                                      <p:cBhvr>
                                        <p:cTn id="7" dur="400"/>
                                        <p:tgtEl>
                                          <p:spTgt spid="3">
                                            <p:graphicEl>
                                              <a:chart seriesIdx="-4" categoryIdx="0" bldStep="category"/>
                                            </p:graphicEl>
                                          </p:spTgt>
                                        </p:tgtEl>
                                      </p:cBhvr>
                                    </p:animEffect>
                                  </p:childTnLst>
                                </p:cTn>
                              </p:par>
                            </p:childTnLst>
                          </p:cTn>
                        </p:par>
                        <p:par>
                          <p:cTn id="8" fill="hold">
                            <p:stCondLst>
                              <p:cond delay="400"/>
                            </p:stCondLst>
                            <p:childTnLst>
                              <p:par>
                                <p:cTn id="9" presetID="22" presetClass="entr" presetSubtype="4" fill="hold" grpId="0" nodeType="afterEffect">
                                  <p:stCondLst>
                                    <p:cond delay="0"/>
                                  </p:stCondLst>
                                  <p:childTnLst>
                                    <p:set>
                                      <p:cBhvr>
                                        <p:cTn id="10"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wipe(down)">
                                      <p:cBhvr>
                                        <p:cTn id="11" dur="400"/>
                                        <p:tgtEl>
                                          <p:spTgt spid="3">
                                            <p:graphicEl>
                                              <a:chart seriesIdx="-4" categoryIdx="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animBg="0"/>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4"/>
          </p:nvPr>
        </p:nvSpPr>
        <p:spPr>
          <a:xfrm>
            <a:off x="937260" y="46039"/>
            <a:ext cx="11121847" cy="574747"/>
          </a:xfrm>
        </p:spPr>
        <p:txBody>
          <a:bodyPr>
            <a:noAutofit/>
          </a:bodyPr>
          <a:lstStyle/>
          <a:p>
            <a:r>
              <a:rPr lang="ru-RU" dirty="0"/>
              <a:t>Направление средств от оказания платных </a:t>
            </a:r>
            <a:br>
              <a:rPr lang="en-US" dirty="0"/>
            </a:br>
            <a:r>
              <a:rPr lang="ru-RU" dirty="0"/>
              <a:t>услуг на выплату заработной платы</a:t>
            </a:r>
          </a:p>
        </p:txBody>
      </p:sp>
      <p:graphicFrame>
        <p:nvGraphicFramePr>
          <p:cNvPr id="3" name="Диаграмма 2"/>
          <p:cNvGraphicFramePr/>
          <p:nvPr>
            <p:extLst>
              <p:ext uri="{D42A27DB-BD31-4B8C-83A1-F6EECF244321}">
                <p14:modId xmlns:p14="http://schemas.microsoft.com/office/powerpoint/2010/main" val="604699326"/>
              </p:ext>
            </p:extLst>
          </p:nvPr>
        </p:nvGraphicFramePr>
        <p:xfrm>
          <a:off x="802639" y="1512736"/>
          <a:ext cx="11256469" cy="51911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802639" y="944986"/>
            <a:ext cx="192004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sng" strike="noStrike" kern="1200" cap="none" spc="0" normalizeH="0" baseline="0" noProof="0" dirty="0">
                <a:ln>
                  <a:noFill/>
                </a:ln>
                <a:solidFill>
                  <a:srgbClr val="6C7B90"/>
                </a:solidFill>
                <a:effectLst/>
                <a:uLnTx/>
                <a:uFillTx/>
                <a:latin typeface="Arial Narrow" pitchFamily="34" charset="0"/>
                <a:ea typeface="+mn-ea"/>
                <a:cs typeface="Arial" panose="020B0604020202020204" pitchFamily="34" charset="0"/>
              </a:rPr>
              <a:t>млн. рублей</a:t>
            </a:r>
            <a:endParaRPr kumimoji="0" lang="ru-RU" sz="2400" b="1" i="0" u="none" strike="noStrike" kern="1200" cap="none" spc="0" normalizeH="0" baseline="0" noProof="0" dirty="0">
              <a:ln>
                <a:noFill/>
              </a:ln>
              <a:solidFill>
                <a:srgbClr val="6C7B90"/>
              </a:solidFill>
              <a:effectLst/>
              <a:uLnTx/>
              <a:uFillTx/>
              <a:latin typeface="Arial Narrow" pitchFamily="34" charset="0"/>
              <a:ea typeface="+mn-ea"/>
              <a:cs typeface="Arial" panose="020B0604020202020204" pitchFamily="34" charset="0"/>
            </a:endParaRPr>
          </a:p>
        </p:txBody>
      </p:sp>
    </p:spTree>
    <p:extLst>
      <p:ext uri="{BB962C8B-B14F-4D97-AF65-F5344CB8AC3E}">
        <p14:creationId xmlns:p14="http://schemas.microsoft.com/office/powerpoint/2010/main" val="28934159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wipe(down)">
                                      <p:cBhvr>
                                        <p:cTn id="7" dur="400"/>
                                        <p:tgtEl>
                                          <p:spTgt spid="3">
                                            <p:graphicEl>
                                              <a:chart seriesIdx="-4" categoryIdx="0" bldStep="category"/>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wipe(down)">
                                      <p:cBhvr>
                                        <p:cTn id="10" dur="400"/>
                                        <p:tgtEl>
                                          <p:spTgt spid="3">
                                            <p:graphicEl>
                                              <a:chart seriesIdx="-4" categoryIdx="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animBg="0"/>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4"/>
          </p:nvPr>
        </p:nvSpPr>
        <p:spPr>
          <a:xfrm>
            <a:off x="914399" y="46039"/>
            <a:ext cx="11074402" cy="1142681"/>
          </a:xfrm>
        </p:spPr>
        <p:txBody>
          <a:bodyPr>
            <a:normAutofit/>
          </a:bodyPr>
          <a:lstStyle/>
          <a:p>
            <a:r>
              <a:rPr lang="ru-RU" sz="2400" dirty="0"/>
              <a:t>Министерства, ведомства с высоким уровнем сбора доходов </a:t>
            </a:r>
            <a:br>
              <a:rPr lang="ru-RU" sz="2400" dirty="0"/>
            </a:br>
            <a:r>
              <a:rPr lang="ru-RU" sz="2400" dirty="0"/>
              <a:t>от оказания платных услуг за </a:t>
            </a:r>
            <a:r>
              <a:rPr lang="en-US" sz="2400" dirty="0"/>
              <a:t>I</a:t>
            </a:r>
            <a:r>
              <a:rPr lang="ru-RU" sz="2400" dirty="0"/>
              <a:t> полугодие 2021 года</a:t>
            </a:r>
          </a:p>
          <a:p>
            <a:endParaRPr lang="ru-RU" sz="1800" dirty="0"/>
          </a:p>
        </p:txBody>
      </p:sp>
      <p:graphicFrame>
        <p:nvGraphicFramePr>
          <p:cNvPr id="3" name="Таблица 2">
            <a:extLst>
              <a:ext uri="{FF2B5EF4-FFF2-40B4-BE49-F238E27FC236}">
                <a16:creationId xmlns:a16="http://schemas.microsoft.com/office/drawing/2014/main" id="{5CC8152A-1A1D-4AB4-A128-50BF663FE2AA}"/>
              </a:ext>
            </a:extLst>
          </p:cNvPr>
          <p:cNvGraphicFramePr>
            <a:graphicFrameLocks noGrp="1"/>
          </p:cNvGraphicFramePr>
          <p:nvPr>
            <p:extLst>
              <p:ext uri="{D42A27DB-BD31-4B8C-83A1-F6EECF244321}">
                <p14:modId xmlns:p14="http://schemas.microsoft.com/office/powerpoint/2010/main" val="274134966"/>
              </p:ext>
            </p:extLst>
          </p:nvPr>
        </p:nvGraphicFramePr>
        <p:xfrm>
          <a:off x="914399" y="820883"/>
          <a:ext cx="11074402" cy="5920740"/>
        </p:xfrm>
        <a:graphic>
          <a:graphicData uri="http://schemas.openxmlformats.org/drawingml/2006/table">
            <a:tbl>
              <a:tblPr>
                <a:tableStyleId>{5C22544A-7EE6-4342-B048-85BDC9FD1C3A}</a:tableStyleId>
              </a:tblPr>
              <a:tblGrid>
                <a:gridCol w="7738411">
                  <a:extLst>
                    <a:ext uri="{9D8B030D-6E8A-4147-A177-3AD203B41FA5}">
                      <a16:colId xmlns:a16="http://schemas.microsoft.com/office/drawing/2014/main" val="3217902740"/>
                    </a:ext>
                  </a:extLst>
                </a:gridCol>
                <a:gridCol w="3335991">
                  <a:extLst>
                    <a:ext uri="{9D8B030D-6E8A-4147-A177-3AD203B41FA5}">
                      <a16:colId xmlns:a16="http://schemas.microsoft.com/office/drawing/2014/main" val="383630779"/>
                    </a:ext>
                  </a:extLst>
                </a:gridCol>
              </a:tblGrid>
              <a:tr h="168079">
                <a:tc>
                  <a:txBody>
                    <a:bodyPr/>
                    <a:lstStyle/>
                    <a:p>
                      <a:pPr algn="ctr" fontAlgn="ctr"/>
                      <a:r>
                        <a:rPr lang="ru-RU" sz="2000" b="1" u="none" strike="noStrike" kern="1200" dirty="0">
                          <a:solidFill>
                            <a:schemeClr val="bg1"/>
                          </a:solidFill>
                          <a:effectLst/>
                          <a:latin typeface="Arial Narrow" panose="020B0606020202030204" pitchFamily="34" charset="0"/>
                          <a:ea typeface="+mn-ea"/>
                          <a:cs typeface="+mn-cs"/>
                        </a:rPr>
                        <a:t>Министерство, ведомство Республики Татарстан</a:t>
                      </a:r>
                    </a:p>
                  </a:txBody>
                  <a:tcPr marL="7620" marR="762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3"/>
                    </a:solidFill>
                  </a:tcPr>
                </a:tc>
                <a:tc>
                  <a:txBody>
                    <a:bodyPr/>
                    <a:lstStyle/>
                    <a:p>
                      <a:pPr algn="ctr" fontAlgn="ctr"/>
                      <a:r>
                        <a:rPr lang="en-US" sz="2000" b="1" u="none" strike="noStrike" kern="1200" dirty="0">
                          <a:solidFill>
                            <a:schemeClr val="bg1"/>
                          </a:solidFill>
                          <a:effectLst/>
                          <a:latin typeface="Arial Narrow" panose="020B0606020202030204" pitchFamily="34" charset="0"/>
                          <a:ea typeface="+mn-ea"/>
                          <a:cs typeface="+mn-cs"/>
                        </a:rPr>
                        <a:t>% </a:t>
                      </a:r>
                      <a:r>
                        <a:rPr lang="ru-RU" sz="2000" b="1" u="none" strike="noStrike" kern="1200" dirty="0">
                          <a:solidFill>
                            <a:schemeClr val="bg1"/>
                          </a:solidFill>
                          <a:effectLst/>
                          <a:latin typeface="Arial Narrow" panose="020B0606020202030204" pitchFamily="34" charset="0"/>
                          <a:ea typeface="+mn-ea"/>
                          <a:cs typeface="+mn-cs"/>
                        </a:rPr>
                        <a:t>исполнения плана</a:t>
                      </a:r>
                    </a:p>
                  </a:txBody>
                  <a:tcPr marL="7620" marR="762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3"/>
                    </a:solidFill>
                  </a:tcPr>
                </a:tc>
                <a:extLst>
                  <a:ext uri="{0D108BD9-81ED-4DB2-BD59-A6C34878D82A}">
                    <a16:rowId xmlns:a16="http://schemas.microsoft.com/office/drawing/2014/main" val="403673266"/>
                  </a:ext>
                </a:extLst>
              </a:tr>
              <a:tr h="137207">
                <a:tc>
                  <a:txBody>
                    <a:bodyPr/>
                    <a:lstStyle/>
                    <a:p>
                      <a:pPr algn="l" fontAlgn="b"/>
                      <a:r>
                        <a:rPr lang="ru-RU" sz="1800" b="0" i="0" u="none" strike="noStrike" dirty="0">
                          <a:solidFill>
                            <a:srgbClr val="000000"/>
                          </a:solidFill>
                          <a:effectLst/>
                          <a:latin typeface="Arial Narrow" panose="020B0606020202030204" pitchFamily="34" charset="0"/>
                        </a:rPr>
                        <a:t>Министерство транспорта и дорожного хозяйства</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dirty="0">
                          <a:solidFill>
                            <a:schemeClr val="tx2"/>
                          </a:solidFill>
                          <a:effectLst/>
                          <a:latin typeface="Arial Narrow" panose="020B0606020202030204" pitchFamily="34" charset="0"/>
                        </a:rPr>
                        <a:t>206,3</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416978057"/>
                  </a:ext>
                </a:extLst>
              </a:tr>
              <a:tr h="239701">
                <a:tc>
                  <a:txBody>
                    <a:bodyPr/>
                    <a:lstStyle/>
                    <a:p>
                      <a:pPr algn="l" fontAlgn="b"/>
                      <a:r>
                        <a:rPr lang="ru-RU" sz="1800" b="0" i="0" u="none" strike="noStrike" dirty="0">
                          <a:solidFill>
                            <a:srgbClr val="000000"/>
                          </a:solidFill>
                          <a:effectLst/>
                          <a:latin typeface="Arial Narrow" panose="020B0606020202030204" pitchFamily="34" charset="0"/>
                        </a:rPr>
                        <a:t>Министерство строительства, архитектуры и</a:t>
                      </a:r>
                      <a:br>
                        <a:rPr lang="ru-RU" sz="1800" b="0" i="0" u="none" strike="noStrike" dirty="0">
                          <a:solidFill>
                            <a:srgbClr val="000000"/>
                          </a:solidFill>
                          <a:effectLst/>
                          <a:latin typeface="Arial Narrow" panose="020B0606020202030204" pitchFamily="34" charset="0"/>
                        </a:rPr>
                      </a:br>
                      <a:r>
                        <a:rPr lang="ru-RU" sz="1800" b="0" i="0" u="none" strike="noStrike" dirty="0">
                          <a:solidFill>
                            <a:srgbClr val="000000"/>
                          </a:solidFill>
                          <a:effectLst/>
                          <a:latin typeface="Arial Narrow" panose="020B0606020202030204" pitchFamily="34" charset="0"/>
                        </a:rPr>
                        <a:t>жилищно-коммунального хозяйства</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dirty="0">
                          <a:solidFill>
                            <a:schemeClr val="tx2"/>
                          </a:solidFill>
                          <a:effectLst/>
                          <a:latin typeface="Arial Narrow" panose="020B0606020202030204" pitchFamily="34" charset="0"/>
                        </a:rPr>
                        <a:t>100,8</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644536633"/>
                  </a:ext>
                </a:extLst>
              </a:tr>
              <a:tr h="137207">
                <a:tc>
                  <a:txBody>
                    <a:bodyPr/>
                    <a:lstStyle/>
                    <a:p>
                      <a:pPr algn="l" fontAlgn="b"/>
                      <a:r>
                        <a:rPr lang="ru-RU" sz="1800" b="0" i="0" u="none" strike="noStrike" dirty="0">
                          <a:solidFill>
                            <a:srgbClr val="000000"/>
                          </a:solidFill>
                          <a:effectLst/>
                          <a:latin typeface="Arial Narrow" panose="020B0606020202030204" pitchFamily="34" charset="0"/>
                        </a:rPr>
                        <a:t>Министерство сельского хозяйства и продовольствия</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dirty="0">
                          <a:solidFill>
                            <a:schemeClr val="tx2"/>
                          </a:solidFill>
                          <a:effectLst/>
                          <a:latin typeface="Arial Narrow" panose="020B0606020202030204" pitchFamily="34" charset="0"/>
                        </a:rPr>
                        <a:t>91,9</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3"/>
                  </a:ext>
                </a:extLst>
              </a:tr>
              <a:tr h="239701">
                <a:tc>
                  <a:txBody>
                    <a:bodyPr/>
                    <a:lstStyle/>
                    <a:p>
                      <a:pPr algn="l" fontAlgn="b"/>
                      <a:r>
                        <a:rPr lang="ru-RU" sz="1800" b="0" i="0" u="none" strike="noStrike" dirty="0">
                          <a:solidFill>
                            <a:srgbClr val="000000"/>
                          </a:solidFill>
                          <a:effectLst/>
                          <a:latin typeface="Arial Narrow" panose="020B0606020202030204" pitchFamily="34" charset="0"/>
                        </a:rPr>
                        <a:t>Министерство по делам по делам гражданской обороны и </a:t>
                      </a:r>
                      <a:br>
                        <a:rPr lang="ru-RU" sz="1800" b="0" i="0" u="none" strike="noStrike" dirty="0">
                          <a:solidFill>
                            <a:srgbClr val="000000"/>
                          </a:solidFill>
                          <a:effectLst/>
                          <a:latin typeface="Arial Narrow" panose="020B0606020202030204" pitchFamily="34" charset="0"/>
                        </a:rPr>
                      </a:br>
                      <a:r>
                        <a:rPr lang="ru-RU" sz="1800" b="0" i="0" u="none" strike="noStrike" dirty="0">
                          <a:solidFill>
                            <a:srgbClr val="000000"/>
                          </a:solidFill>
                          <a:effectLst/>
                          <a:latin typeface="Arial Narrow" panose="020B0606020202030204" pitchFamily="34" charset="0"/>
                        </a:rPr>
                        <a:t>чрезвычайным ситуациям</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dirty="0">
                          <a:solidFill>
                            <a:schemeClr val="tx2"/>
                          </a:solidFill>
                          <a:effectLst/>
                          <a:latin typeface="Arial Narrow" panose="020B0606020202030204" pitchFamily="34" charset="0"/>
                        </a:rPr>
                        <a:t>76,4</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016952336"/>
                  </a:ext>
                </a:extLst>
              </a:tr>
              <a:tr h="137207">
                <a:tc>
                  <a:txBody>
                    <a:bodyPr/>
                    <a:lstStyle/>
                    <a:p>
                      <a:pPr algn="l" fontAlgn="b"/>
                      <a:r>
                        <a:rPr lang="ru-RU" sz="1800" b="0" i="0" u="none" strike="noStrike" dirty="0">
                          <a:solidFill>
                            <a:srgbClr val="000000"/>
                          </a:solidFill>
                          <a:effectLst/>
                          <a:latin typeface="Arial Narrow" panose="020B0606020202030204" pitchFamily="34" charset="0"/>
                        </a:rPr>
                        <a:t>Министерство спорта</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dirty="0">
                          <a:solidFill>
                            <a:schemeClr val="tx2"/>
                          </a:solidFill>
                          <a:effectLst/>
                          <a:latin typeface="Arial Narrow" panose="020B0606020202030204" pitchFamily="34" charset="0"/>
                        </a:rPr>
                        <a:t>74,0</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513931302"/>
                  </a:ext>
                </a:extLst>
              </a:tr>
              <a:tr h="137207">
                <a:tc>
                  <a:txBody>
                    <a:bodyPr/>
                    <a:lstStyle/>
                    <a:p>
                      <a:pPr algn="l" fontAlgn="b"/>
                      <a:r>
                        <a:rPr lang="ru-RU" sz="1800" b="0" i="0" u="none" strike="noStrike" dirty="0">
                          <a:solidFill>
                            <a:srgbClr val="000000"/>
                          </a:solidFill>
                          <a:effectLst/>
                          <a:latin typeface="Arial Narrow" panose="020B0606020202030204" pitchFamily="34" charset="0"/>
                        </a:rPr>
                        <a:t>Государственный</a:t>
                      </a:r>
                      <a:r>
                        <a:rPr lang="ru-RU" sz="1800" b="0" i="0" u="none" strike="noStrike" baseline="0" dirty="0">
                          <a:solidFill>
                            <a:srgbClr val="000000"/>
                          </a:solidFill>
                          <a:effectLst/>
                          <a:latin typeface="Arial Narrow" panose="020B0606020202030204" pitchFamily="34" charset="0"/>
                        </a:rPr>
                        <a:t> комитет по биологическим ресурсам</a:t>
                      </a:r>
                      <a:endParaRPr lang="ru-RU" sz="1800" b="0" i="0" u="none" strike="noStrike" dirty="0">
                        <a:solidFill>
                          <a:srgbClr val="000000"/>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dirty="0">
                          <a:solidFill>
                            <a:schemeClr val="tx2"/>
                          </a:solidFill>
                          <a:effectLst/>
                          <a:latin typeface="Arial Narrow" panose="020B0606020202030204" pitchFamily="34" charset="0"/>
                        </a:rPr>
                        <a:t>73,9</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6"/>
                  </a:ext>
                </a:extLst>
              </a:tr>
              <a:tr h="137207">
                <a:tc>
                  <a:txBody>
                    <a:bodyPr/>
                    <a:lstStyle/>
                    <a:p>
                      <a:pPr algn="l" fontAlgn="b"/>
                      <a:r>
                        <a:rPr lang="ru-RU" sz="1800" b="0" i="0" u="none" strike="noStrike" dirty="0">
                          <a:solidFill>
                            <a:srgbClr val="000000"/>
                          </a:solidFill>
                          <a:effectLst/>
                          <a:latin typeface="Arial Narrow" panose="020B0606020202030204" pitchFamily="34" charset="0"/>
                        </a:rPr>
                        <a:t>Главное управление ветеринарии</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dirty="0">
                          <a:solidFill>
                            <a:schemeClr val="tx2"/>
                          </a:solidFill>
                          <a:effectLst/>
                          <a:latin typeface="Arial Narrow" panose="020B0606020202030204" pitchFamily="34" charset="0"/>
                        </a:rPr>
                        <a:t>70,9</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7"/>
                  </a:ext>
                </a:extLst>
              </a:tr>
              <a:tr h="137207">
                <a:tc>
                  <a:txBody>
                    <a:bodyPr/>
                    <a:lstStyle/>
                    <a:p>
                      <a:pPr algn="l" fontAlgn="b"/>
                      <a:r>
                        <a:rPr lang="ru-RU" sz="1800" b="0" i="0" u="none" strike="noStrike" dirty="0">
                          <a:solidFill>
                            <a:srgbClr val="000000"/>
                          </a:solidFill>
                          <a:effectLst/>
                          <a:latin typeface="Arial Narrow" panose="020B0606020202030204" pitchFamily="34" charset="0"/>
                        </a:rPr>
                        <a:t>Министерство культуры</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dirty="0">
                          <a:solidFill>
                            <a:schemeClr val="tx2"/>
                          </a:solidFill>
                          <a:effectLst/>
                          <a:latin typeface="Arial Narrow" panose="020B0606020202030204" pitchFamily="34" charset="0"/>
                        </a:rPr>
                        <a:t>70,6</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8"/>
                  </a:ext>
                </a:extLst>
              </a:tr>
              <a:tr h="137207">
                <a:tc>
                  <a:txBody>
                    <a:bodyPr/>
                    <a:lstStyle/>
                    <a:p>
                      <a:pPr algn="l" fontAlgn="b"/>
                      <a:r>
                        <a:rPr lang="ru-RU" sz="1800" b="0" i="0" u="none" strike="noStrike" dirty="0">
                          <a:solidFill>
                            <a:srgbClr val="000000"/>
                          </a:solidFill>
                          <a:effectLst/>
                          <a:latin typeface="Arial Narrow" panose="020B0606020202030204" pitchFamily="34" charset="0"/>
                        </a:rPr>
                        <a:t>Казанский Кремль</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dirty="0">
                          <a:solidFill>
                            <a:schemeClr val="tx2"/>
                          </a:solidFill>
                          <a:effectLst/>
                          <a:latin typeface="Arial Narrow" panose="020B0606020202030204" pitchFamily="34" charset="0"/>
                        </a:rPr>
                        <a:t>64,8</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9"/>
                  </a:ext>
                </a:extLst>
              </a:tr>
              <a:tr h="137207">
                <a:tc>
                  <a:txBody>
                    <a:bodyPr/>
                    <a:lstStyle/>
                    <a:p>
                      <a:pPr algn="l" fontAlgn="b"/>
                      <a:r>
                        <a:rPr lang="ru-RU" sz="1800" b="0" i="0" u="none" strike="noStrike" dirty="0">
                          <a:solidFill>
                            <a:srgbClr val="000000"/>
                          </a:solidFill>
                          <a:effectLst/>
                          <a:latin typeface="Arial Narrow" panose="020B0606020202030204" pitchFamily="34" charset="0"/>
                        </a:rPr>
                        <a:t>Агентство «</a:t>
                      </a:r>
                      <a:r>
                        <a:rPr lang="ru-RU" sz="1800" b="0" i="0" u="none" strike="noStrike" dirty="0" err="1">
                          <a:solidFill>
                            <a:srgbClr val="000000"/>
                          </a:solidFill>
                          <a:effectLst/>
                          <a:latin typeface="Arial Narrow" panose="020B0606020202030204" pitchFamily="34" charset="0"/>
                        </a:rPr>
                        <a:t>Татмедиа</a:t>
                      </a:r>
                      <a:r>
                        <a:rPr lang="ru-RU" sz="1800" b="0" i="0" u="none" strike="noStrike" dirty="0">
                          <a:solidFill>
                            <a:srgbClr val="000000"/>
                          </a:solidFill>
                          <a:effectLst/>
                          <a:latin typeface="Arial Narrow" panose="020B0606020202030204" pitchFamily="34" charset="0"/>
                        </a:rPr>
                        <a:t>»</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dirty="0">
                          <a:solidFill>
                            <a:schemeClr val="tx2"/>
                          </a:solidFill>
                          <a:effectLst/>
                          <a:latin typeface="Arial Narrow" panose="020B0606020202030204" pitchFamily="34" charset="0"/>
                        </a:rPr>
                        <a:t>62,1</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10"/>
                  </a:ext>
                </a:extLst>
              </a:tr>
              <a:tr h="137207">
                <a:tc>
                  <a:txBody>
                    <a:bodyPr/>
                    <a:lstStyle/>
                    <a:p>
                      <a:pPr algn="l" fontAlgn="b"/>
                      <a:r>
                        <a:rPr lang="ru-RU" sz="1800" b="0" i="0" u="none" strike="noStrike" dirty="0">
                          <a:solidFill>
                            <a:srgbClr val="000000"/>
                          </a:solidFill>
                          <a:effectLst/>
                          <a:latin typeface="Arial Narrow" panose="020B0606020202030204" pitchFamily="34" charset="0"/>
                        </a:rPr>
                        <a:t>Государственный комитет </a:t>
                      </a:r>
                      <a:r>
                        <a:rPr lang="ru-RU" sz="1800" b="0" i="0" u="none" strike="noStrike" baseline="0" dirty="0">
                          <a:solidFill>
                            <a:srgbClr val="000000"/>
                          </a:solidFill>
                          <a:effectLst/>
                          <a:latin typeface="Arial Narrow" panose="020B0606020202030204" pitchFamily="34" charset="0"/>
                        </a:rPr>
                        <a:t> по архивному делу</a:t>
                      </a:r>
                      <a:endParaRPr lang="ru-RU" sz="1800" b="0" i="0" u="none" strike="noStrike" dirty="0">
                        <a:solidFill>
                          <a:srgbClr val="000000"/>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dirty="0">
                          <a:solidFill>
                            <a:schemeClr val="tx2"/>
                          </a:solidFill>
                          <a:effectLst/>
                          <a:latin typeface="Arial Narrow" panose="020B0606020202030204" pitchFamily="34" charset="0"/>
                        </a:rPr>
                        <a:t>60,7</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11"/>
                  </a:ext>
                </a:extLst>
              </a:tr>
              <a:tr h="137207">
                <a:tc>
                  <a:txBody>
                    <a:bodyPr/>
                    <a:lstStyle/>
                    <a:p>
                      <a:pPr algn="l" fontAlgn="b"/>
                      <a:r>
                        <a:rPr lang="ru-RU" sz="1800" b="0" i="0" u="none" strike="noStrike" dirty="0">
                          <a:solidFill>
                            <a:srgbClr val="000000"/>
                          </a:solidFill>
                          <a:effectLst/>
                          <a:latin typeface="Arial Narrow" panose="020B0606020202030204" pitchFamily="34" charset="0"/>
                        </a:rPr>
                        <a:t>Министерство по делам молодежи</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dirty="0">
                          <a:solidFill>
                            <a:schemeClr val="tx2"/>
                          </a:solidFill>
                          <a:effectLst/>
                          <a:latin typeface="Arial Narrow" panose="020B0606020202030204" pitchFamily="34" charset="0"/>
                        </a:rPr>
                        <a:t>59,8</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12"/>
                  </a:ext>
                </a:extLst>
              </a:tr>
              <a:tr h="274415">
                <a:tc>
                  <a:txBody>
                    <a:bodyPr/>
                    <a:lstStyle/>
                    <a:p>
                      <a:pPr algn="l" fontAlgn="b"/>
                      <a:r>
                        <a:rPr lang="ru-RU" sz="1800" b="0" i="0" u="none" strike="noStrike" dirty="0">
                          <a:solidFill>
                            <a:srgbClr val="000000"/>
                          </a:solidFill>
                          <a:effectLst/>
                          <a:latin typeface="Arial Narrow" panose="020B0606020202030204" pitchFamily="34" charset="0"/>
                        </a:rPr>
                        <a:t>Министерство цифрового развития государственного управления, </a:t>
                      </a:r>
                      <a:endParaRPr lang="en-US" sz="1800" b="0" i="0" u="none" strike="noStrike" dirty="0">
                        <a:solidFill>
                          <a:srgbClr val="000000"/>
                        </a:solidFill>
                        <a:effectLst/>
                        <a:latin typeface="Arial Narrow" panose="020B0606020202030204" pitchFamily="34" charset="0"/>
                      </a:endParaRPr>
                    </a:p>
                    <a:p>
                      <a:pPr algn="l" fontAlgn="b"/>
                      <a:r>
                        <a:rPr lang="ru-RU" sz="1800" b="0" i="0" u="none" strike="noStrike" dirty="0">
                          <a:solidFill>
                            <a:srgbClr val="000000"/>
                          </a:solidFill>
                          <a:effectLst/>
                          <a:latin typeface="Arial Narrow" panose="020B0606020202030204" pitchFamily="34" charset="0"/>
                        </a:rPr>
                        <a:t>информационных технологий</a:t>
                      </a:r>
                      <a:r>
                        <a:rPr lang="en-US" sz="1800" b="0" i="0" u="none" strike="noStrike" dirty="0">
                          <a:solidFill>
                            <a:srgbClr val="000000"/>
                          </a:solidFill>
                          <a:effectLst/>
                          <a:latin typeface="Arial Narrow" panose="020B0606020202030204" pitchFamily="34" charset="0"/>
                        </a:rPr>
                        <a:t> </a:t>
                      </a:r>
                      <a:r>
                        <a:rPr lang="ru-RU" sz="1800" b="0" i="0" u="none" strike="noStrike" dirty="0">
                          <a:solidFill>
                            <a:srgbClr val="000000"/>
                          </a:solidFill>
                          <a:effectLst/>
                          <a:latin typeface="Arial Narrow" panose="020B0606020202030204" pitchFamily="34" charset="0"/>
                        </a:rPr>
                        <a:t>и связи </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dirty="0">
                          <a:solidFill>
                            <a:schemeClr val="tx2"/>
                          </a:solidFill>
                          <a:effectLst/>
                          <a:latin typeface="Arial Narrow" panose="020B0606020202030204" pitchFamily="34" charset="0"/>
                        </a:rPr>
                        <a:t>57,2</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13"/>
                  </a:ext>
                </a:extLst>
              </a:tr>
              <a:tr h="137207">
                <a:tc>
                  <a:txBody>
                    <a:bodyPr/>
                    <a:lstStyle/>
                    <a:p>
                      <a:pPr algn="l" fontAlgn="b"/>
                      <a:r>
                        <a:rPr lang="ru-RU" sz="1800" b="0" i="0" u="none" strike="noStrike" dirty="0">
                          <a:solidFill>
                            <a:srgbClr val="000000"/>
                          </a:solidFill>
                          <a:effectLst/>
                          <a:latin typeface="Arial Narrow" panose="020B0606020202030204" pitchFamily="34" charset="0"/>
                        </a:rPr>
                        <a:t>Министерство образования и науки</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dirty="0">
                          <a:solidFill>
                            <a:schemeClr val="tx2"/>
                          </a:solidFill>
                          <a:effectLst/>
                          <a:latin typeface="Arial Narrow" panose="020B0606020202030204" pitchFamily="34" charset="0"/>
                        </a:rPr>
                        <a:t>56,9</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14"/>
                  </a:ext>
                </a:extLst>
              </a:tr>
              <a:tr h="137207">
                <a:tc>
                  <a:txBody>
                    <a:bodyPr/>
                    <a:lstStyle/>
                    <a:p>
                      <a:pPr algn="l" fontAlgn="b"/>
                      <a:r>
                        <a:rPr lang="ru-RU" sz="1800" b="0" i="0" u="none" strike="noStrike" dirty="0">
                          <a:solidFill>
                            <a:srgbClr val="000000"/>
                          </a:solidFill>
                          <a:effectLst/>
                          <a:latin typeface="Arial Narrow" panose="020B0606020202030204" pitchFamily="34" charset="0"/>
                        </a:rPr>
                        <a:t>Министерство труда, занятости и социальной защиты</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dirty="0">
                          <a:solidFill>
                            <a:schemeClr val="tx2"/>
                          </a:solidFill>
                          <a:effectLst/>
                          <a:latin typeface="Arial Narrow" panose="020B0606020202030204" pitchFamily="34" charset="0"/>
                        </a:rPr>
                        <a:t>56,2</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15"/>
                  </a:ext>
                </a:extLst>
              </a:tr>
              <a:tr h="137207">
                <a:tc>
                  <a:txBody>
                    <a:bodyPr/>
                    <a:lstStyle/>
                    <a:p>
                      <a:pPr algn="l" fontAlgn="b"/>
                      <a:r>
                        <a:rPr lang="ru-RU" sz="1800" b="0" i="0" u="none" strike="noStrike" dirty="0">
                          <a:solidFill>
                            <a:srgbClr val="000000"/>
                          </a:solidFill>
                          <a:effectLst/>
                          <a:latin typeface="Arial Narrow" panose="020B0606020202030204" pitchFamily="34" charset="0"/>
                        </a:rPr>
                        <a:t>Министерство здравоохранения</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dirty="0">
                          <a:solidFill>
                            <a:schemeClr val="tx2"/>
                          </a:solidFill>
                          <a:effectLst/>
                          <a:latin typeface="Arial Narrow" panose="020B0606020202030204" pitchFamily="34" charset="0"/>
                        </a:rPr>
                        <a:t>53,6</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350483528"/>
      </p:ext>
    </p:extLst>
  </p:cSld>
  <p:clrMapOvr>
    <a:masterClrMapping/>
  </p:clrMapOvr>
  <p:transition spd="med">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4"/>
          </p:nvPr>
        </p:nvSpPr>
        <p:spPr>
          <a:xfrm>
            <a:off x="914399" y="46039"/>
            <a:ext cx="11074402" cy="1142681"/>
          </a:xfrm>
        </p:spPr>
        <p:txBody>
          <a:bodyPr>
            <a:normAutofit/>
          </a:bodyPr>
          <a:lstStyle/>
          <a:p>
            <a:r>
              <a:rPr lang="ru-RU" dirty="0"/>
              <a:t>Министерства, ведомства с низким уровнем сбора доходов </a:t>
            </a:r>
            <a:br>
              <a:rPr lang="ru-RU" dirty="0"/>
            </a:br>
            <a:r>
              <a:rPr lang="ru-RU" dirty="0"/>
              <a:t>от оказания платных услуг за </a:t>
            </a:r>
            <a:r>
              <a:rPr lang="en-US" dirty="0"/>
              <a:t>I</a:t>
            </a:r>
            <a:r>
              <a:rPr lang="ru-RU" dirty="0"/>
              <a:t> полугодие 2021 года</a:t>
            </a:r>
          </a:p>
          <a:p>
            <a:endParaRPr lang="ru-RU" sz="2000" dirty="0"/>
          </a:p>
        </p:txBody>
      </p:sp>
      <p:graphicFrame>
        <p:nvGraphicFramePr>
          <p:cNvPr id="3" name="Таблица 2">
            <a:extLst>
              <a:ext uri="{FF2B5EF4-FFF2-40B4-BE49-F238E27FC236}">
                <a16:creationId xmlns:a16="http://schemas.microsoft.com/office/drawing/2014/main" id="{5CC8152A-1A1D-4AB4-A128-50BF663FE2AA}"/>
              </a:ext>
            </a:extLst>
          </p:cNvPr>
          <p:cNvGraphicFramePr>
            <a:graphicFrameLocks noGrp="1"/>
          </p:cNvGraphicFramePr>
          <p:nvPr>
            <p:extLst>
              <p:ext uri="{D42A27DB-BD31-4B8C-83A1-F6EECF244321}">
                <p14:modId xmlns:p14="http://schemas.microsoft.com/office/powerpoint/2010/main" val="2835915192"/>
              </p:ext>
            </p:extLst>
          </p:nvPr>
        </p:nvGraphicFramePr>
        <p:xfrm>
          <a:off x="914399" y="1348498"/>
          <a:ext cx="11074402" cy="4055426"/>
        </p:xfrm>
        <a:graphic>
          <a:graphicData uri="http://schemas.openxmlformats.org/drawingml/2006/table">
            <a:tbl>
              <a:tblPr>
                <a:tableStyleId>{5C22544A-7EE6-4342-B048-85BDC9FD1C3A}</a:tableStyleId>
              </a:tblPr>
              <a:tblGrid>
                <a:gridCol w="7738411">
                  <a:extLst>
                    <a:ext uri="{9D8B030D-6E8A-4147-A177-3AD203B41FA5}">
                      <a16:colId xmlns:a16="http://schemas.microsoft.com/office/drawing/2014/main" val="3217902740"/>
                    </a:ext>
                  </a:extLst>
                </a:gridCol>
                <a:gridCol w="3335991">
                  <a:extLst>
                    <a:ext uri="{9D8B030D-6E8A-4147-A177-3AD203B41FA5}">
                      <a16:colId xmlns:a16="http://schemas.microsoft.com/office/drawing/2014/main" val="383630779"/>
                    </a:ext>
                  </a:extLst>
                </a:gridCol>
              </a:tblGrid>
              <a:tr h="846138">
                <a:tc>
                  <a:txBody>
                    <a:bodyPr/>
                    <a:lstStyle/>
                    <a:p>
                      <a:pPr algn="ctr" fontAlgn="ctr"/>
                      <a:r>
                        <a:rPr lang="ru-RU" sz="2400" b="1" u="none" strike="noStrike" kern="1200" dirty="0">
                          <a:solidFill>
                            <a:schemeClr val="bg1"/>
                          </a:solidFill>
                          <a:effectLst/>
                          <a:latin typeface="Arial Narrow" panose="020B0606020202030204" pitchFamily="34" charset="0"/>
                          <a:ea typeface="+mn-ea"/>
                          <a:cs typeface="+mn-cs"/>
                        </a:rPr>
                        <a:t>Министерство, ведомство Республики Татарстан</a:t>
                      </a:r>
                    </a:p>
                  </a:txBody>
                  <a:tcPr marL="7620" marR="762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tc>
                  <a:txBody>
                    <a:bodyPr/>
                    <a:lstStyle/>
                    <a:p>
                      <a:pPr algn="ctr" fontAlgn="ctr"/>
                      <a:r>
                        <a:rPr lang="en-US" sz="2400" b="1" u="none" strike="noStrike" kern="1200" dirty="0">
                          <a:solidFill>
                            <a:schemeClr val="bg1"/>
                          </a:solidFill>
                          <a:effectLst/>
                          <a:latin typeface="Arial Narrow" panose="020B0606020202030204" pitchFamily="34" charset="0"/>
                          <a:ea typeface="+mn-ea"/>
                          <a:cs typeface="+mn-cs"/>
                        </a:rPr>
                        <a:t>% </a:t>
                      </a:r>
                      <a:r>
                        <a:rPr lang="ru-RU" sz="2400" b="1" u="none" strike="noStrike" kern="1200" dirty="0">
                          <a:solidFill>
                            <a:schemeClr val="bg1"/>
                          </a:solidFill>
                          <a:effectLst/>
                          <a:latin typeface="Arial Narrow" panose="020B0606020202030204" pitchFamily="34" charset="0"/>
                          <a:ea typeface="+mn-ea"/>
                          <a:cs typeface="+mn-cs"/>
                        </a:rPr>
                        <a:t>исполнения плана</a:t>
                      </a:r>
                    </a:p>
                  </a:txBody>
                  <a:tcPr marL="7620" marR="762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extLst>
                  <a:ext uri="{0D108BD9-81ED-4DB2-BD59-A6C34878D82A}">
                    <a16:rowId xmlns:a16="http://schemas.microsoft.com/office/drawing/2014/main" val="403673266"/>
                  </a:ext>
                </a:extLst>
              </a:tr>
              <a:tr h="802322">
                <a:tc>
                  <a:txBody>
                    <a:bodyPr/>
                    <a:lstStyle/>
                    <a:p>
                      <a:pPr algn="l" fontAlgn="b"/>
                      <a:r>
                        <a:rPr lang="ru-RU" sz="2600" b="0" i="0" u="none" strike="noStrike" dirty="0">
                          <a:solidFill>
                            <a:srgbClr val="000000"/>
                          </a:solidFill>
                          <a:effectLst/>
                          <a:latin typeface="Arial Narrow" panose="020B0606020202030204" pitchFamily="34" charset="0"/>
                        </a:rPr>
                        <a:t>Комитет по охране объектов культурного наследия</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600" b="0" i="0" u="none" strike="noStrike" dirty="0">
                          <a:solidFill>
                            <a:schemeClr val="tx2"/>
                          </a:solidFill>
                          <a:effectLst/>
                          <a:latin typeface="Arial Narrow" panose="020B0606020202030204" pitchFamily="34" charset="0"/>
                        </a:rPr>
                        <a:t>23,6</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644536633"/>
                  </a:ext>
                </a:extLst>
              </a:tr>
              <a:tr h="802322">
                <a:tc>
                  <a:txBody>
                    <a:bodyPr/>
                    <a:lstStyle/>
                    <a:p>
                      <a:pPr algn="l" fontAlgn="b"/>
                      <a:r>
                        <a:rPr lang="ru-RU" sz="2600" b="0" i="0" u="none" strike="noStrike" dirty="0">
                          <a:solidFill>
                            <a:srgbClr val="000000"/>
                          </a:solidFill>
                          <a:effectLst/>
                          <a:latin typeface="Arial Narrow" panose="020B0606020202030204" pitchFamily="34" charset="0"/>
                        </a:rPr>
                        <a:t>Министерство промышленности и торговли</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600" b="0" i="0" u="none" strike="noStrike" dirty="0">
                          <a:solidFill>
                            <a:schemeClr val="tx2"/>
                          </a:solidFill>
                          <a:effectLst/>
                          <a:latin typeface="Arial Narrow" panose="020B0606020202030204" pitchFamily="34" charset="0"/>
                        </a:rPr>
                        <a:t>25,5</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3"/>
                  </a:ext>
                </a:extLst>
              </a:tr>
              <a:tr h="802322">
                <a:tc>
                  <a:txBody>
                    <a:bodyPr/>
                    <a:lstStyle/>
                    <a:p>
                      <a:pPr algn="l" fontAlgn="b"/>
                      <a:r>
                        <a:rPr lang="ru-RU" sz="2600" b="0" i="0" u="none" strike="noStrike" dirty="0">
                          <a:solidFill>
                            <a:srgbClr val="000000"/>
                          </a:solidFill>
                          <a:effectLst/>
                          <a:latin typeface="Arial Narrow" panose="020B0606020202030204" pitchFamily="34" charset="0"/>
                        </a:rPr>
                        <a:t>Академия наук</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600" b="0" i="0" u="none" strike="noStrike" dirty="0">
                          <a:solidFill>
                            <a:schemeClr val="tx2"/>
                          </a:solidFill>
                          <a:effectLst/>
                          <a:latin typeface="Arial Narrow" panose="020B0606020202030204" pitchFamily="34" charset="0"/>
                        </a:rPr>
                        <a:t>42,9</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016952336"/>
                  </a:ext>
                </a:extLst>
              </a:tr>
              <a:tr h="802322">
                <a:tc>
                  <a:txBody>
                    <a:bodyPr/>
                    <a:lstStyle/>
                    <a:p>
                      <a:pPr algn="l" fontAlgn="b"/>
                      <a:r>
                        <a:rPr lang="ru-RU" sz="2600" b="0" i="0" u="none" strike="noStrike" dirty="0">
                          <a:solidFill>
                            <a:srgbClr val="000000"/>
                          </a:solidFill>
                          <a:effectLst/>
                          <a:latin typeface="Arial Narrow" panose="020B0606020202030204" pitchFamily="34" charset="0"/>
                        </a:rPr>
                        <a:t>Министерство лесного хозяйства</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600" b="0" i="0" u="none" strike="noStrike" dirty="0">
                          <a:solidFill>
                            <a:schemeClr val="tx2"/>
                          </a:solidFill>
                          <a:effectLst/>
                          <a:latin typeface="Arial Narrow" panose="020B0606020202030204" pitchFamily="34" charset="0"/>
                        </a:rPr>
                        <a:t>44,8</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513931302"/>
                  </a:ext>
                </a:extLst>
              </a:tr>
            </a:tbl>
          </a:graphicData>
        </a:graphic>
      </p:graphicFrame>
    </p:spTree>
    <p:extLst>
      <p:ext uri="{BB962C8B-B14F-4D97-AF65-F5344CB8AC3E}">
        <p14:creationId xmlns:p14="http://schemas.microsoft.com/office/powerpoint/2010/main" val="911143792"/>
      </p:ext>
    </p:extLst>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4"/>
          </p:nvPr>
        </p:nvSpPr>
        <p:spPr>
          <a:xfrm>
            <a:off x="914399" y="46039"/>
            <a:ext cx="11074402" cy="997317"/>
          </a:xfrm>
        </p:spPr>
        <p:txBody>
          <a:bodyPr>
            <a:normAutofit/>
          </a:bodyPr>
          <a:lstStyle/>
          <a:p>
            <a:r>
              <a:rPr lang="ru-RU" sz="2400" dirty="0"/>
              <a:t>Муниципалитеты с высоким уровнем сбора доходов от оказания платных услуг</a:t>
            </a:r>
            <a:br>
              <a:rPr lang="en-US" sz="2400" dirty="0"/>
            </a:br>
            <a:r>
              <a:rPr lang="ru-RU" sz="2400" dirty="0"/>
              <a:t> за </a:t>
            </a:r>
            <a:r>
              <a:rPr lang="en-US" sz="2400" dirty="0"/>
              <a:t>I</a:t>
            </a:r>
            <a:r>
              <a:rPr lang="ru-RU" sz="2400" dirty="0"/>
              <a:t> полугодие 2021 года</a:t>
            </a:r>
          </a:p>
        </p:txBody>
      </p:sp>
      <p:graphicFrame>
        <p:nvGraphicFramePr>
          <p:cNvPr id="4" name="Таблица 3">
            <a:extLst>
              <a:ext uri="{FF2B5EF4-FFF2-40B4-BE49-F238E27FC236}">
                <a16:creationId xmlns:a16="http://schemas.microsoft.com/office/drawing/2014/main" id="{F6376B88-D8AC-403D-90F6-C09FFC12F46F}"/>
              </a:ext>
            </a:extLst>
          </p:cNvPr>
          <p:cNvGraphicFramePr>
            <a:graphicFrameLocks noGrp="1"/>
          </p:cNvGraphicFramePr>
          <p:nvPr>
            <p:extLst>
              <p:ext uri="{D42A27DB-BD31-4B8C-83A1-F6EECF244321}">
                <p14:modId xmlns:p14="http://schemas.microsoft.com/office/powerpoint/2010/main" val="2594732651"/>
              </p:ext>
            </p:extLst>
          </p:nvPr>
        </p:nvGraphicFramePr>
        <p:xfrm>
          <a:off x="914399" y="894944"/>
          <a:ext cx="5315579" cy="5556097"/>
        </p:xfrm>
        <a:graphic>
          <a:graphicData uri="http://schemas.openxmlformats.org/drawingml/2006/table">
            <a:tbl>
              <a:tblPr>
                <a:tableStyleId>{5C22544A-7EE6-4342-B048-85BDC9FD1C3A}</a:tableStyleId>
              </a:tblPr>
              <a:tblGrid>
                <a:gridCol w="3253215">
                  <a:extLst>
                    <a:ext uri="{9D8B030D-6E8A-4147-A177-3AD203B41FA5}">
                      <a16:colId xmlns:a16="http://schemas.microsoft.com/office/drawing/2014/main" val="2956648844"/>
                    </a:ext>
                  </a:extLst>
                </a:gridCol>
                <a:gridCol w="2062364">
                  <a:extLst>
                    <a:ext uri="{9D8B030D-6E8A-4147-A177-3AD203B41FA5}">
                      <a16:colId xmlns:a16="http://schemas.microsoft.com/office/drawing/2014/main" val="3838691488"/>
                    </a:ext>
                  </a:extLst>
                </a:gridCol>
              </a:tblGrid>
              <a:tr h="852969">
                <a:tc>
                  <a:txBody>
                    <a:bodyPr/>
                    <a:lstStyle/>
                    <a:p>
                      <a:pPr algn="ctr" fontAlgn="ctr"/>
                      <a:r>
                        <a:rPr lang="ru-RU" sz="2000" b="1" i="0" u="none" strike="noStrike" dirty="0">
                          <a:solidFill>
                            <a:schemeClr val="bg1"/>
                          </a:solidFill>
                          <a:effectLst/>
                          <a:latin typeface="Arial Narrow" panose="020B0606020202030204" pitchFamily="34" charset="0"/>
                        </a:rPr>
                        <a:t>Район (город)</a:t>
                      </a:r>
                    </a:p>
                  </a:txBody>
                  <a:tcPr marL="72000" marR="108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3"/>
                    </a:solidFill>
                  </a:tcPr>
                </a:tc>
                <a:tc>
                  <a:txBody>
                    <a:bodyPr/>
                    <a:lstStyle/>
                    <a:p>
                      <a:pPr algn="ctr" fontAlgn="ctr"/>
                      <a:r>
                        <a:rPr lang="ru-RU" sz="2000" b="1" u="none" strike="noStrike" dirty="0">
                          <a:solidFill>
                            <a:schemeClr val="bg1"/>
                          </a:solidFill>
                          <a:effectLst/>
                          <a:latin typeface="Arial Narrow" panose="020B0606020202030204" pitchFamily="34" charset="0"/>
                        </a:rPr>
                        <a:t> % исполнения плана</a:t>
                      </a:r>
                      <a:endParaRPr lang="ru-RU" sz="2000" b="1" i="0" u="none" strike="noStrike" dirty="0">
                        <a:solidFill>
                          <a:schemeClr val="bg1"/>
                        </a:solidFill>
                        <a:effectLst/>
                        <a:latin typeface="Arial Narrow" panose="020B0606020202030204" pitchFamily="34" charset="0"/>
                      </a:endParaRPr>
                    </a:p>
                  </a:txBody>
                  <a:tcPr marL="72000" marR="108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3"/>
                    </a:solidFill>
                  </a:tcPr>
                </a:tc>
                <a:extLst>
                  <a:ext uri="{0D108BD9-81ED-4DB2-BD59-A6C34878D82A}">
                    <a16:rowId xmlns:a16="http://schemas.microsoft.com/office/drawing/2014/main" val="3542974996"/>
                  </a:ext>
                </a:extLst>
              </a:tr>
              <a:tr h="587891">
                <a:tc>
                  <a:txBody>
                    <a:bodyPr/>
                    <a:lstStyle/>
                    <a:p>
                      <a:pPr algn="l" fontAlgn="ctr"/>
                      <a:r>
                        <a:rPr lang="ru-RU" sz="2000" b="0" i="0" u="none" strike="noStrike" dirty="0">
                          <a:solidFill>
                            <a:srgbClr val="000000"/>
                          </a:solidFill>
                          <a:effectLst/>
                          <a:latin typeface="Arial Narrow" panose="020B0606020202030204" pitchFamily="34" charset="0"/>
                        </a:rPr>
                        <a:t>Высокогорский </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tx2"/>
                          </a:solidFill>
                          <a:effectLst/>
                          <a:latin typeface="Arial Narrow" panose="020B0606020202030204" pitchFamily="34" charset="0"/>
                        </a:rPr>
                        <a:t>80,7</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899608270"/>
                  </a:ext>
                </a:extLst>
              </a:tr>
              <a:tr h="587891">
                <a:tc>
                  <a:txBody>
                    <a:bodyPr/>
                    <a:lstStyle/>
                    <a:p>
                      <a:pPr algn="l" fontAlgn="ctr"/>
                      <a:r>
                        <a:rPr lang="ru-RU" sz="2000" b="0" i="0" u="none" strike="noStrike" dirty="0">
                          <a:solidFill>
                            <a:srgbClr val="000000"/>
                          </a:solidFill>
                          <a:effectLst/>
                          <a:latin typeface="Arial Narrow" panose="020B0606020202030204" pitchFamily="34" charset="0"/>
                        </a:rPr>
                        <a:t>Тетюшский</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tx2"/>
                          </a:solidFill>
                          <a:effectLst/>
                          <a:latin typeface="Arial Narrow" panose="020B0606020202030204" pitchFamily="34" charset="0"/>
                        </a:rPr>
                        <a:t>78,7</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667412007"/>
                  </a:ext>
                </a:extLst>
              </a:tr>
              <a:tr h="587891">
                <a:tc>
                  <a:txBody>
                    <a:bodyPr/>
                    <a:lstStyle/>
                    <a:p>
                      <a:pPr algn="l" fontAlgn="ctr"/>
                      <a:r>
                        <a:rPr lang="ru-RU" sz="2000" b="0" i="0" u="none" strike="noStrike" dirty="0">
                          <a:solidFill>
                            <a:srgbClr val="000000"/>
                          </a:solidFill>
                          <a:effectLst/>
                          <a:latin typeface="Arial Narrow" panose="020B0606020202030204" pitchFamily="34" charset="0"/>
                        </a:rPr>
                        <a:t>Лаишевский </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tx2"/>
                          </a:solidFill>
                          <a:effectLst/>
                          <a:latin typeface="Arial Narrow" panose="020B0606020202030204" pitchFamily="34" charset="0"/>
                        </a:rPr>
                        <a:t>74,4</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4174899189"/>
                  </a:ext>
                </a:extLst>
              </a:tr>
              <a:tr h="587891">
                <a:tc>
                  <a:txBody>
                    <a:bodyPr/>
                    <a:lstStyle/>
                    <a:p>
                      <a:pPr algn="l" fontAlgn="ctr"/>
                      <a:r>
                        <a:rPr lang="ru-RU" sz="2000" b="0" i="0" u="none" strike="noStrike" dirty="0">
                          <a:solidFill>
                            <a:srgbClr val="000000"/>
                          </a:solidFill>
                          <a:effectLst/>
                          <a:latin typeface="Arial Narrow" panose="020B0606020202030204" pitchFamily="34" charset="0"/>
                        </a:rPr>
                        <a:t>Спасский </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tx2"/>
                          </a:solidFill>
                          <a:effectLst/>
                          <a:latin typeface="Arial Narrow" panose="020B0606020202030204" pitchFamily="34" charset="0"/>
                        </a:rPr>
                        <a:t>68,9</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4003796221"/>
                  </a:ext>
                </a:extLst>
              </a:tr>
              <a:tr h="587891">
                <a:tc>
                  <a:txBody>
                    <a:bodyPr/>
                    <a:lstStyle/>
                    <a:p>
                      <a:pPr algn="l" fontAlgn="ctr"/>
                      <a:r>
                        <a:rPr lang="ru-RU" sz="2000" b="0" i="0" u="none" strike="noStrike" dirty="0">
                          <a:solidFill>
                            <a:srgbClr val="000000"/>
                          </a:solidFill>
                          <a:effectLst/>
                          <a:latin typeface="Arial Narrow" panose="020B0606020202030204" pitchFamily="34" charset="0"/>
                        </a:rPr>
                        <a:t>Пестречинский</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tx2"/>
                          </a:solidFill>
                          <a:effectLst/>
                          <a:latin typeface="Arial Narrow" panose="020B0606020202030204" pitchFamily="34" charset="0"/>
                        </a:rPr>
                        <a:t>64,7</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950577158"/>
                  </a:ext>
                </a:extLst>
              </a:tr>
              <a:tr h="587891">
                <a:tc>
                  <a:txBody>
                    <a:bodyPr/>
                    <a:lstStyle/>
                    <a:p>
                      <a:pPr algn="l" fontAlgn="ctr"/>
                      <a:r>
                        <a:rPr lang="ru-RU" sz="2000" b="0" i="0" u="none" strike="noStrike" dirty="0">
                          <a:solidFill>
                            <a:srgbClr val="000000"/>
                          </a:solidFill>
                          <a:effectLst/>
                          <a:latin typeface="Arial Narrow" panose="020B0606020202030204" pitchFamily="34" charset="0"/>
                        </a:rPr>
                        <a:t>г.Набережные Челны</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tx2"/>
                          </a:solidFill>
                          <a:effectLst/>
                          <a:latin typeface="Arial Narrow" panose="020B0606020202030204" pitchFamily="34" charset="0"/>
                        </a:rPr>
                        <a:t>64,3</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6"/>
                  </a:ext>
                </a:extLst>
              </a:tr>
              <a:tr h="587891">
                <a:tc>
                  <a:txBody>
                    <a:bodyPr/>
                    <a:lstStyle/>
                    <a:p>
                      <a:pPr algn="l" fontAlgn="ctr"/>
                      <a:r>
                        <a:rPr lang="ru-RU" sz="2000" b="0" i="0" u="none" strike="noStrike">
                          <a:solidFill>
                            <a:srgbClr val="000000"/>
                          </a:solidFill>
                          <a:effectLst/>
                          <a:latin typeface="Arial Narrow" panose="020B0606020202030204" pitchFamily="34" charset="0"/>
                        </a:rPr>
                        <a:t>Елабужский район</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tx2"/>
                          </a:solidFill>
                          <a:effectLst/>
                          <a:latin typeface="Arial Narrow" panose="020B0606020202030204" pitchFamily="34" charset="0"/>
                        </a:rPr>
                        <a:t>63,7</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7"/>
                  </a:ext>
                </a:extLst>
              </a:tr>
              <a:tr h="587891">
                <a:tc>
                  <a:txBody>
                    <a:bodyPr/>
                    <a:lstStyle/>
                    <a:p>
                      <a:pPr algn="l" fontAlgn="ctr"/>
                      <a:r>
                        <a:rPr lang="ru-RU" sz="2000" b="0" i="0" u="none" strike="noStrike" dirty="0">
                          <a:solidFill>
                            <a:srgbClr val="000000"/>
                          </a:solidFill>
                          <a:effectLst/>
                          <a:latin typeface="Arial Narrow" panose="020B0606020202030204" pitchFamily="34" charset="0"/>
                        </a:rPr>
                        <a:t>Кайбицкий район</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tx2"/>
                          </a:solidFill>
                          <a:effectLst/>
                          <a:latin typeface="Arial Narrow" panose="020B0606020202030204" pitchFamily="34" charset="0"/>
                        </a:rPr>
                        <a:t>60,5</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5" name="Таблица 4">
            <a:extLst>
              <a:ext uri="{FF2B5EF4-FFF2-40B4-BE49-F238E27FC236}">
                <a16:creationId xmlns:a16="http://schemas.microsoft.com/office/drawing/2014/main" id="{36063C5D-9C3A-4A59-83DB-BF4D68D9CE67}"/>
              </a:ext>
            </a:extLst>
          </p:cNvPr>
          <p:cNvGraphicFramePr>
            <a:graphicFrameLocks noGrp="1"/>
          </p:cNvGraphicFramePr>
          <p:nvPr>
            <p:extLst>
              <p:ext uri="{D42A27DB-BD31-4B8C-83A1-F6EECF244321}">
                <p14:modId xmlns:p14="http://schemas.microsoft.com/office/powerpoint/2010/main" val="3167468147"/>
              </p:ext>
            </p:extLst>
          </p:nvPr>
        </p:nvGraphicFramePr>
        <p:xfrm>
          <a:off x="6330462" y="894943"/>
          <a:ext cx="5741563" cy="5556100"/>
        </p:xfrm>
        <a:graphic>
          <a:graphicData uri="http://schemas.openxmlformats.org/drawingml/2006/table">
            <a:tbl>
              <a:tblPr>
                <a:tableStyleId>{5C22544A-7EE6-4342-B048-85BDC9FD1C3A}</a:tableStyleId>
              </a:tblPr>
              <a:tblGrid>
                <a:gridCol w="3599189">
                  <a:extLst>
                    <a:ext uri="{9D8B030D-6E8A-4147-A177-3AD203B41FA5}">
                      <a16:colId xmlns:a16="http://schemas.microsoft.com/office/drawing/2014/main" val="2956648844"/>
                    </a:ext>
                  </a:extLst>
                </a:gridCol>
                <a:gridCol w="2142374">
                  <a:extLst>
                    <a:ext uri="{9D8B030D-6E8A-4147-A177-3AD203B41FA5}">
                      <a16:colId xmlns:a16="http://schemas.microsoft.com/office/drawing/2014/main" val="3838691488"/>
                    </a:ext>
                  </a:extLst>
                </a:gridCol>
              </a:tblGrid>
              <a:tr h="869372">
                <a:tc>
                  <a:txBody>
                    <a:bodyPr/>
                    <a:lstStyle/>
                    <a:p>
                      <a:pPr algn="ctr" fontAlgn="ctr"/>
                      <a:r>
                        <a:rPr lang="ru-RU" sz="2000" b="1" i="0" u="none" strike="noStrike" dirty="0">
                          <a:solidFill>
                            <a:schemeClr val="bg1"/>
                          </a:solidFill>
                          <a:effectLst/>
                          <a:latin typeface="Arial Narrow" panose="020B0606020202030204" pitchFamily="34" charset="0"/>
                        </a:rPr>
                        <a:t>Район (город)</a:t>
                      </a:r>
                    </a:p>
                  </a:txBody>
                  <a:tcPr marL="72000" marR="108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3"/>
                    </a:solidFill>
                  </a:tcPr>
                </a:tc>
                <a:tc>
                  <a:txBody>
                    <a:bodyPr/>
                    <a:lstStyle/>
                    <a:p>
                      <a:pPr algn="ctr" fontAlgn="ctr"/>
                      <a:r>
                        <a:rPr lang="ru-RU" sz="2000" b="1" u="none" strike="noStrike" dirty="0">
                          <a:solidFill>
                            <a:schemeClr val="bg1"/>
                          </a:solidFill>
                          <a:effectLst/>
                          <a:latin typeface="Arial Narrow" panose="020B0606020202030204" pitchFamily="34" charset="0"/>
                        </a:rPr>
                        <a:t> % исполнения плана</a:t>
                      </a:r>
                      <a:endParaRPr lang="ru-RU" sz="2000" b="1" i="0" u="none" strike="noStrike" dirty="0">
                        <a:solidFill>
                          <a:schemeClr val="bg1"/>
                        </a:solidFill>
                        <a:effectLst/>
                        <a:latin typeface="Arial Narrow" panose="020B0606020202030204" pitchFamily="34" charset="0"/>
                      </a:endParaRPr>
                    </a:p>
                  </a:txBody>
                  <a:tcPr marL="72000" marR="108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3"/>
                    </a:solidFill>
                  </a:tcPr>
                </a:tc>
                <a:extLst>
                  <a:ext uri="{0D108BD9-81ED-4DB2-BD59-A6C34878D82A}">
                    <a16:rowId xmlns:a16="http://schemas.microsoft.com/office/drawing/2014/main" val="3542974996"/>
                  </a:ext>
                </a:extLst>
              </a:tr>
              <a:tr h="585841">
                <a:tc>
                  <a:txBody>
                    <a:bodyPr/>
                    <a:lstStyle/>
                    <a:p>
                      <a:pPr algn="l" fontAlgn="ctr"/>
                      <a:r>
                        <a:rPr lang="ru-RU" sz="2000" b="0" i="0" u="none" strike="noStrike" dirty="0">
                          <a:solidFill>
                            <a:srgbClr val="000000"/>
                          </a:solidFill>
                          <a:effectLst/>
                          <a:latin typeface="Arial Narrow" panose="020B0606020202030204" pitchFamily="34" charset="0"/>
                        </a:rPr>
                        <a:t>Бавлинский</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tx2"/>
                          </a:solidFill>
                          <a:effectLst/>
                          <a:latin typeface="Arial Narrow" panose="020B0606020202030204" pitchFamily="34" charset="0"/>
                        </a:rPr>
                        <a:t>59,1</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11"/>
                  </a:ext>
                </a:extLst>
              </a:tr>
              <a:tr h="585841">
                <a:tc>
                  <a:txBody>
                    <a:bodyPr/>
                    <a:lstStyle/>
                    <a:p>
                      <a:pPr algn="l" fontAlgn="ctr"/>
                      <a:r>
                        <a:rPr lang="ru-RU" sz="2000" b="0" i="0" u="none" strike="noStrike" dirty="0">
                          <a:solidFill>
                            <a:srgbClr val="000000"/>
                          </a:solidFill>
                          <a:effectLst/>
                          <a:latin typeface="Arial Narrow" panose="020B0606020202030204" pitchFamily="34" charset="0"/>
                        </a:rPr>
                        <a:t>Чистопольский</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tx2"/>
                          </a:solidFill>
                          <a:effectLst/>
                          <a:latin typeface="Arial Narrow" panose="020B0606020202030204" pitchFamily="34" charset="0"/>
                        </a:rPr>
                        <a:t>58,8</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12"/>
                  </a:ext>
                </a:extLst>
              </a:tr>
              <a:tr h="585841">
                <a:tc>
                  <a:txBody>
                    <a:bodyPr/>
                    <a:lstStyle/>
                    <a:p>
                      <a:pPr algn="l" fontAlgn="ctr"/>
                      <a:r>
                        <a:rPr lang="ru-RU" sz="2000" b="0" i="0" u="none" strike="noStrike" dirty="0">
                          <a:solidFill>
                            <a:srgbClr val="000000"/>
                          </a:solidFill>
                          <a:effectLst/>
                          <a:latin typeface="Arial Narrow" panose="020B0606020202030204" pitchFamily="34" charset="0"/>
                        </a:rPr>
                        <a:t>Кукморский</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tx2"/>
                          </a:solidFill>
                          <a:effectLst/>
                          <a:latin typeface="Arial Narrow" panose="020B0606020202030204" pitchFamily="34" charset="0"/>
                        </a:rPr>
                        <a:t>58,8</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13"/>
                  </a:ext>
                </a:extLst>
              </a:tr>
              <a:tr h="585841">
                <a:tc>
                  <a:txBody>
                    <a:bodyPr/>
                    <a:lstStyle/>
                    <a:p>
                      <a:pPr algn="l" fontAlgn="ctr"/>
                      <a:r>
                        <a:rPr lang="ru-RU" sz="2000" b="0" i="0" u="none" strike="noStrike" dirty="0">
                          <a:solidFill>
                            <a:srgbClr val="000000"/>
                          </a:solidFill>
                          <a:effectLst/>
                          <a:latin typeface="Arial Narrow" panose="020B0606020202030204" pitchFamily="34" charset="0"/>
                        </a:rPr>
                        <a:t>Зеленодольский</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tx2"/>
                          </a:solidFill>
                          <a:effectLst/>
                          <a:latin typeface="Arial Narrow" panose="020B0606020202030204" pitchFamily="34" charset="0"/>
                        </a:rPr>
                        <a:t>58,5</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14"/>
                  </a:ext>
                </a:extLst>
              </a:tr>
              <a:tr h="585841">
                <a:tc>
                  <a:txBody>
                    <a:bodyPr/>
                    <a:lstStyle/>
                    <a:p>
                      <a:pPr algn="l" fontAlgn="ctr"/>
                      <a:r>
                        <a:rPr lang="ru-RU" sz="2000" b="0" i="0" u="none" strike="noStrike" dirty="0">
                          <a:solidFill>
                            <a:srgbClr val="000000"/>
                          </a:solidFill>
                          <a:effectLst/>
                          <a:latin typeface="Arial Narrow" panose="020B0606020202030204" pitchFamily="34" charset="0"/>
                        </a:rPr>
                        <a:t>Новошешминский</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tx2"/>
                          </a:solidFill>
                          <a:effectLst/>
                          <a:latin typeface="Arial Narrow" panose="020B0606020202030204" pitchFamily="34" charset="0"/>
                        </a:rPr>
                        <a:t>56,4</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15"/>
                  </a:ext>
                </a:extLst>
              </a:tr>
              <a:tr h="585841">
                <a:tc>
                  <a:txBody>
                    <a:bodyPr/>
                    <a:lstStyle/>
                    <a:p>
                      <a:pPr algn="l" fontAlgn="ctr"/>
                      <a:r>
                        <a:rPr lang="ru-RU" sz="2000" b="0" i="0" u="none" strike="noStrike" dirty="0">
                          <a:solidFill>
                            <a:srgbClr val="000000"/>
                          </a:solidFill>
                          <a:effectLst/>
                          <a:latin typeface="Arial Narrow" panose="020B0606020202030204" pitchFamily="34" charset="0"/>
                        </a:rPr>
                        <a:t>Арский</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tx2"/>
                          </a:solidFill>
                          <a:effectLst/>
                          <a:latin typeface="Arial Narrow" panose="020B0606020202030204" pitchFamily="34" charset="0"/>
                        </a:rPr>
                        <a:t>56,1</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16"/>
                  </a:ext>
                </a:extLst>
              </a:tr>
              <a:tr h="585841">
                <a:tc>
                  <a:txBody>
                    <a:bodyPr/>
                    <a:lstStyle/>
                    <a:p>
                      <a:pPr algn="l" fontAlgn="ctr"/>
                      <a:r>
                        <a:rPr lang="ru-RU" sz="2000" b="0" i="0" u="none" strike="noStrike" dirty="0">
                          <a:solidFill>
                            <a:srgbClr val="000000"/>
                          </a:solidFill>
                          <a:effectLst/>
                          <a:latin typeface="Arial Narrow" panose="020B0606020202030204" pitchFamily="34" charset="0"/>
                        </a:rPr>
                        <a:t>Ютазинский</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tx2"/>
                          </a:solidFill>
                          <a:effectLst/>
                          <a:latin typeface="Arial Narrow" panose="020B0606020202030204" pitchFamily="34" charset="0"/>
                        </a:rPr>
                        <a:t>55,9</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17"/>
                  </a:ext>
                </a:extLst>
              </a:tr>
              <a:tr h="585841">
                <a:tc>
                  <a:txBody>
                    <a:bodyPr/>
                    <a:lstStyle/>
                    <a:p>
                      <a:pPr algn="l" fontAlgn="ctr"/>
                      <a:r>
                        <a:rPr lang="ru-RU" sz="2000" b="0" i="0" u="none" strike="noStrike" dirty="0">
                          <a:solidFill>
                            <a:srgbClr val="000000"/>
                          </a:solidFill>
                          <a:effectLst/>
                          <a:latin typeface="Arial Narrow" panose="020B0606020202030204" pitchFamily="34" charset="0"/>
                        </a:rPr>
                        <a:t>Аксубаевский</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tx2"/>
                          </a:solidFill>
                          <a:effectLst/>
                          <a:latin typeface="Arial Narrow" panose="020B0606020202030204" pitchFamily="34" charset="0"/>
                        </a:rPr>
                        <a:t>55,7</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33783405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4"/>
          </p:nvPr>
        </p:nvSpPr>
        <p:spPr>
          <a:xfrm>
            <a:off x="914399" y="46039"/>
            <a:ext cx="11074402" cy="997317"/>
          </a:xfrm>
        </p:spPr>
        <p:txBody>
          <a:bodyPr>
            <a:normAutofit/>
          </a:bodyPr>
          <a:lstStyle/>
          <a:p>
            <a:r>
              <a:rPr lang="ru-RU" dirty="0"/>
              <a:t>Муниципалитеты с низким уровнем сбора доходов </a:t>
            </a:r>
            <a:br>
              <a:rPr lang="en-US" dirty="0"/>
            </a:br>
            <a:r>
              <a:rPr lang="ru-RU" dirty="0"/>
              <a:t>от оказания платных услуг за </a:t>
            </a:r>
            <a:r>
              <a:rPr lang="en-US" dirty="0"/>
              <a:t>I</a:t>
            </a:r>
            <a:r>
              <a:rPr lang="ru-RU" dirty="0"/>
              <a:t> полугодие 2021 года</a:t>
            </a:r>
          </a:p>
        </p:txBody>
      </p:sp>
      <p:graphicFrame>
        <p:nvGraphicFramePr>
          <p:cNvPr id="4" name="Таблица 3">
            <a:extLst>
              <a:ext uri="{FF2B5EF4-FFF2-40B4-BE49-F238E27FC236}">
                <a16:creationId xmlns:a16="http://schemas.microsoft.com/office/drawing/2014/main" id="{F6376B88-D8AC-403D-90F6-C09FFC12F46F}"/>
              </a:ext>
            </a:extLst>
          </p:cNvPr>
          <p:cNvGraphicFramePr>
            <a:graphicFrameLocks noGrp="1"/>
          </p:cNvGraphicFramePr>
          <p:nvPr>
            <p:extLst>
              <p:ext uri="{D42A27DB-BD31-4B8C-83A1-F6EECF244321}">
                <p14:modId xmlns:p14="http://schemas.microsoft.com/office/powerpoint/2010/main" val="2804013109"/>
              </p:ext>
            </p:extLst>
          </p:nvPr>
        </p:nvGraphicFramePr>
        <p:xfrm>
          <a:off x="914399" y="1043356"/>
          <a:ext cx="11074401" cy="5608320"/>
        </p:xfrm>
        <a:graphic>
          <a:graphicData uri="http://schemas.openxmlformats.org/drawingml/2006/table">
            <a:tbl>
              <a:tblPr>
                <a:tableStyleId>{5C22544A-7EE6-4342-B048-85BDC9FD1C3A}</a:tableStyleId>
              </a:tblPr>
              <a:tblGrid>
                <a:gridCol w="7502361">
                  <a:extLst>
                    <a:ext uri="{9D8B030D-6E8A-4147-A177-3AD203B41FA5}">
                      <a16:colId xmlns:a16="http://schemas.microsoft.com/office/drawing/2014/main" val="2956648844"/>
                    </a:ext>
                  </a:extLst>
                </a:gridCol>
                <a:gridCol w="3572040">
                  <a:extLst>
                    <a:ext uri="{9D8B030D-6E8A-4147-A177-3AD203B41FA5}">
                      <a16:colId xmlns:a16="http://schemas.microsoft.com/office/drawing/2014/main" val="3838691488"/>
                    </a:ext>
                  </a:extLst>
                </a:gridCol>
              </a:tblGrid>
              <a:tr h="649915">
                <a:tc>
                  <a:txBody>
                    <a:bodyPr/>
                    <a:lstStyle/>
                    <a:p>
                      <a:pPr algn="ctr" fontAlgn="ctr"/>
                      <a:r>
                        <a:rPr lang="ru-RU" sz="2800" b="1" i="0" u="none" strike="noStrike" dirty="0">
                          <a:solidFill>
                            <a:schemeClr val="bg1"/>
                          </a:solidFill>
                          <a:effectLst/>
                          <a:latin typeface="Arial Narrow" panose="020B0606020202030204" pitchFamily="34" charset="0"/>
                        </a:rPr>
                        <a:t>Район (город)</a:t>
                      </a:r>
                    </a:p>
                  </a:txBody>
                  <a:tcPr marL="7620" marR="762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tc>
                  <a:txBody>
                    <a:bodyPr/>
                    <a:lstStyle/>
                    <a:p>
                      <a:pPr algn="ctr" fontAlgn="ctr"/>
                      <a:r>
                        <a:rPr lang="ru-RU" sz="2800" b="1" u="none" strike="noStrike" dirty="0">
                          <a:solidFill>
                            <a:schemeClr val="bg1"/>
                          </a:solidFill>
                          <a:effectLst/>
                          <a:latin typeface="Arial Narrow" panose="020B0606020202030204" pitchFamily="34" charset="0"/>
                        </a:rPr>
                        <a:t> % исполнения</a:t>
                      </a:r>
                      <a:br>
                        <a:rPr lang="ru-RU" sz="2800" b="1" u="none" strike="noStrike" dirty="0">
                          <a:solidFill>
                            <a:schemeClr val="bg1"/>
                          </a:solidFill>
                          <a:effectLst/>
                          <a:latin typeface="Arial Narrow" panose="020B0606020202030204" pitchFamily="34" charset="0"/>
                        </a:rPr>
                      </a:br>
                      <a:r>
                        <a:rPr lang="ru-RU" sz="2800" b="1" u="none" strike="noStrike" dirty="0">
                          <a:solidFill>
                            <a:schemeClr val="bg1"/>
                          </a:solidFill>
                          <a:effectLst/>
                          <a:latin typeface="Arial Narrow" panose="020B0606020202030204" pitchFamily="34" charset="0"/>
                        </a:rPr>
                        <a:t> плана</a:t>
                      </a:r>
                      <a:endParaRPr lang="ru-RU" sz="2800" b="1" i="0" u="none" strike="noStrike" dirty="0">
                        <a:solidFill>
                          <a:schemeClr val="bg1"/>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2"/>
                    </a:solidFill>
                  </a:tcPr>
                </a:tc>
                <a:extLst>
                  <a:ext uri="{0D108BD9-81ED-4DB2-BD59-A6C34878D82A}">
                    <a16:rowId xmlns:a16="http://schemas.microsoft.com/office/drawing/2014/main" val="3542974996"/>
                  </a:ext>
                </a:extLst>
              </a:tr>
              <a:tr h="324958">
                <a:tc>
                  <a:txBody>
                    <a:bodyPr/>
                    <a:lstStyle/>
                    <a:p>
                      <a:pPr algn="l" fontAlgn="ctr"/>
                      <a:r>
                        <a:rPr lang="ru-RU" sz="2400" b="0" i="0" u="none" strike="noStrike" dirty="0" err="1">
                          <a:solidFill>
                            <a:srgbClr val="000000"/>
                          </a:solidFill>
                          <a:effectLst/>
                          <a:latin typeface="Arial Narrow" panose="020B0606020202030204" pitchFamily="34" charset="0"/>
                        </a:rPr>
                        <a:t>Черемшанский</a:t>
                      </a:r>
                      <a:r>
                        <a:rPr lang="ru-RU" sz="2400" b="0" i="0" u="none" strike="noStrike" dirty="0">
                          <a:solidFill>
                            <a:srgbClr val="000000"/>
                          </a:solidFill>
                          <a:effectLst/>
                          <a:latin typeface="Arial Narrow" panose="020B0606020202030204" pitchFamily="34" charset="0"/>
                        </a:rPr>
                        <a:t> </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tx2"/>
                          </a:solidFill>
                          <a:effectLst/>
                          <a:latin typeface="Arial Narrow" panose="020B0606020202030204" pitchFamily="34" charset="0"/>
                        </a:rPr>
                        <a:t>26,1</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899608270"/>
                  </a:ext>
                </a:extLst>
              </a:tr>
              <a:tr h="324958">
                <a:tc>
                  <a:txBody>
                    <a:bodyPr/>
                    <a:lstStyle/>
                    <a:p>
                      <a:pPr algn="l" fontAlgn="ctr"/>
                      <a:r>
                        <a:rPr lang="ru-RU" sz="2400" b="0" i="0" u="none" strike="noStrike" dirty="0" err="1">
                          <a:solidFill>
                            <a:srgbClr val="000000"/>
                          </a:solidFill>
                          <a:effectLst/>
                          <a:latin typeface="Arial Narrow" panose="020B0606020202030204" pitchFamily="34" charset="0"/>
                        </a:rPr>
                        <a:t>Мамадышский</a:t>
                      </a:r>
                      <a:endParaRPr lang="ru-RU" sz="2400" b="0" i="0" u="none" strike="noStrike" dirty="0">
                        <a:solidFill>
                          <a:srgbClr val="000000"/>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tx2"/>
                          </a:solidFill>
                          <a:effectLst/>
                          <a:latin typeface="Arial Narrow" panose="020B0606020202030204" pitchFamily="34" charset="0"/>
                        </a:rPr>
                        <a:t>33,9</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4162164075"/>
                  </a:ext>
                </a:extLst>
              </a:tr>
              <a:tr h="335339">
                <a:tc>
                  <a:txBody>
                    <a:bodyPr/>
                    <a:lstStyle/>
                    <a:p>
                      <a:pPr algn="l" fontAlgn="ctr"/>
                      <a:r>
                        <a:rPr lang="ru-RU" sz="2400" b="0" i="0" u="none" strike="noStrike" dirty="0" err="1">
                          <a:solidFill>
                            <a:srgbClr val="000000"/>
                          </a:solidFill>
                          <a:effectLst/>
                          <a:latin typeface="Arial Narrow" panose="020B0606020202030204" pitchFamily="34" charset="0"/>
                        </a:rPr>
                        <a:t>Муслюмовский</a:t>
                      </a:r>
                      <a:endParaRPr lang="ru-RU" sz="2400" b="0" i="0" u="none" strike="noStrike" dirty="0">
                        <a:solidFill>
                          <a:srgbClr val="000000"/>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tx2"/>
                          </a:solidFill>
                          <a:effectLst/>
                          <a:latin typeface="Arial Narrow" panose="020B0606020202030204" pitchFamily="34" charset="0"/>
                        </a:rPr>
                        <a:t>34,4</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527487040"/>
                  </a:ext>
                </a:extLst>
              </a:tr>
              <a:tr h="324958">
                <a:tc>
                  <a:txBody>
                    <a:bodyPr/>
                    <a:lstStyle/>
                    <a:p>
                      <a:pPr algn="l" fontAlgn="ctr"/>
                      <a:r>
                        <a:rPr lang="ru-RU" sz="2400" b="0" i="0" u="none" strike="noStrike" dirty="0" err="1">
                          <a:solidFill>
                            <a:srgbClr val="000000"/>
                          </a:solidFill>
                          <a:effectLst/>
                          <a:latin typeface="Arial Narrow" panose="020B0606020202030204" pitchFamily="34" charset="0"/>
                        </a:rPr>
                        <a:t>Тюлячинский</a:t>
                      </a:r>
                      <a:endParaRPr lang="ru-RU" sz="2400" b="0" i="0" u="none" strike="noStrike" dirty="0">
                        <a:solidFill>
                          <a:srgbClr val="000000"/>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tx2"/>
                          </a:solidFill>
                          <a:effectLst/>
                          <a:latin typeface="Arial Narrow" panose="020B0606020202030204" pitchFamily="34" charset="0"/>
                        </a:rPr>
                        <a:t>34,9</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786458374"/>
                  </a:ext>
                </a:extLst>
              </a:tr>
              <a:tr h="324958">
                <a:tc>
                  <a:txBody>
                    <a:bodyPr/>
                    <a:lstStyle/>
                    <a:p>
                      <a:pPr algn="l" fontAlgn="ctr"/>
                      <a:r>
                        <a:rPr lang="ru-RU" sz="2400" b="0" i="0" u="none" strike="noStrike" dirty="0" err="1">
                          <a:solidFill>
                            <a:srgbClr val="000000"/>
                          </a:solidFill>
                          <a:effectLst/>
                          <a:latin typeface="Arial Narrow" panose="020B0606020202030204" pitchFamily="34" charset="0"/>
                        </a:rPr>
                        <a:t>Азнакаевский</a:t>
                      </a:r>
                      <a:endParaRPr lang="ru-RU" sz="2400" b="0" i="0" u="none" strike="noStrike" dirty="0">
                        <a:solidFill>
                          <a:srgbClr val="000000"/>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tx2"/>
                          </a:solidFill>
                          <a:effectLst/>
                          <a:latin typeface="Arial Narrow" panose="020B0606020202030204" pitchFamily="34" charset="0"/>
                        </a:rPr>
                        <a:t>36,5</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667412007"/>
                  </a:ext>
                </a:extLst>
              </a:tr>
              <a:tr h="324958">
                <a:tc>
                  <a:txBody>
                    <a:bodyPr/>
                    <a:lstStyle/>
                    <a:p>
                      <a:pPr algn="l" fontAlgn="ctr"/>
                      <a:r>
                        <a:rPr lang="ru-RU" sz="2400" b="0" i="0" u="none" strike="noStrike" dirty="0" err="1">
                          <a:solidFill>
                            <a:srgbClr val="000000"/>
                          </a:solidFill>
                          <a:effectLst/>
                          <a:latin typeface="Arial Narrow" panose="020B0606020202030204" pitchFamily="34" charset="0"/>
                        </a:rPr>
                        <a:t>Кам</a:t>
                      </a:r>
                      <a:r>
                        <a:rPr lang="en-US" sz="2400" b="0" i="0" u="none" strike="noStrike" dirty="0">
                          <a:solidFill>
                            <a:srgbClr val="000000"/>
                          </a:solidFill>
                          <a:effectLst/>
                          <a:latin typeface="Arial Narrow" panose="020B0606020202030204" pitchFamily="34" charset="0"/>
                        </a:rPr>
                        <a:t>c</a:t>
                      </a:r>
                      <a:r>
                        <a:rPr lang="ru-RU" sz="2400" b="0" i="0" u="none" strike="noStrike" dirty="0">
                          <a:solidFill>
                            <a:srgbClr val="000000"/>
                          </a:solidFill>
                          <a:effectLst/>
                          <a:latin typeface="Arial Narrow" panose="020B0606020202030204" pitchFamily="34" charset="0"/>
                        </a:rPr>
                        <a:t>ко-Устьинский</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tx2"/>
                          </a:solidFill>
                          <a:effectLst/>
                          <a:latin typeface="Arial Narrow" panose="020B0606020202030204" pitchFamily="34" charset="0"/>
                        </a:rPr>
                        <a:t>38,5</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4174899189"/>
                  </a:ext>
                </a:extLst>
              </a:tr>
              <a:tr h="324958">
                <a:tc>
                  <a:txBody>
                    <a:bodyPr/>
                    <a:lstStyle/>
                    <a:p>
                      <a:pPr algn="l" fontAlgn="ctr"/>
                      <a:r>
                        <a:rPr lang="ru-RU" sz="2400" b="0" i="0" u="none" strike="noStrike" dirty="0" err="1">
                          <a:solidFill>
                            <a:srgbClr val="000000"/>
                          </a:solidFill>
                          <a:effectLst/>
                          <a:latin typeface="Arial Narrow" panose="020B0606020202030204" pitchFamily="34" charset="0"/>
                        </a:rPr>
                        <a:t>Атнинский</a:t>
                      </a:r>
                      <a:endParaRPr lang="ru-RU" sz="2400" b="0" i="0" u="none" strike="noStrike" dirty="0">
                        <a:solidFill>
                          <a:srgbClr val="000000"/>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tx2"/>
                          </a:solidFill>
                          <a:effectLst/>
                          <a:latin typeface="Arial Narrow" panose="020B0606020202030204" pitchFamily="34" charset="0"/>
                        </a:rPr>
                        <a:t>39,3</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4003796221"/>
                  </a:ext>
                </a:extLst>
              </a:tr>
              <a:tr h="324958">
                <a:tc>
                  <a:txBody>
                    <a:bodyPr/>
                    <a:lstStyle/>
                    <a:p>
                      <a:pPr algn="l" fontAlgn="ctr"/>
                      <a:r>
                        <a:rPr lang="ru-RU" sz="2400" b="0" i="0" u="none" strike="noStrike" dirty="0">
                          <a:solidFill>
                            <a:srgbClr val="000000"/>
                          </a:solidFill>
                          <a:effectLst/>
                          <a:latin typeface="Arial Narrow" panose="020B0606020202030204" pitchFamily="34" charset="0"/>
                        </a:rPr>
                        <a:t>Рыбно-</a:t>
                      </a:r>
                      <a:r>
                        <a:rPr lang="ru-RU" sz="2400" b="0" i="0" u="none" strike="noStrike" dirty="0" err="1">
                          <a:solidFill>
                            <a:srgbClr val="000000"/>
                          </a:solidFill>
                          <a:effectLst/>
                          <a:latin typeface="Arial Narrow" panose="020B0606020202030204" pitchFamily="34" charset="0"/>
                        </a:rPr>
                        <a:t>Слободский</a:t>
                      </a:r>
                      <a:endParaRPr lang="ru-RU" sz="2400" b="0" i="0" u="none" strike="noStrike" dirty="0">
                        <a:solidFill>
                          <a:srgbClr val="000000"/>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tx2"/>
                          </a:solidFill>
                          <a:effectLst/>
                          <a:latin typeface="Arial Narrow" panose="020B0606020202030204" pitchFamily="34" charset="0"/>
                        </a:rPr>
                        <a:t>41,9</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950577158"/>
                  </a:ext>
                </a:extLst>
              </a:tr>
              <a:tr h="324958">
                <a:tc>
                  <a:txBody>
                    <a:bodyPr/>
                    <a:lstStyle/>
                    <a:p>
                      <a:pPr algn="l" fontAlgn="ctr"/>
                      <a:r>
                        <a:rPr lang="ru-RU" sz="2400" b="0" i="0" u="none" strike="noStrike" dirty="0" err="1">
                          <a:solidFill>
                            <a:srgbClr val="000000"/>
                          </a:solidFill>
                          <a:effectLst/>
                          <a:latin typeface="Arial Narrow" panose="020B0606020202030204" pitchFamily="34" charset="0"/>
                        </a:rPr>
                        <a:t>Тукаевский</a:t>
                      </a:r>
                      <a:endParaRPr lang="ru-RU" sz="2400" b="0" i="0" u="none" strike="noStrike" dirty="0">
                        <a:solidFill>
                          <a:srgbClr val="000000"/>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tx2"/>
                          </a:solidFill>
                          <a:effectLst/>
                          <a:latin typeface="Arial Narrow" panose="020B0606020202030204" pitchFamily="34" charset="0"/>
                        </a:rPr>
                        <a:t>42,2</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6"/>
                  </a:ext>
                </a:extLst>
              </a:tr>
              <a:tr h="324958">
                <a:tc>
                  <a:txBody>
                    <a:bodyPr/>
                    <a:lstStyle/>
                    <a:p>
                      <a:pPr algn="l" fontAlgn="ctr"/>
                      <a:r>
                        <a:rPr lang="ru-RU" sz="2400" b="0" i="0" u="none" strike="noStrike" dirty="0">
                          <a:solidFill>
                            <a:srgbClr val="000000"/>
                          </a:solidFill>
                          <a:effectLst/>
                          <a:latin typeface="Arial Narrow" panose="020B0606020202030204" pitchFamily="34" charset="0"/>
                        </a:rPr>
                        <a:t>Нижнекамский</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tx2"/>
                          </a:solidFill>
                          <a:effectLst/>
                          <a:latin typeface="Arial Narrow" panose="020B0606020202030204" pitchFamily="34" charset="0"/>
                        </a:rPr>
                        <a:t>42,7</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7"/>
                  </a:ext>
                </a:extLst>
              </a:tr>
              <a:tr h="324958">
                <a:tc>
                  <a:txBody>
                    <a:bodyPr/>
                    <a:lstStyle/>
                    <a:p>
                      <a:pPr algn="l" fontAlgn="ctr"/>
                      <a:r>
                        <a:rPr lang="ru-RU" sz="2400" b="0" i="0" u="none" strike="noStrike" dirty="0" err="1">
                          <a:solidFill>
                            <a:srgbClr val="000000"/>
                          </a:solidFill>
                          <a:effectLst/>
                          <a:latin typeface="Arial Narrow" panose="020B0606020202030204" pitchFamily="34" charset="0"/>
                        </a:rPr>
                        <a:t>Альметьевский</a:t>
                      </a:r>
                      <a:endParaRPr lang="ru-RU" sz="2400" b="0" i="0" u="none" strike="noStrike" dirty="0">
                        <a:solidFill>
                          <a:srgbClr val="000000"/>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tx2"/>
                          </a:solidFill>
                          <a:effectLst/>
                          <a:latin typeface="Arial Narrow" panose="020B0606020202030204" pitchFamily="34" charset="0"/>
                        </a:rPr>
                        <a:t>43,1</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8"/>
                  </a:ext>
                </a:extLst>
              </a:tr>
              <a:tr h="324958">
                <a:tc>
                  <a:txBody>
                    <a:bodyPr/>
                    <a:lstStyle/>
                    <a:p>
                      <a:pPr algn="l" fontAlgn="ctr"/>
                      <a:r>
                        <a:rPr lang="ru-RU" sz="2400" b="0" i="0" u="none" strike="noStrike" dirty="0" err="1">
                          <a:solidFill>
                            <a:srgbClr val="000000"/>
                          </a:solidFill>
                          <a:effectLst/>
                          <a:latin typeface="Arial Narrow" panose="020B0606020202030204" pitchFamily="34" charset="0"/>
                        </a:rPr>
                        <a:t>Дрожжановский</a:t>
                      </a:r>
                      <a:endParaRPr lang="ru-RU" sz="2400" b="0" i="0" u="none" strike="noStrike" dirty="0">
                        <a:solidFill>
                          <a:srgbClr val="000000"/>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tx2"/>
                          </a:solidFill>
                          <a:effectLst/>
                          <a:latin typeface="Arial Narrow" panose="020B0606020202030204" pitchFamily="34" charset="0"/>
                        </a:rPr>
                        <a:t>43,2</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9"/>
                  </a:ext>
                </a:extLst>
              </a:tr>
              <a:tr h="324958">
                <a:tc>
                  <a:txBody>
                    <a:bodyPr/>
                    <a:lstStyle/>
                    <a:p>
                      <a:pPr algn="l" fontAlgn="ctr"/>
                      <a:r>
                        <a:rPr lang="ru-RU" sz="2400" b="0" i="0" u="none" strike="noStrike" dirty="0" err="1">
                          <a:solidFill>
                            <a:srgbClr val="000000"/>
                          </a:solidFill>
                          <a:effectLst/>
                          <a:latin typeface="Arial Narrow" panose="020B0606020202030204" pitchFamily="34" charset="0"/>
                        </a:rPr>
                        <a:t>Актанышский</a:t>
                      </a:r>
                      <a:endParaRPr lang="ru-RU" sz="2400" b="0" i="0" u="none" strike="noStrike" dirty="0">
                        <a:solidFill>
                          <a:srgbClr val="000000"/>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ctr"/>
                      <a:r>
                        <a:rPr lang="ru-RU" sz="2400" b="0" i="0" u="none" strike="noStrike" dirty="0">
                          <a:solidFill>
                            <a:schemeClr val="tx2"/>
                          </a:solidFill>
                          <a:effectLst/>
                          <a:latin typeface="Arial Narrow" panose="020B0606020202030204" pitchFamily="34" charset="0"/>
                        </a:rPr>
                        <a:t>44,6</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8236815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4"/>
          </p:nvPr>
        </p:nvSpPr>
        <p:spPr/>
        <p:txBody>
          <a:bodyPr>
            <a:noAutofit/>
          </a:bodyPr>
          <a:lstStyle/>
          <a:p>
            <a:r>
              <a:rPr lang="ru-RU" dirty="0"/>
              <a:t>Динамика движения финансовых вложений в объекты </a:t>
            </a:r>
            <a:br>
              <a:rPr lang="ru-RU" dirty="0"/>
            </a:br>
            <a:r>
              <a:rPr lang="ru-RU" dirty="0"/>
              <a:t>незавершённого строительства</a:t>
            </a:r>
          </a:p>
        </p:txBody>
      </p:sp>
      <p:graphicFrame>
        <p:nvGraphicFramePr>
          <p:cNvPr id="3" name="Диаграмма 2"/>
          <p:cNvGraphicFramePr/>
          <p:nvPr>
            <p:extLst>
              <p:ext uri="{D42A27DB-BD31-4B8C-83A1-F6EECF244321}">
                <p14:modId xmlns:p14="http://schemas.microsoft.com/office/powerpoint/2010/main" val="1242659094"/>
              </p:ext>
            </p:extLst>
          </p:nvPr>
        </p:nvGraphicFramePr>
        <p:xfrm>
          <a:off x="863599" y="1512736"/>
          <a:ext cx="11195509" cy="51911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863599" y="866706"/>
            <a:ext cx="1920046" cy="461665"/>
          </a:xfrm>
          <a:prstGeom prst="rect">
            <a:avLst/>
          </a:prstGeom>
          <a:noFill/>
        </p:spPr>
        <p:txBody>
          <a:bodyPr wrap="square" rtlCol="0">
            <a:spAutoFit/>
          </a:bodyPr>
          <a:lstStyle/>
          <a:p>
            <a:r>
              <a:rPr lang="ru-RU" sz="2400" b="1" u="sng" dirty="0">
                <a:solidFill>
                  <a:srgbClr val="6C7B90"/>
                </a:solidFill>
                <a:latin typeface="Arial Narrow" pitchFamily="34" charset="0"/>
                <a:cs typeface="Arial" panose="020B0604020202020204" pitchFamily="34" charset="0"/>
              </a:rPr>
              <a:t>млрд. рублей</a:t>
            </a:r>
            <a:endParaRPr lang="ru-RU" sz="2400" b="1" dirty="0">
              <a:solidFill>
                <a:srgbClr val="6C7B90"/>
              </a:solidFill>
              <a:latin typeface="Arial Narrow" pitchFamily="34" charset="0"/>
              <a:cs typeface="Arial" panose="020B0604020202020204" pitchFamily="34" charset="0"/>
            </a:endParaRPr>
          </a:p>
        </p:txBody>
      </p:sp>
      <p:sp>
        <p:nvSpPr>
          <p:cNvPr id="6" name="TextBox 1"/>
          <p:cNvSpPr txBox="1"/>
          <p:nvPr/>
        </p:nvSpPr>
        <p:spPr>
          <a:xfrm>
            <a:off x="4824613" y="4423297"/>
            <a:ext cx="1536008" cy="1450911"/>
          </a:xfrm>
          <a:prstGeom prst="rect">
            <a:avLst/>
          </a:prstGeom>
          <a:solidFill>
            <a:schemeClr val="accent1">
              <a:lumMod val="20000"/>
              <a:lumOff val="80000"/>
            </a:schemeClr>
          </a:solidFill>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2400" b="1" dirty="0">
                <a:solidFill>
                  <a:schemeClr val="tx1">
                    <a:lumMod val="75000"/>
                    <a:lumOff val="25000"/>
                  </a:schemeClr>
                </a:solidFill>
                <a:latin typeface="Arial Narrow" panose="020B0606020202030204" pitchFamily="34" charset="0"/>
              </a:rPr>
              <a:t>1 265</a:t>
            </a:r>
            <a:br>
              <a:rPr lang="ru-RU" sz="2400" b="1" dirty="0">
                <a:solidFill>
                  <a:schemeClr val="tx1">
                    <a:lumMod val="75000"/>
                    <a:lumOff val="25000"/>
                  </a:schemeClr>
                </a:solidFill>
                <a:latin typeface="Arial Narrow" panose="020B0606020202030204" pitchFamily="34" charset="0"/>
              </a:rPr>
            </a:br>
            <a:r>
              <a:rPr lang="ru-RU" sz="2400" b="1" dirty="0">
                <a:solidFill>
                  <a:schemeClr val="tx1">
                    <a:lumMod val="75000"/>
                    <a:lumOff val="25000"/>
                  </a:schemeClr>
                </a:solidFill>
                <a:latin typeface="Arial Narrow" panose="020B0606020202030204" pitchFamily="34" charset="0"/>
              </a:rPr>
              <a:t>объектов</a:t>
            </a:r>
          </a:p>
        </p:txBody>
      </p:sp>
      <p:sp>
        <p:nvSpPr>
          <p:cNvPr id="7" name="TextBox 1">
            <a:extLst>
              <a:ext uri="{FF2B5EF4-FFF2-40B4-BE49-F238E27FC236}">
                <a16:creationId xmlns:a16="http://schemas.microsoft.com/office/drawing/2014/main" id="{119A601B-A5C7-4BE1-A10B-F1FFDDE7C250}"/>
              </a:ext>
            </a:extLst>
          </p:cNvPr>
          <p:cNvSpPr txBox="1"/>
          <p:nvPr/>
        </p:nvSpPr>
        <p:spPr>
          <a:xfrm>
            <a:off x="9802043" y="4878324"/>
            <a:ext cx="1526358" cy="995884"/>
          </a:xfrm>
          <a:prstGeom prst="rect">
            <a:avLst/>
          </a:prstGeom>
          <a:solidFill>
            <a:schemeClr val="accent1">
              <a:lumMod val="20000"/>
              <a:lumOff val="80000"/>
            </a:schemeClr>
          </a:solidFill>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2400" b="1" dirty="0">
                <a:solidFill>
                  <a:schemeClr val="tx1">
                    <a:lumMod val="75000"/>
                    <a:lumOff val="25000"/>
                  </a:schemeClr>
                </a:solidFill>
                <a:latin typeface="Arial Narrow" panose="020B0606020202030204" pitchFamily="34" charset="0"/>
              </a:rPr>
              <a:t>1 212</a:t>
            </a:r>
            <a:br>
              <a:rPr lang="ru-RU" sz="2400" b="1" dirty="0">
                <a:solidFill>
                  <a:schemeClr val="tx1">
                    <a:lumMod val="75000"/>
                    <a:lumOff val="25000"/>
                  </a:schemeClr>
                </a:solidFill>
                <a:latin typeface="Arial Narrow" panose="020B0606020202030204" pitchFamily="34" charset="0"/>
              </a:rPr>
            </a:br>
            <a:r>
              <a:rPr lang="ru-RU" sz="2400" b="1" dirty="0">
                <a:solidFill>
                  <a:schemeClr val="tx1">
                    <a:lumMod val="75000"/>
                    <a:lumOff val="25000"/>
                  </a:schemeClr>
                </a:solidFill>
                <a:latin typeface="Arial Narrow" panose="020B0606020202030204" pitchFamily="34" charset="0"/>
              </a:rPr>
              <a:t>объектов</a:t>
            </a:r>
          </a:p>
        </p:txBody>
      </p:sp>
    </p:spTree>
    <p:extLst>
      <p:ext uri="{BB962C8B-B14F-4D97-AF65-F5344CB8AC3E}">
        <p14:creationId xmlns:p14="http://schemas.microsoft.com/office/powerpoint/2010/main" val="10499153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7" dur="500"/>
                                        <p:tgtEl>
                                          <p:spTgt spid="3">
                                            <p:graphicEl>
                                              <a:chart seriesIdx="0" categoryIdx="-4" bldStep="series"/>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animBg="0"/>
        </p:bldSub>
      </p:bldGraphic>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52FB948E-1904-45F5-84FE-DFA018984121}"/>
              </a:ext>
            </a:extLst>
          </p:cNvPr>
          <p:cNvSpPr>
            <a:spLocks noGrp="1"/>
          </p:cNvSpPr>
          <p:nvPr>
            <p:ph type="body" sz="quarter" idx="14"/>
          </p:nvPr>
        </p:nvSpPr>
        <p:spPr>
          <a:xfrm>
            <a:off x="857882" y="46039"/>
            <a:ext cx="11145079" cy="574747"/>
          </a:xfrm>
        </p:spPr>
        <p:txBody>
          <a:bodyPr>
            <a:noAutofit/>
          </a:bodyPr>
          <a:lstStyle/>
          <a:p>
            <a:r>
              <a:rPr lang="ru-RU" dirty="0"/>
              <a:t>Поступление налоговых и неналоговых доходов в </a:t>
            </a:r>
            <a:br>
              <a:rPr lang="ru-RU" dirty="0"/>
            </a:br>
            <a:r>
              <a:rPr lang="ru-RU" dirty="0"/>
              <a:t>консолидированный бюджет Республики Татарстан</a:t>
            </a:r>
          </a:p>
        </p:txBody>
      </p:sp>
      <p:graphicFrame>
        <p:nvGraphicFramePr>
          <p:cNvPr id="3" name="Таблица 2"/>
          <p:cNvGraphicFramePr>
            <a:graphicFrameLocks noGrp="1"/>
          </p:cNvGraphicFramePr>
          <p:nvPr>
            <p:extLst>
              <p:ext uri="{D42A27DB-BD31-4B8C-83A1-F6EECF244321}">
                <p14:modId xmlns:p14="http://schemas.microsoft.com/office/powerpoint/2010/main" val="446992511"/>
              </p:ext>
            </p:extLst>
          </p:nvPr>
        </p:nvGraphicFramePr>
        <p:xfrm>
          <a:off x="857882" y="1671870"/>
          <a:ext cx="11145079" cy="3838480"/>
        </p:xfrm>
        <a:graphic>
          <a:graphicData uri="http://schemas.openxmlformats.org/drawingml/2006/table">
            <a:tbl>
              <a:tblPr/>
              <a:tblGrid>
                <a:gridCol w="2216621">
                  <a:extLst>
                    <a:ext uri="{9D8B030D-6E8A-4147-A177-3AD203B41FA5}">
                      <a16:colId xmlns:a16="http://schemas.microsoft.com/office/drawing/2014/main" val="20000"/>
                    </a:ext>
                  </a:extLst>
                </a:gridCol>
                <a:gridCol w="1139687">
                  <a:extLst>
                    <a:ext uri="{9D8B030D-6E8A-4147-A177-3AD203B41FA5}">
                      <a16:colId xmlns:a16="http://schemas.microsoft.com/office/drawing/2014/main" val="20001"/>
                    </a:ext>
                  </a:extLst>
                </a:gridCol>
                <a:gridCol w="1152939">
                  <a:extLst>
                    <a:ext uri="{9D8B030D-6E8A-4147-A177-3AD203B41FA5}">
                      <a16:colId xmlns:a16="http://schemas.microsoft.com/office/drawing/2014/main" val="20002"/>
                    </a:ext>
                  </a:extLst>
                </a:gridCol>
                <a:gridCol w="861392">
                  <a:extLst>
                    <a:ext uri="{9D8B030D-6E8A-4147-A177-3AD203B41FA5}">
                      <a16:colId xmlns:a16="http://schemas.microsoft.com/office/drawing/2014/main" val="20004"/>
                    </a:ext>
                  </a:extLst>
                </a:gridCol>
                <a:gridCol w="1223838">
                  <a:extLst>
                    <a:ext uri="{9D8B030D-6E8A-4147-A177-3AD203B41FA5}">
                      <a16:colId xmlns:a16="http://schemas.microsoft.com/office/drawing/2014/main" val="20003"/>
                    </a:ext>
                  </a:extLst>
                </a:gridCol>
                <a:gridCol w="923014">
                  <a:extLst>
                    <a:ext uri="{9D8B030D-6E8A-4147-A177-3AD203B41FA5}">
                      <a16:colId xmlns:a16="http://schemas.microsoft.com/office/drawing/2014/main" val="20006"/>
                    </a:ext>
                  </a:extLst>
                </a:gridCol>
                <a:gridCol w="876202">
                  <a:extLst>
                    <a:ext uri="{9D8B030D-6E8A-4147-A177-3AD203B41FA5}">
                      <a16:colId xmlns:a16="http://schemas.microsoft.com/office/drawing/2014/main" val="20007"/>
                    </a:ext>
                  </a:extLst>
                </a:gridCol>
                <a:gridCol w="779930">
                  <a:extLst>
                    <a:ext uri="{9D8B030D-6E8A-4147-A177-3AD203B41FA5}">
                      <a16:colId xmlns:a16="http://schemas.microsoft.com/office/drawing/2014/main" val="20008"/>
                    </a:ext>
                  </a:extLst>
                </a:gridCol>
                <a:gridCol w="1153329">
                  <a:extLst>
                    <a:ext uri="{9D8B030D-6E8A-4147-A177-3AD203B41FA5}">
                      <a16:colId xmlns:a16="http://schemas.microsoft.com/office/drawing/2014/main" val="20005"/>
                    </a:ext>
                  </a:extLst>
                </a:gridCol>
                <a:gridCol w="818127">
                  <a:extLst>
                    <a:ext uri="{9D8B030D-6E8A-4147-A177-3AD203B41FA5}">
                      <a16:colId xmlns:a16="http://schemas.microsoft.com/office/drawing/2014/main" val="20009"/>
                    </a:ext>
                  </a:extLst>
                </a:gridCol>
              </a:tblGrid>
              <a:tr h="539757">
                <a:tc rowSpan="2">
                  <a:txBody>
                    <a:bodyPr/>
                    <a:lstStyle/>
                    <a:p>
                      <a:pPr algn="ctr" fontAlgn="ctr"/>
                      <a:endParaRPr lang="ru-RU" sz="1800" b="1" i="0" u="none" strike="noStrike" dirty="0">
                        <a:solidFill>
                          <a:schemeClr val="bg1"/>
                        </a:solidFill>
                        <a:effectLst/>
                        <a:latin typeface="Arial Narrow" panose="020B0606020202030204" pitchFamily="34" charset="0"/>
                      </a:endParaRP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rowSpan="2">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800" b="1" i="0" u="none" strike="noStrike" dirty="0">
                          <a:solidFill>
                            <a:schemeClr val="bg1"/>
                          </a:solidFill>
                          <a:effectLst/>
                          <a:latin typeface="Arial Narrow" panose="020B0606020202030204" pitchFamily="34" charset="0"/>
                        </a:rPr>
                        <a:t>I </a:t>
                      </a:r>
                      <a:r>
                        <a:rPr lang="ru-RU" sz="1800" b="1" i="0" u="none" strike="noStrike" dirty="0">
                          <a:solidFill>
                            <a:schemeClr val="bg1"/>
                          </a:solidFill>
                          <a:effectLst/>
                          <a:latin typeface="Arial Narrow" panose="020B0606020202030204" pitchFamily="34" charset="0"/>
                        </a:rPr>
                        <a:t>полугодие</a:t>
                      </a:r>
                      <a:r>
                        <a:rPr lang="ru-RU" sz="1800" b="1" i="0" u="none" strike="noStrike" baseline="0" dirty="0">
                          <a:solidFill>
                            <a:schemeClr val="bg1"/>
                          </a:solidFill>
                          <a:effectLst/>
                          <a:latin typeface="Arial Narrow" panose="020B0606020202030204" pitchFamily="34" charset="0"/>
                        </a:rPr>
                        <a:t> </a:t>
                      </a:r>
                      <a:r>
                        <a:rPr lang="ru-RU" sz="1800" b="1" u="none" strike="noStrike" dirty="0">
                          <a:solidFill>
                            <a:schemeClr val="bg1"/>
                          </a:solidFill>
                          <a:effectLst/>
                          <a:latin typeface="Arial Narrow" panose="020B0606020202030204" pitchFamily="34" charset="0"/>
                        </a:rPr>
                        <a:t>2019</a:t>
                      </a:r>
                      <a:r>
                        <a:rPr lang="ru-RU" sz="1800" b="1" i="0" u="none" strike="noStrike" baseline="0" dirty="0">
                          <a:solidFill>
                            <a:schemeClr val="bg1"/>
                          </a:solidFill>
                          <a:effectLst/>
                          <a:latin typeface="Arial Narrow" panose="020B0606020202030204" pitchFamily="34" charset="0"/>
                        </a:rPr>
                        <a:t>г.</a:t>
                      </a:r>
                      <a:endParaRPr lang="ru-RU" sz="1800" b="1" i="0" u="none" strike="noStrike" dirty="0">
                        <a:solidFill>
                          <a:schemeClr val="bg1"/>
                        </a:solidFill>
                        <a:effectLst/>
                        <a:latin typeface="Arial Narrow" panose="020B0606020202030204" pitchFamily="34" charset="0"/>
                      </a:endParaRP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rowSpan="2">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800" b="1" i="0" u="none" strike="noStrike" dirty="0">
                          <a:solidFill>
                            <a:schemeClr val="bg1"/>
                          </a:solidFill>
                          <a:effectLst/>
                          <a:latin typeface="Arial Narrow" panose="020B0606020202030204" pitchFamily="34" charset="0"/>
                        </a:rPr>
                        <a:t>I </a:t>
                      </a:r>
                      <a:r>
                        <a:rPr lang="ru-RU" sz="1800" b="1" i="0" u="none" strike="noStrike" dirty="0">
                          <a:solidFill>
                            <a:schemeClr val="bg1"/>
                          </a:solidFill>
                          <a:effectLst/>
                          <a:latin typeface="Arial Narrow" panose="020B0606020202030204" pitchFamily="34" charset="0"/>
                        </a:rPr>
                        <a:t>полугодие</a:t>
                      </a:r>
                      <a:r>
                        <a:rPr lang="ru-RU" sz="1800" b="1" i="0" u="none" strike="noStrike" baseline="0" dirty="0">
                          <a:solidFill>
                            <a:schemeClr val="bg1"/>
                          </a:solidFill>
                          <a:effectLst/>
                          <a:latin typeface="Arial Narrow" panose="020B0606020202030204" pitchFamily="34" charset="0"/>
                        </a:rPr>
                        <a:t> </a:t>
                      </a:r>
                      <a:r>
                        <a:rPr lang="ru-RU" sz="1800" b="1" u="none" strike="noStrike" dirty="0">
                          <a:solidFill>
                            <a:schemeClr val="bg1"/>
                          </a:solidFill>
                          <a:effectLst/>
                          <a:latin typeface="Arial Narrow" panose="020B0606020202030204" pitchFamily="34" charset="0"/>
                        </a:rPr>
                        <a:t>2020</a:t>
                      </a:r>
                      <a:r>
                        <a:rPr lang="ru-RU" sz="1800" b="1" i="0" u="none" strike="noStrike" baseline="0" dirty="0">
                          <a:solidFill>
                            <a:schemeClr val="bg1"/>
                          </a:solidFill>
                          <a:effectLst/>
                          <a:latin typeface="Arial Narrow" panose="020B0606020202030204" pitchFamily="34" charset="0"/>
                        </a:rPr>
                        <a:t>г.</a:t>
                      </a:r>
                      <a:endParaRPr lang="ru-RU" sz="1800" b="1" i="0" u="none" strike="noStrike" dirty="0">
                        <a:solidFill>
                          <a:schemeClr val="bg1"/>
                        </a:solidFill>
                        <a:effectLst/>
                        <a:latin typeface="Arial Narrow" panose="020B0606020202030204" pitchFamily="34" charset="0"/>
                      </a:endParaRP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rowSpan="2">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800" b="1" i="0" u="none" strike="noStrike" dirty="0">
                          <a:solidFill>
                            <a:schemeClr val="bg1"/>
                          </a:solidFill>
                          <a:effectLst/>
                          <a:latin typeface="Arial Narrow" panose="020B0606020202030204" pitchFamily="34" charset="0"/>
                        </a:rPr>
                        <a:t>План</a:t>
                      </a:r>
                      <a:r>
                        <a:rPr lang="ru-RU" sz="1800" b="1" i="0" u="none" strike="noStrike" baseline="0" dirty="0">
                          <a:solidFill>
                            <a:schemeClr val="bg1"/>
                          </a:solidFill>
                          <a:effectLst/>
                          <a:latin typeface="Arial Narrow" panose="020B0606020202030204" pitchFamily="34" charset="0"/>
                        </a:rPr>
                        <a:t> на 2021г.</a:t>
                      </a:r>
                      <a:endParaRPr lang="ru-RU" sz="1800" b="1" i="0" u="none" strike="noStrike" dirty="0">
                        <a:solidFill>
                          <a:schemeClr val="bg1"/>
                        </a:solidFill>
                        <a:effectLst/>
                        <a:latin typeface="Arial Narrow" panose="020B0606020202030204" pitchFamily="34" charset="0"/>
                      </a:endParaRP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rowSpan="2">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800" b="1" i="0" u="none" strike="noStrike" dirty="0">
                          <a:solidFill>
                            <a:schemeClr val="bg1"/>
                          </a:solidFill>
                          <a:effectLst/>
                          <a:latin typeface="Arial Narrow" panose="020B0606020202030204" pitchFamily="34" charset="0"/>
                        </a:rPr>
                        <a:t>I </a:t>
                      </a:r>
                      <a:r>
                        <a:rPr lang="ru-RU" sz="1800" b="1" i="0" u="none" strike="noStrike" dirty="0">
                          <a:solidFill>
                            <a:schemeClr val="bg1"/>
                          </a:solidFill>
                          <a:effectLst/>
                          <a:latin typeface="Arial Narrow" panose="020B0606020202030204" pitchFamily="34" charset="0"/>
                        </a:rPr>
                        <a:t>полугодие</a:t>
                      </a:r>
                      <a:r>
                        <a:rPr lang="ru-RU" sz="1800" b="1" i="0" u="none" strike="noStrike" baseline="0" dirty="0">
                          <a:solidFill>
                            <a:schemeClr val="bg1"/>
                          </a:solidFill>
                          <a:effectLst/>
                          <a:latin typeface="Arial Narrow" panose="020B0606020202030204" pitchFamily="34" charset="0"/>
                        </a:rPr>
                        <a:t> </a:t>
                      </a:r>
                      <a:r>
                        <a:rPr lang="ru-RU" sz="1800" b="1" u="none" strike="noStrike" dirty="0">
                          <a:solidFill>
                            <a:schemeClr val="bg1"/>
                          </a:solidFill>
                          <a:effectLst/>
                          <a:latin typeface="Arial Narrow" panose="020B0606020202030204" pitchFamily="34" charset="0"/>
                        </a:rPr>
                        <a:t>2021</a:t>
                      </a:r>
                      <a:r>
                        <a:rPr lang="ru-RU" sz="1800" b="1" i="0" u="none" strike="noStrike" baseline="0" dirty="0">
                          <a:solidFill>
                            <a:schemeClr val="bg1"/>
                          </a:solidFill>
                          <a:effectLst/>
                          <a:latin typeface="Arial Narrow" panose="020B0606020202030204" pitchFamily="34" charset="0"/>
                        </a:rPr>
                        <a:t>г.</a:t>
                      </a:r>
                      <a:endParaRPr lang="ru-RU" sz="1800" b="1" i="0" u="none" strike="noStrike" dirty="0">
                        <a:solidFill>
                          <a:schemeClr val="bg1"/>
                        </a:solidFill>
                        <a:effectLst/>
                        <a:latin typeface="Arial Narrow" panose="020B0606020202030204" pitchFamily="34" charset="0"/>
                      </a:endParaRP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rowSpan="2">
                  <a:txBody>
                    <a:bodyPr/>
                    <a:lstStyle/>
                    <a:p>
                      <a:pPr algn="ctr" fontAlgn="t"/>
                      <a:r>
                        <a:rPr lang="ru-RU" sz="1800" b="1" i="0" u="none" strike="noStrike" dirty="0">
                          <a:solidFill>
                            <a:schemeClr val="bg1"/>
                          </a:solidFill>
                          <a:effectLst/>
                          <a:latin typeface="Arial Narrow" panose="020B0606020202030204" pitchFamily="34" charset="0"/>
                        </a:rPr>
                        <a:t>Исп. плана, %</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gridSpan="2">
                  <a:txBody>
                    <a:bodyPr/>
                    <a:lstStyle/>
                    <a:p>
                      <a:pPr algn="ctr" fontAlgn="t"/>
                      <a:r>
                        <a:rPr lang="ru-RU" sz="1800" b="1" u="none" strike="noStrike" dirty="0">
                          <a:solidFill>
                            <a:schemeClr val="bg1"/>
                          </a:solidFill>
                          <a:effectLst/>
                          <a:latin typeface="Arial Narrow" panose="020B0606020202030204" pitchFamily="34" charset="0"/>
                        </a:rPr>
                        <a:t> Отклонение 2021 к 2019</a:t>
                      </a:r>
                      <a:endParaRPr lang="ru-RU" sz="1800" b="1" i="0" u="none" strike="noStrike" dirty="0">
                        <a:solidFill>
                          <a:schemeClr val="bg1"/>
                        </a:solidFill>
                        <a:effectLst/>
                        <a:latin typeface="Arial Narrow" panose="020B0606020202030204" pitchFamily="34" charset="0"/>
                      </a:endParaRP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hMerge="1">
                  <a:txBody>
                    <a:bodyPr/>
                    <a:lstStyle/>
                    <a:p>
                      <a:pPr algn="ctr" fontAlgn="t"/>
                      <a:endParaRPr lang="ru-RU" sz="1800" b="1" i="0" u="none" strike="noStrike" dirty="0">
                        <a:solidFill>
                          <a:schemeClr val="bg1"/>
                        </a:solidFill>
                        <a:effectLst/>
                        <a:latin typeface="Arial Narrow" panose="020B0606020202030204" pitchFamily="34" charset="0"/>
                      </a:endParaRP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gridSpan="2">
                  <a:txBody>
                    <a:bodyPr/>
                    <a:lstStyle/>
                    <a:p>
                      <a:pPr algn="ctr" fontAlgn="t"/>
                      <a:r>
                        <a:rPr lang="ru-RU" sz="1800" b="1" u="none" strike="noStrike" dirty="0">
                          <a:solidFill>
                            <a:schemeClr val="bg1"/>
                          </a:solidFill>
                          <a:effectLst/>
                          <a:latin typeface="Arial Narrow" panose="020B0606020202030204" pitchFamily="34" charset="0"/>
                        </a:rPr>
                        <a:t> Отклонение</a:t>
                      </a:r>
                      <a:r>
                        <a:rPr lang="ru-RU" sz="1800" b="1" u="none" strike="noStrike" baseline="0" dirty="0">
                          <a:solidFill>
                            <a:schemeClr val="bg1"/>
                          </a:solidFill>
                          <a:effectLst/>
                          <a:latin typeface="Arial Narrow" panose="020B0606020202030204" pitchFamily="34" charset="0"/>
                        </a:rPr>
                        <a:t>  </a:t>
                      </a:r>
                      <a:br>
                        <a:rPr lang="ru-RU" sz="1800" b="1" u="none" strike="noStrike" baseline="0" dirty="0">
                          <a:solidFill>
                            <a:schemeClr val="bg1"/>
                          </a:solidFill>
                          <a:effectLst/>
                          <a:latin typeface="Arial Narrow" panose="020B0606020202030204" pitchFamily="34" charset="0"/>
                        </a:rPr>
                      </a:br>
                      <a:r>
                        <a:rPr lang="ru-RU" sz="1800" b="1" u="none" strike="noStrike" baseline="0" dirty="0">
                          <a:solidFill>
                            <a:schemeClr val="bg1"/>
                          </a:solidFill>
                          <a:effectLst/>
                          <a:latin typeface="Arial Narrow" panose="020B0606020202030204" pitchFamily="34" charset="0"/>
                        </a:rPr>
                        <a:t>2021к к 2020</a:t>
                      </a:r>
                      <a:endParaRPr lang="ru-RU" sz="1800" b="1" i="0" u="none" strike="noStrike" dirty="0">
                        <a:solidFill>
                          <a:schemeClr val="bg1"/>
                        </a:solidFill>
                        <a:effectLst/>
                        <a:latin typeface="Arial Narrow" panose="020B0606020202030204" pitchFamily="34" charset="0"/>
                      </a:endParaRPr>
                    </a:p>
                  </a:txBody>
                  <a:tcPr marL="72000" marR="72000" marT="7620" marB="0" anchor="ctr">
                    <a:lnL w="6350"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hMerge="1">
                  <a:txBody>
                    <a:bodyPr/>
                    <a:lstStyle/>
                    <a:p>
                      <a:pPr algn="ctr" fontAlgn="t"/>
                      <a:endParaRPr lang="ru-RU" sz="1800" b="1" i="0" u="none" strike="noStrike" dirty="0">
                        <a:solidFill>
                          <a:schemeClr val="bg1"/>
                        </a:solidFill>
                        <a:effectLst/>
                        <a:latin typeface="Arial Narrow" panose="020B0606020202030204" pitchFamily="34" charset="0"/>
                      </a:endParaRPr>
                    </a:p>
                  </a:txBody>
                  <a:tcPr marL="72000" marR="72000" marT="7620" marB="0" anchor="ctr">
                    <a:lnL w="6350"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extLst>
                  <a:ext uri="{0D108BD9-81ED-4DB2-BD59-A6C34878D82A}">
                    <a16:rowId xmlns:a16="http://schemas.microsoft.com/office/drawing/2014/main" val="10001"/>
                  </a:ext>
                </a:extLst>
              </a:tr>
              <a:tr h="322220">
                <a:tc vMerge="1">
                  <a:txBody>
                    <a:bodyPr/>
                    <a:lstStyle/>
                    <a:p>
                      <a:pPr algn="ctr" fontAlgn="ctr"/>
                      <a:endParaRPr lang="ru-RU" sz="1800" b="1" i="0" u="none" strike="noStrike" dirty="0">
                        <a:solidFill>
                          <a:schemeClr val="bg1"/>
                        </a:solidFill>
                        <a:effectLst/>
                        <a:latin typeface="Arial Narrow" panose="020B0606020202030204" pitchFamily="34" charset="0"/>
                      </a:endParaRP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vMerge="1">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lang="ru-RU" sz="1800" b="1" i="0" u="none" strike="noStrike" dirty="0">
                        <a:solidFill>
                          <a:schemeClr val="bg1"/>
                        </a:solidFill>
                        <a:effectLst/>
                        <a:latin typeface="Arial Narrow" panose="020B0606020202030204" pitchFamily="34" charset="0"/>
                      </a:endParaRP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vMerge="1">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lang="ru-RU" sz="1800" b="1" i="0" u="none" strike="noStrike" dirty="0">
                        <a:solidFill>
                          <a:schemeClr val="bg1"/>
                        </a:solidFill>
                        <a:effectLst/>
                        <a:latin typeface="Arial Narrow" panose="020B0606020202030204" pitchFamily="34" charset="0"/>
                      </a:endParaRP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vMerge="1">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lang="ru-RU" sz="1800" b="1" i="0" u="none" strike="noStrike" dirty="0">
                        <a:solidFill>
                          <a:schemeClr val="bg1"/>
                        </a:solidFill>
                        <a:effectLst/>
                        <a:latin typeface="Arial Narrow" panose="020B0606020202030204" pitchFamily="34" charset="0"/>
                      </a:endParaRP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vMerge="1">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lang="ru-RU" sz="1800" b="1" i="0" u="none" strike="noStrike" dirty="0">
                        <a:solidFill>
                          <a:schemeClr val="bg1"/>
                        </a:solidFill>
                        <a:effectLst/>
                        <a:latin typeface="Arial Narrow" panose="020B0606020202030204" pitchFamily="34" charset="0"/>
                      </a:endParaRP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vMerge="1">
                  <a:txBody>
                    <a:bodyPr/>
                    <a:lstStyle/>
                    <a:p>
                      <a:pPr algn="ctr" fontAlgn="t"/>
                      <a:endParaRPr lang="ru-RU" sz="1800" b="1" i="0" u="none" strike="noStrike" dirty="0">
                        <a:solidFill>
                          <a:schemeClr val="bg1"/>
                        </a:solidFill>
                        <a:effectLst/>
                        <a:latin typeface="Arial Narrow" panose="020B0606020202030204" pitchFamily="34" charset="0"/>
                      </a:endParaRP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a:txBody>
                    <a:bodyPr/>
                    <a:lstStyle/>
                    <a:p>
                      <a:pPr algn="ctr" fontAlgn="t"/>
                      <a:r>
                        <a:rPr lang="ru-RU" sz="1800" b="1" i="0" u="none" strike="noStrike" dirty="0">
                          <a:solidFill>
                            <a:schemeClr val="bg1"/>
                          </a:solidFill>
                          <a:effectLst/>
                          <a:latin typeface="Arial Narrow" panose="020B0606020202030204" pitchFamily="34" charset="0"/>
                        </a:rPr>
                        <a:t>сумма</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a:txBody>
                    <a:bodyPr/>
                    <a:lstStyle/>
                    <a:p>
                      <a:pPr algn="ctr" fontAlgn="t"/>
                      <a:r>
                        <a:rPr lang="ru-RU" sz="1800" b="1" i="0" u="none" strike="noStrike" dirty="0">
                          <a:solidFill>
                            <a:schemeClr val="bg1"/>
                          </a:solidFill>
                          <a:effectLst/>
                          <a:latin typeface="Arial Narrow" panose="020B0606020202030204" pitchFamily="34" charset="0"/>
                        </a:rPr>
                        <a:t>%</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a:txBody>
                    <a:bodyPr/>
                    <a:lstStyle/>
                    <a:p>
                      <a:pPr algn="ctr" fontAlgn="t"/>
                      <a:r>
                        <a:rPr lang="ru-RU" sz="1800" b="1" i="0" u="none" strike="noStrike" dirty="0">
                          <a:solidFill>
                            <a:schemeClr val="bg1"/>
                          </a:solidFill>
                          <a:effectLst/>
                          <a:latin typeface="Arial Narrow" panose="020B0606020202030204" pitchFamily="34" charset="0"/>
                        </a:rPr>
                        <a:t>сумма</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a:txBody>
                    <a:bodyPr/>
                    <a:lstStyle/>
                    <a:p>
                      <a:pPr algn="ctr" fontAlgn="t"/>
                      <a:r>
                        <a:rPr lang="ru-RU" sz="1800" b="1" i="0" u="none" strike="noStrike" dirty="0">
                          <a:solidFill>
                            <a:schemeClr val="bg1"/>
                          </a:solidFill>
                          <a:effectLst/>
                          <a:latin typeface="Arial Narrow" panose="020B0606020202030204" pitchFamily="34" charset="0"/>
                        </a:rPr>
                        <a:t>%</a:t>
                      </a:r>
                    </a:p>
                  </a:txBody>
                  <a:tcPr marL="72000" marR="72000" marT="7620" marB="0" anchor="ctr">
                    <a:lnL w="6350"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extLst>
                  <a:ext uri="{0D108BD9-81ED-4DB2-BD59-A6C34878D82A}">
                    <a16:rowId xmlns:a16="http://schemas.microsoft.com/office/drawing/2014/main" val="10003"/>
                  </a:ext>
                </a:extLst>
              </a:tr>
              <a:tr h="807787">
                <a:tc>
                  <a:txBody>
                    <a:bodyPr/>
                    <a:lstStyle/>
                    <a:p>
                      <a:pPr algn="l" fontAlgn="b"/>
                      <a:r>
                        <a:rPr lang="ru-RU" sz="1800" b="1" i="0" u="none" strike="noStrike" dirty="0">
                          <a:solidFill>
                            <a:schemeClr val="bg1"/>
                          </a:solidFill>
                          <a:effectLst/>
                          <a:latin typeface="Arial Narrow" panose="020B0606020202030204" pitchFamily="34" charset="0"/>
                        </a:rPr>
                        <a:t>Консолидированный</a:t>
                      </a:r>
                      <a:r>
                        <a:rPr lang="ru-RU" sz="1800" b="1" i="0" u="none" strike="noStrike" baseline="0" dirty="0">
                          <a:solidFill>
                            <a:schemeClr val="bg1"/>
                          </a:solidFill>
                          <a:effectLst/>
                          <a:latin typeface="Arial Narrow" panose="020B0606020202030204" pitchFamily="34" charset="0"/>
                        </a:rPr>
                        <a:t> бюджет Республики Татарстан</a:t>
                      </a:r>
                      <a:endParaRPr lang="ru-RU" sz="1800" b="1" i="0" u="none" strike="noStrike" dirty="0">
                        <a:solidFill>
                          <a:schemeClr val="bg1"/>
                        </a:solidFill>
                        <a:effectLst/>
                        <a:latin typeface="Arial Narrow" panose="020B0606020202030204" pitchFamily="34" charset="0"/>
                      </a:endParaRPr>
                    </a:p>
                  </a:txBody>
                  <a:tcPr marL="108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4"/>
                    </a:solidFill>
                  </a:tcPr>
                </a:tc>
                <a:tc>
                  <a:txBody>
                    <a:bodyPr/>
                    <a:lstStyle/>
                    <a:p>
                      <a:pPr algn="ctr" fontAlgn="b"/>
                      <a:r>
                        <a:rPr lang="ru-RU" sz="2400" b="1" i="0" u="none" strike="noStrike" dirty="0">
                          <a:solidFill>
                            <a:schemeClr val="bg1"/>
                          </a:solidFill>
                          <a:effectLst/>
                          <a:latin typeface="Arial Narrow" panose="020B0606020202030204" pitchFamily="34" charset="0"/>
                        </a:rPr>
                        <a:t>136,8</a:t>
                      </a:r>
                    </a:p>
                  </a:txBody>
                  <a:tcPr marL="108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4"/>
                    </a:solidFill>
                  </a:tcPr>
                </a:tc>
                <a:tc>
                  <a:txBody>
                    <a:bodyPr/>
                    <a:lstStyle/>
                    <a:p>
                      <a:pPr algn="ctr" fontAlgn="b"/>
                      <a:r>
                        <a:rPr lang="ru-RU" sz="2400" b="1" i="0" u="none" strike="noStrike" dirty="0">
                          <a:solidFill>
                            <a:schemeClr val="bg1"/>
                          </a:solidFill>
                          <a:effectLst/>
                          <a:latin typeface="Arial Narrow" panose="020B0606020202030204" pitchFamily="34" charset="0"/>
                        </a:rPr>
                        <a:t>105,2</a:t>
                      </a:r>
                    </a:p>
                  </a:txBody>
                  <a:tcPr marL="108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4"/>
                    </a:solidFill>
                  </a:tcPr>
                </a:tc>
                <a:tc>
                  <a:txBody>
                    <a:bodyPr/>
                    <a:lstStyle/>
                    <a:p>
                      <a:pPr algn="ctr" fontAlgn="b"/>
                      <a:r>
                        <a:rPr lang="ru-RU" sz="2400" b="1" i="0" u="none" strike="noStrike" dirty="0">
                          <a:solidFill>
                            <a:schemeClr val="bg1"/>
                          </a:solidFill>
                          <a:effectLst/>
                          <a:latin typeface="Arial Narrow" panose="020B0606020202030204" pitchFamily="34" charset="0"/>
                        </a:rPr>
                        <a:t>272,4</a:t>
                      </a:r>
                    </a:p>
                  </a:txBody>
                  <a:tcPr marL="108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4"/>
                    </a:solidFill>
                  </a:tcPr>
                </a:tc>
                <a:tc>
                  <a:txBody>
                    <a:bodyPr/>
                    <a:lstStyle/>
                    <a:p>
                      <a:pPr algn="ctr" fontAlgn="b"/>
                      <a:r>
                        <a:rPr lang="ru-RU" sz="2400" b="1" i="0" u="none" strike="noStrike" dirty="0">
                          <a:solidFill>
                            <a:schemeClr val="bg1"/>
                          </a:solidFill>
                          <a:effectLst/>
                          <a:latin typeface="Arial Narrow" panose="020B0606020202030204" pitchFamily="34" charset="0"/>
                        </a:rPr>
                        <a:t>149,3 </a:t>
                      </a:r>
                    </a:p>
                  </a:txBody>
                  <a:tcPr marL="108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4"/>
                    </a:solidFill>
                  </a:tcPr>
                </a:tc>
                <a:tc>
                  <a:txBody>
                    <a:bodyPr/>
                    <a:lstStyle/>
                    <a:p>
                      <a:pPr algn="ctr" fontAlgn="b"/>
                      <a:r>
                        <a:rPr lang="ru-RU" sz="2400" b="1" i="0" u="none" strike="noStrike" dirty="0">
                          <a:solidFill>
                            <a:schemeClr val="bg1"/>
                          </a:solidFill>
                          <a:effectLst/>
                          <a:latin typeface="Arial Narrow" panose="020B0606020202030204" pitchFamily="34" charset="0"/>
                        </a:rPr>
                        <a:t>54,8</a:t>
                      </a:r>
                    </a:p>
                  </a:txBody>
                  <a:tcPr marL="108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4"/>
                    </a:solidFill>
                  </a:tcPr>
                </a:tc>
                <a:tc>
                  <a:txBody>
                    <a:bodyPr/>
                    <a:lstStyle/>
                    <a:p>
                      <a:pPr algn="ctr" fontAlgn="b"/>
                      <a:r>
                        <a:rPr lang="ru-RU" sz="2400" b="1" i="0" u="none" strike="noStrike" dirty="0">
                          <a:solidFill>
                            <a:schemeClr val="bg1"/>
                          </a:solidFill>
                          <a:effectLst/>
                          <a:latin typeface="Arial Narrow" panose="020B0606020202030204" pitchFamily="34" charset="0"/>
                        </a:rPr>
                        <a:t>12,5</a:t>
                      </a:r>
                    </a:p>
                  </a:txBody>
                  <a:tcPr marL="108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4"/>
                    </a:solidFill>
                  </a:tcPr>
                </a:tc>
                <a:tc>
                  <a:txBody>
                    <a:bodyPr/>
                    <a:lstStyle/>
                    <a:p>
                      <a:pPr algn="ctr" fontAlgn="b"/>
                      <a:r>
                        <a:rPr lang="ru-RU" sz="2400" b="1" i="0" u="none" strike="noStrike" dirty="0">
                          <a:solidFill>
                            <a:schemeClr val="bg1"/>
                          </a:solidFill>
                          <a:effectLst/>
                          <a:latin typeface="Arial Narrow" panose="020B0606020202030204" pitchFamily="34" charset="0"/>
                        </a:rPr>
                        <a:t>109</a:t>
                      </a:r>
                    </a:p>
                  </a:txBody>
                  <a:tcPr marL="108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4"/>
                    </a:solidFill>
                  </a:tcPr>
                </a:tc>
                <a:tc>
                  <a:txBody>
                    <a:bodyPr/>
                    <a:lstStyle/>
                    <a:p>
                      <a:pPr algn="ctr" fontAlgn="b"/>
                      <a:r>
                        <a:rPr lang="ru-RU" sz="2400" b="1" i="0" u="none" strike="noStrike" dirty="0">
                          <a:solidFill>
                            <a:schemeClr val="bg1"/>
                          </a:solidFill>
                          <a:effectLst/>
                          <a:latin typeface="Arial Narrow" panose="020B0606020202030204" pitchFamily="34" charset="0"/>
                        </a:rPr>
                        <a:t>44,1</a:t>
                      </a:r>
                    </a:p>
                  </a:txBody>
                  <a:tcPr marL="108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4"/>
                    </a:solidFill>
                  </a:tcPr>
                </a:tc>
                <a:tc>
                  <a:txBody>
                    <a:bodyPr/>
                    <a:lstStyle/>
                    <a:p>
                      <a:pPr algn="ctr" fontAlgn="b"/>
                      <a:r>
                        <a:rPr lang="ru-RU" sz="2400" b="1" i="0" u="none" strike="noStrike" dirty="0">
                          <a:solidFill>
                            <a:schemeClr val="bg1"/>
                          </a:solidFill>
                          <a:effectLst/>
                          <a:latin typeface="Arial Narrow" panose="020B0606020202030204" pitchFamily="34" charset="0"/>
                        </a:rPr>
                        <a:t>142</a:t>
                      </a:r>
                    </a:p>
                  </a:txBody>
                  <a:tcPr marL="108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4"/>
                    </a:solidFill>
                  </a:tcPr>
                </a:tc>
                <a:extLst>
                  <a:ext uri="{0D108BD9-81ED-4DB2-BD59-A6C34878D82A}">
                    <a16:rowId xmlns:a16="http://schemas.microsoft.com/office/drawing/2014/main" val="10002"/>
                  </a:ext>
                </a:extLst>
              </a:tr>
              <a:tr h="407459">
                <a:tc>
                  <a:txBody>
                    <a:bodyPr/>
                    <a:lstStyle/>
                    <a:p>
                      <a:pPr algn="l" fontAlgn="b"/>
                      <a:r>
                        <a:rPr lang="ru-RU" sz="1800" b="0" i="1" u="none" strike="noStrike" dirty="0">
                          <a:solidFill>
                            <a:schemeClr val="accent1">
                              <a:lumMod val="50000"/>
                            </a:schemeClr>
                          </a:solidFill>
                          <a:effectLst/>
                          <a:latin typeface="Arial Narrow" panose="020B0606020202030204" pitchFamily="34" charset="0"/>
                        </a:rPr>
                        <a:t>в том числе:</a:t>
                      </a:r>
                    </a:p>
                  </a:txBody>
                  <a:tcPr marL="108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l" fontAlgn="b"/>
                      <a:endParaRPr lang="ru-RU" sz="2400" b="0" i="0" u="none" strike="noStrike" dirty="0">
                        <a:solidFill>
                          <a:schemeClr val="accent1">
                            <a:lumMod val="50000"/>
                          </a:schemeClr>
                        </a:solidFill>
                        <a:effectLst/>
                        <a:latin typeface="Arial Narrow" panose="020B0606020202030204" pitchFamily="34" charset="0"/>
                      </a:endParaRPr>
                    </a:p>
                  </a:txBody>
                  <a:tcPr marL="108000" marR="108000" marT="9525"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l" fontAlgn="b"/>
                      <a:endParaRPr lang="ru-RU" sz="2400" b="0" i="0" u="none" strike="noStrike" dirty="0">
                        <a:solidFill>
                          <a:schemeClr val="accent1">
                            <a:lumMod val="50000"/>
                          </a:schemeClr>
                        </a:solidFill>
                        <a:effectLst/>
                        <a:latin typeface="Arial Narrow" panose="020B0606020202030204" pitchFamily="34" charset="0"/>
                      </a:endParaRPr>
                    </a:p>
                  </a:txBody>
                  <a:tcPr marL="108000" marR="108000" marT="9525"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l" fontAlgn="b"/>
                      <a:endParaRPr lang="ru-RU" sz="2400" b="0" i="0" u="none" strike="noStrike" dirty="0">
                        <a:solidFill>
                          <a:schemeClr val="accent1">
                            <a:lumMod val="50000"/>
                          </a:schemeClr>
                        </a:solidFill>
                        <a:effectLst/>
                        <a:latin typeface="Arial Narrow" panose="020B0606020202030204" pitchFamily="34" charset="0"/>
                      </a:endParaRPr>
                    </a:p>
                  </a:txBody>
                  <a:tcPr marL="108000" marR="108000" marT="9525"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l" fontAlgn="b"/>
                      <a:r>
                        <a:rPr lang="ru-RU" sz="2400" b="0" i="0" u="none" strike="noStrike" dirty="0">
                          <a:solidFill>
                            <a:schemeClr val="accent1">
                              <a:lumMod val="50000"/>
                            </a:schemeClr>
                          </a:solidFill>
                          <a:effectLst/>
                          <a:latin typeface="Arial Narrow" panose="020B0606020202030204" pitchFamily="34" charset="0"/>
                        </a:rPr>
                        <a:t> </a:t>
                      </a:r>
                    </a:p>
                  </a:txBody>
                  <a:tcPr marL="108000" marR="108000" marT="9525"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l" fontAlgn="b"/>
                      <a:endParaRPr lang="ru-RU" sz="2400" b="0" i="0" u="none" strike="noStrike" dirty="0">
                        <a:solidFill>
                          <a:schemeClr val="accent1">
                            <a:lumMod val="50000"/>
                          </a:schemeClr>
                        </a:solidFill>
                        <a:effectLst/>
                        <a:latin typeface="Arial Narrow" panose="020B0606020202030204" pitchFamily="34" charset="0"/>
                      </a:endParaRPr>
                    </a:p>
                  </a:txBody>
                  <a:tcPr marL="108000" marR="108000" marT="9525"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l" fontAlgn="b"/>
                      <a:endParaRPr lang="ru-RU" sz="2400" b="0" i="0" u="none" strike="noStrike" dirty="0">
                        <a:solidFill>
                          <a:schemeClr val="accent1">
                            <a:lumMod val="50000"/>
                          </a:schemeClr>
                        </a:solidFill>
                        <a:effectLst/>
                        <a:latin typeface="Arial Narrow" panose="020B0606020202030204" pitchFamily="34" charset="0"/>
                      </a:endParaRPr>
                    </a:p>
                  </a:txBody>
                  <a:tcPr marL="108000" marR="108000" marT="9525"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l" fontAlgn="b"/>
                      <a:endParaRPr lang="ru-RU" sz="2400" b="0" i="0" u="none" strike="noStrike" dirty="0">
                        <a:solidFill>
                          <a:schemeClr val="accent1">
                            <a:lumMod val="50000"/>
                          </a:schemeClr>
                        </a:solidFill>
                        <a:effectLst/>
                        <a:latin typeface="Arial Narrow" panose="020B0606020202030204" pitchFamily="34" charset="0"/>
                      </a:endParaRPr>
                    </a:p>
                  </a:txBody>
                  <a:tcPr marL="108000" marR="108000" marT="9525"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l" fontAlgn="b"/>
                      <a:r>
                        <a:rPr lang="ru-RU" sz="2400" b="0" i="0" u="none" strike="noStrike" dirty="0">
                          <a:solidFill>
                            <a:schemeClr val="accent1">
                              <a:lumMod val="50000"/>
                            </a:schemeClr>
                          </a:solidFill>
                          <a:effectLst/>
                          <a:latin typeface="Arial Narrow" panose="020B0606020202030204" pitchFamily="34" charset="0"/>
                        </a:rPr>
                        <a:t> </a:t>
                      </a:r>
                    </a:p>
                  </a:txBody>
                  <a:tcPr marL="108000" marR="108000" marT="9525"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l" fontAlgn="b"/>
                      <a:r>
                        <a:rPr lang="ru-RU" sz="2400" b="0" i="0" u="none" strike="noStrike" dirty="0">
                          <a:solidFill>
                            <a:schemeClr val="accent1">
                              <a:lumMod val="50000"/>
                            </a:schemeClr>
                          </a:solidFill>
                          <a:effectLst/>
                          <a:latin typeface="Arial Narrow" panose="020B0606020202030204" pitchFamily="34" charset="0"/>
                        </a:rPr>
                        <a:t> </a:t>
                      </a:r>
                    </a:p>
                  </a:txBody>
                  <a:tcPr marL="108000" marR="108000" marT="9525"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4"/>
                  </a:ext>
                </a:extLst>
              </a:tr>
              <a:tr h="806022">
                <a:tc>
                  <a:txBody>
                    <a:bodyPr/>
                    <a:lstStyle/>
                    <a:p>
                      <a:pPr algn="l" fontAlgn="ctr"/>
                      <a:r>
                        <a:rPr lang="ru-RU" sz="2000" b="0" i="0" u="none" strike="noStrike" dirty="0">
                          <a:solidFill>
                            <a:schemeClr val="tx1"/>
                          </a:solidFill>
                          <a:effectLst/>
                          <a:latin typeface="Arial Narrow" panose="020B0606020202030204" pitchFamily="34" charset="0"/>
                        </a:rPr>
                        <a:t>Бюджет</a:t>
                      </a:r>
                      <a:r>
                        <a:rPr lang="ru-RU" sz="2000" b="0" i="0" u="none" strike="noStrike" baseline="0" dirty="0">
                          <a:solidFill>
                            <a:schemeClr val="tx1"/>
                          </a:solidFill>
                          <a:effectLst/>
                          <a:latin typeface="Arial Narrow" panose="020B0606020202030204" pitchFamily="34" charset="0"/>
                        </a:rPr>
                        <a:t> </a:t>
                      </a:r>
                      <a:r>
                        <a:rPr lang="ru-RU" sz="2000" b="0" i="0" u="none" strike="noStrike" dirty="0">
                          <a:solidFill>
                            <a:schemeClr val="tx1"/>
                          </a:solidFill>
                          <a:effectLst/>
                          <a:latin typeface="Arial Narrow" panose="020B0606020202030204" pitchFamily="34" charset="0"/>
                        </a:rPr>
                        <a:t>Республики Татарстан</a:t>
                      </a:r>
                    </a:p>
                  </a:txBody>
                  <a:tcPr marL="108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ctr" fontAlgn="b"/>
                      <a:r>
                        <a:rPr lang="ru-RU" sz="2400" b="0" i="0" u="none" strike="noStrike" dirty="0">
                          <a:solidFill>
                            <a:schemeClr val="accent1">
                              <a:lumMod val="50000"/>
                            </a:schemeClr>
                          </a:solidFill>
                          <a:effectLst/>
                          <a:latin typeface="Arial Narrow" panose="020B0606020202030204" pitchFamily="34" charset="0"/>
                        </a:rPr>
                        <a:t>114,7</a:t>
                      </a:r>
                    </a:p>
                  </a:txBody>
                  <a:tcPr marL="108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ctr" fontAlgn="b"/>
                      <a:r>
                        <a:rPr lang="ru-RU" sz="2400" b="0" i="0" u="none" strike="noStrike" dirty="0">
                          <a:solidFill>
                            <a:schemeClr val="accent1">
                              <a:lumMod val="50000"/>
                            </a:schemeClr>
                          </a:solidFill>
                          <a:effectLst/>
                          <a:latin typeface="Arial Narrow" panose="020B0606020202030204" pitchFamily="34" charset="0"/>
                        </a:rPr>
                        <a:t>84,8</a:t>
                      </a:r>
                    </a:p>
                  </a:txBody>
                  <a:tcPr marL="108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ctr" fontAlgn="b"/>
                      <a:r>
                        <a:rPr lang="ru-RU" sz="2400" b="0" i="0" u="none" strike="noStrike" dirty="0">
                          <a:solidFill>
                            <a:schemeClr val="accent1">
                              <a:lumMod val="50000"/>
                            </a:schemeClr>
                          </a:solidFill>
                          <a:effectLst/>
                          <a:latin typeface="Arial Narrow" panose="020B0606020202030204" pitchFamily="34" charset="0"/>
                        </a:rPr>
                        <a:t>227,5</a:t>
                      </a:r>
                    </a:p>
                  </a:txBody>
                  <a:tcPr marL="108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ctr" fontAlgn="b"/>
                      <a:r>
                        <a:rPr lang="ru-RU" sz="2400" b="0" i="0" u="none" strike="noStrike" dirty="0">
                          <a:solidFill>
                            <a:schemeClr val="accent1">
                              <a:lumMod val="50000"/>
                            </a:schemeClr>
                          </a:solidFill>
                          <a:effectLst/>
                          <a:latin typeface="Arial Narrow" panose="020B0606020202030204" pitchFamily="34" charset="0"/>
                        </a:rPr>
                        <a:t>125,5</a:t>
                      </a:r>
                    </a:p>
                  </a:txBody>
                  <a:tcPr marL="108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ctr" fontAlgn="b"/>
                      <a:r>
                        <a:rPr lang="ru-RU" sz="2400" b="0" i="0" u="none" strike="noStrike" dirty="0">
                          <a:solidFill>
                            <a:schemeClr val="accent1">
                              <a:lumMod val="50000"/>
                            </a:schemeClr>
                          </a:solidFill>
                          <a:effectLst/>
                          <a:latin typeface="Arial Narrow" panose="020B0606020202030204" pitchFamily="34" charset="0"/>
                        </a:rPr>
                        <a:t>55,2</a:t>
                      </a:r>
                    </a:p>
                  </a:txBody>
                  <a:tcPr marL="108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ctr" fontAlgn="b"/>
                      <a:r>
                        <a:rPr lang="ru-RU" sz="2400" b="0" i="0" u="none" strike="noStrike" dirty="0">
                          <a:solidFill>
                            <a:schemeClr val="accent1">
                              <a:lumMod val="50000"/>
                            </a:schemeClr>
                          </a:solidFill>
                          <a:effectLst/>
                          <a:latin typeface="Arial Narrow" panose="020B0606020202030204" pitchFamily="34" charset="0"/>
                        </a:rPr>
                        <a:t>10,8</a:t>
                      </a:r>
                    </a:p>
                  </a:txBody>
                  <a:tcPr marL="108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ctr" fontAlgn="b"/>
                      <a:r>
                        <a:rPr lang="ru-RU" sz="2400" b="0" i="0" u="none" strike="noStrike" dirty="0">
                          <a:solidFill>
                            <a:schemeClr val="accent1">
                              <a:lumMod val="50000"/>
                            </a:schemeClr>
                          </a:solidFill>
                          <a:effectLst/>
                          <a:latin typeface="Arial Narrow" panose="020B0606020202030204" pitchFamily="34" charset="0"/>
                        </a:rPr>
                        <a:t>109</a:t>
                      </a:r>
                    </a:p>
                  </a:txBody>
                  <a:tcPr marL="108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ctr" fontAlgn="b"/>
                      <a:r>
                        <a:rPr lang="ru-RU" sz="2400" b="0" i="0" u="none" strike="noStrike" dirty="0">
                          <a:solidFill>
                            <a:schemeClr val="accent1">
                              <a:lumMod val="50000"/>
                            </a:schemeClr>
                          </a:solidFill>
                          <a:effectLst/>
                          <a:latin typeface="Arial Narrow" panose="020B0606020202030204" pitchFamily="34" charset="0"/>
                        </a:rPr>
                        <a:t>40,7</a:t>
                      </a:r>
                    </a:p>
                  </a:txBody>
                  <a:tcPr marL="108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ctr" fontAlgn="b"/>
                      <a:r>
                        <a:rPr lang="ru-RU" sz="2400" b="0" i="0" u="none" strike="noStrike" dirty="0">
                          <a:solidFill>
                            <a:schemeClr val="accent1">
                              <a:lumMod val="50000"/>
                            </a:schemeClr>
                          </a:solidFill>
                          <a:effectLst/>
                          <a:latin typeface="Arial Narrow" panose="020B0606020202030204" pitchFamily="34" charset="0"/>
                        </a:rPr>
                        <a:t>148</a:t>
                      </a:r>
                    </a:p>
                  </a:txBody>
                  <a:tcPr marL="108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5"/>
                  </a:ext>
                </a:extLst>
              </a:tr>
              <a:tr h="914034">
                <a:tc>
                  <a:txBody>
                    <a:bodyPr/>
                    <a:lstStyle/>
                    <a:p>
                      <a:pPr algn="l" fontAlgn="ctr"/>
                      <a:r>
                        <a:rPr lang="ru-RU" sz="2000" b="0" i="0" u="none" strike="noStrike" dirty="0">
                          <a:solidFill>
                            <a:schemeClr val="tx1"/>
                          </a:solidFill>
                          <a:effectLst/>
                          <a:latin typeface="Arial Narrow" panose="020B0606020202030204" pitchFamily="34" charset="0"/>
                        </a:rPr>
                        <a:t>Местные</a:t>
                      </a:r>
                      <a:r>
                        <a:rPr lang="ru-RU" sz="2000" b="0" i="0" u="none" strike="noStrike" baseline="0" dirty="0">
                          <a:solidFill>
                            <a:schemeClr val="tx1"/>
                          </a:solidFill>
                          <a:effectLst/>
                          <a:latin typeface="Arial Narrow" panose="020B0606020202030204" pitchFamily="34" charset="0"/>
                        </a:rPr>
                        <a:t> бюджеты</a:t>
                      </a:r>
                      <a:endParaRPr lang="ru-RU" sz="2000" b="0" i="0" u="none" strike="noStrike" dirty="0">
                        <a:solidFill>
                          <a:schemeClr val="tx1"/>
                        </a:solidFill>
                        <a:effectLst/>
                        <a:latin typeface="Arial Narrow" panose="020B0606020202030204" pitchFamily="34" charset="0"/>
                      </a:endParaRPr>
                    </a:p>
                  </a:txBody>
                  <a:tcPr marL="108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ctr" fontAlgn="b"/>
                      <a:r>
                        <a:rPr lang="ru-RU" sz="2400" b="0" i="0" u="none" strike="noStrike" dirty="0">
                          <a:solidFill>
                            <a:schemeClr val="accent1">
                              <a:lumMod val="50000"/>
                            </a:schemeClr>
                          </a:solidFill>
                          <a:effectLst/>
                          <a:latin typeface="Arial Narrow" panose="020B0606020202030204" pitchFamily="34" charset="0"/>
                        </a:rPr>
                        <a:t>22,1</a:t>
                      </a:r>
                    </a:p>
                  </a:txBody>
                  <a:tcPr marL="108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ctr" fontAlgn="b"/>
                      <a:r>
                        <a:rPr lang="ru-RU" sz="2400" b="0" i="0" u="none" strike="noStrike" dirty="0">
                          <a:solidFill>
                            <a:schemeClr val="accent1">
                              <a:lumMod val="50000"/>
                            </a:schemeClr>
                          </a:solidFill>
                          <a:effectLst/>
                          <a:latin typeface="Arial Narrow" panose="020B0606020202030204" pitchFamily="34" charset="0"/>
                        </a:rPr>
                        <a:t>20,4</a:t>
                      </a:r>
                    </a:p>
                  </a:txBody>
                  <a:tcPr marL="108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ctr" fontAlgn="b"/>
                      <a:r>
                        <a:rPr lang="ru-RU" sz="2400" b="0" i="0" u="none" strike="noStrike" dirty="0">
                          <a:solidFill>
                            <a:schemeClr val="accent1">
                              <a:lumMod val="50000"/>
                            </a:schemeClr>
                          </a:solidFill>
                          <a:effectLst/>
                          <a:latin typeface="Arial Narrow" panose="020B0606020202030204" pitchFamily="34" charset="0"/>
                        </a:rPr>
                        <a:t>44,9</a:t>
                      </a:r>
                    </a:p>
                  </a:txBody>
                  <a:tcPr marL="108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ctr" fontAlgn="b"/>
                      <a:r>
                        <a:rPr lang="ru-RU" sz="2400" b="0" i="0" u="none" strike="noStrike" dirty="0">
                          <a:solidFill>
                            <a:schemeClr val="accent1">
                              <a:lumMod val="50000"/>
                            </a:schemeClr>
                          </a:solidFill>
                          <a:effectLst/>
                          <a:latin typeface="Arial Narrow" panose="020B0606020202030204" pitchFamily="34" charset="0"/>
                        </a:rPr>
                        <a:t>23,8</a:t>
                      </a:r>
                    </a:p>
                  </a:txBody>
                  <a:tcPr marL="108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ctr" fontAlgn="b"/>
                      <a:r>
                        <a:rPr lang="ru-RU" sz="2400" b="0" i="0" u="none" strike="noStrike" dirty="0">
                          <a:solidFill>
                            <a:schemeClr val="accent1">
                              <a:lumMod val="50000"/>
                            </a:schemeClr>
                          </a:solidFill>
                          <a:effectLst/>
                          <a:latin typeface="Arial Narrow" panose="020B0606020202030204" pitchFamily="34" charset="0"/>
                        </a:rPr>
                        <a:t>53,0</a:t>
                      </a:r>
                    </a:p>
                  </a:txBody>
                  <a:tcPr marL="108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ctr" fontAlgn="b"/>
                      <a:r>
                        <a:rPr lang="ru-RU" sz="2400" b="0" i="0" u="none" strike="noStrike" dirty="0">
                          <a:solidFill>
                            <a:schemeClr val="accent1">
                              <a:lumMod val="50000"/>
                            </a:schemeClr>
                          </a:solidFill>
                          <a:effectLst/>
                          <a:latin typeface="Arial Narrow" panose="020B0606020202030204" pitchFamily="34" charset="0"/>
                        </a:rPr>
                        <a:t>1,7</a:t>
                      </a:r>
                    </a:p>
                  </a:txBody>
                  <a:tcPr marL="108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ctr" fontAlgn="b"/>
                      <a:r>
                        <a:rPr lang="ru-RU" sz="2400" b="0" i="0" u="none" strike="noStrike" dirty="0">
                          <a:solidFill>
                            <a:schemeClr val="accent1">
                              <a:lumMod val="50000"/>
                            </a:schemeClr>
                          </a:solidFill>
                          <a:effectLst/>
                          <a:latin typeface="Arial Narrow" panose="020B0606020202030204" pitchFamily="34" charset="0"/>
                        </a:rPr>
                        <a:t>108</a:t>
                      </a:r>
                    </a:p>
                  </a:txBody>
                  <a:tcPr marL="108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ctr" fontAlgn="b"/>
                      <a:r>
                        <a:rPr lang="ru-RU" sz="2400" b="0" i="0" u="none" strike="noStrike" dirty="0">
                          <a:solidFill>
                            <a:schemeClr val="accent1">
                              <a:lumMod val="50000"/>
                            </a:schemeClr>
                          </a:solidFill>
                          <a:effectLst/>
                          <a:latin typeface="Arial Narrow" panose="020B0606020202030204" pitchFamily="34" charset="0"/>
                        </a:rPr>
                        <a:t>3,4</a:t>
                      </a:r>
                    </a:p>
                  </a:txBody>
                  <a:tcPr marL="108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ctr" fontAlgn="b"/>
                      <a:r>
                        <a:rPr lang="ru-RU" sz="2400" b="0" i="0" u="none" strike="noStrike" dirty="0">
                          <a:solidFill>
                            <a:schemeClr val="accent1">
                              <a:lumMod val="50000"/>
                            </a:schemeClr>
                          </a:solidFill>
                          <a:effectLst/>
                          <a:latin typeface="Arial Narrow" panose="020B0606020202030204" pitchFamily="34" charset="0"/>
                        </a:rPr>
                        <a:t>117</a:t>
                      </a:r>
                    </a:p>
                  </a:txBody>
                  <a:tcPr marL="10800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4" name="TextBox 3"/>
          <p:cNvSpPr txBox="1"/>
          <p:nvPr/>
        </p:nvSpPr>
        <p:spPr>
          <a:xfrm>
            <a:off x="9786026" y="1068842"/>
            <a:ext cx="2216935" cy="461665"/>
          </a:xfrm>
          <a:prstGeom prst="rect">
            <a:avLst/>
          </a:prstGeom>
          <a:noFill/>
        </p:spPr>
        <p:txBody>
          <a:bodyPr wrap="square" rtlCol="0">
            <a:spAutoFit/>
          </a:bodyPr>
          <a:lstStyle/>
          <a:p>
            <a:pPr algn="r"/>
            <a:r>
              <a:rPr lang="ru-RU" sz="2400" b="1" u="sng" dirty="0" err="1">
                <a:solidFill>
                  <a:srgbClr val="6C7B90"/>
                </a:solidFill>
                <a:latin typeface="Arial Narrow" panose="020B0606020202030204" pitchFamily="34" charset="0"/>
              </a:rPr>
              <a:t>млрд.рублей</a:t>
            </a:r>
            <a:endParaRPr lang="ru-RU" sz="3200" b="1" u="sng" dirty="0">
              <a:solidFill>
                <a:srgbClr val="6C7B90"/>
              </a:solidFill>
              <a:latin typeface="Arial Narrow" panose="020B0606020202030204" pitchFamily="34" charset="0"/>
            </a:endParaRPr>
          </a:p>
        </p:txBody>
      </p:sp>
      <p:sp>
        <p:nvSpPr>
          <p:cNvPr id="6" name="Прямоугольник 5">
            <a:extLst>
              <a:ext uri="{FF2B5EF4-FFF2-40B4-BE49-F238E27FC236}">
                <a16:creationId xmlns:a16="http://schemas.microsoft.com/office/drawing/2014/main" id="{6068B9D0-6D46-4CDD-B0C5-E23C178B9D19}"/>
              </a:ext>
            </a:extLst>
          </p:cNvPr>
          <p:cNvSpPr/>
          <p:nvPr/>
        </p:nvSpPr>
        <p:spPr>
          <a:xfrm>
            <a:off x="857882" y="5651713"/>
            <a:ext cx="11145079" cy="1091588"/>
          </a:xfrm>
          <a:prstGeom prst="rect">
            <a:avLst/>
          </a:prstGeom>
          <a:solidFill>
            <a:srgbClr val="7F6000"/>
          </a:solidFill>
          <a:ln w="63500" cap="sq" cmpd="thickThin">
            <a:noFill/>
            <a:prstDash val="sysDash"/>
            <a:bevel/>
          </a:ln>
        </p:spPr>
        <p:txBody>
          <a:bodyPr wrap="square" lIns="180000" tIns="0" rIns="180000" bIns="0" anchor="ctr">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ru-RU" sz="2600" i="1" dirty="0">
                <a:solidFill>
                  <a:schemeClr val="bg1"/>
                </a:solidFill>
                <a:latin typeface="Arial Narrow" panose="020B0606020202030204" pitchFamily="34" charset="0"/>
                <a:ea typeface="Times New Roman" panose="02020603050405020304" pitchFamily="18" charset="0"/>
              </a:rPr>
              <a:t>В текущем году исполнение доходной части бюджетов всех уровней характеризуется положительно. </a:t>
            </a:r>
          </a:p>
        </p:txBody>
      </p:sp>
    </p:spTree>
    <p:extLst>
      <p:ext uri="{BB962C8B-B14F-4D97-AF65-F5344CB8AC3E}">
        <p14:creationId xmlns:p14="http://schemas.microsoft.com/office/powerpoint/2010/main" val="25991054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4"/>
          </p:nvPr>
        </p:nvSpPr>
        <p:spPr>
          <a:xfrm>
            <a:off x="685800" y="46039"/>
            <a:ext cx="10784149" cy="823539"/>
          </a:xfrm>
        </p:spPr>
        <p:txBody>
          <a:bodyPr>
            <a:normAutofit lnSpcReduction="10000"/>
          </a:bodyPr>
          <a:lstStyle/>
          <a:p>
            <a:r>
              <a:rPr lang="ru-RU" dirty="0"/>
              <a:t>Объекты незавершенного строительства  со сроками</a:t>
            </a:r>
            <a:br>
              <a:rPr lang="ru-RU" dirty="0"/>
            </a:br>
            <a:r>
              <a:rPr lang="ru-RU" dirty="0"/>
              <a:t>начала строительства более 3х лет, по состоянию на 1 июля 2021 года</a:t>
            </a:r>
          </a:p>
        </p:txBody>
      </p:sp>
      <p:sp>
        <p:nvSpPr>
          <p:cNvPr id="4" name="Прямоугольник 3"/>
          <p:cNvSpPr/>
          <p:nvPr/>
        </p:nvSpPr>
        <p:spPr>
          <a:xfrm>
            <a:off x="6344921" y="1585859"/>
            <a:ext cx="4834890" cy="3662541"/>
          </a:xfrm>
          <a:prstGeom prst="rect">
            <a:avLst/>
          </a:prstGeom>
        </p:spPr>
        <p:txBody>
          <a:bodyPr wrap="square">
            <a:spAutoFit/>
          </a:bodyPr>
          <a:lstStyle/>
          <a:p>
            <a:r>
              <a:rPr lang="ru-RU" sz="2800" dirty="0">
                <a:solidFill>
                  <a:schemeClr val="accent4"/>
                </a:solidFill>
                <a:latin typeface="Arial Narrow" panose="020B0606020202030204" pitchFamily="34" charset="0"/>
              </a:rPr>
              <a:t>Всего количество объектов с началом строительства </a:t>
            </a:r>
            <a:br>
              <a:rPr lang="ru-RU" sz="2800" dirty="0">
                <a:solidFill>
                  <a:schemeClr val="accent4"/>
                </a:solidFill>
                <a:latin typeface="Arial Narrow" panose="020B0606020202030204" pitchFamily="34" charset="0"/>
              </a:rPr>
            </a:br>
            <a:r>
              <a:rPr lang="ru-RU" sz="2800" dirty="0">
                <a:solidFill>
                  <a:schemeClr val="accent4"/>
                </a:solidFill>
                <a:latin typeface="Arial Narrow" panose="020B0606020202030204" pitchFamily="34" charset="0"/>
              </a:rPr>
              <a:t>до 2019 года  </a:t>
            </a:r>
            <a:br>
              <a:rPr lang="ru-RU" sz="2800" dirty="0">
                <a:solidFill>
                  <a:schemeClr val="accent4"/>
                </a:solidFill>
                <a:latin typeface="Arial Narrow" panose="020B0606020202030204" pitchFamily="34" charset="0"/>
              </a:rPr>
            </a:br>
            <a:r>
              <a:rPr lang="ru-RU" sz="3200" b="1" dirty="0">
                <a:solidFill>
                  <a:schemeClr val="accent2"/>
                </a:solidFill>
                <a:latin typeface="Arial Narrow" panose="020B0606020202030204" pitchFamily="34" charset="0"/>
              </a:rPr>
              <a:t>268</a:t>
            </a:r>
            <a:r>
              <a:rPr lang="en-US" sz="3200" b="1" dirty="0">
                <a:solidFill>
                  <a:schemeClr val="accent2"/>
                </a:solidFill>
                <a:latin typeface="Arial Narrow" panose="020B0606020202030204" pitchFamily="34" charset="0"/>
              </a:rPr>
              <a:t> </a:t>
            </a:r>
            <a:r>
              <a:rPr lang="ru-RU" sz="3200" b="1" dirty="0">
                <a:solidFill>
                  <a:schemeClr val="accent2"/>
                </a:solidFill>
                <a:latin typeface="Arial Narrow" panose="020B0606020202030204" pitchFamily="34" charset="0"/>
              </a:rPr>
              <a:t>единиц</a:t>
            </a:r>
          </a:p>
          <a:p>
            <a:endParaRPr lang="ru-RU" sz="2800" dirty="0">
              <a:solidFill>
                <a:schemeClr val="accent4"/>
              </a:solidFill>
              <a:latin typeface="Arial Narrow" panose="020B0606020202030204" pitchFamily="34" charset="0"/>
            </a:endParaRPr>
          </a:p>
          <a:p>
            <a:r>
              <a:rPr lang="ru-RU" sz="2800" dirty="0">
                <a:solidFill>
                  <a:schemeClr val="accent4"/>
                </a:solidFill>
                <a:latin typeface="Arial Narrow" panose="020B0606020202030204" pitchFamily="34" charset="0"/>
              </a:rPr>
              <a:t>Общий объем финансовых вложений </a:t>
            </a:r>
            <a:br>
              <a:rPr lang="ru-RU" sz="2800" dirty="0">
                <a:solidFill>
                  <a:schemeClr val="accent4"/>
                </a:solidFill>
                <a:latin typeface="Arial Narrow" panose="020B0606020202030204" pitchFamily="34" charset="0"/>
              </a:rPr>
            </a:br>
            <a:r>
              <a:rPr lang="ru-RU" sz="3200" b="1" dirty="0">
                <a:solidFill>
                  <a:schemeClr val="accent2"/>
                </a:solidFill>
                <a:latin typeface="Arial Narrow" panose="020B0606020202030204" pitchFamily="34" charset="0"/>
              </a:rPr>
              <a:t>10,4 млрд.рублей</a:t>
            </a:r>
          </a:p>
        </p:txBody>
      </p:sp>
      <p:graphicFrame>
        <p:nvGraphicFramePr>
          <p:cNvPr id="6" name="Содержимое 6"/>
          <p:cNvGraphicFramePr>
            <a:graphicFrameLocks noGrp="1"/>
          </p:cNvGraphicFramePr>
          <p:nvPr/>
        </p:nvGraphicFramePr>
        <p:xfrm>
          <a:off x="685800" y="869578"/>
          <a:ext cx="11404601" cy="5857287"/>
        </p:xfrm>
        <a:graphic>
          <a:graphicData uri="http://schemas.openxmlformats.org/drawingml/2006/chart">
            <c:chart xmlns:c="http://schemas.openxmlformats.org/drawingml/2006/chart" xmlns:r="http://schemas.openxmlformats.org/officeDocument/2006/relationships" r:id="rId2"/>
          </a:graphicData>
        </a:graphic>
      </p:graphicFrame>
      <p:sp>
        <p:nvSpPr>
          <p:cNvPr id="5" name="Стрелка вправо 4"/>
          <p:cNvSpPr/>
          <p:nvPr/>
        </p:nvSpPr>
        <p:spPr>
          <a:xfrm>
            <a:off x="857063" y="4653089"/>
            <a:ext cx="2658298" cy="1190621"/>
          </a:xfrm>
          <a:prstGeom prst="rightArrow">
            <a:avLst/>
          </a:prstGeom>
          <a:solidFill>
            <a:schemeClr val="accent1">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lIns="3600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2400" b="1" dirty="0">
                <a:solidFill>
                  <a:schemeClr val="tx1"/>
                </a:solidFill>
                <a:latin typeface="Arial Narrow" panose="020B0606020202030204" pitchFamily="34" charset="0"/>
              </a:rPr>
              <a:t>8,8 </a:t>
            </a:r>
            <a:r>
              <a:rPr lang="ru-RU" sz="2400" b="1" dirty="0" err="1">
                <a:solidFill>
                  <a:schemeClr val="tx1"/>
                </a:solidFill>
                <a:latin typeface="Arial Narrow" panose="020B0606020202030204" pitchFamily="34" charset="0"/>
              </a:rPr>
              <a:t>млрд.рублей</a:t>
            </a:r>
            <a:endParaRPr lang="ru-RU" sz="2400" b="1" dirty="0">
              <a:solidFill>
                <a:schemeClr val="tx1"/>
              </a:solidFill>
              <a:latin typeface="Arial Narrow" panose="020B0606020202030204" pitchFamily="34" charset="0"/>
            </a:endParaRPr>
          </a:p>
        </p:txBody>
      </p:sp>
      <p:sp>
        <p:nvSpPr>
          <p:cNvPr id="7" name="Стрелка вправо 6"/>
          <p:cNvSpPr/>
          <p:nvPr/>
        </p:nvSpPr>
        <p:spPr>
          <a:xfrm flipH="1">
            <a:off x="3057406" y="1202551"/>
            <a:ext cx="2668344" cy="1190621"/>
          </a:xfrm>
          <a:prstGeom prst="rightArrow">
            <a:avLst/>
          </a:prstGeom>
          <a:solidFill>
            <a:schemeClr val="accent2">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lIns="3600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2400" b="1" dirty="0">
                <a:solidFill>
                  <a:schemeClr val="tx1"/>
                </a:solidFill>
                <a:latin typeface="Arial Narrow" panose="020B0606020202030204" pitchFamily="34" charset="0"/>
              </a:rPr>
              <a:t>1,6 </a:t>
            </a:r>
            <a:r>
              <a:rPr lang="ru-RU" sz="2400" b="1" dirty="0" err="1">
                <a:solidFill>
                  <a:schemeClr val="tx1"/>
                </a:solidFill>
                <a:latin typeface="Arial Narrow" panose="020B0606020202030204" pitchFamily="34" charset="0"/>
              </a:rPr>
              <a:t>млрд.рублей</a:t>
            </a:r>
            <a:endParaRPr lang="ru-RU" sz="24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4777029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heel(1)">
                                      <p:cBhvr>
                                        <p:cTn id="7" dur="1000"/>
                                        <p:tgtEl>
                                          <p:spTgt spid="6">
                                            <p:graphicEl>
                                              <a:chart seriesIdx="0" categoryIdx="-4" bldStep="series"/>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righ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animBg="0"/>
        </p:bldSub>
      </p:bldGraphic>
      <p:bldP spid="5" grpId="0"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4"/>
          </p:nvPr>
        </p:nvSpPr>
        <p:spPr>
          <a:xfrm>
            <a:off x="960211" y="46039"/>
            <a:ext cx="10926988" cy="574747"/>
          </a:xfrm>
        </p:spPr>
        <p:txBody>
          <a:bodyPr>
            <a:noAutofit/>
          </a:bodyPr>
          <a:lstStyle/>
          <a:p>
            <a:r>
              <a:rPr lang="ru-RU" sz="2400" dirty="0"/>
              <a:t>Информация по объектам незавершенного строительства  со сроками</a:t>
            </a:r>
            <a:br>
              <a:rPr lang="ru-RU" sz="2400" dirty="0"/>
            </a:br>
            <a:r>
              <a:rPr lang="ru-RU" sz="2400" dirty="0"/>
              <a:t>начала строительства более 3х лет в разрезе министерств и ведомств </a:t>
            </a:r>
            <a:br>
              <a:rPr lang="ru-RU" sz="2400" dirty="0"/>
            </a:br>
            <a:r>
              <a:rPr lang="ru-RU" sz="2400" dirty="0"/>
              <a:t>Республики Татарстан на 1 июля  2021 года</a:t>
            </a:r>
          </a:p>
        </p:txBody>
      </p:sp>
      <p:graphicFrame>
        <p:nvGraphicFramePr>
          <p:cNvPr id="5" name="Таблица 4"/>
          <p:cNvGraphicFramePr>
            <a:graphicFrameLocks noGrp="1"/>
          </p:cNvGraphicFramePr>
          <p:nvPr>
            <p:extLst>
              <p:ext uri="{D42A27DB-BD31-4B8C-83A1-F6EECF244321}">
                <p14:modId xmlns:p14="http://schemas.microsoft.com/office/powerpoint/2010/main" val="3789549284"/>
              </p:ext>
            </p:extLst>
          </p:nvPr>
        </p:nvGraphicFramePr>
        <p:xfrm>
          <a:off x="960211" y="1275645"/>
          <a:ext cx="10926988" cy="5356545"/>
        </p:xfrm>
        <a:graphic>
          <a:graphicData uri="http://schemas.openxmlformats.org/drawingml/2006/table">
            <a:tbl>
              <a:tblPr>
                <a:tableStyleId>{5C22544A-7EE6-4342-B048-85BDC9FD1C3A}</a:tableStyleId>
              </a:tblPr>
              <a:tblGrid>
                <a:gridCol w="4802468">
                  <a:extLst>
                    <a:ext uri="{9D8B030D-6E8A-4147-A177-3AD203B41FA5}">
                      <a16:colId xmlns:a16="http://schemas.microsoft.com/office/drawing/2014/main" val="20000"/>
                    </a:ext>
                  </a:extLst>
                </a:gridCol>
                <a:gridCol w="1631543">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557867">
                  <a:extLst>
                    <a:ext uri="{9D8B030D-6E8A-4147-A177-3AD203B41FA5}">
                      <a16:colId xmlns:a16="http://schemas.microsoft.com/office/drawing/2014/main" val="20003"/>
                    </a:ext>
                  </a:extLst>
                </a:gridCol>
                <a:gridCol w="1309510">
                  <a:extLst>
                    <a:ext uri="{9D8B030D-6E8A-4147-A177-3AD203B41FA5}">
                      <a16:colId xmlns:a16="http://schemas.microsoft.com/office/drawing/2014/main" val="20004"/>
                    </a:ext>
                  </a:extLst>
                </a:gridCol>
              </a:tblGrid>
              <a:tr h="536144">
                <a:tc rowSpan="2">
                  <a:txBody>
                    <a:bodyPr/>
                    <a:lstStyle/>
                    <a:p>
                      <a:pPr algn="ctr" fontAlgn="b"/>
                      <a:r>
                        <a:rPr lang="ru-RU" sz="2000" b="1" u="none" strike="noStrike" dirty="0">
                          <a:solidFill>
                            <a:schemeClr val="bg1"/>
                          </a:solidFill>
                          <a:effectLst/>
                          <a:latin typeface="Arial Narrow" panose="020B0606020202030204" pitchFamily="34" charset="0"/>
                        </a:rPr>
                        <a:t>Министерство</a:t>
                      </a:r>
                      <a:r>
                        <a:rPr lang="en-US" sz="2000" b="1" u="none" strike="noStrike" dirty="0">
                          <a:solidFill>
                            <a:schemeClr val="bg1"/>
                          </a:solidFill>
                          <a:effectLst/>
                          <a:latin typeface="Arial Narrow" panose="020B0606020202030204" pitchFamily="34" charset="0"/>
                        </a:rPr>
                        <a:t>, </a:t>
                      </a:r>
                      <a:r>
                        <a:rPr lang="ru-RU" sz="2000" b="1" u="none" strike="noStrike" dirty="0">
                          <a:solidFill>
                            <a:schemeClr val="bg1"/>
                          </a:solidFill>
                          <a:effectLst/>
                          <a:latin typeface="Arial Narrow" panose="020B0606020202030204" pitchFamily="34" charset="0"/>
                        </a:rPr>
                        <a:t>ведомство</a:t>
                      </a:r>
                      <a:r>
                        <a:rPr lang="en-US" sz="2000" b="1" u="none" strike="noStrike" dirty="0">
                          <a:solidFill>
                            <a:schemeClr val="bg1"/>
                          </a:solidFill>
                          <a:effectLst/>
                          <a:latin typeface="Arial Narrow" panose="020B0606020202030204" pitchFamily="34" charset="0"/>
                        </a:rPr>
                        <a:t> </a:t>
                      </a:r>
                      <a:br>
                        <a:rPr lang="ru-RU" sz="2000" b="1" u="none" strike="noStrike" dirty="0">
                          <a:solidFill>
                            <a:schemeClr val="bg1"/>
                          </a:solidFill>
                          <a:effectLst/>
                          <a:latin typeface="Arial Narrow" panose="020B0606020202030204" pitchFamily="34" charset="0"/>
                        </a:rPr>
                      </a:br>
                      <a:r>
                        <a:rPr lang="ru-RU" sz="2000" b="1" u="none" strike="noStrike" dirty="0">
                          <a:solidFill>
                            <a:schemeClr val="bg1"/>
                          </a:solidFill>
                          <a:effectLst/>
                          <a:latin typeface="Arial Narrow" panose="020B0606020202030204" pitchFamily="34" charset="0"/>
                        </a:rPr>
                        <a:t>Республики Татарстан</a:t>
                      </a:r>
                      <a:endParaRPr lang="ru-RU" sz="2000" b="1" i="0" u="none" strike="noStrike" dirty="0">
                        <a:solidFill>
                          <a:schemeClr val="bg1"/>
                        </a:solidFill>
                        <a:effectLst/>
                        <a:latin typeface="Arial Narrow" panose="020B0606020202030204" pitchFamily="34" charset="0"/>
                      </a:endParaRP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gridSpan="2">
                  <a:txBody>
                    <a:bodyPr/>
                    <a:lstStyle/>
                    <a:p>
                      <a:pPr algn="ctr" fontAlgn="ctr"/>
                      <a:r>
                        <a:rPr lang="ru-RU" sz="2000" b="1" u="none" strike="noStrike" dirty="0">
                          <a:solidFill>
                            <a:schemeClr val="bg1"/>
                          </a:solidFill>
                          <a:effectLst/>
                          <a:latin typeface="Arial Narrow" panose="020B0606020202030204" pitchFamily="34" charset="0"/>
                        </a:rPr>
                        <a:t>Остаток на 01.07.2021г. </a:t>
                      </a:r>
                      <a:br>
                        <a:rPr lang="ru-RU" sz="2000" b="1" u="none" strike="noStrike" dirty="0">
                          <a:solidFill>
                            <a:schemeClr val="bg1"/>
                          </a:solidFill>
                          <a:effectLst/>
                          <a:latin typeface="Arial Narrow" panose="020B0606020202030204" pitchFamily="34" charset="0"/>
                        </a:rPr>
                      </a:br>
                      <a:r>
                        <a:rPr lang="ru-RU" sz="2000" b="1" u="none" strike="noStrike" dirty="0">
                          <a:solidFill>
                            <a:schemeClr val="bg1"/>
                          </a:solidFill>
                          <a:effectLst/>
                          <a:latin typeface="Arial Narrow" panose="020B0606020202030204" pitchFamily="34" charset="0"/>
                        </a:rPr>
                        <a:t>(более 3-х лет)</a:t>
                      </a:r>
                      <a:endParaRPr lang="ru-RU" sz="2000" b="1" i="0" u="none" strike="noStrike" dirty="0">
                        <a:solidFill>
                          <a:schemeClr val="bg1"/>
                        </a:solidFill>
                        <a:effectLst/>
                        <a:latin typeface="Arial Narrow" panose="020B0606020202030204" pitchFamily="34" charset="0"/>
                      </a:endParaRP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hMerge="1">
                  <a:txBody>
                    <a:bodyPr/>
                    <a:lstStyle/>
                    <a:p>
                      <a:endParaRPr lang="ru-RU"/>
                    </a:p>
                  </a:txBody>
                  <a:tcPr/>
                </a:tc>
                <a:tc gridSpan="2">
                  <a:txBody>
                    <a:bodyPr/>
                    <a:lstStyle/>
                    <a:p>
                      <a:pPr algn="ctr" fontAlgn="b"/>
                      <a:r>
                        <a:rPr lang="ru-RU" sz="2000" b="1" u="none" strike="noStrike" dirty="0">
                          <a:solidFill>
                            <a:schemeClr val="bg1"/>
                          </a:solidFill>
                          <a:effectLst/>
                          <a:latin typeface="Arial Narrow" panose="020B0606020202030204" pitchFamily="34" charset="0"/>
                        </a:rPr>
                        <a:t>План</a:t>
                      </a:r>
                      <a:r>
                        <a:rPr lang="ru-RU" sz="2000" b="1" u="none" strike="noStrike" baseline="0" dirty="0">
                          <a:solidFill>
                            <a:schemeClr val="bg1"/>
                          </a:solidFill>
                          <a:effectLst/>
                          <a:latin typeface="Arial Narrow" panose="020B0606020202030204" pitchFamily="34" charset="0"/>
                        </a:rPr>
                        <a:t> </a:t>
                      </a:r>
                      <a:r>
                        <a:rPr lang="ru-RU" sz="2000" b="1" u="none" strike="noStrike" dirty="0">
                          <a:solidFill>
                            <a:schemeClr val="bg1"/>
                          </a:solidFill>
                          <a:effectLst/>
                          <a:latin typeface="Arial Narrow" panose="020B0606020202030204" pitchFamily="34" charset="0"/>
                        </a:rPr>
                        <a:t> реализации, </a:t>
                      </a:r>
                      <a:br>
                        <a:rPr lang="ru-RU" sz="2000" b="1" u="none" strike="noStrike" dirty="0">
                          <a:solidFill>
                            <a:schemeClr val="bg1"/>
                          </a:solidFill>
                          <a:effectLst/>
                          <a:latin typeface="Arial Narrow" panose="020B0606020202030204" pitchFamily="34" charset="0"/>
                        </a:rPr>
                      </a:br>
                      <a:r>
                        <a:rPr lang="ru-RU" sz="2000" b="1" u="none" strike="noStrike" dirty="0">
                          <a:solidFill>
                            <a:schemeClr val="bg1"/>
                          </a:solidFill>
                          <a:effectLst/>
                          <a:latin typeface="Arial Narrow" panose="020B0606020202030204" pitchFamily="34" charset="0"/>
                        </a:rPr>
                        <a:t>в 2021 году</a:t>
                      </a:r>
                      <a:endParaRPr lang="ru-RU" sz="2000" b="1" i="0" u="none" strike="noStrike" dirty="0">
                        <a:solidFill>
                          <a:schemeClr val="bg1"/>
                        </a:solidFill>
                        <a:effectLst/>
                        <a:latin typeface="Arial Narrow" panose="020B0606020202030204" pitchFamily="34" charset="0"/>
                      </a:endParaRP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hMerge="1">
                  <a:txBody>
                    <a:bodyPr/>
                    <a:lstStyle/>
                    <a:p>
                      <a:endParaRPr lang="ru-RU"/>
                    </a:p>
                  </a:txBody>
                  <a:tcPr/>
                </a:tc>
                <a:extLst>
                  <a:ext uri="{0D108BD9-81ED-4DB2-BD59-A6C34878D82A}">
                    <a16:rowId xmlns:a16="http://schemas.microsoft.com/office/drawing/2014/main" val="10000"/>
                  </a:ext>
                </a:extLst>
              </a:tr>
              <a:tr h="536144">
                <a:tc vMerge="1">
                  <a:txBody>
                    <a:bodyPr/>
                    <a:lstStyle/>
                    <a:p>
                      <a:endParaRPr lang="ru-RU"/>
                    </a:p>
                  </a:txBody>
                  <a:tcPr/>
                </a:tc>
                <a:tc>
                  <a:txBody>
                    <a:bodyPr/>
                    <a:lstStyle/>
                    <a:p>
                      <a:pPr algn="ctr" fontAlgn="ctr"/>
                      <a:r>
                        <a:rPr lang="ru-RU" sz="2000" b="1" u="none" strike="noStrike" dirty="0">
                          <a:solidFill>
                            <a:schemeClr val="bg1"/>
                          </a:solidFill>
                          <a:effectLst/>
                          <a:latin typeface="Arial Narrow" panose="020B0606020202030204" pitchFamily="34" charset="0"/>
                        </a:rPr>
                        <a:t>кол-во объектов</a:t>
                      </a:r>
                      <a:endParaRPr lang="ru-RU" sz="2000" b="1" i="0" u="none" strike="noStrike" dirty="0">
                        <a:solidFill>
                          <a:schemeClr val="bg1"/>
                        </a:solidFill>
                        <a:effectLst/>
                        <a:latin typeface="Arial Narrow" panose="020B0606020202030204" pitchFamily="34" charset="0"/>
                      </a:endParaRP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a:txBody>
                    <a:bodyPr/>
                    <a:lstStyle/>
                    <a:p>
                      <a:pPr algn="ctr" fontAlgn="ctr"/>
                      <a:r>
                        <a:rPr lang="ru-RU" sz="2000" b="1" u="none" strike="noStrike" dirty="0">
                          <a:solidFill>
                            <a:schemeClr val="bg1"/>
                          </a:solidFill>
                          <a:effectLst/>
                          <a:latin typeface="Arial Narrow" panose="020B0606020202030204" pitchFamily="34" charset="0"/>
                        </a:rPr>
                        <a:t>сумма</a:t>
                      </a:r>
                      <a:endParaRPr lang="ru-RU" sz="2000" b="1" i="0" u="none" strike="noStrike" dirty="0">
                        <a:solidFill>
                          <a:schemeClr val="bg1"/>
                        </a:solidFill>
                        <a:effectLst/>
                        <a:latin typeface="Arial Narrow" panose="020B0606020202030204" pitchFamily="34" charset="0"/>
                      </a:endParaRP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a:txBody>
                    <a:bodyPr/>
                    <a:lstStyle/>
                    <a:p>
                      <a:pPr algn="ctr" fontAlgn="ctr"/>
                      <a:r>
                        <a:rPr lang="ru-RU" sz="2000" b="1" u="none" strike="noStrike" dirty="0">
                          <a:solidFill>
                            <a:schemeClr val="bg1"/>
                          </a:solidFill>
                          <a:effectLst/>
                          <a:latin typeface="Arial Narrow" panose="020B0606020202030204" pitchFamily="34" charset="0"/>
                        </a:rPr>
                        <a:t>кол-во объектов</a:t>
                      </a:r>
                      <a:endParaRPr lang="ru-RU" sz="2000" b="1" i="0" u="none" strike="noStrike" dirty="0">
                        <a:solidFill>
                          <a:schemeClr val="bg1"/>
                        </a:solidFill>
                        <a:effectLst/>
                        <a:latin typeface="Arial Narrow" panose="020B0606020202030204" pitchFamily="34" charset="0"/>
                      </a:endParaRP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a:txBody>
                    <a:bodyPr/>
                    <a:lstStyle/>
                    <a:p>
                      <a:pPr algn="ctr" fontAlgn="ctr"/>
                      <a:r>
                        <a:rPr lang="ru-RU" sz="2000" b="1" u="none" strike="noStrike" dirty="0">
                          <a:solidFill>
                            <a:schemeClr val="bg1"/>
                          </a:solidFill>
                          <a:effectLst/>
                          <a:latin typeface="Arial Narrow" panose="020B0606020202030204" pitchFamily="34" charset="0"/>
                        </a:rPr>
                        <a:t>сумма</a:t>
                      </a:r>
                      <a:endParaRPr lang="ru-RU" sz="2000" b="1" i="0" u="none" strike="noStrike" dirty="0">
                        <a:solidFill>
                          <a:schemeClr val="bg1"/>
                        </a:solidFill>
                        <a:effectLst/>
                        <a:latin typeface="Arial Narrow" panose="020B0606020202030204" pitchFamily="34" charset="0"/>
                      </a:endParaRP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extLst>
                  <a:ext uri="{0D108BD9-81ED-4DB2-BD59-A6C34878D82A}">
                    <a16:rowId xmlns:a16="http://schemas.microsoft.com/office/drawing/2014/main" val="10001"/>
                  </a:ext>
                </a:extLst>
              </a:tr>
              <a:tr h="328388">
                <a:tc>
                  <a:txBody>
                    <a:bodyPr/>
                    <a:lstStyle/>
                    <a:p>
                      <a:pPr algn="l" fontAlgn="ctr"/>
                      <a:r>
                        <a:rPr lang="ru-RU" sz="2000" b="1" u="none" strike="noStrike" dirty="0">
                          <a:solidFill>
                            <a:schemeClr val="bg1"/>
                          </a:solidFill>
                          <a:effectLst/>
                          <a:latin typeface="Arial Narrow" panose="020B0606020202030204" pitchFamily="34" charset="0"/>
                        </a:rPr>
                        <a:t>Всего</a:t>
                      </a:r>
                      <a:endParaRPr lang="ru-RU" sz="2000" b="1" i="0" u="none" strike="noStrike" dirty="0">
                        <a:solidFill>
                          <a:schemeClr val="bg1"/>
                        </a:solidFill>
                        <a:effectLst/>
                        <a:latin typeface="Arial Narrow" panose="020B0606020202030204" pitchFamily="34" charset="0"/>
                      </a:endParaRP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4"/>
                    </a:solidFill>
                  </a:tcPr>
                </a:tc>
                <a:tc>
                  <a:txBody>
                    <a:bodyPr/>
                    <a:lstStyle/>
                    <a:p>
                      <a:pPr algn="r" fontAlgn="b"/>
                      <a:r>
                        <a:rPr lang="ru-RU" sz="2400" b="1" i="0" u="none" strike="noStrike" dirty="0">
                          <a:solidFill>
                            <a:schemeClr val="bg1"/>
                          </a:solidFill>
                          <a:effectLst/>
                          <a:latin typeface="Arial Narrow" panose="020B0606020202030204" pitchFamily="34" charset="0"/>
                        </a:rPr>
                        <a:t>230</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4"/>
                    </a:solidFill>
                  </a:tcPr>
                </a:tc>
                <a:tc>
                  <a:txBody>
                    <a:bodyPr/>
                    <a:lstStyle/>
                    <a:p>
                      <a:pPr algn="r" fontAlgn="b"/>
                      <a:r>
                        <a:rPr lang="ru-RU" sz="2400" b="1" i="0" u="none" strike="noStrike" dirty="0">
                          <a:solidFill>
                            <a:schemeClr val="bg1"/>
                          </a:solidFill>
                          <a:effectLst/>
                          <a:latin typeface="Arial Narrow" panose="020B0606020202030204" pitchFamily="34" charset="0"/>
                        </a:rPr>
                        <a:t>8</a:t>
                      </a:r>
                      <a:r>
                        <a:rPr lang="ru-RU" sz="2400" b="1" i="0" u="none" strike="noStrike" baseline="0" dirty="0">
                          <a:solidFill>
                            <a:schemeClr val="bg1"/>
                          </a:solidFill>
                          <a:effectLst/>
                          <a:latin typeface="Arial Narrow" panose="020B0606020202030204" pitchFamily="34" charset="0"/>
                        </a:rPr>
                        <a:t> 848,7</a:t>
                      </a:r>
                      <a:endParaRPr lang="ru-RU" sz="2400" b="1" i="0" u="none" strike="noStrike" dirty="0">
                        <a:solidFill>
                          <a:schemeClr val="bg1"/>
                        </a:solidFill>
                        <a:effectLst/>
                        <a:latin typeface="Arial Narrow" panose="020B0606020202030204" pitchFamily="34" charset="0"/>
                      </a:endParaRP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4"/>
                    </a:solidFill>
                  </a:tcPr>
                </a:tc>
                <a:tc>
                  <a:txBody>
                    <a:bodyPr/>
                    <a:lstStyle/>
                    <a:p>
                      <a:pPr algn="r" fontAlgn="b"/>
                      <a:r>
                        <a:rPr lang="ru-RU" sz="2400" b="1" i="0" u="none" strike="noStrike" dirty="0">
                          <a:solidFill>
                            <a:schemeClr val="bg1"/>
                          </a:solidFill>
                          <a:effectLst/>
                          <a:latin typeface="Arial Narrow" panose="020B0606020202030204" pitchFamily="34" charset="0"/>
                        </a:rPr>
                        <a:t>191</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4"/>
                    </a:solidFill>
                  </a:tcPr>
                </a:tc>
                <a:tc>
                  <a:txBody>
                    <a:bodyPr/>
                    <a:lstStyle/>
                    <a:p>
                      <a:pPr algn="r" fontAlgn="b"/>
                      <a:r>
                        <a:rPr lang="ru-RU" sz="2400" b="1" i="0" u="none" strike="noStrike" dirty="0">
                          <a:solidFill>
                            <a:schemeClr val="bg1"/>
                          </a:solidFill>
                          <a:effectLst/>
                          <a:latin typeface="Arial Narrow" panose="020B0606020202030204" pitchFamily="34" charset="0"/>
                        </a:rPr>
                        <a:t>5</a:t>
                      </a:r>
                      <a:r>
                        <a:rPr lang="ru-RU" sz="2400" b="1" i="0" u="none" strike="noStrike" baseline="0" dirty="0">
                          <a:solidFill>
                            <a:schemeClr val="bg1"/>
                          </a:solidFill>
                          <a:effectLst/>
                          <a:latin typeface="Arial Narrow" panose="020B0606020202030204" pitchFamily="34" charset="0"/>
                        </a:rPr>
                        <a:t> 911,5</a:t>
                      </a:r>
                      <a:endParaRPr lang="ru-RU" sz="2400" b="1" i="0" u="none" strike="noStrike" dirty="0">
                        <a:solidFill>
                          <a:schemeClr val="bg1"/>
                        </a:solidFill>
                        <a:effectLst/>
                        <a:latin typeface="Arial Narrow" panose="020B0606020202030204" pitchFamily="34" charset="0"/>
                      </a:endParaRP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4"/>
                    </a:solidFill>
                  </a:tcPr>
                </a:tc>
                <a:extLst>
                  <a:ext uri="{0D108BD9-81ED-4DB2-BD59-A6C34878D82A}">
                    <a16:rowId xmlns:a16="http://schemas.microsoft.com/office/drawing/2014/main" val="10002"/>
                  </a:ext>
                </a:extLst>
              </a:tr>
              <a:tr h="482530">
                <a:tc>
                  <a:txBody>
                    <a:bodyPr/>
                    <a:lstStyle/>
                    <a:p>
                      <a:pPr algn="l" fontAlgn="ctr"/>
                      <a:r>
                        <a:rPr lang="ru-RU" sz="2000" u="none" strike="noStrike" dirty="0">
                          <a:effectLst/>
                          <a:latin typeface="Arial Narrow" panose="020B0606020202030204" pitchFamily="34" charset="0"/>
                        </a:rPr>
                        <a:t>Государственный </a:t>
                      </a:r>
                      <a:r>
                        <a:rPr lang="ru-RU" sz="2000" u="none" strike="noStrike" dirty="0" err="1">
                          <a:effectLst/>
                          <a:latin typeface="Arial Narrow" panose="020B0606020202030204" pitchFamily="34" charset="0"/>
                        </a:rPr>
                        <a:t>историко</a:t>
                      </a:r>
                      <a:r>
                        <a:rPr lang="ru-RU" sz="2000" u="none" strike="noStrike" dirty="0">
                          <a:effectLst/>
                          <a:latin typeface="Arial Narrow" panose="020B0606020202030204" pitchFamily="34" charset="0"/>
                        </a:rPr>
                        <a:t> - архитектурный музей - заповедник "Казанский Кремль"</a:t>
                      </a:r>
                      <a:endParaRPr lang="ru-RU" sz="2000" b="0" i="0" u="none" strike="noStrike" dirty="0">
                        <a:solidFill>
                          <a:srgbClr val="000000"/>
                        </a:solidFill>
                        <a:effectLst/>
                        <a:latin typeface="Arial Narrow" panose="020B0606020202030204" pitchFamily="34" charset="0"/>
                      </a:endParaRP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b"/>
                      <a:r>
                        <a:rPr lang="ru-RU" sz="2400" b="0" i="0" u="none" strike="noStrike" dirty="0">
                          <a:solidFill>
                            <a:schemeClr val="tx2"/>
                          </a:solidFill>
                          <a:effectLst/>
                          <a:latin typeface="Arial Narrow" panose="020B0606020202030204" pitchFamily="34" charset="0"/>
                        </a:rPr>
                        <a:t>1</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b"/>
                      <a:r>
                        <a:rPr lang="ru-RU" sz="2400" b="0" i="0" u="none" strike="noStrike" dirty="0">
                          <a:solidFill>
                            <a:schemeClr val="tx2"/>
                          </a:solidFill>
                          <a:effectLst/>
                          <a:latin typeface="Arial Narrow" panose="020B0606020202030204" pitchFamily="34" charset="0"/>
                        </a:rPr>
                        <a:t>78,1</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l" fontAlgn="b"/>
                      <a:endParaRPr lang="ru-RU" sz="2400" b="0" i="0" u="none" strike="noStrike">
                        <a:solidFill>
                          <a:schemeClr val="tx2"/>
                        </a:solidFill>
                        <a:effectLst/>
                        <a:latin typeface="Arial Narrow" panose="020B0606020202030204" pitchFamily="34" charset="0"/>
                      </a:endParaRP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b"/>
                      <a:endParaRPr lang="ru-RU" sz="2400" b="0" i="0" u="none" strike="noStrike" dirty="0">
                        <a:solidFill>
                          <a:schemeClr val="tx2"/>
                        </a:solidFill>
                        <a:effectLst/>
                        <a:latin typeface="Arial Narrow" panose="020B0606020202030204" pitchFamily="34" charset="0"/>
                      </a:endParaRP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3"/>
                  </a:ext>
                </a:extLst>
              </a:tr>
              <a:tr h="482530">
                <a:tc>
                  <a:txBody>
                    <a:bodyPr/>
                    <a:lstStyle/>
                    <a:p>
                      <a:pPr algn="l" fontAlgn="ctr"/>
                      <a:r>
                        <a:rPr lang="ru-RU" sz="2000" u="none" strike="noStrike" dirty="0">
                          <a:effectLst/>
                          <a:latin typeface="Arial Narrow" panose="020B0606020202030204" pitchFamily="34" charset="0"/>
                        </a:rPr>
                        <a:t>Государственный комитет по архивному делу</a:t>
                      </a:r>
                      <a:endParaRPr lang="ru-RU" sz="2000" b="0" i="0" u="none" strike="noStrike" dirty="0">
                        <a:solidFill>
                          <a:srgbClr val="000000"/>
                        </a:solidFill>
                        <a:effectLst/>
                        <a:latin typeface="Arial Narrow" panose="020B0606020202030204" pitchFamily="34" charset="0"/>
                      </a:endParaRP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b"/>
                      <a:r>
                        <a:rPr lang="ru-RU" sz="2400" b="0" i="0" u="none" strike="noStrike" dirty="0">
                          <a:solidFill>
                            <a:schemeClr val="tx2"/>
                          </a:solidFill>
                          <a:effectLst/>
                          <a:latin typeface="Arial Narrow" panose="020B0606020202030204" pitchFamily="34" charset="0"/>
                        </a:rPr>
                        <a:t>1</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b"/>
                      <a:r>
                        <a:rPr lang="ru-RU" sz="2400" b="0" i="0" u="none" strike="noStrike" dirty="0">
                          <a:solidFill>
                            <a:schemeClr val="tx2"/>
                          </a:solidFill>
                          <a:effectLst/>
                          <a:latin typeface="Arial Narrow" panose="020B0606020202030204" pitchFamily="34" charset="0"/>
                        </a:rPr>
                        <a:t>20,7</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b"/>
                      <a:r>
                        <a:rPr lang="ru-RU" sz="2400" b="0" i="0" u="none" strike="noStrike" dirty="0">
                          <a:solidFill>
                            <a:schemeClr val="tx2"/>
                          </a:solidFill>
                          <a:effectLst/>
                          <a:latin typeface="Arial Narrow" panose="020B0606020202030204" pitchFamily="34" charset="0"/>
                        </a:rPr>
                        <a:t>1</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b"/>
                      <a:r>
                        <a:rPr lang="ru-RU" sz="2400" b="0" i="0" u="none" strike="noStrike">
                          <a:solidFill>
                            <a:schemeClr val="tx2"/>
                          </a:solidFill>
                          <a:effectLst/>
                          <a:latin typeface="Arial Narrow" panose="020B0606020202030204" pitchFamily="34" charset="0"/>
                        </a:rPr>
                        <a:t>20,7</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4"/>
                  </a:ext>
                </a:extLst>
              </a:tr>
              <a:tr h="482530">
                <a:tc>
                  <a:txBody>
                    <a:bodyPr/>
                    <a:lstStyle/>
                    <a:p>
                      <a:pPr algn="l" fontAlgn="ctr"/>
                      <a:r>
                        <a:rPr lang="ru-RU" sz="2000" u="none" strike="noStrike" dirty="0">
                          <a:effectLst/>
                          <a:latin typeface="Arial Narrow" panose="020B0606020202030204" pitchFamily="34" charset="0"/>
                        </a:rPr>
                        <a:t>Министерство здравоохранения</a:t>
                      </a:r>
                      <a:endParaRPr lang="ru-RU" sz="2000" b="0" i="0" u="none" strike="noStrike" dirty="0">
                        <a:solidFill>
                          <a:srgbClr val="000000"/>
                        </a:solidFill>
                        <a:effectLst/>
                        <a:latin typeface="Arial Narrow" panose="020B0606020202030204" pitchFamily="34" charset="0"/>
                      </a:endParaRP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b"/>
                      <a:r>
                        <a:rPr lang="ru-RU" sz="2400" b="0" i="0" u="none" strike="noStrike" dirty="0">
                          <a:solidFill>
                            <a:schemeClr val="tx2"/>
                          </a:solidFill>
                          <a:effectLst/>
                          <a:latin typeface="Arial Narrow" panose="020B0606020202030204" pitchFamily="34" charset="0"/>
                        </a:rPr>
                        <a:t>1</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b"/>
                      <a:r>
                        <a:rPr lang="ru-RU" sz="2400" b="0" i="0" u="none" strike="noStrike" dirty="0">
                          <a:solidFill>
                            <a:schemeClr val="tx2"/>
                          </a:solidFill>
                          <a:effectLst/>
                          <a:latin typeface="Arial Narrow" panose="020B0606020202030204" pitchFamily="34" charset="0"/>
                        </a:rPr>
                        <a:t>15,9</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l" fontAlgn="b"/>
                      <a:endParaRPr lang="ru-RU" sz="2400" b="0" i="0" u="none" strike="noStrike" dirty="0">
                        <a:solidFill>
                          <a:schemeClr val="tx2"/>
                        </a:solidFill>
                        <a:effectLst/>
                        <a:latin typeface="Arial Narrow" panose="020B0606020202030204" pitchFamily="34" charset="0"/>
                      </a:endParaRP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b"/>
                      <a:endParaRPr lang="ru-RU" sz="2400" b="0" i="0" u="none" strike="noStrike" dirty="0">
                        <a:solidFill>
                          <a:schemeClr val="tx2"/>
                        </a:solidFill>
                        <a:effectLst/>
                        <a:latin typeface="Arial Narrow" panose="020B0606020202030204" pitchFamily="34" charset="0"/>
                      </a:endParaRP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5"/>
                  </a:ext>
                </a:extLst>
              </a:tr>
              <a:tr h="328388">
                <a:tc>
                  <a:txBody>
                    <a:bodyPr/>
                    <a:lstStyle/>
                    <a:p>
                      <a:pPr algn="l" fontAlgn="ctr"/>
                      <a:r>
                        <a:rPr lang="ru-RU" sz="2000" u="none" strike="noStrike" dirty="0">
                          <a:effectLst/>
                          <a:latin typeface="Arial Narrow" panose="020B0606020202030204" pitchFamily="34" charset="0"/>
                        </a:rPr>
                        <a:t>Министерство культуры</a:t>
                      </a:r>
                      <a:endParaRPr lang="ru-RU" sz="2000" b="0" i="0" u="none" strike="noStrike" dirty="0">
                        <a:solidFill>
                          <a:srgbClr val="000000"/>
                        </a:solidFill>
                        <a:effectLst/>
                        <a:latin typeface="Arial Narrow" panose="020B0606020202030204" pitchFamily="34" charset="0"/>
                      </a:endParaRP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b"/>
                      <a:r>
                        <a:rPr lang="ru-RU" sz="2400" b="0" i="0" u="none" strike="noStrike" dirty="0">
                          <a:solidFill>
                            <a:schemeClr val="tx2"/>
                          </a:solidFill>
                          <a:effectLst/>
                          <a:latin typeface="Arial Narrow" panose="020B0606020202030204" pitchFamily="34" charset="0"/>
                        </a:rPr>
                        <a:t>3</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b"/>
                      <a:r>
                        <a:rPr lang="ru-RU" sz="2400" b="0" i="0" u="none" strike="noStrike" dirty="0">
                          <a:solidFill>
                            <a:schemeClr val="tx2"/>
                          </a:solidFill>
                          <a:effectLst/>
                          <a:latin typeface="Arial Narrow" panose="020B0606020202030204" pitchFamily="34" charset="0"/>
                        </a:rPr>
                        <a:t>14,0</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b"/>
                      <a:r>
                        <a:rPr lang="ru-RU" sz="2400" b="0" i="0" u="none" strike="noStrike" dirty="0">
                          <a:solidFill>
                            <a:schemeClr val="tx2"/>
                          </a:solidFill>
                          <a:effectLst/>
                          <a:latin typeface="Arial Narrow" panose="020B0606020202030204" pitchFamily="34" charset="0"/>
                        </a:rPr>
                        <a:t>2</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b"/>
                      <a:r>
                        <a:rPr lang="ru-RU" sz="2400" b="0" i="0" u="none" strike="noStrike" dirty="0">
                          <a:solidFill>
                            <a:schemeClr val="tx2"/>
                          </a:solidFill>
                          <a:effectLst/>
                          <a:latin typeface="Arial Narrow" panose="020B0606020202030204" pitchFamily="34" charset="0"/>
                        </a:rPr>
                        <a:t>13,9</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6"/>
                  </a:ext>
                </a:extLst>
              </a:tr>
              <a:tr h="482530">
                <a:tc>
                  <a:txBody>
                    <a:bodyPr/>
                    <a:lstStyle/>
                    <a:p>
                      <a:pPr algn="l" fontAlgn="ctr"/>
                      <a:r>
                        <a:rPr lang="ru-RU" sz="2000" u="none" strike="noStrike" dirty="0">
                          <a:effectLst/>
                          <a:latin typeface="Arial Narrow" panose="020B0606020202030204" pitchFamily="34" charset="0"/>
                        </a:rPr>
                        <a:t>Министерство образования и науки</a:t>
                      </a:r>
                      <a:endParaRPr lang="ru-RU" sz="2000" b="0" i="0" u="none" strike="noStrike" dirty="0">
                        <a:solidFill>
                          <a:srgbClr val="000000"/>
                        </a:solidFill>
                        <a:effectLst/>
                        <a:latin typeface="Arial Narrow" panose="020B0606020202030204" pitchFamily="34" charset="0"/>
                      </a:endParaRP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b"/>
                      <a:r>
                        <a:rPr lang="ru-RU" sz="2400" b="0" i="0" u="none" strike="noStrike" dirty="0">
                          <a:solidFill>
                            <a:schemeClr val="tx2"/>
                          </a:solidFill>
                          <a:effectLst/>
                          <a:latin typeface="Arial Narrow" panose="020B0606020202030204" pitchFamily="34" charset="0"/>
                        </a:rPr>
                        <a:t>1</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b"/>
                      <a:r>
                        <a:rPr lang="ru-RU" sz="2400" b="0" i="0" u="none" strike="noStrike" dirty="0">
                          <a:solidFill>
                            <a:schemeClr val="tx2"/>
                          </a:solidFill>
                          <a:effectLst/>
                          <a:latin typeface="Arial Narrow" panose="020B0606020202030204" pitchFamily="34" charset="0"/>
                        </a:rPr>
                        <a:t>65,7</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b"/>
                      <a:r>
                        <a:rPr lang="ru-RU" sz="2400" b="0" i="0" u="none" strike="noStrike" dirty="0">
                          <a:solidFill>
                            <a:schemeClr val="tx2"/>
                          </a:solidFill>
                          <a:effectLst/>
                          <a:latin typeface="Arial Narrow" panose="020B0606020202030204" pitchFamily="34" charset="0"/>
                        </a:rPr>
                        <a:t>1</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b"/>
                      <a:r>
                        <a:rPr lang="ru-RU" sz="2400" b="0" i="0" u="none" strike="noStrike">
                          <a:solidFill>
                            <a:schemeClr val="tx2"/>
                          </a:solidFill>
                          <a:effectLst/>
                          <a:latin typeface="Arial Narrow" panose="020B0606020202030204" pitchFamily="34" charset="0"/>
                        </a:rPr>
                        <a:t>65,7</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7"/>
                  </a:ext>
                </a:extLst>
              </a:tr>
              <a:tr h="723795">
                <a:tc>
                  <a:txBody>
                    <a:bodyPr/>
                    <a:lstStyle/>
                    <a:p>
                      <a:pPr algn="l" fontAlgn="ctr"/>
                      <a:r>
                        <a:rPr lang="ru-RU" sz="2000" u="none" strike="noStrike" dirty="0">
                          <a:effectLst/>
                          <a:latin typeface="Arial Narrow" panose="020B0606020202030204" pitchFamily="34" charset="0"/>
                        </a:rPr>
                        <a:t>Министерство строительства, архитектуры и </a:t>
                      </a:r>
                      <a:r>
                        <a:rPr lang="ru-RU" sz="2000" u="none" strike="noStrike" dirty="0" err="1">
                          <a:effectLst/>
                          <a:latin typeface="Arial Narrow" panose="020B0606020202030204" pitchFamily="34" charset="0"/>
                        </a:rPr>
                        <a:t>жилищно</a:t>
                      </a:r>
                      <a:r>
                        <a:rPr lang="ru-RU" sz="2000" u="none" strike="noStrike" dirty="0">
                          <a:effectLst/>
                          <a:latin typeface="Arial Narrow" panose="020B0606020202030204" pitchFamily="34" charset="0"/>
                        </a:rPr>
                        <a:t> - коммунального хозяйства</a:t>
                      </a:r>
                      <a:endParaRPr lang="ru-RU" sz="2000" b="0" i="0" u="none" strike="noStrike" dirty="0">
                        <a:solidFill>
                          <a:srgbClr val="000000"/>
                        </a:solidFill>
                        <a:effectLst/>
                        <a:latin typeface="Arial Narrow" panose="020B0606020202030204" pitchFamily="34" charset="0"/>
                      </a:endParaRP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b"/>
                      <a:r>
                        <a:rPr lang="ru-RU" sz="2400" b="0" i="0" u="none" strike="noStrike" dirty="0">
                          <a:solidFill>
                            <a:schemeClr val="tx2"/>
                          </a:solidFill>
                          <a:effectLst/>
                          <a:latin typeface="Arial Narrow" panose="020B0606020202030204" pitchFamily="34" charset="0"/>
                        </a:rPr>
                        <a:t>202</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b"/>
                      <a:r>
                        <a:rPr lang="ru-RU" sz="2400" b="0" i="0" u="none" strike="noStrike" dirty="0">
                          <a:solidFill>
                            <a:schemeClr val="tx2"/>
                          </a:solidFill>
                          <a:effectLst/>
                          <a:latin typeface="Arial Narrow" panose="020B0606020202030204" pitchFamily="34" charset="0"/>
                        </a:rPr>
                        <a:t>6 143,3</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b"/>
                      <a:r>
                        <a:rPr lang="ru-RU" sz="2400" b="0" i="0" u="none" strike="noStrike" dirty="0">
                          <a:solidFill>
                            <a:schemeClr val="tx2"/>
                          </a:solidFill>
                          <a:effectLst/>
                          <a:latin typeface="Arial Narrow" panose="020B0606020202030204" pitchFamily="34" charset="0"/>
                        </a:rPr>
                        <a:t>175</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b"/>
                      <a:r>
                        <a:rPr lang="ru-RU" sz="2400" b="0" i="0" u="none" strike="noStrike" dirty="0">
                          <a:solidFill>
                            <a:schemeClr val="tx2"/>
                          </a:solidFill>
                          <a:effectLst/>
                          <a:latin typeface="Arial Narrow" panose="020B0606020202030204" pitchFamily="34" charset="0"/>
                        </a:rPr>
                        <a:t>4 577,8</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8"/>
                  </a:ext>
                </a:extLst>
              </a:tr>
              <a:tr h="482530">
                <a:tc>
                  <a:txBody>
                    <a:bodyPr/>
                    <a:lstStyle/>
                    <a:p>
                      <a:pPr algn="l" fontAlgn="ctr"/>
                      <a:r>
                        <a:rPr lang="ru-RU" sz="2000" u="none" strike="noStrike" dirty="0">
                          <a:effectLst/>
                          <a:latin typeface="Arial Narrow" panose="020B0606020202030204" pitchFamily="34" charset="0"/>
                        </a:rPr>
                        <a:t>Министерство транспорта и дорожного хозяйства</a:t>
                      </a:r>
                      <a:endParaRPr lang="ru-RU" sz="2000" b="0" i="0" u="none" strike="noStrike" dirty="0">
                        <a:solidFill>
                          <a:srgbClr val="000000"/>
                        </a:solidFill>
                        <a:effectLst/>
                        <a:latin typeface="Arial Narrow" panose="020B0606020202030204" pitchFamily="34" charset="0"/>
                      </a:endParaRP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b"/>
                      <a:r>
                        <a:rPr lang="ru-RU" sz="2400" b="0" i="0" u="none" strike="noStrike" dirty="0">
                          <a:solidFill>
                            <a:schemeClr val="tx2"/>
                          </a:solidFill>
                          <a:effectLst/>
                          <a:latin typeface="Arial Narrow" panose="020B0606020202030204" pitchFamily="34" charset="0"/>
                        </a:rPr>
                        <a:t>21</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b"/>
                      <a:r>
                        <a:rPr lang="ru-RU" sz="2400" b="0" i="0" u="none" strike="noStrike" dirty="0">
                          <a:solidFill>
                            <a:schemeClr val="tx2"/>
                          </a:solidFill>
                          <a:effectLst/>
                          <a:latin typeface="Arial Narrow" panose="020B0606020202030204" pitchFamily="34" charset="0"/>
                        </a:rPr>
                        <a:t>2 511,0</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b"/>
                      <a:r>
                        <a:rPr lang="ru-RU" sz="2400" b="0" i="0" u="none" strike="noStrike" dirty="0">
                          <a:solidFill>
                            <a:schemeClr val="tx2"/>
                          </a:solidFill>
                          <a:effectLst/>
                          <a:latin typeface="Arial Narrow" panose="020B0606020202030204" pitchFamily="34" charset="0"/>
                        </a:rPr>
                        <a:t>12</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b"/>
                      <a:r>
                        <a:rPr lang="ru-RU" sz="2400" b="0" i="0" u="none" strike="noStrike" dirty="0">
                          <a:solidFill>
                            <a:schemeClr val="tx2"/>
                          </a:solidFill>
                          <a:effectLst/>
                          <a:latin typeface="Arial Narrow" panose="020B0606020202030204" pitchFamily="34" charset="0"/>
                        </a:rPr>
                        <a:t>1 233,4</a:t>
                      </a:r>
                    </a:p>
                  </a:txBody>
                  <a:tcPr marL="72000" marR="7200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6" name="TextBox 5"/>
          <p:cNvSpPr txBox="1"/>
          <p:nvPr/>
        </p:nvSpPr>
        <p:spPr>
          <a:xfrm>
            <a:off x="9972973" y="884899"/>
            <a:ext cx="1920046" cy="400110"/>
          </a:xfrm>
          <a:prstGeom prst="rect">
            <a:avLst/>
          </a:prstGeom>
          <a:noFill/>
        </p:spPr>
        <p:txBody>
          <a:bodyPr wrap="square" rtlCol="0">
            <a:spAutoFit/>
          </a:bodyPr>
          <a:lstStyle/>
          <a:p>
            <a:pPr algn="r"/>
            <a:r>
              <a:rPr lang="ru-RU" sz="2000" b="1" u="sng" dirty="0">
                <a:solidFill>
                  <a:srgbClr val="6C7B90"/>
                </a:solidFill>
                <a:latin typeface="Arial Narrow" pitchFamily="34" charset="0"/>
                <a:cs typeface="Arial" panose="020B0604020202020204" pitchFamily="34" charset="0"/>
              </a:rPr>
              <a:t>млн. рублей</a:t>
            </a:r>
            <a:endParaRPr lang="ru-RU" sz="2000" b="1" dirty="0">
              <a:solidFill>
                <a:srgbClr val="6C7B90"/>
              </a:solidFill>
              <a:latin typeface="Arial Narrow" pitchFamily="34" charset="0"/>
              <a:cs typeface="Arial" panose="020B0604020202020204" pitchFamily="34" charset="0"/>
            </a:endParaRPr>
          </a:p>
        </p:txBody>
      </p:sp>
    </p:spTree>
    <p:extLst>
      <p:ext uri="{BB962C8B-B14F-4D97-AF65-F5344CB8AC3E}">
        <p14:creationId xmlns:p14="http://schemas.microsoft.com/office/powerpoint/2010/main" val="1058246369"/>
      </p:ext>
    </p:extLst>
  </p:cSld>
  <p:clrMapOvr>
    <a:masterClrMapping/>
  </p:clrMapOvr>
  <p:transition spd="med">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4"/>
          </p:nvPr>
        </p:nvSpPr>
        <p:spPr>
          <a:xfrm>
            <a:off x="960211" y="46039"/>
            <a:ext cx="10926988" cy="574747"/>
          </a:xfrm>
        </p:spPr>
        <p:txBody>
          <a:bodyPr>
            <a:noAutofit/>
          </a:bodyPr>
          <a:lstStyle/>
          <a:p>
            <a:r>
              <a:rPr lang="ru-RU" sz="2400" dirty="0"/>
              <a:t>Информация по объектам незавершенного строительства  со сроками</a:t>
            </a:r>
            <a:br>
              <a:rPr lang="ru-RU" sz="2400" dirty="0"/>
            </a:br>
            <a:r>
              <a:rPr lang="ru-RU" sz="2400" dirty="0"/>
              <a:t>начала строительства более 3х лет в разрезе министерств и ведомств </a:t>
            </a:r>
            <a:br>
              <a:rPr lang="ru-RU" sz="2400" dirty="0"/>
            </a:br>
            <a:r>
              <a:rPr lang="ru-RU" sz="2400" dirty="0"/>
              <a:t>Республики Татарстан на 1 июля  2021 года</a:t>
            </a:r>
          </a:p>
        </p:txBody>
      </p:sp>
      <p:graphicFrame>
        <p:nvGraphicFramePr>
          <p:cNvPr id="5" name="Таблица 4"/>
          <p:cNvGraphicFramePr>
            <a:graphicFrameLocks noGrp="1"/>
          </p:cNvGraphicFramePr>
          <p:nvPr>
            <p:extLst>
              <p:ext uri="{D42A27DB-BD31-4B8C-83A1-F6EECF244321}">
                <p14:modId xmlns:p14="http://schemas.microsoft.com/office/powerpoint/2010/main" val="58643592"/>
              </p:ext>
            </p:extLst>
          </p:nvPr>
        </p:nvGraphicFramePr>
        <p:xfrm>
          <a:off x="960211" y="1275640"/>
          <a:ext cx="11062455" cy="5463493"/>
        </p:xfrm>
        <a:graphic>
          <a:graphicData uri="http://schemas.openxmlformats.org/drawingml/2006/table">
            <a:tbl>
              <a:tblPr>
                <a:tableStyleId>{5C22544A-7EE6-4342-B048-85BDC9FD1C3A}</a:tableStyleId>
              </a:tblPr>
              <a:tblGrid>
                <a:gridCol w="2214504">
                  <a:extLst>
                    <a:ext uri="{9D8B030D-6E8A-4147-A177-3AD203B41FA5}">
                      <a16:colId xmlns:a16="http://schemas.microsoft.com/office/drawing/2014/main" val="20000"/>
                    </a:ext>
                  </a:extLst>
                </a:gridCol>
                <a:gridCol w="2332233">
                  <a:extLst>
                    <a:ext uri="{9D8B030D-6E8A-4147-A177-3AD203B41FA5}">
                      <a16:colId xmlns:a16="http://schemas.microsoft.com/office/drawing/2014/main" val="20001"/>
                    </a:ext>
                  </a:extLst>
                </a:gridCol>
                <a:gridCol w="2106203">
                  <a:extLst>
                    <a:ext uri="{9D8B030D-6E8A-4147-A177-3AD203B41FA5}">
                      <a16:colId xmlns:a16="http://schemas.microsoft.com/office/drawing/2014/main" val="20002"/>
                    </a:ext>
                  </a:extLst>
                </a:gridCol>
                <a:gridCol w="2208943">
                  <a:extLst>
                    <a:ext uri="{9D8B030D-6E8A-4147-A177-3AD203B41FA5}">
                      <a16:colId xmlns:a16="http://schemas.microsoft.com/office/drawing/2014/main" val="20003"/>
                    </a:ext>
                  </a:extLst>
                </a:gridCol>
                <a:gridCol w="2200572">
                  <a:extLst>
                    <a:ext uri="{9D8B030D-6E8A-4147-A177-3AD203B41FA5}">
                      <a16:colId xmlns:a16="http://schemas.microsoft.com/office/drawing/2014/main" val="20004"/>
                    </a:ext>
                  </a:extLst>
                </a:gridCol>
              </a:tblGrid>
              <a:tr h="635289">
                <a:tc rowSpan="2">
                  <a:txBody>
                    <a:bodyPr/>
                    <a:lstStyle/>
                    <a:p>
                      <a:pPr algn="ctr" fontAlgn="b"/>
                      <a:r>
                        <a:rPr lang="ru-RU" sz="2000" b="1" u="none" strike="noStrike" dirty="0">
                          <a:solidFill>
                            <a:schemeClr val="bg1"/>
                          </a:solidFill>
                          <a:effectLst/>
                          <a:latin typeface="Arial Narrow" panose="020B0606020202030204" pitchFamily="34" charset="0"/>
                        </a:rPr>
                        <a:t>Район (город)</a:t>
                      </a:r>
                      <a:endParaRPr lang="ru-RU" sz="2000" b="1" i="0" u="none" strike="noStrike" dirty="0">
                        <a:solidFill>
                          <a:schemeClr val="bg1"/>
                        </a:solidFill>
                        <a:effectLst/>
                        <a:latin typeface="Arial Narrow" panose="020B0606020202030204" pitchFamily="34" charset="0"/>
                      </a:endParaRP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gridSpan="2">
                  <a:txBody>
                    <a:bodyPr/>
                    <a:lstStyle/>
                    <a:p>
                      <a:pPr algn="ctr" fontAlgn="ctr"/>
                      <a:r>
                        <a:rPr lang="ru-RU" sz="2000" b="1" u="none" strike="noStrike" dirty="0">
                          <a:solidFill>
                            <a:schemeClr val="bg1"/>
                          </a:solidFill>
                          <a:effectLst/>
                          <a:latin typeface="Arial Narrow" panose="020B0606020202030204" pitchFamily="34" charset="0"/>
                        </a:rPr>
                        <a:t>Остаток на 01.07.2021г. </a:t>
                      </a:r>
                      <a:br>
                        <a:rPr lang="ru-RU" sz="2000" b="1" u="none" strike="noStrike" dirty="0">
                          <a:solidFill>
                            <a:schemeClr val="bg1"/>
                          </a:solidFill>
                          <a:effectLst/>
                          <a:latin typeface="Arial Narrow" panose="020B0606020202030204" pitchFamily="34" charset="0"/>
                        </a:rPr>
                      </a:br>
                      <a:r>
                        <a:rPr lang="ru-RU" sz="2000" b="1" u="none" strike="noStrike" dirty="0">
                          <a:solidFill>
                            <a:schemeClr val="bg1"/>
                          </a:solidFill>
                          <a:effectLst/>
                          <a:latin typeface="Arial Narrow" panose="020B0606020202030204" pitchFamily="34" charset="0"/>
                        </a:rPr>
                        <a:t>(более 3-х лет)</a:t>
                      </a:r>
                      <a:endParaRPr lang="ru-RU" sz="2000" b="1" i="0" u="none" strike="noStrike" dirty="0">
                        <a:solidFill>
                          <a:schemeClr val="bg1"/>
                        </a:solidFill>
                        <a:effectLst/>
                        <a:latin typeface="Arial Narrow" panose="020B0606020202030204" pitchFamily="34" charset="0"/>
                      </a:endParaRP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hMerge="1">
                  <a:txBody>
                    <a:bodyPr/>
                    <a:lstStyle/>
                    <a:p>
                      <a:endParaRPr lang="ru-RU"/>
                    </a:p>
                  </a:txBody>
                  <a:tcPr/>
                </a:tc>
                <a:tc gridSpan="2">
                  <a:txBody>
                    <a:bodyPr/>
                    <a:lstStyle/>
                    <a:p>
                      <a:pPr algn="ctr" fontAlgn="b"/>
                      <a:r>
                        <a:rPr lang="ru-RU" sz="2000" b="1" u="none" strike="noStrike" dirty="0">
                          <a:solidFill>
                            <a:schemeClr val="bg1"/>
                          </a:solidFill>
                          <a:effectLst/>
                          <a:latin typeface="Arial Narrow" panose="020B0606020202030204" pitchFamily="34" charset="0"/>
                        </a:rPr>
                        <a:t>План</a:t>
                      </a:r>
                      <a:r>
                        <a:rPr lang="ru-RU" sz="2000" b="1" u="none" strike="noStrike" baseline="0" dirty="0">
                          <a:solidFill>
                            <a:schemeClr val="bg1"/>
                          </a:solidFill>
                          <a:effectLst/>
                          <a:latin typeface="Arial Narrow" panose="020B0606020202030204" pitchFamily="34" charset="0"/>
                        </a:rPr>
                        <a:t> </a:t>
                      </a:r>
                      <a:r>
                        <a:rPr lang="ru-RU" sz="2000" b="1" u="none" strike="noStrike" dirty="0">
                          <a:solidFill>
                            <a:schemeClr val="bg1"/>
                          </a:solidFill>
                          <a:effectLst/>
                          <a:latin typeface="Arial Narrow" panose="020B0606020202030204" pitchFamily="34" charset="0"/>
                        </a:rPr>
                        <a:t> реализации, </a:t>
                      </a:r>
                      <a:br>
                        <a:rPr lang="ru-RU" sz="2000" b="1" u="none" strike="noStrike" dirty="0">
                          <a:solidFill>
                            <a:schemeClr val="bg1"/>
                          </a:solidFill>
                          <a:effectLst/>
                          <a:latin typeface="Arial Narrow" panose="020B0606020202030204" pitchFamily="34" charset="0"/>
                        </a:rPr>
                      </a:br>
                      <a:r>
                        <a:rPr lang="ru-RU" sz="2000" b="1" u="none" strike="noStrike" dirty="0">
                          <a:solidFill>
                            <a:schemeClr val="bg1"/>
                          </a:solidFill>
                          <a:effectLst/>
                          <a:latin typeface="Arial Narrow" panose="020B0606020202030204" pitchFamily="34" charset="0"/>
                        </a:rPr>
                        <a:t>в 2021 году</a:t>
                      </a:r>
                      <a:endParaRPr lang="ru-RU" sz="2000" b="1" i="0" u="none" strike="noStrike" dirty="0">
                        <a:solidFill>
                          <a:schemeClr val="bg1"/>
                        </a:solidFill>
                        <a:effectLst/>
                        <a:latin typeface="Arial Narrow" panose="020B0606020202030204" pitchFamily="34" charset="0"/>
                      </a:endParaRP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hMerge="1">
                  <a:txBody>
                    <a:bodyPr/>
                    <a:lstStyle/>
                    <a:p>
                      <a:endParaRPr lang="ru-RU"/>
                    </a:p>
                  </a:txBody>
                  <a:tcPr/>
                </a:tc>
                <a:extLst>
                  <a:ext uri="{0D108BD9-81ED-4DB2-BD59-A6C34878D82A}">
                    <a16:rowId xmlns:a16="http://schemas.microsoft.com/office/drawing/2014/main" val="10000"/>
                  </a:ext>
                </a:extLst>
              </a:tr>
              <a:tr h="317645">
                <a:tc vMerge="1">
                  <a:txBody>
                    <a:bodyPr/>
                    <a:lstStyle/>
                    <a:p>
                      <a:endParaRPr lang="ru-RU"/>
                    </a:p>
                  </a:txBody>
                  <a:tcPr/>
                </a:tc>
                <a:tc>
                  <a:txBody>
                    <a:bodyPr/>
                    <a:lstStyle/>
                    <a:p>
                      <a:pPr algn="ctr" fontAlgn="ctr"/>
                      <a:r>
                        <a:rPr lang="ru-RU" sz="2000" b="1" u="none" strike="noStrike" dirty="0">
                          <a:solidFill>
                            <a:schemeClr val="bg1"/>
                          </a:solidFill>
                          <a:effectLst/>
                          <a:latin typeface="Arial Narrow" panose="020B0606020202030204" pitchFamily="34" charset="0"/>
                        </a:rPr>
                        <a:t>кол-во объектов</a:t>
                      </a:r>
                      <a:endParaRPr lang="ru-RU" sz="2000" b="1" i="0" u="none" strike="noStrike" dirty="0">
                        <a:solidFill>
                          <a:schemeClr val="bg1"/>
                        </a:solidFill>
                        <a:effectLst/>
                        <a:latin typeface="Arial Narrow" panose="020B0606020202030204" pitchFamily="34" charset="0"/>
                      </a:endParaRP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a:txBody>
                    <a:bodyPr/>
                    <a:lstStyle/>
                    <a:p>
                      <a:pPr algn="ctr" fontAlgn="ctr"/>
                      <a:r>
                        <a:rPr lang="ru-RU" sz="2000" b="1" u="none" strike="noStrike" dirty="0">
                          <a:solidFill>
                            <a:schemeClr val="bg1"/>
                          </a:solidFill>
                          <a:effectLst/>
                          <a:latin typeface="Arial Narrow" panose="020B0606020202030204" pitchFamily="34" charset="0"/>
                        </a:rPr>
                        <a:t>сумма</a:t>
                      </a:r>
                      <a:endParaRPr lang="ru-RU" sz="2000" b="1" i="0" u="none" strike="noStrike" dirty="0">
                        <a:solidFill>
                          <a:schemeClr val="bg1"/>
                        </a:solidFill>
                        <a:effectLst/>
                        <a:latin typeface="Arial Narrow" panose="020B0606020202030204" pitchFamily="34" charset="0"/>
                      </a:endParaRP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a:txBody>
                    <a:bodyPr/>
                    <a:lstStyle/>
                    <a:p>
                      <a:pPr algn="ctr" fontAlgn="ctr"/>
                      <a:r>
                        <a:rPr lang="ru-RU" sz="2000" b="1" u="none" strike="noStrike" dirty="0">
                          <a:solidFill>
                            <a:schemeClr val="bg1"/>
                          </a:solidFill>
                          <a:effectLst/>
                          <a:latin typeface="Arial Narrow" panose="020B0606020202030204" pitchFamily="34" charset="0"/>
                        </a:rPr>
                        <a:t>кол-во объектов</a:t>
                      </a:r>
                      <a:endParaRPr lang="ru-RU" sz="2000" b="1" i="0" u="none" strike="noStrike" dirty="0">
                        <a:solidFill>
                          <a:schemeClr val="bg1"/>
                        </a:solidFill>
                        <a:effectLst/>
                        <a:latin typeface="Arial Narrow" panose="020B0606020202030204" pitchFamily="34" charset="0"/>
                      </a:endParaRP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a:txBody>
                    <a:bodyPr/>
                    <a:lstStyle/>
                    <a:p>
                      <a:pPr algn="ctr" fontAlgn="ctr"/>
                      <a:r>
                        <a:rPr lang="ru-RU" sz="2000" b="1" u="none" strike="noStrike" dirty="0">
                          <a:solidFill>
                            <a:schemeClr val="bg1"/>
                          </a:solidFill>
                          <a:effectLst/>
                          <a:latin typeface="Arial Narrow" panose="020B0606020202030204" pitchFamily="34" charset="0"/>
                        </a:rPr>
                        <a:t>сумма</a:t>
                      </a:r>
                      <a:endParaRPr lang="ru-RU" sz="2000" b="1" i="0" u="none" strike="noStrike" dirty="0">
                        <a:solidFill>
                          <a:schemeClr val="bg1"/>
                        </a:solidFill>
                        <a:effectLst/>
                        <a:latin typeface="Arial Narrow" panose="020B0606020202030204" pitchFamily="34" charset="0"/>
                      </a:endParaRP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extLst>
                  <a:ext uri="{0D108BD9-81ED-4DB2-BD59-A6C34878D82A}">
                    <a16:rowId xmlns:a16="http://schemas.microsoft.com/office/drawing/2014/main" val="10001"/>
                  </a:ext>
                </a:extLst>
              </a:tr>
              <a:tr h="381174">
                <a:tc>
                  <a:txBody>
                    <a:bodyPr/>
                    <a:lstStyle/>
                    <a:p>
                      <a:pPr algn="just" fontAlgn="ctr"/>
                      <a:r>
                        <a:rPr lang="ru-RU" sz="2400" b="1" i="0" u="none" strike="noStrike" dirty="0">
                          <a:solidFill>
                            <a:schemeClr val="bg1"/>
                          </a:solidFill>
                          <a:effectLst/>
                          <a:latin typeface="Arial Narrow" panose="020B0606020202030204" pitchFamily="34" charset="0"/>
                        </a:rPr>
                        <a:t>Всего</a:t>
                      </a: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4"/>
                    </a:solidFill>
                  </a:tcPr>
                </a:tc>
                <a:tc>
                  <a:txBody>
                    <a:bodyPr/>
                    <a:lstStyle/>
                    <a:p>
                      <a:pPr algn="r" fontAlgn="b"/>
                      <a:r>
                        <a:rPr lang="ru-RU" sz="2400" b="1" i="0" u="none" strike="noStrike" dirty="0">
                          <a:solidFill>
                            <a:schemeClr val="bg1"/>
                          </a:solidFill>
                          <a:effectLst/>
                          <a:latin typeface="Arial Narrow" panose="020B0606020202030204" pitchFamily="34" charset="0"/>
                        </a:rPr>
                        <a:t>38</a:t>
                      </a: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4"/>
                    </a:solidFill>
                  </a:tcPr>
                </a:tc>
                <a:tc>
                  <a:txBody>
                    <a:bodyPr/>
                    <a:lstStyle/>
                    <a:p>
                      <a:pPr algn="r" fontAlgn="b"/>
                      <a:r>
                        <a:rPr lang="ru-RU" sz="2400" b="1" i="0" u="none" strike="noStrike" dirty="0">
                          <a:solidFill>
                            <a:schemeClr val="bg1"/>
                          </a:solidFill>
                          <a:effectLst/>
                          <a:latin typeface="Arial Narrow" panose="020B0606020202030204" pitchFamily="34" charset="0"/>
                        </a:rPr>
                        <a:t>1</a:t>
                      </a:r>
                      <a:r>
                        <a:rPr lang="ru-RU" sz="2400" b="1" i="0" u="none" strike="noStrike" baseline="0" dirty="0">
                          <a:solidFill>
                            <a:schemeClr val="bg1"/>
                          </a:solidFill>
                          <a:effectLst/>
                          <a:latin typeface="Arial Narrow" panose="020B0606020202030204" pitchFamily="34" charset="0"/>
                        </a:rPr>
                        <a:t> 557 144,3</a:t>
                      </a:r>
                      <a:endParaRPr lang="ru-RU" sz="2400" b="1" i="0" u="none" strike="noStrike" dirty="0">
                        <a:solidFill>
                          <a:schemeClr val="bg1"/>
                        </a:solidFill>
                        <a:effectLst/>
                        <a:latin typeface="Arial Narrow" panose="020B0606020202030204" pitchFamily="34" charset="0"/>
                      </a:endParaRP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4"/>
                    </a:solidFill>
                  </a:tcPr>
                </a:tc>
                <a:tc>
                  <a:txBody>
                    <a:bodyPr/>
                    <a:lstStyle/>
                    <a:p>
                      <a:pPr algn="r" fontAlgn="b"/>
                      <a:r>
                        <a:rPr lang="ru-RU" sz="2400" b="1" i="0" u="none" strike="noStrike" dirty="0">
                          <a:solidFill>
                            <a:schemeClr val="bg1"/>
                          </a:solidFill>
                          <a:effectLst/>
                          <a:latin typeface="Arial Narrow" panose="020B0606020202030204" pitchFamily="34" charset="0"/>
                        </a:rPr>
                        <a:t>31</a:t>
                      </a: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4"/>
                    </a:solidFill>
                  </a:tcPr>
                </a:tc>
                <a:tc>
                  <a:txBody>
                    <a:bodyPr/>
                    <a:lstStyle/>
                    <a:p>
                      <a:pPr algn="r" fontAlgn="b"/>
                      <a:r>
                        <a:rPr lang="ru-RU" sz="2400" b="1" i="0" u="none" strike="noStrike" dirty="0">
                          <a:solidFill>
                            <a:schemeClr val="bg1"/>
                          </a:solidFill>
                          <a:effectLst/>
                          <a:latin typeface="Arial Narrow" panose="020B0606020202030204" pitchFamily="34" charset="0"/>
                        </a:rPr>
                        <a:t>1 539 148,1</a:t>
                      </a: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4"/>
                    </a:solidFill>
                  </a:tcPr>
                </a:tc>
                <a:extLst>
                  <a:ext uri="{0D108BD9-81ED-4DB2-BD59-A6C34878D82A}">
                    <a16:rowId xmlns:a16="http://schemas.microsoft.com/office/drawing/2014/main" val="10002"/>
                  </a:ext>
                </a:extLst>
              </a:tr>
              <a:tr h="317645">
                <a:tc>
                  <a:txBody>
                    <a:bodyPr/>
                    <a:lstStyle/>
                    <a:p>
                      <a:pPr algn="just" fontAlgn="ctr"/>
                      <a:r>
                        <a:rPr lang="ru-RU" sz="1800" b="0" i="0" u="none" strike="noStrike" dirty="0" err="1">
                          <a:solidFill>
                            <a:srgbClr val="000000"/>
                          </a:solidFill>
                          <a:effectLst/>
                          <a:latin typeface="Arial Narrow" panose="020B0606020202030204" pitchFamily="34" charset="0"/>
                        </a:rPr>
                        <a:t>Альметьевский</a:t>
                      </a:r>
                      <a:endParaRPr lang="ru-RU" sz="1800" b="0" i="0" u="none" strike="noStrike" dirty="0">
                        <a:solidFill>
                          <a:srgbClr val="000000"/>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dirty="0">
                          <a:solidFill>
                            <a:schemeClr val="tx2"/>
                          </a:solidFill>
                          <a:effectLst/>
                          <a:latin typeface="Arial Narrow" panose="020B0606020202030204" pitchFamily="34" charset="0"/>
                        </a:rPr>
                        <a:t>2</a:t>
                      </a: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kern="1200" dirty="0">
                          <a:solidFill>
                            <a:schemeClr val="tx2"/>
                          </a:solidFill>
                          <a:effectLst/>
                          <a:latin typeface="Arial Narrow" panose="020B0606020202030204" pitchFamily="34" charset="0"/>
                          <a:ea typeface="+mn-ea"/>
                          <a:cs typeface="+mn-cs"/>
                        </a:rPr>
                        <a:t>1 433 732,5</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kern="1200" dirty="0">
                          <a:solidFill>
                            <a:schemeClr val="tx2"/>
                          </a:solidFill>
                          <a:effectLst/>
                          <a:latin typeface="Arial Narrow" panose="020B0606020202030204" pitchFamily="34" charset="0"/>
                          <a:ea typeface="+mn-ea"/>
                          <a:cs typeface="+mn-cs"/>
                        </a:rPr>
                        <a:t>2</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kern="1200" dirty="0">
                          <a:solidFill>
                            <a:schemeClr val="tx2"/>
                          </a:solidFill>
                          <a:effectLst/>
                          <a:latin typeface="Arial Narrow" panose="020B0606020202030204" pitchFamily="34" charset="0"/>
                          <a:ea typeface="+mn-ea"/>
                          <a:cs typeface="+mn-cs"/>
                        </a:rPr>
                        <a:t>1 433 732,5</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3"/>
                  </a:ext>
                </a:extLst>
              </a:tr>
              <a:tr h="317645">
                <a:tc>
                  <a:txBody>
                    <a:bodyPr/>
                    <a:lstStyle/>
                    <a:p>
                      <a:pPr algn="just" fontAlgn="ctr"/>
                      <a:r>
                        <a:rPr lang="ru-RU" sz="1800" b="0" i="0" u="none" strike="noStrike" dirty="0" err="1">
                          <a:solidFill>
                            <a:srgbClr val="000000"/>
                          </a:solidFill>
                          <a:effectLst/>
                          <a:latin typeface="Arial Narrow" panose="020B0606020202030204" pitchFamily="34" charset="0"/>
                        </a:rPr>
                        <a:t>Буинский</a:t>
                      </a:r>
                      <a:r>
                        <a:rPr lang="ru-RU" sz="1800" b="0" i="0" u="none" strike="noStrike" dirty="0">
                          <a:solidFill>
                            <a:srgbClr val="000000"/>
                          </a:solidFill>
                          <a:effectLst/>
                          <a:latin typeface="Arial Narrow" panose="020B0606020202030204" pitchFamily="34" charset="0"/>
                        </a:rPr>
                        <a:t> </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dirty="0">
                          <a:solidFill>
                            <a:schemeClr val="tx2"/>
                          </a:solidFill>
                          <a:effectLst/>
                          <a:latin typeface="Arial Narrow" panose="020B0606020202030204" pitchFamily="34" charset="0"/>
                        </a:rPr>
                        <a:t>5</a:t>
                      </a: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kern="1200" dirty="0">
                          <a:solidFill>
                            <a:schemeClr val="tx2"/>
                          </a:solidFill>
                          <a:effectLst/>
                          <a:latin typeface="Arial Narrow" panose="020B0606020202030204" pitchFamily="34" charset="0"/>
                          <a:ea typeface="+mn-ea"/>
                          <a:cs typeface="+mn-cs"/>
                        </a:rPr>
                        <a:t>5</a:t>
                      </a:r>
                      <a:r>
                        <a:rPr lang="ru-RU" sz="2000" b="0" i="0" u="none" strike="noStrike" kern="1200" baseline="0" dirty="0">
                          <a:solidFill>
                            <a:schemeClr val="tx2"/>
                          </a:solidFill>
                          <a:effectLst/>
                          <a:latin typeface="Arial Narrow" panose="020B0606020202030204" pitchFamily="34" charset="0"/>
                          <a:ea typeface="+mn-ea"/>
                          <a:cs typeface="+mn-cs"/>
                        </a:rPr>
                        <a:t> 248</a:t>
                      </a:r>
                      <a:r>
                        <a:rPr lang="ru-RU" sz="2000" b="0" i="0" u="none" strike="noStrike" kern="1200" dirty="0">
                          <a:solidFill>
                            <a:schemeClr val="tx2"/>
                          </a:solidFill>
                          <a:effectLst/>
                          <a:latin typeface="Arial Narrow" panose="020B0606020202030204" pitchFamily="34" charset="0"/>
                          <a:ea typeface="+mn-ea"/>
                          <a:cs typeface="+mn-cs"/>
                        </a:rPr>
                        <a:t>,4</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kern="1200" dirty="0">
                          <a:solidFill>
                            <a:schemeClr val="tx2"/>
                          </a:solidFill>
                          <a:effectLst/>
                          <a:latin typeface="Arial Narrow" panose="020B0606020202030204" pitchFamily="34" charset="0"/>
                          <a:ea typeface="+mn-ea"/>
                          <a:cs typeface="+mn-cs"/>
                        </a:rPr>
                        <a:t>5</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kern="1200" dirty="0">
                          <a:solidFill>
                            <a:schemeClr val="tx2"/>
                          </a:solidFill>
                          <a:effectLst/>
                          <a:latin typeface="Arial Narrow" panose="020B0606020202030204" pitchFamily="34" charset="0"/>
                          <a:ea typeface="+mn-ea"/>
                          <a:cs typeface="+mn-cs"/>
                        </a:rPr>
                        <a:t>5 248,4</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4"/>
                  </a:ext>
                </a:extLst>
              </a:tr>
              <a:tr h="317645">
                <a:tc>
                  <a:txBody>
                    <a:bodyPr/>
                    <a:lstStyle/>
                    <a:p>
                      <a:pPr algn="just" fontAlgn="ctr"/>
                      <a:r>
                        <a:rPr lang="ru-RU" sz="1800" b="0" i="0" u="none" strike="noStrike" dirty="0" err="1">
                          <a:solidFill>
                            <a:srgbClr val="000000"/>
                          </a:solidFill>
                          <a:effectLst/>
                          <a:latin typeface="Arial Narrow" panose="020B0606020202030204" pitchFamily="34" charset="0"/>
                        </a:rPr>
                        <a:t>Бугульминский</a:t>
                      </a:r>
                      <a:endParaRPr lang="ru-RU" sz="1800" b="0" i="0" u="none" strike="noStrike" dirty="0">
                        <a:solidFill>
                          <a:srgbClr val="000000"/>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dirty="0">
                          <a:solidFill>
                            <a:schemeClr val="tx2"/>
                          </a:solidFill>
                          <a:effectLst/>
                          <a:latin typeface="Arial Narrow" panose="020B0606020202030204" pitchFamily="34" charset="0"/>
                        </a:rPr>
                        <a:t>1</a:t>
                      </a: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kern="1200">
                          <a:solidFill>
                            <a:schemeClr val="tx2"/>
                          </a:solidFill>
                          <a:effectLst/>
                          <a:latin typeface="Arial Narrow" panose="020B0606020202030204" pitchFamily="34" charset="0"/>
                          <a:ea typeface="+mn-ea"/>
                          <a:cs typeface="+mn-cs"/>
                        </a:rPr>
                        <a:t>3 437,3</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l" fontAlgn="b"/>
                      <a:r>
                        <a:rPr lang="ru-RU" sz="2000" b="0" i="0" u="none" strike="noStrike" kern="1200" dirty="0">
                          <a:solidFill>
                            <a:schemeClr val="tx2"/>
                          </a:solidFill>
                          <a:effectLst/>
                          <a:latin typeface="Arial Narrow" panose="020B0606020202030204" pitchFamily="34" charset="0"/>
                          <a:ea typeface="+mn-ea"/>
                          <a:cs typeface="+mn-cs"/>
                        </a:rPr>
                        <a:t> </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l" fontAlgn="b"/>
                      <a:r>
                        <a:rPr lang="ru-RU" sz="2000" b="0" i="0" u="none" strike="noStrike" kern="1200">
                          <a:solidFill>
                            <a:schemeClr val="tx2"/>
                          </a:solidFill>
                          <a:effectLst/>
                          <a:latin typeface="Arial Narrow" panose="020B0606020202030204" pitchFamily="34" charset="0"/>
                          <a:ea typeface="+mn-ea"/>
                          <a:cs typeface="+mn-cs"/>
                        </a:rPr>
                        <a:t> </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5"/>
                  </a:ext>
                </a:extLst>
              </a:tr>
              <a:tr h="317645">
                <a:tc>
                  <a:txBody>
                    <a:bodyPr/>
                    <a:lstStyle/>
                    <a:p>
                      <a:pPr algn="just" fontAlgn="ctr"/>
                      <a:r>
                        <a:rPr lang="ru-RU" sz="1800" b="0" i="0" u="none" strike="noStrike" dirty="0" err="1">
                          <a:solidFill>
                            <a:srgbClr val="000000"/>
                          </a:solidFill>
                          <a:effectLst/>
                          <a:latin typeface="Arial Narrow" panose="020B0606020202030204" pitchFamily="34" charset="0"/>
                        </a:rPr>
                        <a:t>Лаишевский</a:t>
                      </a:r>
                      <a:endParaRPr lang="ru-RU" sz="1800" b="0" i="0" u="none" strike="noStrike" dirty="0">
                        <a:solidFill>
                          <a:srgbClr val="000000"/>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dirty="0">
                          <a:solidFill>
                            <a:schemeClr val="tx2"/>
                          </a:solidFill>
                          <a:effectLst/>
                          <a:latin typeface="Arial Narrow" panose="020B0606020202030204" pitchFamily="34" charset="0"/>
                        </a:rPr>
                        <a:t>1</a:t>
                      </a: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kern="1200">
                          <a:solidFill>
                            <a:schemeClr val="tx2"/>
                          </a:solidFill>
                          <a:effectLst/>
                          <a:latin typeface="Arial Narrow" panose="020B0606020202030204" pitchFamily="34" charset="0"/>
                          <a:ea typeface="+mn-ea"/>
                          <a:cs typeface="+mn-cs"/>
                        </a:rPr>
                        <a:t>7 447,5</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kern="1200" dirty="0">
                          <a:solidFill>
                            <a:schemeClr val="tx2"/>
                          </a:solidFill>
                          <a:effectLst/>
                          <a:latin typeface="Arial Narrow" panose="020B0606020202030204" pitchFamily="34" charset="0"/>
                          <a:ea typeface="+mn-ea"/>
                          <a:cs typeface="+mn-cs"/>
                        </a:rPr>
                        <a:t>1</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kern="1200" dirty="0">
                          <a:solidFill>
                            <a:schemeClr val="tx2"/>
                          </a:solidFill>
                          <a:effectLst/>
                          <a:latin typeface="Arial Narrow" panose="020B0606020202030204" pitchFamily="34" charset="0"/>
                          <a:ea typeface="+mn-ea"/>
                          <a:cs typeface="+mn-cs"/>
                        </a:rPr>
                        <a:t>7 447,5</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6"/>
                  </a:ext>
                </a:extLst>
              </a:tr>
              <a:tr h="317645">
                <a:tc>
                  <a:txBody>
                    <a:bodyPr/>
                    <a:lstStyle/>
                    <a:p>
                      <a:pPr algn="just" fontAlgn="ctr"/>
                      <a:r>
                        <a:rPr lang="ru-RU" sz="1800" b="0" i="0" u="none" strike="noStrike" dirty="0" err="1">
                          <a:solidFill>
                            <a:srgbClr val="000000"/>
                          </a:solidFill>
                          <a:effectLst/>
                          <a:latin typeface="Arial Narrow" panose="020B0606020202030204" pitchFamily="34" charset="0"/>
                        </a:rPr>
                        <a:t>Лениногорский</a:t>
                      </a:r>
                      <a:endParaRPr lang="ru-RU" sz="1800" b="0" i="0" u="none" strike="noStrike" dirty="0">
                        <a:solidFill>
                          <a:srgbClr val="000000"/>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dirty="0">
                          <a:solidFill>
                            <a:schemeClr val="tx2"/>
                          </a:solidFill>
                          <a:effectLst/>
                          <a:latin typeface="Arial Narrow" panose="020B0606020202030204" pitchFamily="34" charset="0"/>
                        </a:rPr>
                        <a:t>1</a:t>
                      </a: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kern="1200" dirty="0">
                          <a:solidFill>
                            <a:schemeClr val="tx2"/>
                          </a:solidFill>
                          <a:effectLst/>
                          <a:latin typeface="Arial Narrow" panose="020B0606020202030204" pitchFamily="34" charset="0"/>
                          <a:ea typeface="+mn-ea"/>
                          <a:cs typeface="+mn-cs"/>
                        </a:rPr>
                        <a:t>469,7</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kern="1200" dirty="0">
                          <a:solidFill>
                            <a:schemeClr val="tx2"/>
                          </a:solidFill>
                          <a:effectLst/>
                          <a:latin typeface="Arial Narrow" panose="020B0606020202030204" pitchFamily="34" charset="0"/>
                          <a:ea typeface="+mn-ea"/>
                          <a:cs typeface="+mn-cs"/>
                        </a:rPr>
                        <a:t>1</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kern="1200" dirty="0">
                          <a:solidFill>
                            <a:schemeClr val="tx2"/>
                          </a:solidFill>
                          <a:effectLst/>
                          <a:latin typeface="Arial Narrow" panose="020B0606020202030204" pitchFamily="34" charset="0"/>
                          <a:ea typeface="+mn-ea"/>
                          <a:cs typeface="+mn-cs"/>
                        </a:rPr>
                        <a:t>469,7</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7"/>
                  </a:ext>
                </a:extLst>
              </a:tr>
              <a:tr h="317645">
                <a:tc>
                  <a:txBody>
                    <a:bodyPr/>
                    <a:lstStyle/>
                    <a:p>
                      <a:pPr algn="just" fontAlgn="ctr"/>
                      <a:r>
                        <a:rPr lang="ru-RU" sz="1800" b="0" i="0" u="none" strike="noStrike" dirty="0" err="1">
                          <a:solidFill>
                            <a:srgbClr val="000000"/>
                          </a:solidFill>
                          <a:effectLst/>
                          <a:latin typeface="Arial Narrow" panose="020B0606020202030204" pitchFamily="34" charset="0"/>
                        </a:rPr>
                        <a:t>г.Казань</a:t>
                      </a:r>
                      <a:endParaRPr lang="ru-RU" sz="1800" b="0" i="0" u="none" strike="noStrike" dirty="0">
                        <a:solidFill>
                          <a:srgbClr val="000000"/>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dirty="0">
                          <a:solidFill>
                            <a:schemeClr val="tx2"/>
                          </a:solidFill>
                          <a:effectLst/>
                          <a:latin typeface="Arial Narrow" panose="020B0606020202030204" pitchFamily="34" charset="0"/>
                        </a:rPr>
                        <a:t>10</a:t>
                      </a: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kern="1200" dirty="0">
                          <a:solidFill>
                            <a:schemeClr val="tx2"/>
                          </a:solidFill>
                          <a:effectLst/>
                          <a:latin typeface="Arial Narrow" panose="020B0606020202030204" pitchFamily="34" charset="0"/>
                          <a:ea typeface="+mn-ea"/>
                          <a:cs typeface="+mn-cs"/>
                        </a:rPr>
                        <a:t>46</a:t>
                      </a:r>
                      <a:r>
                        <a:rPr lang="ru-RU" sz="2000" b="0" i="0" u="none" strike="noStrike" kern="1200" baseline="0" dirty="0">
                          <a:solidFill>
                            <a:schemeClr val="tx2"/>
                          </a:solidFill>
                          <a:effectLst/>
                          <a:latin typeface="Arial Narrow" panose="020B0606020202030204" pitchFamily="34" charset="0"/>
                          <a:ea typeface="+mn-ea"/>
                          <a:cs typeface="+mn-cs"/>
                        </a:rPr>
                        <a:t> 376,8</a:t>
                      </a:r>
                      <a:endParaRPr lang="ru-RU" sz="2000" b="0" i="0" u="none" strike="noStrike" kern="1200" dirty="0">
                        <a:solidFill>
                          <a:schemeClr val="tx2"/>
                        </a:solidFill>
                        <a:effectLst/>
                        <a:latin typeface="Arial Narrow" panose="020B0606020202030204" pitchFamily="34" charset="0"/>
                        <a:ea typeface="+mn-ea"/>
                        <a:cs typeface="+mn-cs"/>
                      </a:endParaRP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kern="1200" dirty="0">
                          <a:solidFill>
                            <a:schemeClr val="tx2"/>
                          </a:solidFill>
                          <a:effectLst/>
                          <a:latin typeface="Arial Narrow" panose="020B0606020202030204" pitchFamily="34" charset="0"/>
                          <a:ea typeface="+mn-ea"/>
                          <a:cs typeface="+mn-cs"/>
                        </a:rPr>
                        <a:t>10</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kern="1200" dirty="0">
                          <a:solidFill>
                            <a:schemeClr val="tx2"/>
                          </a:solidFill>
                          <a:effectLst/>
                          <a:latin typeface="Arial Narrow" panose="020B0606020202030204" pitchFamily="34" charset="0"/>
                          <a:ea typeface="+mn-ea"/>
                          <a:cs typeface="+mn-cs"/>
                        </a:rPr>
                        <a:t>46</a:t>
                      </a:r>
                      <a:r>
                        <a:rPr lang="ru-RU" sz="2000" b="0" i="0" u="none" strike="noStrike" kern="1200" baseline="0" dirty="0">
                          <a:solidFill>
                            <a:schemeClr val="tx2"/>
                          </a:solidFill>
                          <a:effectLst/>
                          <a:latin typeface="Arial Narrow" panose="020B0606020202030204" pitchFamily="34" charset="0"/>
                          <a:ea typeface="+mn-ea"/>
                          <a:cs typeface="+mn-cs"/>
                        </a:rPr>
                        <a:t> 376,8</a:t>
                      </a:r>
                      <a:endParaRPr lang="ru-RU" sz="2000" b="0" i="0" u="none" strike="noStrike" kern="1200" dirty="0">
                        <a:solidFill>
                          <a:schemeClr val="tx2"/>
                        </a:solidFill>
                        <a:effectLst/>
                        <a:latin typeface="Arial Narrow" panose="020B0606020202030204" pitchFamily="34" charset="0"/>
                        <a:ea typeface="+mn-ea"/>
                        <a:cs typeface="+mn-cs"/>
                      </a:endParaRP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8"/>
                  </a:ext>
                </a:extLst>
              </a:tr>
              <a:tr h="317645">
                <a:tc>
                  <a:txBody>
                    <a:bodyPr/>
                    <a:lstStyle/>
                    <a:p>
                      <a:pPr algn="just" fontAlgn="ctr"/>
                      <a:r>
                        <a:rPr lang="ru-RU" sz="1800" b="0" i="0" u="none" strike="noStrike" dirty="0" err="1">
                          <a:solidFill>
                            <a:srgbClr val="000000"/>
                          </a:solidFill>
                          <a:effectLst/>
                          <a:latin typeface="Arial Narrow" panose="020B0606020202030204" pitchFamily="34" charset="0"/>
                        </a:rPr>
                        <a:t>Кукморский</a:t>
                      </a:r>
                      <a:endParaRPr lang="ru-RU" sz="1800" b="0" i="0" u="none" strike="noStrike" dirty="0">
                        <a:solidFill>
                          <a:srgbClr val="000000"/>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dirty="0">
                          <a:solidFill>
                            <a:schemeClr val="tx2"/>
                          </a:solidFill>
                          <a:effectLst/>
                          <a:latin typeface="Arial Narrow" panose="020B0606020202030204" pitchFamily="34" charset="0"/>
                        </a:rPr>
                        <a:t>1</a:t>
                      </a: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kern="1200" dirty="0">
                          <a:solidFill>
                            <a:schemeClr val="tx2"/>
                          </a:solidFill>
                          <a:effectLst/>
                          <a:latin typeface="Arial Narrow" panose="020B0606020202030204" pitchFamily="34" charset="0"/>
                          <a:ea typeface="+mn-ea"/>
                          <a:cs typeface="+mn-cs"/>
                        </a:rPr>
                        <a:t>2 494,5</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endParaRPr lang="ru-RU" sz="2000" b="0" i="0" u="none" strike="noStrike" kern="1200" dirty="0">
                        <a:solidFill>
                          <a:schemeClr val="tx2"/>
                        </a:solidFill>
                        <a:effectLst/>
                        <a:latin typeface="Arial Narrow" panose="020B0606020202030204" pitchFamily="34" charset="0"/>
                        <a:ea typeface="+mn-ea"/>
                        <a:cs typeface="+mn-cs"/>
                      </a:endParaRP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endParaRPr lang="ru-RU" sz="2000" b="0" i="0" u="none" strike="noStrike" kern="1200" dirty="0">
                        <a:solidFill>
                          <a:schemeClr val="tx2"/>
                        </a:solidFill>
                        <a:effectLst/>
                        <a:latin typeface="Arial Narrow" panose="020B0606020202030204" pitchFamily="34" charset="0"/>
                        <a:ea typeface="+mn-ea"/>
                        <a:cs typeface="+mn-cs"/>
                      </a:endParaRP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9"/>
                  </a:ext>
                </a:extLst>
              </a:tr>
              <a:tr h="317645">
                <a:tc>
                  <a:txBody>
                    <a:bodyPr/>
                    <a:lstStyle/>
                    <a:p>
                      <a:pPr algn="just" fontAlgn="ctr"/>
                      <a:r>
                        <a:rPr lang="ru-RU" sz="1800" b="0" i="0" u="none" strike="noStrike" dirty="0" err="1">
                          <a:solidFill>
                            <a:srgbClr val="000000"/>
                          </a:solidFill>
                          <a:effectLst/>
                          <a:latin typeface="Arial Narrow" panose="020B0606020202030204" pitchFamily="34" charset="0"/>
                        </a:rPr>
                        <a:t>Мамадышский</a:t>
                      </a:r>
                      <a:endParaRPr lang="ru-RU" sz="1800" b="0" i="0" u="none" strike="noStrike" dirty="0">
                        <a:solidFill>
                          <a:srgbClr val="000000"/>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dirty="0">
                          <a:solidFill>
                            <a:schemeClr val="tx2"/>
                          </a:solidFill>
                          <a:effectLst/>
                          <a:latin typeface="Arial Narrow" panose="020B0606020202030204" pitchFamily="34" charset="0"/>
                        </a:rPr>
                        <a:t>2</a:t>
                      </a: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kern="1200" dirty="0">
                          <a:solidFill>
                            <a:schemeClr val="tx2"/>
                          </a:solidFill>
                          <a:effectLst/>
                          <a:latin typeface="Arial Narrow" panose="020B0606020202030204" pitchFamily="34" charset="0"/>
                          <a:ea typeface="+mn-ea"/>
                          <a:cs typeface="+mn-cs"/>
                        </a:rPr>
                        <a:t>34</a:t>
                      </a:r>
                      <a:r>
                        <a:rPr lang="ru-RU" sz="2000" b="0" i="0" u="none" strike="noStrike" kern="1200" baseline="0" dirty="0">
                          <a:solidFill>
                            <a:schemeClr val="tx2"/>
                          </a:solidFill>
                          <a:effectLst/>
                          <a:latin typeface="Arial Narrow" panose="020B0606020202030204" pitchFamily="34" charset="0"/>
                          <a:ea typeface="+mn-ea"/>
                          <a:cs typeface="+mn-cs"/>
                        </a:rPr>
                        <a:t> 596,7</a:t>
                      </a:r>
                      <a:endParaRPr lang="ru-RU" sz="2000" b="0" i="0" u="none" strike="noStrike" kern="1200" dirty="0">
                        <a:solidFill>
                          <a:schemeClr val="tx2"/>
                        </a:solidFill>
                        <a:effectLst/>
                        <a:latin typeface="Arial Narrow" panose="020B0606020202030204" pitchFamily="34" charset="0"/>
                        <a:ea typeface="+mn-ea"/>
                        <a:cs typeface="+mn-cs"/>
                      </a:endParaRP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kern="1200" dirty="0">
                          <a:solidFill>
                            <a:schemeClr val="tx2"/>
                          </a:solidFill>
                          <a:effectLst/>
                          <a:latin typeface="Arial Narrow" panose="020B0606020202030204" pitchFamily="34" charset="0"/>
                          <a:ea typeface="+mn-ea"/>
                          <a:cs typeface="+mn-cs"/>
                        </a:rPr>
                        <a:t> 1</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kern="1200" dirty="0">
                          <a:solidFill>
                            <a:schemeClr val="tx2"/>
                          </a:solidFill>
                          <a:effectLst/>
                          <a:latin typeface="Arial Narrow" panose="020B0606020202030204" pitchFamily="34" charset="0"/>
                          <a:ea typeface="+mn-ea"/>
                          <a:cs typeface="+mn-cs"/>
                        </a:rPr>
                        <a:t> 28 305,1</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10"/>
                  </a:ext>
                </a:extLst>
              </a:tr>
              <a:tr h="317645">
                <a:tc>
                  <a:txBody>
                    <a:bodyPr/>
                    <a:lstStyle/>
                    <a:p>
                      <a:pPr algn="just" fontAlgn="ctr"/>
                      <a:r>
                        <a:rPr lang="ru-RU" sz="1800" b="0" i="0" u="none" strike="noStrike" dirty="0">
                          <a:solidFill>
                            <a:srgbClr val="000000"/>
                          </a:solidFill>
                          <a:effectLst/>
                          <a:latin typeface="Arial Narrow" panose="020B0606020202030204" pitchFamily="34" charset="0"/>
                        </a:rPr>
                        <a:t>г.Набережные Челны</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dirty="0">
                          <a:solidFill>
                            <a:schemeClr val="tx2"/>
                          </a:solidFill>
                          <a:effectLst/>
                          <a:latin typeface="Arial Narrow" panose="020B0606020202030204" pitchFamily="34" charset="0"/>
                        </a:rPr>
                        <a:t>9</a:t>
                      </a: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kern="1200" dirty="0">
                          <a:solidFill>
                            <a:schemeClr val="tx2"/>
                          </a:solidFill>
                          <a:effectLst/>
                          <a:latin typeface="Arial Narrow" panose="020B0606020202030204" pitchFamily="34" charset="0"/>
                          <a:ea typeface="+mn-ea"/>
                          <a:cs typeface="+mn-cs"/>
                        </a:rPr>
                        <a:t>9</a:t>
                      </a:r>
                      <a:r>
                        <a:rPr lang="ru-RU" sz="2000" b="0" i="0" u="none" strike="noStrike" kern="1200" baseline="0" dirty="0">
                          <a:solidFill>
                            <a:schemeClr val="tx2"/>
                          </a:solidFill>
                          <a:effectLst/>
                          <a:latin typeface="Arial Narrow" panose="020B0606020202030204" pitchFamily="34" charset="0"/>
                          <a:ea typeface="+mn-ea"/>
                          <a:cs typeface="+mn-cs"/>
                        </a:rPr>
                        <a:t> 522,2</a:t>
                      </a:r>
                      <a:endParaRPr lang="ru-RU" sz="2000" b="0" i="0" u="none" strike="noStrike" kern="1200" dirty="0">
                        <a:solidFill>
                          <a:schemeClr val="tx2"/>
                        </a:solidFill>
                        <a:effectLst/>
                        <a:latin typeface="Arial Narrow" panose="020B0606020202030204" pitchFamily="34" charset="0"/>
                        <a:ea typeface="+mn-ea"/>
                        <a:cs typeface="+mn-cs"/>
                      </a:endParaRP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kern="1200" dirty="0">
                          <a:solidFill>
                            <a:schemeClr val="tx2"/>
                          </a:solidFill>
                          <a:effectLst/>
                          <a:latin typeface="Arial Narrow" panose="020B0606020202030204" pitchFamily="34" charset="0"/>
                          <a:ea typeface="+mn-ea"/>
                          <a:cs typeface="+mn-cs"/>
                        </a:rPr>
                        <a:t>9</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kern="1200" dirty="0">
                          <a:solidFill>
                            <a:schemeClr val="tx2"/>
                          </a:solidFill>
                          <a:effectLst/>
                          <a:latin typeface="Arial Narrow" panose="020B0606020202030204" pitchFamily="34" charset="0"/>
                          <a:ea typeface="+mn-ea"/>
                          <a:cs typeface="+mn-cs"/>
                        </a:rPr>
                        <a:t>9</a:t>
                      </a:r>
                      <a:r>
                        <a:rPr lang="ru-RU" sz="2000" b="0" i="0" u="none" strike="noStrike" kern="1200" baseline="0" dirty="0">
                          <a:solidFill>
                            <a:schemeClr val="tx2"/>
                          </a:solidFill>
                          <a:effectLst/>
                          <a:latin typeface="Arial Narrow" panose="020B0606020202030204" pitchFamily="34" charset="0"/>
                          <a:ea typeface="+mn-ea"/>
                          <a:cs typeface="+mn-cs"/>
                        </a:rPr>
                        <a:t> 522,2</a:t>
                      </a:r>
                      <a:endParaRPr lang="ru-RU" sz="2000" b="0" i="0" u="none" strike="noStrike" kern="1200" dirty="0">
                        <a:solidFill>
                          <a:schemeClr val="tx2"/>
                        </a:solidFill>
                        <a:effectLst/>
                        <a:latin typeface="Arial Narrow" panose="020B0606020202030204" pitchFamily="34" charset="0"/>
                        <a:ea typeface="+mn-ea"/>
                        <a:cs typeface="+mn-cs"/>
                      </a:endParaRP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11"/>
                  </a:ext>
                </a:extLst>
              </a:tr>
              <a:tr h="317645">
                <a:tc>
                  <a:txBody>
                    <a:bodyPr/>
                    <a:lstStyle/>
                    <a:p>
                      <a:pPr algn="just" fontAlgn="ctr"/>
                      <a:r>
                        <a:rPr lang="ru-RU" sz="1800" b="0" i="0" u="none" strike="noStrike" dirty="0">
                          <a:solidFill>
                            <a:srgbClr val="000000"/>
                          </a:solidFill>
                          <a:effectLst/>
                          <a:latin typeface="Arial Narrow" panose="020B0606020202030204" pitchFamily="34" charset="0"/>
                        </a:rPr>
                        <a:t>Нижнекамский</a:t>
                      </a: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a:solidFill>
                            <a:schemeClr val="tx2"/>
                          </a:solidFill>
                          <a:effectLst/>
                          <a:latin typeface="Arial Narrow" panose="020B0606020202030204" pitchFamily="34" charset="0"/>
                        </a:rPr>
                        <a:t>1</a:t>
                      </a: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kern="1200">
                          <a:solidFill>
                            <a:schemeClr val="tx2"/>
                          </a:solidFill>
                          <a:effectLst/>
                          <a:latin typeface="Arial Narrow" panose="020B0606020202030204" pitchFamily="34" charset="0"/>
                          <a:ea typeface="+mn-ea"/>
                          <a:cs typeface="+mn-cs"/>
                        </a:rPr>
                        <a:t>6 754,9</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kern="1200" dirty="0">
                          <a:solidFill>
                            <a:schemeClr val="tx2"/>
                          </a:solidFill>
                          <a:effectLst/>
                          <a:latin typeface="Arial Narrow" panose="020B0606020202030204" pitchFamily="34" charset="0"/>
                          <a:ea typeface="+mn-ea"/>
                          <a:cs typeface="+mn-cs"/>
                        </a:rPr>
                        <a:t>1</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kern="1200" dirty="0">
                          <a:solidFill>
                            <a:schemeClr val="tx2"/>
                          </a:solidFill>
                          <a:effectLst/>
                          <a:latin typeface="Arial Narrow" panose="020B0606020202030204" pitchFamily="34" charset="0"/>
                          <a:ea typeface="+mn-ea"/>
                          <a:cs typeface="+mn-cs"/>
                        </a:rPr>
                        <a:t>6 754,9</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12"/>
                  </a:ext>
                </a:extLst>
              </a:tr>
              <a:tr h="317645">
                <a:tc>
                  <a:txBody>
                    <a:bodyPr/>
                    <a:lstStyle/>
                    <a:p>
                      <a:pPr algn="just" fontAlgn="ctr"/>
                      <a:r>
                        <a:rPr lang="ru-RU" sz="1800" b="0" i="0" u="none" strike="noStrike" dirty="0" err="1">
                          <a:solidFill>
                            <a:srgbClr val="000000"/>
                          </a:solidFill>
                          <a:effectLst/>
                          <a:latin typeface="Arial Narrow" panose="020B0606020202030204" pitchFamily="34" charset="0"/>
                        </a:rPr>
                        <a:t>Тетюшский</a:t>
                      </a:r>
                      <a:endParaRPr lang="ru-RU" sz="1800" b="0" i="0" u="none" strike="noStrike" dirty="0">
                        <a:solidFill>
                          <a:srgbClr val="000000"/>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a:solidFill>
                            <a:schemeClr val="tx2"/>
                          </a:solidFill>
                          <a:effectLst/>
                          <a:latin typeface="Arial Narrow" panose="020B0606020202030204" pitchFamily="34" charset="0"/>
                        </a:rPr>
                        <a:t>1</a:t>
                      </a: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kern="1200">
                          <a:solidFill>
                            <a:schemeClr val="tx2"/>
                          </a:solidFill>
                          <a:effectLst/>
                          <a:latin typeface="Arial Narrow" panose="020B0606020202030204" pitchFamily="34" charset="0"/>
                          <a:ea typeface="+mn-ea"/>
                          <a:cs typeface="+mn-cs"/>
                        </a:rPr>
                        <a:t>1 291,0</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kern="1200" dirty="0">
                          <a:solidFill>
                            <a:schemeClr val="tx2"/>
                          </a:solidFill>
                          <a:effectLst/>
                          <a:latin typeface="Arial Narrow" panose="020B0606020202030204" pitchFamily="34" charset="0"/>
                          <a:ea typeface="+mn-ea"/>
                          <a:cs typeface="+mn-cs"/>
                        </a:rPr>
                        <a:t>1</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kern="1200" dirty="0">
                          <a:solidFill>
                            <a:schemeClr val="tx2"/>
                          </a:solidFill>
                          <a:effectLst/>
                          <a:latin typeface="Arial Narrow" panose="020B0606020202030204" pitchFamily="34" charset="0"/>
                          <a:ea typeface="+mn-ea"/>
                          <a:cs typeface="+mn-cs"/>
                        </a:rPr>
                        <a:t>1 291,0</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13"/>
                  </a:ext>
                </a:extLst>
              </a:tr>
              <a:tr h="317645">
                <a:tc>
                  <a:txBody>
                    <a:bodyPr/>
                    <a:lstStyle/>
                    <a:p>
                      <a:pPr algn="just" fontAlgn="ctr"/>
                      <a:r>
                        <a:rPr lang="ru-RU" sz="1800" b="0" i="0" u="none" strike="noStrike" dirty="0">
                          <a:solidFill>
                            <a:srgbClr val="000000"/>
                          </a:solidFill>
                          <a:effectLst/>
                          <a:latin typeface="Arial Narrow" panose="020B0606020202030204" pitchFamily="34" charset="0"/>
                        </a:rPr>
                        <a:t>Рыбно-</a:t>
                      </a:r>
                      <a:r>
                        <a:rPr lang="ru-RU" sz="1800" b="0" i="0" u="none" strike="noStrike" dirty="0" err="1">
                          <a:solidFill>
                            <a:srgbClr val="000000"/>
                          </a:solidFill>
                          <a:effectLst/>
                          <a:latin typeface="Arial Narrow" panose="020B0606020202030204" pitchFamily="34" charset="0"/>
                        </a:rPr>
                        <a:t>Слабодский</a:t>
                      </a:r>
                      <a:endParaRPr lang="ru-RU" sz="1800" b="0" i="0" u="none" strike="noStrike" dirty="0">
                        <a:solidFill>
                          <a:srgbClr val="000000"/>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dirty="0">
                          <a:solidFill>
                            <a:schemeClr val="tx2"/>
                          </a:solidFill>
                          <a:effectLst/>
                          <a:latin typeface="Arial Narrow" panose="020B0606020202030204" pitchFamily="34" charset="0"/>
                        </a:rPr>
                        <a:t>1</a:t>
                      </a: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kern="1200" dirty="0">
                          <a:solidFill>
                            <a:schemeClr val="tx2"/>
                          </a:solidFill>
                          <a:effectLst/>
                          <a:latin typeface="Arial Narrow" panose="020B0606020202030204" pitchFamily="34" charset="0"/>
                          <a:ea typeface="+mn-ea"/>
                          <a:cs typeface="+mn-cs"/>
                        </a:rPr>
                        <a:t>1 500,0</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endParaRPr lang="ru-RU" sz="2000" b="0" i="0" u="none" strike="noStrike" kern="1200" dirty="0">
                        <a:solidFill>
                          <a:schemeClr val="tx2"/>
                        </a:solidFill>
                        <a:effectLst/>
                        <a:latin typeface="Arial Narrow" panose="020B0606020202030204" pitchFamily="34" charset="0"/>
                        <a:ea typeface="+mn-ea"/>
                        <a:cs typeface="+mn-cs"/>
                      </a:endParaRP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endParaRPr lang="ru-RU" sz="2000" b="0" i="0" u="none" strike="noStrike" kern="1200" dirty="0">
                        <a:solidFill>
                          <a:schemeClr val="tx2"/>
                        </a:solidFill>
                        <a:effectLst/>
                        <a:latin typeface="Arial Narrow" panose="020B0606020202030204" pitchFamily="34" charset="0"/>
                        <a:ea typeface="+mn-ea"/>
                        <a:cs typeface="+mn-cs"/>
                      </a:endParaRP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14"/>
                  </a:ext>
                </a:extLst>
              </a:tr>
              <a:tr h="317645">
                <a:tc>
                  <a:txBody>
                    <a:bodyPr/>
                    <a:lstStyle/>
                    <a:p>
                      <a:pPr algn="just" fontAlgn="ctr"/>
                      <a:r>
                        <a:rPr lang="ru-RU" sz="1800" b="0" i="0" u="none" strike="noStrike" dirty="0" err="1">
                          <a:solidFill>
                            <a:srgbClr val="000000"/>
                          </a:solidFill>
                          <a:effectLst/>
                          <a:latin typeface="Arial Narrow" panose="020B0606020202030204" pitchFamily="34" charset="0"/>
                        </a:rPr>
                        <a:t>Черемшанский</a:t>
                      </a:r>
                      <a:endParaRPr lang="ru-RU" sz="1800" b="0" i="0" u="none" strike="noStrike" dirty="0">
                        <a:solidFill>
                          <a:srgbClr val="000000"/>
                        </a:solidFill>
                        <a:effectLst/>
                        <a:latin typeface="Arial Narrow" panose="020B0606020202030204" pitchFamily="34" charset="0"/>
                      </a:endParaRPr>
                    </a:p>
                  </a:txBody>
                  <a:tcPr marL="72000" marR="72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a:solidFill>
                            <a:schemeClr val="tx2"/>
                          </a:solidFill>
                          <a:effectLst/>
                          <a:latin typeface="Arial Narrow" panose="020B0606020202030204" pitchFamily="34" charset="0"/>
                        </a:rPr>
                        <a:t>3</a:t>
                      </a:r>
                    </a:p>
                  </a:txBody>
                  <a:tcPr marL="36000" marR="3600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r" fontAlgn="b"/>
                      <a:r>
                        <a:rPr lang="ru-RU" sz="2000" b="0" i="0" u="none" strike="noStrike" kern="1200" dirty="0">
                          <a:solidFill>
                            <a:schemeClr val="tx2"/>
                          </a:solidFill>
                          <a:effectLst/>
                          <a:latin typeface="Arial Narrow" panose="020B0606020202030204" pitchFamily="34" charset="0"/>
                          <a:ea typeface="+mn-ea"/>
                          <a:cs typeface="+mn-cs"/>
                        </a:rPr>
                        <a:t>4</a:t>
                      </a:r>
                      <a:r>
                        <a:rPr lang="ru-RU" sz="2000" b="0" i="0" u="none" strike="noStrike" kern="1200" baseline="0" dirty="0">
                          <a:solidFill>
                            <a:schemeClr val="tx2"/>
                          </a:solidFill>
                          <a:effectLst/>
                          <a:latin typeface="Arial Narrow" panose="020B0606020202030204" pitchFamily="34" charset="0"/>
                          <a:ea typeface="+mn-ea"/>
                          <a:cs typeface="+mn-cs"/>
                        </a:rPr>
                        <a:t> 272,8</a:t>
                      </a:r>
                      <a:endParaRPr lang="ru-RU" sz="2000" b="0" i="0" u="none" strike="noStrike" kern="1200" dirty="0">
                        <a:solidFill>
                          <a:schemeClr val="tx2"/>
                        </a:solidFill>
                        <a:effectLst/>
                        <a:latin typeface="Arial Narrow" panose="020B0606020202030204" pitchFamily="34" charset="0"/>
                        <a:ea typeface="+mn-ea"/>
                        <a:cs typeface="+mn-cs"/>
                      </a:endParaRP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l" fontAlgn="b"/>
                      <a:r>
                        <a:rPr lang="ru-RU" sz="2000" b="0" i="0" u="none" strike="noStrike" kern="1200" dirty="0">
                          <a:solidFill>
                            <a:schemeClr val="tx2"/>
                          </a:solidFill>
                          <a:effectLst/>
                          <a:latin typeface="Arial Narrow" panose="020B0606020202030204" pitchFamily="34" charset="0"/>
                          <a:ea typeface="+mn-ea"/>
                          <a:cs typeface="+mn-cs"/>
                        </a:rPr>
                        <a:t> </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l" fontAlgn="b"/>
                      <a:r>
                        <a:rPr lang="ru-RU" sz="2000" b="0" i="0" u="none" strike="noStrike" kern="1200" dirty="0">
                          <a:solidFill>
                            <a:schemeClr val="tx2"/>
                          </a:solidFill>
                          <a:effectLst/>
                          <a:latin typeface="Arial Narrow" panose="020B0606020202030204" pitchFamily="34" charset="0"/>
                          <a:ea typeface="+mn-ea"/>
                          <a:cs typeface="+mn-cs"/>
                        </a:rPr>
                        <a:t> </a:t>
                      </a:r>
                    </a:p>
                  </a:txBody>
                  <a:tcPr marL="72000" marR="72000" marT="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15"/>
                  </a:ext>
                </a:extLst>
              </a:tr>
            </a:tbl>
          </a:graphicData>
        </a:graphic>
      </p:graphicFrame>
      <p:sp>
        <p:nvSpPr>
          <p:cNvPr id="4" name="TextBox 3"/>
          <p:cNvSpPr txBox="1"/>
          <p:nvPr/>
        </p:nvSpPr>
        <p:spPr>
          <a:xfrm>
            <a:off x="10102620" y="875530"/>
            <a:ext cx="1920046" cy="400110"/>
          </a:xfrm>
          <a:prstGeom prst="rect">
            <a:avLst/>
          </a:prstGeom>
          <a:noFill/>
        </p:spPr>
        <p:txBody>
          <a:bodyPr wrap="square" rtlCol="0">
            <a:spAutoFit/>
          </a:bodyPr>
          <a:lstStyle/>
          <a:p>
            <a:pPr algn="r"/>
            <a:r>
              <a:rPr lang="ru-RU" sz="2000" b="1" u="sng" dirty="0">
                <a:solidFill>
                  <a:srgbClr val="6C7B90"/>
                </a:solidFill>
                <a:latin typeface="Arial Narrow" pitchFamily="34" charset="0"/>
                <a:cs typeface="Arial" panose="020B0604020202020204" pitchFamily="34" charset="0"/>
              </a:rPr>
              <a:t>тыс. рублей</a:t>
            </a:r>
            <a:endParaRPr lang="ru-RU" sz="2000" b="1" dirty="0">
              <a:solidFill>
                <a:srgbClr val="6C7B90"/>
              </a:solidFill>
              <a:latin typeface="Arial Narrow" pitchFamily="34" charset="0"/>
              <a:cs typeface="Arial" panose="020B0604020202020204" pitchFamily="34" charset="0"/>
            </a:endParaRPr>
          </a:p>
        </p:txBody>
      </p:sp>
    </p:spTree>
    <p:extLst>
      <p:ext uri="{BB962C8B-B14F-4D97-AF65-F5344CB8AC3E}">
        <p14:creationId xmlns:p14="http://schemas.microsoft.com/office/powerpoint/2010/main" val="38648143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с двумя скругленными противолежащими углами 15"/>
          <p:cNvSpPr/>
          <p:nvPr/>
        </p:nvSpPr>
        <p:spPr>
          <a:xfrm>
            <a:off x="993453" y="3983294"/>
            <a:ext cx="10893733" cy="1157591"/>
          </a:xfrm>
          <a:prstGeom prst="round2DiagRect">
            <a:avLst/>
          </a:prstGeom>
          <a:solidFill>
            <a:schemeClr val="accent1">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lstStyle/>
          <a:p>
            <a:pPr algn="ctr"/>
            <a:r>
              <a:rPr lang="ru-RU" sz="2000" dirty="0">
                <a:solidFill>
                  <a:prstClr val="black"/>
                </a:solidFill>
                <a:latin typeface="Arial Narrow" panose="020B0606020202030204" pitchFamily="34" charset="0"/>
              </a:rPr>
              <a:t>По результатам проведенных проверок для принятия мер по устранению выявленных нарушений руководителям учреждений направлены представления и предписания, по итогам которых</a:t>
            </a:r>
            <a:r>
              <a:rPr lang="ru-RU" sz="2000" dirty="0">
                <a:solidFill>
                  <a:prstClr val="black"/>
                </a:solidFill>
              </a:rPr>
              <a:t>, </a:t>
            </a:r>
            <a:br>
              <a:rPr lang="ru-RU" sz="2000" dirty="0">
                <a:solidFill>
                  <a:prstClr val="black"/>
                </a:solidFill>
              </a:rPr>
            </a:br>
            <a:r>
              <a:rPr lang="ru-RU" sz="2800" b="1" dirty="0">
                <a:solidFill>
                  <a:srgbClr val="3DCD58">
                    <a:lumMod val="75000"/>
                  </a:srgbClr>
                </a:solidFill>
                <a:latin typeface="Arial Narrow" panose="020B0606020202030204" pitchFamily="34" charset="0"/>
              </a:rPr>
              <a:t>устранено 72,1 % недостатков</a:t>
            </a:r>
          </a:p>
        </p:txBody>
      </p:sp>
      <p:sp>
        <p:nvSpPr>
          <p:cNvPr id="11" name="Прямоугольник с двумя скругленными противолежащими углами 10"/>
          <p:cNvSpPr/>
          <p:nvPr/>
        </p:nvSpPr>
        <p:spPr>
          <a:xfrm>
            <a:off x="966157" y="2407665"/>
            <a:ext cx="3561814" cy="1285878"/>
          </a:xfrm>
          <a:prstGeom prst="round2DiagRect">
            <a:avLst/>
          </a:prstGeom>
          <a:solidFill>
            <a:schemeClr val="accent2">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lstStyle/>
          <a:p>
            <a:pPr algn="ctr"/>
            <a:endParaRPr lang="ru-RU" sz="2000" dirty="0">
              <a:solidFill>
                <a:prstClr val="black"/>
              </a:solidFill>
              <a:latin typeface="Arial Narrow" pitchFamily="34" charset="0"/>
              <a:cs typeface="Arial" panose="020B0604020202020204" pitchFamily="34" charset="0"/>
            </a:endParaRPr>
          </a:p>
          <a:p>
            <a:pPr algn="ctr"/>
            <a:r>
              <a:rPr lang="ru-RU" dirty="0">
                <a:solidFill>
                  <a:prstClr val="black"/>
                </a:solidFill>
                <a:latin typeface="Arial Narrow" pitchFamily="34" charset="0"/>
                <a:cs typeface="Arial" panose="020B0604020202020204" pitchFamily="34" charset="0"/>
              </a:rPr>
              <a:t>нецелевое использование бюджетных средств  на сумму</a:t>
            </a:r>
          </a:p>
          <a:p>
            <a:pPr algn="ctr"/>
            <a:r>
              <a:rPr lang="ru-RU" sz="2400" b="1" dirty="0">
                <a:solidFill>
                  <a:srgbClr val="C00000"/>
                </a:solidFill>
                <a:latin typeface="Arial Narrow" pitchFamily="34" charset="0"/>
                <a:cs typeface="Arial" panose="020B0604020202020204" pitchFamily="34" charset="0"/>
              </a:rPr>
              <a:t>5,8 млн. рублей</a:t>
            </a:r>
          </a:p>
          <a:p>
            <a:pPr algn="ctr"/>
            <a:endParaRPr lang="ru-RU" sz="2000" b="1" dirty="0">
              <a:solidFill>
                <a:srgbClr val="F5684A"/>
              </a:solidFill>
              <a:latin typeface="Arial Narrow" pitchFamily="34" charset="0"/>
              <a:cs typeface="Arial" panose="020B0604020202020204" pitchFamily="34" charset="0"/>
            </a:endParaRPr>
          </a:p>
        </p:txBody>
      </p:sp>
      <p:sp>
        <p:nvSpPr>
          <p:cNvPr id="15" name="Прямоугольник с двумя скругленными противолежащими углами 14"/>
          <p:cNvSpPr/>
          <p:nvPr/>
        </p:nvSpPr>
        <p:spPr>
          <a:xfrm>
            <a:off x="7934081" y="1222203"/>
            <a:ext cx="3953106" cy="2455232"/>
          </a:xfrm>
          <a:prstGeom prst="round2DiagRect">
            <a:avLst/>
          </a:prstGeom>
          <a:solidFill>
            <a:schemeClr val="accent2">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lstStyle/>
          <a:p>
            <a:pPr algn="ctr"/>
            <a:r>
              <a:rPr lang="ru-RU" dirty="0">
                <a:solidFill>
                  <a:prstClr val="black"/>
                </a:solidFill>
                <a:latin typeface="Arial Narrow" pitchFamily="34" charset="0"/>
                <a:cs typeface="Arial" panose="020B0604020202020204" pitchFamily="34" charset="0"/>
              </a:rPr>
              <a:t>нарушения законодательства при распоряжении государственным  и муниципальным имуществом  на сумму</a:t>
            </a:r>
            <a:br>
              <a:rPr lang="ru-RU" dirty="0">
                <a:solidFill>
                  <a:prstClr val="black"/>
                </a:solidFill>
                <a:latin typeface="Arial Narrow" pitchFamily="34" charset="0"/>
                <a:cs typeface="Arial" panose="020B0604020202020204" pitchFamily="34" charset="0"/>
              </a:rPr>
            </a:br>
            <a:r>
              <a:rPr lang="ru-RU" sz="2400" b="1" dirty="0">
                <a:solidFill>
                  <a:srgbClr val="C00000"/>
                </a:solidFill>
                <a:latin typeface="Arial Narrow" pitchFamily="34" charset="0"/>
                <a:cs typeface="Arial" panose="020B0604020202020204" pitchFamily="34" charset="0"/>
              </a:rPr>
              <a:t>226,0 млн. рублей</a:t>
            </a:r>
            <a:endParaRPr lang="ru-RU" sz="2000" b="1" dirty="0">
              <a:solidFill>
                <a:srgbClr val="C00000"/>
              </a:solidFill>
              <a:latin typeface="Arial Narrow" pitchFamily="34" charset="0"/>
              <a:cs typeface="Arial" panose="020B0604020202020204" pitchFamily="34" charset="0"/>
            </a:endParaRPr>
          </a:p>
        </p:txBody>
      </p:sp>
      <p:sp>
        <p:nvSpPr>
          <p:cNvPr id="2" name="Текст 1"/>
          <p:cNvSpPr>
            <a:spLocks noGrp="1"/>
          </p:cNvSpPr>
          <p:nvPr>
            <p:ph type="body" sz="quarter" idx="14"/>
          </p:nvPr>
        </p:nvSpPr>
        <p:spPr>
          <a:xfrm>
            <a:off x="966157" y="46039"/>
            <a:ext cx="10893734" cy="574747"/>
          </a:xfrm>
        </p:spPr>
        <p:txBody>
          <a:bodyPr>
            <a:noAutofit/>
          </a:bodyPr>
          <a:lstStyle/>
          <a:p>
            <a:r>
              <a:rPr lang="ru-RU" dirty="0"/>
              <a:t>Сведения в рамках исполнения полномочий по внутреннему государственному финансовому контролю</a:t>
            </a:r>
          </a:p>
          <a:p>
            <a:endParaRPr lang="ru-RU" dirty="0"/>
          </a:p>
        </p:txBody>
      </p:sp>
      <p:sp>
        <p:nvSpPr>
          <p:cNvPr id="13" name="Прямоугольник с двумя скругленными противолежащими углами 12"/>
          <p:cNvSpPr/>
          <p:nvPr/>
        </p:nvSpPr>
        <p:spPr>
          <a:xfrm>
            <a:off x="993452" y="1145975"/>
            <a:ext cx="3534519" cy="1119939"/>
          </a:xfrm>
          <a:prstGeom prst="round2DiagRect">
            <a:avLst/>
          </a:prstGeom>
          <a:solidFill>
            <a:schemeClr val="accent2">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lstStyle/>
          <a:p>
            <a:pPr algn="ctr"/>
            <a:endParaRPr lang="ru-RU" sz="2000" dirty="0">
              <a:solidFill>
                <a:prstClr val="black"/>
              </a:solidFill>
              <a:latin typeface="Arial Narrow" pitchFamily="34" charset="0"/>
              <a:cs typeface="Arial" panose="020B0604020202020204" pitchFamily="34" charset="0"/>
            </a:endParaRPr>
          </a:p>
          <a:p>
            <a:pPr algn="ctr"/>
            <a:r>
              <a:rPr lang="ru-RU" dirty="0">
                <a:solidFill>
                  <a:prstClr val="black"/>
                </a:solidFill>
                <a:latin typeface="Arial Narrow" pitchFamily="34" charset="0"/>
                <a:cs typeface="Arial" panose="020B0604020202020204" pitchFamily="34" charset="0"/>
              </a:rPr>
              <a:t>неэффективное использование бюджетных средств на сумму </a:t>
            </a:r>
          </a:p>
          <a:p>
            <a:pPr algn="ctr"/>
            <a:r>
              <a:rPr lang="ru-RU" sz="2400" b="1" dirty="0">
                <a:solidFill>
                  <a:srgbClr val="C00000"/>
                </a:solidFill>
                <a:latin typeface="Arial Narrow" pitchFamily="34" charset="0"/>
                <a:cs typeface="Arial" panose="020B0604020202020204" pitchFamily="34" charset="0"/>
              </a:rPr>
              <a:t>94,3 млн. рублей</a:t>
            </a:r>
          </a:p>
          <a:p>
            <a:pPr algn="ctr"/>
            <a:endParaRPr lang="ru-RU" sz="2000" b="1" dirty="0">
              <a:solidFill>
                <a:srgbClr val="F5684A"/>
              </a:solidFill>
              <a:latin typeface="Arial Narrow" pitchFamily="34" charset="0"/>
              <a:cs typeface="Arial" panose="020B0604020202020204" pitchFamily="34" charset="0"/>
            </a:endParaRPr>
          </a:p>
        </p:txBody>
      </p:sp>
      <p:grpSp>
        <p:nvGrpSpPr>
          <p:cNvPr id="6" name="Группа 5"/>
          <p:cNvGrpSpPr/>
          <p:nvPr/>
        </p:nvGrpSpPr>
        <p:grpSpPr>
          <a:xfrm>
            <a:off x="4405619" y="990751"/>
            <a:ext cx="3604859" cy="2992543"/>
            <a:chOff x="4378324" y="869981"/>
            <a:chExt cx="3604859" cy="2992543"/>
          </a:xfrm>
        </p:grpSpPr>
        <p:grpSp>
          <p:nvGrpSpPr>
            <p:cNvPr id="3" name="Группа 2"/>
            <p:cNvGrpSpPr/>
            <p:nvPr/>
          </p:nvGrpSpPr>
          <p:grpSpPr>
            <a:xfrm>
              <a:off x="4378324" y="869981"/>
              <a:ext cx="3161196" cy="2992543"/>
              <a:chOff x="4127265" y="1566450"/>
              <a:chExt cx="3161606" cy="4162382"/>
            </a:xfrm>
          </p:grpSpPr>
          <p:sp>
            <p:nvSpPr>
              <p:cNvPr id="19" name="Стрелка вправо 18"/>
              <p:cNvSpPr/>
              <p:nvPr/>
            </p:nvSpPr>
            <p:spPr>
              <a:xfrm rot="16200000" flipH="1">
                <a:off x="5389226" y="4839733"/>
                <a:ext cx="1114732" cy="66346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prstClr val="white"/>
                  </a:solidFill>
                </a:endParaRPr>
              </a:p>
            </p:txBody>
          </p:sp>
          <p:sp>
            <p:nvSpPr>
              <p:cNvPr id="18" name="Блок-схема: альтернативный процесс 17"/>
              <p:cNvSpPr/>
              <p:nvPr/>
            </p:nvSpPr>
            <p:spPr>
              <a:xfrm>
                <a:off x="4583842" y="1566450"/>
                <a:ext cx="2705029" cy="3602143"/>
              </a:xfrm>
              <a:prstGeom prst="flowChartAlternateProcess">
                <a:avLst/>
              </a:prstGeom>
              <a:solidFill>
                <a:schemeClr val="accent2"/>
              </a:solidFill>
              <a:ln w="19050">
                <a:noFill/>
              </a:ln>
            </p:spPr>
            <p:style>
              <a:lnRef idx="2">
                <a:schemeClr val="dk1"/>
              </a:lnRef>
              <a:fillRef idx="1">
                <a:schemeClr val="lt1"/>
              </a:fillRef>
              <a:effectRef idx="0">
                <a:schemeClr val="dk1"/>
              </a:effectRef>
              <a:fontRef idx="minor">
                <a:schemeClr val="dk1"/>
              </a:fontRef>
            </p:style>
            <p:txBody>
              <a:bodyPr rtlCol="0" anchor="ctr"/>
              <a:lstStyle/>
              <a:p>
                <a:pPr algn="ctr"/>
                <a:r>
                  <a:rPr lang="ru-RU" sz="2400" dirty="0">
                    <a:solidFill>
                      <a:prstClr val="white"/>
                    </a:solidFill>
                    <a:latin typeface="Arial Narrow" panose="020B0606020202030204" pitchFamily="34" charset="0"/>
                    <a:cs typeface="Arial" panose="020B0604020202020204" pitchFamily="34" charset="0"/>
                  </a:rPr>
                  <a:t>Департаментом казначейства</a:t>
                </a:r>
                <a:br>
                  <a:rPr lang="ru-RU" sz="2400" dirty="0">
                    <a:solidFill>
                      <a:prstClr val="white"/>
                    </a:solidFill>
                    <a:latin typeface="Arial Narrow" panose="020B0606020202030204" pitchFamily="34" charset="0"/>
                    <a:cs typeface="Arial" panose="020B0604020202020204" pitchFamily="34" charset="0"/>
                  </a:rPr>
                </a:br>
                <a:r>
                  <a:rPr lang="ru-RU" sz="2400" dirty="0">
                    <a:solidFill>
                      <a:prstClr val="white"/>
                    </a:solidFill>
                    <a:latin typeface="Arial Narrow" panose="020B0606020202030204" pitchFamily="34" charset="0"/>
                    <a:cs typeface="Arial" panose="020B0604020202020204" pitchFamily="34" charset="0"/>
                  </a:rPr>
                  <a:t>за </a:t>
                </a:r>
                <a:r>
                  <a:rPr lang="en-US" sz="2400" dirty="0">
                    <a:solidFill>
                      <a:prstClr val="white"/>
                    </a:solidFill>
                    <a:latin typeface="Arial Narrow" panose="020B0606020202030204" pitchFamily="34" charset="0"/>
                    <a:cs typeface="Arial" panose="020B0604020202020204" pitchFamily="34" charset="0"/>
                  </a:rPr>
                  <a:t>I</a:t>
                </a:r>
                <a:r>
                  <a:rPr lang="ru-RU" sz="2400" dirty="0">
                    <a:solidFill>
                      <a:prstClr val="white"/>
                    </a:solidFill>
                    <a:latin typeface="Arial Narrow" panose="020B0606020202030204" pitchFamily="34" charset="0"/>
                    <a:cs typeface="Arial" panose="020B0604020202020204" pitchFamily="34" charset="0"/>
                  </a:rPr>
                  <a:t> полугодие 2021 года проведено  </a:t>
                </a:r>
                <a:br>
                  <a:rPr lang="ru-RU" sz="2400" dirty="0">
                    <a:solidFill>
                      <a:prstClr val="white"/>
                    </a:solidFill>
                    <a:latin typeface="Arial Narrow" panose="020B0606020202030204" pitchFamily="34" charset="0"/>
                    <a:cs typeface="Arial" panose="020B0604020202020204" pitchFamily="34" charset="0"/>
                  </a:rPr>
                </a:br>
                <a:r>
                  <a:rPr lang="ru-RU" sz="2800" b="1" dirty="0">
                    <a:solidFill>
                      <a:prstClr val="white"/>
                    </a:solidFill>
                    <a:latin typeface="Arial Narrow" panose="020B0606020202030204" pitchFamily="34" charset="0"/>
                    <a:cs typeface="Arial" panose="020B0604020202020204" pitchFamily="34" charset="0"/>
                  </a:rPr>
                  <a:t>172</a:t>
                </a:r>
                <a:r>
                  <a:rPr lang="en-US" sz="2800" b="1" dirty="0">
                    <a:solidFill>
                      <a:prstClr val="white"/>
                    </a:solidFill>
                    <a:latin typeface="Arial Narrow" panose="020B0606020202030204" pitchFamily="34" charset="0"/>
                    <a:cs typeface="Arial" panose="020B0604020202020204" pitchFamily="34" charset="0"/>
                  </a:rPr>
                  <a:t> </a:t>
                </a:r>
                <a:r>
                  <a:rPr lang="ru-RU" sz="2800" b="1" dirty="0">
                    <a:solidFill>
                      <a:prstClr val="white"/>
                    </a:solidFill>
                    <a:latin typeface="Arial Narrow" panose="020B0606020202030204" pitchFamily="34" charset="0"/>
                    <a:cs typeface="Arial" panose="020B0604020202020204" pitchFamily="34" charset="0"/>
                  </a:rPr>
                  <a:t>проверки</a:t>
                </a:r>
              </a:p>
            </p:txBody>
          </p:sp>
          <p:sp>
            <p:nvSpPr>
              <p:cNvPr id="5" name="Стрелка вправо 4"/>
              <p:cNvSpPr/>
              <p:nvPr/>
            </p:nvSpPr>
            <p:spPr>
              <a:xfrm flipH="1">
                <a:off x="4127265" y="2636839"/>
                <a:ext cx="665140" cy="87801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prstClr val="white"/>
                  </a:solidFill>
                </a:endParaRPr>
              </a:p>
            </p:txBody>
          </p:sp>
        </p:grpSp>
        <p:sp>
          <p:nvSpPr>
            <p:cNvPr id="14" name="Стрелка вправо 13"/>
            <p:cNvSpPr/>
            <p:nvPr/>
          </p:nvSpPr>
          <p:spPr>
            <a:xfrm rot="10800000" flipH="1">
              <a:off x="7265767" y="1623429"/>
              <a:ext cx="717416" cy="66346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grpSp>
      <p:sp>
        <p:nvSpPr>
          <p:cNvPr id="20" name="Прямоугольник с двумя скругленными противолежащими углами 19"/>
          <p:cNvSpPr/>
          <p:nvPr/>
        </p:nvSpPr>
        <p:spPr>
          <a:xfrm>
            <a:off x="966157" y="5658926"/>
            <a:ext cx="5107264" cy="843188"/>
          </a:xfrm>
          <a:prstGeom prst="round2DiagRect">
            <a:avLst/>
          </a:prstGeom>
          <a:solidFill>
            <a:schemeClr val="accent3">
              <a:lumMod val="40000"/>
              <a:lumOff val="60000"/>
            </a:schemeClr>
          </a:solidFill>
          <a:ln w="19050">
            <a:noFill/>
          </a:ln>
        </p:spPr>
        <p:style>
          <a:lnRef idx="2">
            <a:schemeClr val="dk1"/>
          </a:lnRef>
          <a:fillRef idx="1">
            <a:schemeClr val="lt1"/>
          </a:fillRef>
          <a:effectRef idx="0">
            <a:schemeClr val="dk1"/>
          </a:effectRef>
          <a:fontRef idx="minor">
            <a:schemeClr val="dk1"/>
          </a:fontRef>
        </p:style>
        <p:txBody>
          <a:bodyPr rtlCol="0" anchor="ctr"/>
          <a:lstStyle/>
          <a:p>
            <a:pPr algn="ctr"/>
            <a:r>
              <a:rPr lang="ru-RU" dirty="0">
                <a:solidFill>
                  <a:prstClr val="black"/>
                </a:solidFill>
                <a:latin typeface="Arial Narrow" panose="020B0606020202030204" pitchFamily="34" charset="0"/>
              </a:rPr>
              <a:t>Возмещено в доход бюджетов</a:t>
            </a:r>
            <a:endParaRPr lang="ru-RU" sz="2000" b="1" dirty="0">
              <a:solidFill>
                <a:srgbClr val="3DCD58">
                  <a:lumMod val="75000"/>
                </a:srgbClr>
              </a:solidFill>
              <a:latin typeface="Arial Narrow" pitchFamily="34" charset="0"/>
              <a:cs typeface="Arial" panose="020B0604020202020204" pitchFamily="34" charset="0"/>
            </a:endParaRPr>
          </a:p>
          <a:p>
            <a:pPr algn="ctr"/>
            <a:r>
              <a:rPr lang="ru-RU" sz="2000" b="1" dirty="0">
                <a:solidFill>
                  <a:srgbClr val="F5684A"/>
                </a:solidFill>
                <a:latin typeface="Arial Narrow" panose="020B0606020202030204" pitchFamily="34" charset="0"/>
              </a:rPr>
              <a:t> </a:t>
            </a:r>
            <a:r>
              <a:rPr lang="ru-RU" sz="2000" b="1" dirty="0">
                <a:solidFill>
                  <a:srgbClr val="C00000"/>
                </a:solidFill>
                <a:latin typeface="Arial Narrow" panose="020B0606020202030204" pitchFamily="34" charset="0"/>
              </a:rPr>
              <a:t>более 12 млн. рублей</a:t>
            </a:r>
            <a:endParaRPr lang="ru-RU" sz="2000" b="1" dirty="0">
              <a:solidFill>
                <a:srgbClr val="C00000"/>
              </a:solidFill>
              <a:latin typeface="Arial Narrow" pitchFamily="34" charset="0"/>
              <a:cs typeface="Arial" panose="020B0604020202020204" pitchFamily="34" charset="0"/>
            </a:endParaRPr>
          </a:p>
        </p:txBody>
      </p:sp>
      <p:sp>
        <p:nvSpPr>
          <p:cNvPr id="21" name="Прямоугольник с двумя скругленными противолежащими углами 20"/>
          <p:cNvSpPr/>
          <p:nvPr/>
        </p:nvSpPr>
        <p:spPr>
          <a:xfrm>
            <a:off x="6300138" y="5658926"/>
            <a:ext cx="5587048" cy="843189"/>
          </a:xfrm>
          <a:prstGeom prst="round2DiagRect">
            <a:avLst/>
          </a:prstGeom>
          <a:solidFill>
            <a:schemeClr val="accent3">
              <a:lumMod val="40000"/>
              <a:lumOff val="60000"/>
            </a:schemeClr>
          </a:solidFill>
          <a:ln w="19050">
            <a:noFill/>
          </a:ln>
        </p:spPr>
        <p:style>
          <a:lnRef idx="2">
            <a:schemeClr val="dk1"/>
          </a:lnRef>
          <a:fillRef idx="1">
            <a:schemeClr val="lt1"/>
          </a:fillRef>
          <a:effectRef idx="0">
            <a:schemeClr val="dk1"/>
          </a:effectRef>
          <a:fontRef idx="minor">
            <a:schemeClr val="dk1"/>
          </a:fontRef>
        </p:style>
        <p:txBody>
          <a:bodyPr rtlCol="0" anchor="ctr"/>
          <a:lstStyle/>
          <a:p>
            <a:pPr algn="ctr"/>
            <a:r>
              <a:rPr lang="ru-RU" dirty="0">
                <a:solidFill>
                  <a:prstClr val="black"/>
                </a:solidFill>
                <a:latin typeface="Arial Narrow" panose="020B0606020202030204" pitchFamily="34" charset="0"/>
              </a:rPr>
              <a:t>Привлечены к административной ответственности </a:t>
            </a:r>
            <a:r>
              <a:rPr lang="ru-RU" b="1" dirty="0">
                <a:solidFill>
                  <a:srgbClr val="C00000"/>
                </a:solidFill>
                <a:latin typeface="Arial Narrow" panose="020B0606020202030204" pitchFamily="34" charset="0"/>
              </a:rPr>
              <a:t>12 должностных лиц</a:t>
            </a:r>
          </a:p>
        </p:txBody>
      </p:sp>
      <p:sp>
        <p:nvSpPr>
          <p:cNvPr id="4" name="Стрелка: вниз 3">
            <a:extLst>
              <a:ext uri="{FF2B5EF4-FFF2-40B4-BE49-F238E27FC236}">
                <a16:creationId xmlns:a16="http://schemas.microsoft.com/office/drawing/2014/main" id="{424DBDEB-2FC4-412D-8963-664F52B181E6}"/>
              </a:ext>
            </a:extLst>
          </p:cNvPr>
          <p:cNvSpPr/>
          <p:nvPr/>
        </p:nvSpPr>
        <p:spPr>
          <a:xfrm>
            <a:off x="3224543" y="5243813"/>
            <a:ext cx="590491" cy="373646"/>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a:extLst>
              <a:ext uri="{FF2B5EF4-FFF2-40B4-BE49-F238E27FC236}">
                <a16:creationId xmlns:a16="http://schemas.microsoft.com/office/drawing/2014/main" id="{0D1BE16A-8E83-416F-895E-EE8FDC206EFD}"/>
              </a:ext>
            </a:extLst>
          </p:cNvPr>
          <p:cNvSpPr/>
          <p:nvPr/>
        </p:nvSpPr>
        <p:spPr>
          <a:xfrm>
            <a:off x="8798416" y="5201413"/>
            <a:ext cx="590491" cy="373646"/>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54483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animBg="1"/>
      <p:bldP spid="15" grpId="0" animBg="1"/>
      <p:bldP spid="13" grpId="0" animBg="1"/>
      <p:bldP spid="20" grpId="0" animBg="1"/>
      <p:bldP spid="2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C0DE7E-20A5-4F86-9256-08F01A08DC0E}"/>
              </a:ext>
            </a:extLst>
          </p:cNvPr>
          <p:cNvSpPr txBox="1"/>
          <p:nvPr/>
        </p:nvSpPr>
        <p:spPr>
          <a:xfrm>
            <a:off x="4049606" y="2244060"/>
            <a:ext cx="4092788" cy="954107"/>
          </a:xfrm>
          <a:prstGeom prst="rect">
            <a:avLst/>
          </a:prstGeom>
          <a:noFill/>
        </p:spPr>
        <p:txBody>
          <a:bodyPr wrap="none" rtlCol="0">
            <a:spAutoFit/>
          </a:bodyPr>
          <a:lstStyle/>
          <a:p>
            <a:pPr algn="ctr"/>
            <a:r>
              <a:rPr lang="ru-RU" sz="2800" b="1" dirty="0">
                <a:solidFill>
                  <a:schemeClr val="accent3">
                    <a:lumMod val="50000"/>
                  </a:schemeClr>
                </a:solidFill>
                <a:latin typeface="Arial Narrow" panose="020B0606020202030204" pitchFamily="34" charset="0"/>
              </a:rPr>
              <a:t>ЗАКОН </a:t>
            </a:r>
            <a:br>
              <a:rPr lang="ru-RU" sz="2800" b="1" dirty="0">
                <a:solidFill>
                  <a:schemeClr val="accent3">
                    <a:lumMod val="50000"/>
                  </a:schemeClr>
                </a:solidFill>
                <a:latin typeface="Arial Narrow" panose="020B0606020202030204" pitchFamily="34" charset="0"/>
              </a:rPr>
            </a:br>
            <a:r>
              <a:rPr lang="ru-RU" sz="2800" b="1" dirty="0">
                <a:solidFill>
                  <a:schemeClr val="accent3">
                    <a:lumMod val="50000"/>
                  </a:schemeClr>
                </a:solidFill>
                <a:latin typeface="Arial Narrow" panose="020B0606020202030204" pitchFamily="34" charset="0"/>
              </a:rPr>
              <a:t>РЕСПУБЛИКИ ТАТАРСТАН</a:t>
            </a:r>
          </a:p>
        </p:txBody>
      </p:sp>
      <p:sp>
        <p:nvSpPr>
          <p:cNvPr id="4" name="TextBox 3">
            <a:extLst>
              <a:ext uri="{FF2B5EF4-FFF2-40B4-BE49-F238E27FC236}">
                <a16:creationId xmlns:a16="http://schemas.microsoft.com/office/drawing/2014/main" id="{359E5926-929C-4E60-B5E4-682CDF941B48}"/>
              </a:ext>
            </a:extLst>
          </p:cNvPr>
          <p:cNvSpPr txBox="1"/>
          <p:nvPr/>
        </p:nvSpPr>
        <p:spPr>
          <a:xfrm>
            <a:off x="2540169" y="3523044"/>
            <a:ext cx="7755649" cy="461665"/>
          </a:xfrm>
          <a:prstGeom prst="rect">
            <a:avLst/>
          </a:prstGeom>
          <a:noFill/>
        </p:spPr>
        <p:txBody>
          <a:bodyPr wrap="none" rtlCol="0">
            <a:spAutoFit/>
          </a:bodyPr>
          <a:lstStyle/>
          <a:p>
            <a:r>
              <a:rPr lang="ru-RU" sz="2400" b="1" dirty="0">
                <a:latin typeface="Arial Narrow" panose="020B0606020202030204" pitchFamily="34" charset="0"/>
              </a:rPr>
              <a:t>Об исполнении бюджета Республики Татарстан за 2020 год </a:t>
            </a:r>
          </a:p>
        </p:txBody>
      </p:sp>
      <p:sp>
        <p:nvSpPr>
          <p:cNvPr id="5" name="TextBox 4">
            <a:extLst>
              <a:ext uri="{FF2B5EF4-FFF2-40B4-BE49-F238E27FC236}">
                <a16:creationId xmlns:a16="http://schemas.microsoft.com/office/drawing/2014/main" id="{79787982-44C5-4EE0-92EB-EDECD43D6E09}"/>
              </a:ext>
            </a:extLst>
          </p:cNvPr>
          <p:cNvSpPr txBox="1"/>
          <p:nvPr/>
        </p:nvSpPr>
        <p:spPr>
          <a:xfrm>
            <a:off x="8866580" y="5220170"/>
            <a:ext cx="2858475" cy="1323439"/>
          </a:xfrm>
          <a:prstGeom prst="rect">
            <a:avLst/>
          </a:prstGeom>
          <a:noFill/>
        </p:spPr>
        <p:txBody>
          <a:bodyPr wrap="none" rtlCol="0">
            <a:spAutoFit/>
          </a:bodyPr>
          <a:lstStyle/>
          <a:p>
            <a:pPr algn="r"/>
            <a:r>
              <a:rPr lang="ru-RU" sz="2000" dirty="0">
                <a:latin typeface="Arial Narrow" panose="020B0606020202030204" pitchFamily="34" charset="0"/>
              </a:rPr>
              <a:t>Принят </a:t>
            </a:r>
            <a:br>
              <a:rPr lang="ru-RU" sz="2000" dirty="0">
                <a:latin typeface="Arial Narrow" panose="020B0606020202030204" pitchFamily="34" charset="0"/>
              </a:rPr>
            </a:br>
            <a:r>
              <a:rPr lang="ru-RU" sz="2000" dirty="0">
                <a:latin typeface="Arial Narrow" panose="020B0606020202030204" pitchFamily="34" charset="0"/>
              </a:rPr>
              <a:t>Государственным Советом</a:t>
            </a:r>
            <a:br>
              <a:rPr lang="ru-RU" sz="2000" dirty="0">
                <a:latin typeface="Arial Narrow" panose="020B0606020202030204" pitchFamily="34" charset="0"/>
              </a:rPr>
            </a:br>
            <a:r>
              <a:rPr lang="ru-RU" sz="2000" dirty="0">
                <a:latin typeface="Arial Narrow" panose="020B0606020202030204" pitchFamily="34" charset="0"/>
              </a:rPr>
              <a:t>Республики Татарстан</a:t>
            </a:r>
          </a:p>
          <a:p>
            <a:pPr algn="r"/>
            <a:r>
              <a:rPr lang="ru-RU" sz="2000" dirty="0">
                <a:latin typeface="Arial Narrow" panose="020B0606020202030204" pitchFamily="34" charset="0"/>
              </a:rPr>
              <a:t>11 июня 2021 года</a:t>
            </a:r>
          </a:p>
        </p:txBody>
      </p:sp>
      <p:pic>
        <p:nvPicPr>
          <p:cNvPr id="6" name="Рисунок 5">
            <a:extLst>
              <a:ext uri="{FF2B5EF4-FFF2-40B4-BE49-F238E27FC236}">
                <a16:creationId xmlns:a16="http://schemas.microsoft.com/office/drawing/2014/main" id="{8A968F71-5B7C-4B57-A749-FF6C7070E767}"/>
              </a:ext>
            </a:extLst>
          </p:cNvPr>
          <p:cNvPicPr>
            <a:picLocks noChangeAspect="1"/>
          </p:cNvPicPr>
          <p:nvPr/>
        </p:nvPicPr>
        <p:blipFill>
          <a:blip r:embed="rId2"/>
          <a:stretch>
            <a:fillRect/>
          </a:stretch>
        </p:blipFill>
        <p:spPr>
          <a:xfrm>
            <a:off x="5521540" y="754856"/>
            <a:ext cx="1148920" cy="1164327"/>
          </a:xfrm>
          <a:prstGeom prst="rect">
            <a:avLst/>
          </a:prstGeom>
        </p:spPr>
      </p:pic>
      <p:sp>
        <p:nvSpPr>
          <p:cNvPr id="7" name="Прямоугольник 6">
            <a:extLst>
              <a:ext uri="{FF2B5EF4-FFF2-40B4-BE49-F238E27FC236}">
                <a16:creationId xmlns:a16="http://schemas.microsoft.com/office/drawing/2014/main" id="{A0CE969D-4B45-4E29-BA6F-095FE5B70B57}"/>
              </a:ext>
            </a:extLst>
          </p:cNvPr>
          <p:cNvSpPr/>
          <p:nvPr/>
        </p:nvSpPr>
        <p:spPr>
          <a:xfrm>
            <a:off x="974690" y="432079"/>
            <a:ext cx="10902462" cy="6184761"/>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2ABB53DB-16E1-4607-9883-F5AEE162BA0F}"/>
              </a:ext>
            </a:extLst>
          </p:cNvPr>
          <p:cNvSpPr txBox="1"/>
          <p:nvPr/>
        </p:nvSpPr>
        <p:spPr>
          <a:xfrm>
            <a:off x="1157264" y="5865473"/>
            <a:ext cx="2765809" cy="400110"/>
          </a:xfrm>
          <a:prstGeom prst="rect">
            <a:avLst/>
          </a:prstGeom>
          <a:noFill/>
        </p:spPr>
        <p:txBody>
          <a:bodyPr wrap="square">
            <a:spAutoFit/>
          </a:bodyPr>
          <a:lstStyle/>
          <a:p>
            <a:pPr algn="ctr"/>
            <a:r>
              <a:rPr lang="ru-RU" sz="2000" b="1" dirty="0">
                <a:solidFill>
                  <a:schemeClr val="accent3">
                    <a:lumMod val="50000"/>
                  </a:schemeClr>
                </a:solidFill>
                <a:latin typeface="Arial Narrow" panose="020B0606020202030204" pitchFamily="34" charset="0"/>
              </a:rPr>
              <a:t>№36-ЗРТ от 18.06.2021</a:t>
            </a:r>
          </a:p>
        </p:txBody>
      </p:sp>
    </p:spTree>
    <p:extLst>
      <p:ext uri="{BB962C8B-B14F-4D97-AF65-F5344CB8AC3E}">
        <p14:creationId xmlns:p14="http://schemas.microsoft.com/office/powerpoint/2010/main" val="42854275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4"/>
          </p:nvPr>
        </p:nvSpPr>
        <p:spPr>
          <a:xfrm>
            <a:off x="854110" y="46039"/>
            <a:ext cx="10615839" cy="574747"/>
          </a:xfrm>
        </p:spPr>
        <p:txBody>
          <a:bodyPr>
            <a:noAutofit/>
          </a:bodyPr>
          <a:lstStyle/>
          <a:p>
            <a:r>
              <a:rPr lang="ru-RU" sz="3200" dirty="0"/>
              <a:t>Структура государственного долга Республики Татарстан </a:t>
            </a:r>
            <a:br>
              <a:rPr lang="ru-RU" sz="3200" dirty="0"/>
            </a:br>
            <a:r>
              <a:rPr lang="ru-RU" sz="3200" dirty="0"/>
              <a:t>по состоянию на 1 июля 2021 года</a:t>
            </a:r>
          </a:p>
        </p:txBody>
      </p:sp>
      <p:graphicFrame>
        <p:nvGraphicFramePr>
          <p:cNvPr id="5" name="Содержимое 6"/>
          <p:cNvGraphicFramePr>
            <a:graphicFrameLocks noGrp="1"/>
          </p:cNvGraphicFramePr>
          <p:nvPr>
            <p:extLst>
              <p:ext uri="{D42A27DB-BD31-4B8C-83A1-F6EECF244321}">
                <p14:modId xmlns:p14="http://schemas.microsoft.com/office/powerpoint/2010/main" val="3870942902"/>
              </p:ext>
            </p:extLst>
          </p:nvPr>
        </p:nvGraphicFramePr>
        <p:xfrm>
          <a:off x="609601" y="1027688"/>
          <a:ext cx="11455624" cy="569917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2"/>
          <p:cNvSpPr txBox="1"/>
          <p:nvPr/>
        </p:nvSpPr>
        <p:spPr>
          <a:xfrm>
            <a:off x="2983720" y="3032745"/>
            <a:ext cx="2987560" cy="1940957"/>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r>
              <a:rPr lang="ru-RU" sz="3600" b="1" dirty="0">
                <a:solidFill>
                  <a:schemeClr val="tx2"/>
                </a:solidFill>
                <a:latin typeface="Arial Narrow" panose="020B0606020202030204" pitchFamily="34" charset="0"/>
                <a:ea typeface="Arial Unicode MS" pitchFamily="34" charset="-128"/>
                <a:cs typeface="Arial" panose="020B0604020202020204" pitchFamily="34" charset="0"/>
              </a:rPr>
              <a:t>ВСЕГО</a:t>
            </a:r>
            <a:r>
              <a:rPr lang="en-US" sz="3600" b="1" dirty="0">
                <a:solidFill>
                  <a:schemeClr val="tx2"/>
                </a:solidFill>
                <a:latin typeface="Arial Narrow" panose="020B0606020202030204" pitchFamily="34" charset="0"/>
                <a:ea typeface="Arial Unicode MS" pitchFamily="34" charset="-128"/>
                <a:cs typeface="Arial" panose="020B0604020202020204" pitchFamily="34" charset="0"/>
              </a:rPr>
              <a:t> </a:t>
            </a:r>
            <a:br>
              <a:rPr lang="ru-RU" sz="3600" b="1" dirty="0">
                <a:solidFill>
                  <a:schemeClr val="accent4"/>
                </a:solidFill>
                <a:latin typeface="Arial Narrow" panose="020B0606020202030204" pitchFamily="34" charset="0"/>
                <a:ea typeface="Arial Unicode MS" pitchFamily="34" charset="-128"/>
                <a:cs typeface="Arial" panose="020B0604020202020204" pitchFamily="34" charset="0"/>
              </a:rPr>
            </a:br>
            <a:r>
              <a:rPr lang="ru-RU" sz="3600" b="1" dirty="0">
                <a:solidFill>
                  <a:schemeClr val="tx1"/>
                </a:solidFill>
                <a:latin typeface="Arial Narrow" panose="020B0606020202030204" pitchFamily="34" charset="0"/>
                <a:ea typeface="Arial Unicode MS" pitchFamily="34" charset="-128"/>
                <a:cs typeface="Arial" panose="020B0604020202020204" pitchFamily="34" charset="0"/>
              </a:rPr>
              <a:t>97,2</a:t>
            </a:r>
            <a:br>
              <a:rPr lang="ru-RU" sz="3600" b="1" dirty="0">
                <a:solidFill>
                  <a:schemeClr val="tx1"/>
                </a:solidFill>
                <a:latin typeface="Arial Narrow" panose="020B0606020202030204" pitchFamily="34" charset="0"/>
                <a:ea typeface="Arial Unicode MS" pitchFamily="34" charset="-128"/>
                <a:cs typeface="Arial" panose="020B0604020202020204" pitchFamily="34" charset="0"/>
              </a:rPr>
            </a:br>
            <a:r>
              <a:rPr lang="ru-RU" sz="3600" b="1" dirty="0" err="1">
                <a:solidFill>
                  <a:schemeClr val="tx1"/>
                </a:solidFill>
                <a:latin typeface="Arial Narrow" panose="020B0606020202030204" pitchFamily="34" charset="0"/>
                <a:ea typeface="Arial Unicode MS" pitchFamily="34" charset="-128"/>
                <a:cs typeface="Arial" panose="020B0604020202020204" pitchFamily="34" charset="0"/>
              </a:rPr>
              <a:t>млрд.рублей</a:t>
            </a:r>
            <a:endParaRPr lang="ru-RU" sz="3600" b="1" dirty="0">
              <a:solidFill>
                <a:schemeClr val="tx1"/>
              </a:solidFill>
              <a:latin typeface="Arial Narrow" panose="020B0606020202030204" pitchFamily="34" charset="0"/>
              <a:ea typeface="Arial Unicode MS" pitchFamily="34" charset="-128"/>
              <a:cs typeface="Arial" panose="020B0604020202020204" pitchFamily="34" charset="0"/>
            </a:endParaRPr>
          </a:p>
        </p:txBody>
      </p:sp>
      <p:sp>
        <p:nvSpPr>
          <p:cNvPr id="3" name="TextBox 2">
            <a:extLst>
              <a:ext uri="{FF2B5EF4-FFF2-40B4-BE49-F238E27FC236}">
                <a16:creationId xmlns:a16="http://schemas.microsoft.com/office/drawing/2014/main" id="{E66511F8-AB00-4326-BA4A-E554198FB733}"/>
              </a:ext>
            </a:extLst>
          </p:cNvPr>
          <p:cNvSpPr txBox="1"/>
          <p:nvPr/>
        </p:nvSpPr>
        <p:spPr>
          <a:xfrm>
            <a:off x="2149881" y="5927214"/>
            <a:ext cx="1667678" cy="461665"/>
          </a:xfrm>
          <a:prstGeom prst="homePlate">
            <a:avLst/>
          </a:prstGeom>
          <a:solidFill>
            <a:schemeClr val="accent3">
              <a:lumMod val="20000"/>
              <a:lumOff val="80000"/>
            </a:schemeClr>
          </a:solidFill>
        </p:spPr>
        <p:txBody>
          <a:bodyPr wrap="square" rtlCol="0">
            <a:spAutoFit/>
          </a:bodyPr>
          <a:lstStyle/>
          <a:p>
            <a:pPr algn="ctr"/>
            <a:r>
              <a:rPr lang="ru-RU" sz="2400" b="1" dirty="0">
                <a:latin typeface="Arial Narrow" panose="020B0606020202030204" pitchFamily="34" charset="0"/>
              </a:rPr>
              <a:t>89%</a:t>
            </a:r>
          </a:p>
        </p:txBody>
      </p:sp>
      <p:sp>
        <p:nvSpPr>
          <p:cNvPr id="7" name="TextBox 6">
            <a:extLst>
              <a:ext uri="{FF2B5EF4-FFF2-40B4-BE49-F238E27FC236}">
                <a16:creationId xmlns:a16="http://schemas.microsoft.com/office/drawing/2014/main" id="{3CF586E2-9249-4E6F-B0C4-E0138D191B5F}"/>
              </a:ext>
            </a:extLst>
          </p:cNvPr>
          <p:cNvSpPr txBox="1"/>
          <p:nvPr/>
        </p:nvSpPr>
        <p:spPr>
          <a:xfrm flipH="1">
            <a:off x="5492941" y="1950000"/>
            <a:ext cx="1688943" cy="461665"/>
          </a:xfrm>
          <a:prstGeom prst="homePlate">
            <a:avLst/>
          </a:prstGeom>
          <a:solidFill>
            <a:schemeClr val="accent6">
              <a:lumMod val="40000"/>
              <a:lumOff val="60000"/>
            </a:schemeClr>
          </a:solidFill>
        </p:spPr>
        <p:txBody>
          <a:bodyPr wrap="square" rtlCol="0">
            <a:spAutoFit/>
          </a:bodyPr>
          <a:lstStyle/>
          <a:p>
            <a:pPr algn="ctr"/>
            <a:r>
              <a:rPr lang="ru-RU" sz="2400" b="1" dirty="0">
                <a:latin typeface="Arial Narrow" panose="020B0606020202030204" pitchFamily="34" charset="0"/>
              </a:rPr>
              <a:t>11%</a:t>
            </a:r>
          </a:p>
        </p:txBody>
      </p:sp>
    </p:spTree>
    <p:extLst>
      <p:ext uri="{BB962C8B-B14F-4D97-AF65-F5344CB8AC3E}">
        <p14:creationId xmlns:p14="http://schemas.microsoft.com/office/powerpoint/2010/main" val="28311362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heel(1)">
                                      <p:cBhvr>
                                        <p:cTn id="7" dur="1000"/>
                                        <p:tgtEl>
                                          <p:spTgt spid="5">
                                            <p:graphicEl>
                                              <a:chart seriesIdx="0" categoryIdx="-4" bldStep="series"/>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3F3B64-5DA0-4A10-BFBC-DA90782AB4A2}"/>
              </a:ext>
            </a:extLst>
          </p:cNvPr>
          <p:cNvSpPr txBox="1"/>
          <p:nvPr/>
        </p:nvSpPr>
        <p:spPr>
          <a:xfrm>
            <a:off x="1002323" y="585124"/>
            <a:ext cx="5318090" cy="5687752"/>
          </a:xfrm>
          <a:prstGeom prst="rect">
            <a:avLst/>
          </a:prstGeom>
          <a:ln w="28575">
            <a:solidFill>
              <a:schemeClr val="tx2"/>
            </a:solidFill>
          </a:ln>
        </p:spPr>
        <p:style>
          <a:lnRef idx="2">
            <a:schemeClr val="accent4"/>
          </a:lnRef>
          <a:fillRef idx="1">
            <a:schemeClr val="lt1"/>
          </a:fillRef>
          <a:effectRef idx="0">
            <a:schemeClr val="accent4"/>
          </a:effectRef>
          <a:fontRef idx="minor">
            <a:schemeClr val="dk1"/>
          </a:fontRef>
        </p:style>
        <p:txBody>
          <a:bodyPr wrap="square" anchor="ctr">
            <a:noAutofit/>
          </a:bodyPr>
          <a:lstStyle/>
          <a:p>
            <a:pPr algn="ctr"/>
            <a:endParaRPr lang="ru-RU" sz="2000" dirty="0">
              <a:latin typeface="Arial Narrow" panose="020B0606020202030204" pitchFamily="34" charset="0"/>
            </a:endParaRPr>
          </a:p>
          <a:p>
            <a:pPr algn="ctr"/>
            <a:endParaRPr lang="ru-RU" sz="2000" dirty="0">
              <a:latin typeface="Arial Narrow" panose="020B0606020202030204" pitchFamily="34" charset="0"/>
            </a:endParaRPr>
          </a:p>
          <a:p>
            <a:pPr algn="ctr"/>
            <a:endParaRPr lang="ru-RU" sz="2000" dirty="0">
              <a:latin typeface="Arial Narrow" panose="020B0606020202030204" pitchFamily="34" charset="0"/>
            </a:endParaRPr>
          </a:p>
          <a:p>
            <a:pPr algn="ctr"/>
            <a:endParaRPr lang="ru-RU" sz="2000" dirty="0">
              <a:latin typeface="Arial Narrow" panose="020B0606020202030204" pitchFamily="34" charset="0"/>
            </a:endParaRPr>
          </a:p>
          <a:p>
            <a:pPr algn="ctr"/>
            <a:r>
              <a:rPr lang="ru-RU" sz="2000" b="1" dirty="0">
                <a:solidFill>
                  <a:schemeClr val="tx2"/>
                </a:solidFill>
                <a:latin typeface="Arial Narrow" panose="020B0606020202030204" pitchFamily="34" charset="0"/>
              </a:rPr>
              <a:t>Постановление </a:t>
            </a:r>
            <a:br>
              <a:rPr lang="ru-RU" sz="2000" b="1" dirty="0">
                <a:solidFill>
                  <a:schemeClr val="tx2"/>
                </a:solidFill>
                <a:latin typeface="Arial Narrow" panose="020B0606020202030204" pitchFamily="34" charset="0"/>
              </a:rPr>
            </a:br>
            <a:r>
              <a:rPr lang="ru-RU" sz="2000" b="1" dirty="0">
                <a:solidFill>
                  <a:schemeClr val="tx2"/>
                </a:solidFill>
                <a:latin typeface="Arial Narrow" panose="020B0606020202030204" pitchFamily="34" charset="0"/>
              </a:rPr>
              <a:t>Правительства Российской Федерации </a:t>
            </a:r>
            <a:br>
              <a:rPr lang="ru-RU" sz="2000" b="1" dirty="0">
                <a:solidFill>
                  <a:schemeClr val="tx2"/>
                </a:solidFill>
                <a:latin typeface="Arial Narrow" panose="020B0606020202030204" pitchFamily="34" charset="0"/>
              </a:rPr>
            </a:br>
            <a:r>
              <a:rPr lang="ru-RU" sz="2000" b="1" dirty="0">
                <a:solidFill>
                  <a:schemeClr val="tx2"/>
                </a:solidFill>
                <a:latin typeface="Arial Narrow" panose="020B0606020202030204" pitchFamily="34" charset="0"/>
              </a:rPr>
              <a:t>от 19.10.2020 № 1704 </a:t>
            </a:r>
          </a:p>
          <a:p>
            <a:pPr algn="ctr"/>
            <a:endParaRPr lang="ru-RU" sz="2000" dirty="0">
              <a:latin typeface="Arial Narrow" panose="020B0606020202030204" pitchFamily="34" charset="0"/>
            </a:endParaRPr>
          </a:p>
          <a:p>
            <a:pPr algn="ctr"/>
            <a:r>
              <a:rPr lang="ru-RU" sz="2000" dirty="0">
                <a:solidFill>
                  <a:schemeClr val="tx1">
                    <a:lumMod val="75000"/>
                    <a:lumOff val="25000"/>
                  </a:schemeClr>
                </a:solidFill>
                <a:latin typeface="Arial Narrow" panose="020B0606020202030204" pitchFamily="34" charset="0"/>
              </a:rPr>
              <a:t>«Об утверждении Правил определения новых инвестиционных проектов, в целях реализации которых средства бюджета субъекта Российской Федерации, высвобождаемые в результате снижения объема погашения задолженности субъекта Российской Федерации перед Российской Федерацией по бюджетным кредитам, подлежат направлению на осуществление субъектом Российской Федерации бюджетных инвестиций в объекты инфраструктуры»</a:t>
            </a:r>
          </a:p>
        </p:txBody>
      </p:sp>
      <p:pic>
        <p:nvPicPr>
          <p:cNvPr id="2050" name="Picture 2">
            <a:extLst>
              <a:ext uri="{FF2B5EF4-FFF2-40B4-BE49-F238E27FC236}">
                <a16:creationId xmlns:a16="http://schemas.microsoft.com/office/drawing/2014/main" id="{AC4D3817-0A66-4F16-BCB8-DC7CD6FEC69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198019" y="770634"/>
            <a:ext cx="926698" cy="11007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F0255A4-672D-41FF-BCB6-543F8B94EC21}"/>
              </a:ext>
            </a:extLst>
          </p:cNvPr>
          <p:cNvSpPr txBox="1"/>
          <p:nvPr/>
        </p:nvSpPr>
        <p:spPr>
          <a:xfrm>
            <a:off x="6580833" y="585124"/>
            <a:ext cx="5318090" cy="5687752"/>
          </a:xfrm>
          <a:prstGeom prst="rect">
            <a:avLst/>
          </a:prstGeom>
          <a:ln w="28575">
            <a:solidFill>
              <a:schemeClr val="tx2"/>
            </a:solidFill>
          </a:ln>
        </p:spPr>
        <p:style>
          <a:lnRef idx="2">
            <a:schemeClr val="accent4"/>
          </a:lnRef>
          <a:fillRef idx="1">
            <a:schemeClr val="lt1"/>
          </a:fillRef>
          <a:effectRef idx="0">
            <a:schemeClr val="accent4"/>
          </a:effectRef>
          <a:fontRef idx="minor">
            <a:schemeClr val="dk1"/>
          </a:fontRef>
        </p:style>
        <p:txBody>
          <a:bodyPr wrap="square" anchor="ctr">
            <a:noAutofit/>
          </a:bodyPr>
          <a:lstStyle/>
          <a:p>
            <a:pPr algn="ctr"/>
            <a:endParaRPr lang="ru-RU" sz="2000" dirty="0">
              <a:latin typeface="Arial Narrow" panose="020B0606020202030204" pitchFamily="34" charset="0"/>
            </a:endParaRPr>
          </a:p>
          <a:p>
            <a:pPr algn="ctr"/>
            <a:endParaRPr lang="ru-RU" sz="2000" dirty="0">
              <a:latin typeface="Arial Narrow" panose="020B0606020202030204" pitchFamily="34" charset="0"/>
            </a:endParaRPr>
          </a:p>
          <a:p>
            <a:pPr algn="ctr"/>
            <a:endParaRPr lang="ru-RU" sz="2000" dirty="0">
              <a:latin typeface="Arial Narrow" panose="020B0606020202030204" pitchFamily="34" charset="0"/>
            </a:endParaRPr>
          </a:p>
          <a:p>
            <a:pPr algn="ctr"/>
            <a:endParaRPr lang="ru-RU" sz="2000" dirty="0">
              <a:latin typeface="Arial Narrow" panose="020B0606020202030204" pitchFamily="34" charset="0"/>
            </a:endParaRPr>
          </a:p>
          <a:p>
            <a:pPr algn="ctr"/>
            <a:r>
              <a:rPr lang="ru-RU" sz="2000" b="1" dirty="0">
                <a:solidFill>
                  <a:schemeClr val="tx2"/>
                </a:solidFill>
                <a:latin typeface="Arial Narrow" panose="020B0606020202030204" pitchFamily="34" charset="0"/>
              </a:rPr>
              <a:t>Постановление </a:t>
            </a:r>
            <a:br>
              <a:rPr lang="ru-RU" sz="2000" b="1" dirty="0">
                <a:solidFill>
                  <a:schemeClr val="tx2"/>
                </a:solidFill>
                <a:latin typeface="Arial Narrow" panose="020B0606020202030204" pitchFamily="34" charset="0"/>
              </a:rPr>
            </a:br>
            <a:r>
              <a:rPr lang="ru-RU" sz="2000" b="1" dirty="0">
                <a:solidFill>
                  <a:schemeClr val="tx2"/>
                </a:solidFill>
                <a:latin typeface="Arial Narrow" panose="020B0606020202030204" pitchFamily="34" charset="0"/>
              </a:rPr>
              <a:t>Правительства Российской Федерации </a:t>
            </a:r>
            <a:br>
              <a:rPr lang="ru-RU" sz="2000" b="1" dirty="0">
                <a:solidFill>
                  <a:schemeClr val="tx2"/>
                </a:solidFill>
                <a:latin typeface="Arial Narrow" panose="020B0606020202030204" pitchFamily="34" charset="0"/>
              </a:rPr>
            </a:br>
            <a:r>
              <a:rPr lang="ru-RU" sz="2000" b="1" dirty="0">
                <a:solidFill>
                  <a:schemeClr val="tx2"/>
                </a:solidFill>
                <a:latin typeface="Arial Narrow" panose="020B0606020202030204" pitchFamily="34" charset="0"/>
              </a:rPr>
              <a:t>от 19.10.2020 № 1705</a:t>
            </a:r>
          </a:p>
          <a:p>
            <a:pPr algn="ctr"/>
            <a:endParaRPr lang="ru-RU" sz="2000" dirty="0">
              <a:latin typeface="Arial Narrow" panose="020B0606020202030204" pitchFamily="34" charset="0"/>
            </a:endParaRPr>
          </a:p>
          <a:p>
            <a:pPr algn="ctr"/>
            <a:r>
              <a:rPr lang="ru-RU" sz="2000" dirty="0">
                <a:solidFill>
                  <a:schemeClr val="tx1">
                    <a:lumMod val="75000"/>
                    <a:lumOff val="25000"/>
                  </a:schemeClr>
                </a:solidFill>
                <a:latin typeface="Arial Narrow" panose="020B0606020202030204" pitchFamily="34" charset="0"/>
              </a:rPr>
              <a:t>«Об утверждении Правил списания задолженности субъекта Российской Федерации перед Российской Федерацией по бюджетным кредитам и перечня подлежащих зачислению в федеральный бюджет налоговых доходов от реализации новых инвестиционных проектов, в объеме фактического поступления которых Правительство Российской Федерации вправе списать задолженность субъектов Российской Федерации </a:t>
            </a:r>
            <a:br>
              <a:rPr lang="ru-RU" sz="2000" dirty="0">
                <a:solidFill>
                  <a:schemeClr val="tx1">
                    <a:lumMod val="75000"/>
                    <a:lumOff val="25000"/>
                  </a:schemeClr>
                </a:solidFill>
                <a:latin typeface="Arial Narrow" panose="020B0606020202030204" pitchFamily="34" charset="0"/>
              </a:rPr>
            </a:br>
            <a:r>
              <a:rPr lang="ru-RU" sz="2000" dirty="0">
                <a:solidFill>
                  <a:schemeClr val="tx1">
                    <a:lumMod val="75000"/>
                    <a:lumOff val="25000"/>
                  </a:schemeClr>
                </a:solidFill>
                <a:latin typeface="Arial Narrow" panose="020B0606020202030204" pitchFamily="34" charset="0"/>
              </a:rPr>
              <a:t>по бюджетным кредитам»</a:t>
            </a:r>
          </a:p>
        </p:txBody>
      </p:sp>
      <p:pic>
        <p:nvPicPr>
          <p:cNvPr id="7" name="Picture 2">
            <a:extLst>
              <a:ext uri="{FF2B5EF4-FFF2-40B4-BE49-F238E27FC236}">
                <a16:creationId xmlns:a16="http://schemas.microsoft.com/office/drawing/2014/main" id="{A30D40F9-7DAF-4092-B751-4A9608593B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776529" y="770634"/>
            <a:ext cx="926698" cy="1100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9892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294D7FEF-2DA7-4057-9A17-19C4A8172424}"/>
              </a:ext>
            </a:extLst>
          </p:cNvPr>
          <p:cNvSpPr/>
          <p:nvPr/>
        </p:nvSpPr>
        <p:spPr>
          <a:xfrm>
            <a:off x="805628" y="462224"/>
            <a:ext cx="11232299" cy="6245050"/>
          </a:xfrm>
          <a:prstGeom prst="rect">
            <a:avLst/>
          </a:prstGeom>
          <a:solidFill>
            <a:srgbClr val="7F6000"/>
          </a:solidFill>
          <a:ln w="63500" cap="sq" cmpd="thickThin">
            <a:noFill/>
            <a:prstDash val="sysDash"/>
            <a:bevel/>
          </a:ln>
        </p:spPr>
        <p:txBody>
          <a:bodyPr wrap="square" lIns="180000" tIns="0" rIns="180000" bIns="0" anchor="ctr">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ru-RU" sz="2400" i="1" dirty="0">
                <a:solidFill>
                  <a:schemeClr val="bg1"/>
                </a:solidFill>
                <a:latin typeface="Arial Narrow" panose="020B0606020202030204" pitchFamily="34" charset="0"/>
                <a:ea typeface="Times New Roman" panose="02020603050405020304" pitchFamily="18" charset="0"/>
              </a:rPr>
              <a:t>Также в соответствии с планом мероприятий продолжается работа по формированию бюджета на очередные три года. </a:t>
            </a:r>
          </a:p>
          <a:p>
            <a:pPr algn="just">
              <a:spcAft>
                <a:spcPts val="0"/>
              </a:spcAft>
            </a:pPr>
            <a:endParaRPr lang="ru-RU" sz="2400" i="1" dirty="0">
              <a:solidFill>
                <a:schemeClr val="bg1"/>
              </a:solidFill>
              <a:latin typeface="Arial Narrow" panose="020B0606020202030204" pitchFamily="34" charset="0"/>
              <a:ea typeface="Times New Roman" panose="02020603050405020304" pitchFamily="18" charset="0"/>
            </a:endParaRPr>
          </a:p>
          <a:p>
            <a:pPr algn="just">
              <a:spcAft>
                <a:spcPts val="0"/>
              </a:spcAft>
            </a:pPr>
            <a:r>
              <a:rPr lang="ru-RU" sz="2400" i="1" dirty="0">
                <a:solidFill>
                  <a:schemeClr val="bg1"/>
                </a:solidFill>
                <a:latin typeface="Arial Narrow" panose="020B0606020202030204" pitchFamily="34" charset="0"/>
                <a:ea typeface="Times New Roman" panose="02020603050405020304" pitchFamily="18" charset="0"/>
              </a:rPr>
              <a:t>В настоящее время нами проведена работа по принятию республиканских законов в части пролонгации отдельных льгот по налогу на имущество организаций и упрощенной системе налогообложения. Муниципальным образованиям также при необходимости рассмотреть вопросы изменения ставок и льгот по местным налогам.</a:t>
            </a:r>
          </a:p>
          <a:p>
            <a:pPr algn="just">
              <a:spcAft>
                <a:spcPts val="0"/>
              </a:spcAft>
            </a:pPr>
            <a:endParaRPr lang="ru-RU" sz="2400" i="1" dirty="0">
              <a:solidFill>
                <a:schemeClr val="bg1"/>
              </a:solidFill>
              <a:latin typeface="Arial Narrow" panose="020B0606020202030204" pitchFamily="34" charset="0"/>
              <a:ea typeface="Times New Roman" panose="02020603050405020304" pitchFamily="18" charset="0"/>
            </a:endParaRPr>
          </a:p>
          <a:p>
            <a:pPr algn="just">
              <a:spcAft>
                <a:spcPts val="0"/>
              </a:spcAft>
            </a:pPr>
            <a:r>
              <a:rPr lang="ru-RU" sz="2400" i="1" dirty="0">
                <a:solidFill>
                  <a:schemeClr val="bg1"/>
                </a:solidFill>
                <a:latin typeface="Arial Narrow" panose="020B0606020202030204" pitchFamily="34" charset="0"/>
                <a:ea typeface="Times New Roman" panose="02020603050405020304" pitchFamily="18" charset="0"/>
              </a:rPr>
              <a:t>В республиканские министерства и ведомства, муниципальные образования направлены индексы – дефляторы для расчета бюджетных показателей на 2022-24 годы в соответствии с графиком подготовки и рассмотрения проектов законов, документов и необходимых материалов.</a:t>
            </a:r>
          </a:p>
          <a:p>
            <a:pPr algn="just">
              <a:spcAft>
                <a:spcPts val="0"/>
              </a:spcAft>
            </a:pPr>
            <a:r>
              <a:rPr lang="ru-RU" sz="2400" i="1" dirty="0">
                <a:solidFill>
                  <a:schemeClr val="bg1"/>
                </a:solidFill>
                <a:latin typeface="Arial Narrow" panose="020B0606020202030204" pitchFamily="34" charset="0"/>
                <a:ea typeface="Times New Roman" panose="02020603050405020304" pitchFamily="18" charset="0"/>
              </a:rPr>
              <a:t>Министерством экономики завершены расчеты основных макроэкономических показателей в целом по республике и в настоящее время разрабатываются в разрезе каждого муниципального района, городского округа. На этой основе будут проведены расчеты доходной и расходной частей консолидированного бюджета и каждого бюджета муниципального образования.</a:t>
            </a:r>
          </a:p>
        </p:txBody>
      </p:sp>
    </p:spTree>
    <p:extLst>
      <p:ext uri="{BB962C8B-B14F-4D97-AF65-F5344CB8AC3E}">
        <p14:creationId xmlns:p14="http://schemas.microsoft.com/office/powerpoint/2010/main" val="6501577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294D7FEF-2DA7-4057-9A17-19C4A8172424}"/>
              </a:ext>
            </a:extLst>
          </p:cNvPr>
          <p:cNvSpPr/>
          <p:nvPr/>
        </p:nvSpPr>
        <p:spPr>
          <a:xfrm>
            <a:off x="805628" y="703385"/>
            <a:ext cx="11232299" cy="5707464"/>
          </a:xfrm>
          <a:prstGeom prst="rect">
            <a:avLst/>
          </a:prstGeom>
          <a:solidFill>
            <a:srgbClr val="7F6000"/>
          </a:solidFill>
          <a:ln w="63500" cap="sq" cmpd="thickThin">
            <a:noFill/>
            <a:prstDash val="sysDash"/>
            <a:bevel/>
          </a:ln>
        </p:spPr>
        <p:txBody>
          <a:bodyPr wrap="square" lIns="180000" tIns="0" rIns="180000" bIns="0" anchor="ctr">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ru-RU" sz="2400" i="1" dirty="0">
                <a:solidFill>
                  <a:schemeClr val="bg1"/>
                </a:solidFill>
                <a:latin typeface="Arial Narrow" panose="020B0606020202030204" pitchFamily="34" charset="0"/>
                <a:ea typeface="Times New Roman" panose="02020603050405020304" pitchFamily="18" charset="0"/>
              </a:rPr>
              <a:t>Следующий шаг – совместное рассмотрение смет расходов республиканских министерств и ведомств, бюджетов районов и городов. Обобщенные предложения республиканских органов, муниципальных образований, а также показатели по «новой сети» бюджетных учреждений, изменения федерального законодательства и реализация поручений Президента и Правительства нашей республики позволит нам полностью сформировать свод доходов и расходов бюджетов всех уровней.</a:t>
            </a:r>
          </a:p>
          <a:p>
            <a:pPr algn="just">
              <a:spcAft>
                <a:spcPts val="0"/>
              </a:spcAft>
            </a:pPr>
            <a:endParaRPr lang="ru-RU" sz="2400" i="1" dirty="0">
              <a:solidFill>
                <a:schemeClr val="bg1"/>
              </a:solidFill>
              <a:latin typeface="Arial Narrow" panose="020B0606020202030204" pitchFamily="34" charset="0"/>
              <a:ea typeface="Times New Roman" panose="02020603050405020304" pitchFamily="18" charset="0"/>
            </a:endParaRPr>
          </a:p>
          <a:p>
            <a:pPr algn="just">
              <a:spcAft>
                <a:spcPts val="0"/>
              </a:spcAft>
            </a:pPr>
            <a:r>
              <a:rPr lang="ru-RU" sz="2400" i="1" dirty="0">
                <a:solidFill>
                  <a:schemeClr val="bg1"/>
                </a:solidFill>
                <a:latin typeface="Arial Narrow" panose="020B0606020202030204" pitchFamily="34" charset="0"/>
                <a:ea typeface="Times New Roman" panose="02020603050405020304" pitchFamily="18" charset="0"/>
              </a:rPr>
              <a:t>Одновременно необходимо серьезное внимание уделить выполнению графика разработки нормативных правовых актов Республики Татарстан об утверждении нормативных затрат для расчета финансового обеспечения выполнения государственного, муниципального задания государственными, муниципальными учреждениями на 2022 год. В разработке нормативных актов участвуют </a:t>
            </a:r>
            <a:br>
              <a:rPr lang="ru-RU" sz="2400" i="1" dirty="0">
                <a:solidFill>
                  <a:schemeClr val="bg1"/>
                </a:solidFill>
                <a:latin typeface="Arial Narrow" panose="020B0606020202030204" pitchFamily="34" charset="0"/>
                <a:ea typeface="Times New Roman" panose="02020603050405020304" pitchFamily="18" charset="0"/>
              </a:rPr>
            </a:br>
            <a:r>
              <a:rPr lang="ru-RU" sz="2400" i="1" dirty="0">
                <a:solidFill>
                  <a:schemeClr val="bg1"/>
                </a:solidFill>
                <a:latin typeface="Arial Narrow" panose="020B0606020202030204" pitchFamily="34" charset="0"/>
                <a:ea typeface="Times New Roman" panose="02020603050405020304" pitchFamily="18" charset="0"/>
              </a:rPr>
              <a:t>11 министерств и ведомств. В результате будут приняты более 40-ка нормативных актов, которые станут основой расчетов расходной части бюджетов всех уровней.</a:t>
            </a:r>
          </a:p>
        </p:txBody>
      </p:sp>
    </p:spTree>
    <p:extLst>
      <p:ext uri="{BB962C8B-B14F-4D97-AF65-F5344CB8AC3E}">
        <p14:creationId xmlns:p14="http://schemas.microsoft.com/office/powerpoint/2010/main" val="25699466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4"/>
          </p:nvPr>
        </p:nvSpPr>
        <p:spPr>
          <a:xfrm>
            <a:off x="798768" y="0"/>
            <a:ext cx="10923840" cy="458200"/>
          </a:xfrm>
        </p:spPr>
        <p:txBody>
          <a:bodyPr>
            <a:noAutofit/>
          </a:bodyPr>
          <a:lstStyle/>
          <a:p>
            <a:pPr marL="0" indent="0" algn="ctr">
              <a:buNone/>
            </a:pPr>
            <a:r>
              <a:rPr lang="ru-RU" sz="1900" b="1" dirty="0">
                <a:latin typeface="Arial Narrow" panose="020B0606020202030204" pitchFamily="34" charset="0"/>
              </a:rPr>
              <a:t>Перечень нормативных правовых актов по вопросам нормативов финансового обеспечения на 2022 год</a:t>
            </a:r>
          </a:p>
        </p:txBody>
      </p:sp>
      <p:graphicFrame>
        <p:nvGraphicFramePr>
          <p:cNvPr id="15" name="Таблица 14">
            <a:extLst>
              <a:ext uri="{FF2B5EF4-FFF2-40B4-BE49-F238E27FC236}">
                <a16:creationId xmlns:a16="http://schemas.microsoft.com/office/drawing/2014/main" id="{BA95EF8A-D941-4ADC-BD8C-71195AF495D8}"/>
              </a:ext>
            </a:extLst>
          </p:cNvPr>
          <p:cNvGraphicFramePr>
            <a:graphicFrameLocks noGrp="1"/>
          </p:cNvGraphicFramePr>
          <p:nvPr>
            <p:extLst>
              <p:ext uri="{D42A27DB-BD31-4B8C-83A1-F6EECF244321}">
                <p14:modId xmlns:p14="http://schemas.microsoft.com/office/powerpoint/2010/main" val="3462996649"/>
              </p:ext>
            </p:extLst>
          </p:nvPr>
        </p:nvGraphicFramePr>
        <p:xfrm>
          <a:off x="798768" y="531532"/>
          <a:ext cx="11271312" cy="6180165"/>
        </p:xfrm>
        <a:graphic>
          <a:graphicData uri="http://schemas.openxmlformats.org/drawingml/2006/table">
            <a:tbl>
              <a:tblPr>
                <a:tableStyleId>{5C22544A-7EE6-4342-B048-85BDC9FD1C3A}</a:tableStyleId>
              </a:tblPr>
              <a:tblGrid>
                <a:gridCol w="10459854">
                  <a:extLst>
                    <a:ext uri="{9D8B030D-6E8A-4147-A177-3AD203B41FA5}">
                      <a16:colId xmlns:a16="http://schemas.microsoft.com/office/drawing/2014/main" val="1732903741"/>
                    </a:ext>
                  </a:extLst>
                </a:gridCol>
                <a:gridCol w="811458">
                  <a:extLst>
                    <a:ext uri="{9D8B030D-6E8A-4147-A177-3AD203B41FA5}">
                      <a16:colId xmlns:a16="http://schemas.microsoft.com/office/drawing/2014/main" val="106392983"/>
                    </a:ext>
                  </a:extLst>
                </a:gridCol>
              </a:tblGrid>
              <a:tr h="630309">
                <a:tc>
                  <a:txBody>
                    <a:bodyPr/>
                    <a:lstStyle/>
                    <a:p>
                      <a:pPr algn="ctr" fontAlgn="b"/>
                      <a:r>
                        <a:rPr lang="ru-RU" sz="1600" b="1" u="none" strike="noStrike" dirty="0">
                          <a:solidFill>
                            <a:schemeClr val="bg1"/>
                          </a:solidFill>
                          <a:effectLst/>
                          <a:latin typeface="Arial Narrow" panose="020B0606020202030204" pitchFamily="34" charset="0"/>
                        </a:rPr>
                        <a:t>НПА</a:t>
                      </a:r>
                      <a:endParaRPr lang="ru-RU" sz="1600" b="1" i="0" u="none" strike="noStrike" dirty="0">
                        <a:solidFill>
                          <a:schemeClr val="bg1"/>
                        </a:solidFill>
                        <a:effectLst/>
                        <a:latin typeface="Arial Narrow" panose="020B0606020202030204" pitchFamily="34" charset="0"/>
                      </a:endParaRP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a:txBody>
                    <a:bodyPr/>
                    <a:lstStyle/>
                    <a:p>
                      <a:pPr algn="ctr" fontAlgn="b">
                        <a:lnSpc>
                          <a:spcPts val="1600"/>
                        </a:lnSpc>
                      </a:pPr>
                      <a:r>
                        <a:rPr lang="ru-RU" sz="1400" b="1" u="none" strike="noStrike" dirty="0">
                          <a:solidFill>
                            <a:schemeClr val="bg1"/>
                          </a:solidFill>
                          <a:effectLst/>
                          <a:latin typeface="Arial Narrow" panose="020B0606020202030204" pitchFamily="34" charset="0"/>
                        </a:rPr>
                        <a:t>Срок внесения в КМ РТ</a:t>
                      </a:r>
                      <a:endParaRPr lang="ru-RU" sz="1400" b="1" i="0" u="none" strike="noStrike" dirty="0">
                        <a:solidFill>
                          <a:schemeClr val="bg1"/>
                        </a:solidFill>
                        <a:effectLst/>
                        <a:latin typeface="Arial Narrow" panose="020B0606020202030204" pitchFamily="34" charset="0"/>
                      </a:endParaRP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extLst>
                  <a:ext uri="{0D108BD9-81ED-4DB2-BD59-A6C34878D82A}">
                    <a16:rowId xmlns:a16="http://schemas.microsoft.com/office/drawing/2014/main" val="813463604"/>
                  </a:ext>
                </a:extLst>
              </a:tr>
              <a:tr h="252979">
                <a:tc gridSpan="2">
                  <a:txBody>
                    <a:bodyPr/>
                    <a:lstStyle/>
                    <a:p>
                      <a:pPr algn="ctr" fontAlgn="b"/>
                      <a:r>
                        <a:rPr lang="ru-RU" sz="1600" b="1" u="none" strike="noStrike" dirty="0">
                          <a:solidFill>
                            <a:schemeClr val="bg1"/>
                          </a:solidFill>
                          <a:effectLst/>
                          <a:latin typeface="Arial Narrow" panose="020B0606020202030204" pitchFamily="34" charset="0"/>
                        </a:rPr>
                        <a:t>Министерство образования и науки Республики Татарстан</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6"/>
                    </a:solidFill>
                  </a:tcPr>
                </a:tc>
                <a:tc hMerge="1">
                  <a:txBody>
                    <a:bodyPr/>
                    <a:lstStyle/>
                    <a:p>
                      <a:pPr algn="l" fontAlgn="b"/>
                      <a:r>
                        <a:rPr lang="ru-RU" sz="1600" u="none" strike="noStrike" dirty="0">
                          <a:effectLst/>
                          <a:latin typeface="Arial Narrow" panose="020B0606020202030204" pitchFamily="34" charset="0"/>
                        </a:rPr>
                        <a:t> </a:t>
                      </a:r>
                      <a:endParaRPr lang="ru-RU" sz="1600" b="0" i="0" u="none" strike="noStrike" dirty="0">
                        <a:solidFill>
                          <a:srgbClr val="000000"/>
                        </a:solidFill>
                        <a:effectLst/>
                        <a:latin typeface="Arial Narrow" panose="020B0606020202030204" pitchFamily="34" charset="0"/>
                      </a:endParaRPr>
                    </a:p>
                  </a:txBody>
                  <a:tcPr marL="36000" marR="36000" marT="1383" marB="0" anchor="b"/>
                </a:tc>
                <a:extLst>
                  <a:ext uri="{0D108BD9-81ED-4DB2-BD59-A6C34878D82A}">
                    <a16:rowId xmlns:a16="http://schemas.microsoft.com/office/drawing/2014/main" val="1926282532"/>
                  </a:ext>
                </a:extLst>
              </a:tr>
              <a:tr h="252979">
                <a:tc gridSpan="2">
                  <a:txBody>
                    <a:bodyPr/>
                    <a:lstStyle/>
                    <a:p>
                      <a:pPr algn="ctr" fontAlgn="b"/>
                      <a:r>
                        <a:rPr lang="ru-RU" sz="1600" b="1" i="1" u="none" strike="noStrike" dirty="0">
                          <a:effectLst/>
                          <a:latin typeface="Arial Narrow" panose="020B0606020202030204" pitchFamily="34" charset="0"/>
                        </a:rPr>
                        <a:t>Законы Республики Татарстан</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hMerge="1">
                  <a:txBody>
                    <a:bodyPr/>
                    <a:lstStyle/>
                    <a:p>
                      <a:pPr algn="l" fontAlgn="b"/>
                      <a:r>
                        <a:rPr lang="ru-RU" sz="1600" u="none" strike="noStrike" dirty="0">
                          <a:effectLst/>
                          <a:latin typeface="Arial Narrow" panose="020B0606020202030204" pitchFamily="34" charset="0"/>
                        </a:rPr>
                        <a:t> </a:t>
                      </a:r>
                      <a:endParaRPr lang="ru-RU" sz="1600" b="0" i="0" u="none" strike="noStrike" dirty="0">
                        <a:solidFill>
                          <a:srgbClr val="000000"/>
                        </a:solidFill>
                        <a:effectLst/>
                        <a:latin typeface="Arial Narrow" panose="020B0606020202030204" pitchFamily="34" charset="0"/>
                      </a:endParaRPr>
                    </a:p>
                  </a:txBody>
                  <a:tcPr marL="36000" marR="36000" marT="1383" marB="0" anchor="b"/>
                </a:tc>
                <a:extLst>
                  <a:ext uri="{0D108BD9-81ED-4DB2-BD59-A6C34878D82A}">
                    <a16:rowId xmlns:a16="http://schemas.microsoft.com/office/drawing/2014/main" val="1782166437"/>
                  </a:ext>
                </a:extLst>
              </a:tr>
              <a:tr h="630309">
                <a:tc>
                  <a:txBody>
                    <a:bodyPr/>
                    <a:lstStyle/>
                    <a:p>
                      <a:pPr algn="l" fontAlgn="b">
                        <a:lnSpc>
                          <a:spcPts val="1600"/>
                        </a:lnSpc>
                      </a:pPr>
                      <a:r>
                        <a:rPr lang="ru-RU" sz="1400" u="none" strike="noStrike" dirty="0">
                          <a:effectLst/>
                          <a:latin typeface="Arial Narrow" panose="020B0606020202030204" pitchFamily="34" charset="0"/>
                        </a:rPr>
                        <a:t>Закон Республики Татарстан "Об утверждении нормативов финансового обеспечения государственных гарантий реализации прав на получение общедоступного и бесплатного начального общего, основного общего, среднего общего образования, а также дополнительного образования в общеобразовательных организациях и профессиональных образовательных организациях в Республике Татарстан на 2022 год"</a:t>
                      </a:r>
                      <a:endParaRPr lang="ru-RU" sz="1400" b="0" i="0" u="none" strike="noStrike" dirty="0">
                        <a:solidFill>
                          <a:srgbClr val="000000"/>
                        </a:solidFill>
                        <a:effectLst/>
                        <a:latin typeface="Arial Narrow" panose="020B0606020202030204" pitchFamily="34" charset="0"/>
                      </a:endParaRP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ctr" fontAlgn="b"/>
                      <a:r>
                        <a:rPr lang="ru-RU" sz="1400" u="none" strike="noStrike" kern="1200" dirty="0">
                          <a:solidFill>
                            <a:schemeClr val="dk1"/>
                          </a:solidFill>
                          <a:effectLst/>
                          <a:latin typeface="Arial Narrow" panose="020B0606020202030204" pitchFamily="34" charset="0"/>
                          <a:ea typeface="+mn-ea"/>
                          <a:cs typeface="+mn-cs"/>
                        </a:rPr>
                        <a:t>10.09.2021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43780078"/>
                  </a:ext>
                </a:extLst>
              </a:tr>
              <a:tr h="630309">
                <a:tc>
                  <a:txBody>
                    <a:bodyPr/>
                    <a:lstStyle/>
                    <a:p>
                      <a:pPr marL="0" algn="l" defTabSz="914400" rtl="0" eaLnBrk="1" fontAlgn="b" latinLnBrk="0" hangingPunct="1">
                        <a:lnSpc>
                          <a:spcPts val="1600"/>
                        </a:lnSpc>
                      </a:pPr>
                      <a:r>
                        <a:rPr lang="ru-RU" sz="1400" u="none" strike="noStrike" kern="1200" dirty="0">
                          <a:solidFill>
                            <a:schemeClr val="dk1"/>
                          </a:solidFill>
                          <a:effectLst/>
                          <a:latin typeface="Arial Narrow" panose="020B0606020202030204" pitchFamily="34" charset="0"/>
                          <a:ea typeface="+mn-ea"/>
                          <a:cs typeface="+mn-cs"/>
                        </a:rPr>
                        <a:t>Закон Республики Татарстан "Об утверждении нормативов финансового обеспечения государственных гарантий реализации прав на получение общедоступного и бесплатного дошкольного образования в муниципальных образовательных организациях, реализующих образовательные программы дошкольного образования, в Республике Татарстан на 2022 год"</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marL="0" algn="ctr" defTabSz="914400" rtl="0" eaLnBrk="1" fontAlgn="b" latinLnBrk="0" hangingPunct="1">
                        <a:lnSpc>
                          <a:spcPts val="1600"/>
                        </a:lnSpc>
                      </a:pPr>
                      <a:r>
                        <a:rPr lang="ru-RU" sz="1400" u="none" strike="noStrike" kern="1200" dirty="0">
                          <a:solidFill>
                            <a:schemeClr val="dk1"/>
                          </a:solidFill>
                          <a:effectLst/>
                          <a:latin typeface="Arial Narrow" panose="020B0606020202030204" pitchFamily="34" charset="0"/>
                          <a:ea typeface="+mn-ea"/>
                          <a:cs typeface="+mn-cs"/>
                        </a:rPr>
                        <a:t>10.09.2021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50875467"/>
                  </a:ext>
                </a:extLst>
              </a:tr>
              <a:tr h="211054">
                <a:tc gridSpan="2">
                  <a:txBody>
                    <a:bodyPr/>
                    <a:lstStyle/>
                    <a:p>
                      <a:pPr marL="0" algn="ctr" defTabSz="914400" rtl="0" eaLnBrk="1" fontAlgn="b" latinLnBrk="0" hangingPunct="1">
                        <a:lnSpc>
                          <a:spcPts val="1600"/>
                        </a:lnSpc>
                      </a:pPr>
                      <a:r>
                        <a:rPr lang="ru-RU" sz="1600" b="1" i="1" u="none" strike="noStrike" kern="1200" dirty="0">
                          <a:solidFill>
                            <a:schemeClr val="dk1"/>
                          </a:solidFill>
                          <a:effectLst/>
                          <a:latin typeface="Arial Narrow" panose="020B0606020202030204" pitchFamily="34" charset="0"/>
                          <a:ea typeface="+mn-ea"/>
                          <a:cs typeface="+mn-cs"/>
                        </a:rPr>
                        <a:t>Постановления Кабинета Министров Республики Татарстан </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hMerge="1">
                  <a:txBody>
                    <a:bodyPr/>
                    <a:lstStyle/>
                    <a:p>
                      <a:pPr algn="ctr" fontAlgn="b"/>
                      <a:r>
                        <a:rPr lang="ru-RU" sz="1400" u="none" strike="noStrike" dirty="0">
                          <a:effectLst/>
                          <a:latin typeface="Arial Narrow" panose="020B0606020202030204" pitchFamily="34" charset="0"/>
                        </a:rPr>
                        <a:t> </a:t>
                      </a:r>
                      <a:endParaRPr lang="ru-RU" sz="1400" b="0" i="0" u="none" strike="noStrike" dirty="0">
                        <a:solidFill>
                          <a:srgbClr val="000000"/>
                        </a:solidFill>
                        <a:effectLst/>
                        <a:latin typeface="Arial Narrow" panose="020B0606020202030204" pitchFamily="34" charset="0"/>
                      </a:endParaRPr>
                    </a:p>
                  </a:txBody>
                  <a:tcPr marL="36000" marR="36000" marT="1383" marB="0" anchor="ctr"/>
                </a:tc>
                <a:extLst>
                  <a:ext uri="{0D108BD9-81ED-4DB2-BD59-A6C34878D82A}">
                    <a16:rowId xmlns:a16="http://schemas.microsoft.com/office/drawing/2014/main" val="2540793075"/>
                  </a:ext>
                </a:extLst>
              </a:tr>
              <a:tr h="420681">
                <a:tc>
                  <a:txBody>
                    <a:bodyPr/>
                    <a:lstStyle/>
                    <a:p>
                      <a:pPr marL="0" algn="l" defTabSz="914400" rtl="0" eaLnBrk="1" fontAlgn="b" latinLnBrk="0" hangingPunct="1">
                        <a:lnSpc>
                          <a:spcPts val="1600"/>
                        </a:lnSpc>
                      </a:pPr>
                      <a:r>
                        <a:rPr lang="ru-RU" sz="1400" u="none" strike="noStrike" kern="1200" dirty="0">
                          <a:solidFill>
                            <a:schemeClr val="dk1"/>
                          </a:solidFill>
                          <a:effectLst/>
                          <a:latin typeface="Arial Narrow" panose="020B0606020202030204" pitchFamily="34" charset="0"/>
                          <a:ea typeface="+mn-ea"/>
                          <a:cs typeface="+mn-cs"/>
                        </a:rPr>
                        <a:t>Постановление Кабинета Министров РТ "Об утверждении нормативных затрат на оказание государственной услуги по содержанию детей в общеобразовательных организациях со специальным наименованием "кадетская школа", находящихся в ведении Республики Татарстан, на 2022 год"</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marL="0" algn="ctr" defTabSz="914400" rtl="0" eaLnBrk="1" fontAlgn="b" latinLnBrk="0" hangingPunct="1">
                        <a:lnSpc>
                          <a:spcPts val="1600"/>
                        </a:lnSpc>
                      </a:pPr>
                      <a:r>
                        <a:rPr lang="ru-RU" sz="1400" u="none" strike="noStrike" kern="1200" dirty="0">
                          <a:solidFill>
                            <a:schemeClr val="dk1"/>
                          </a:solidFill>
                          <a:effectLst/>
                          <a:latin typeface="Arial Narrow" panose="020B0606020202030204" pitchFamily="34" charset="0"/>
                          <a:ea typeface="+mn-ea"/>
                          <a:cs typeface="+mn-cs"/>
                        </a:rPr>
                        <a:t>21.09.2021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3935171221"/>
                  </a:ext>
                </a:extLst>
              </a:tr>
              <a:tr h="630309">
                <a:tc>
                  <a:txBody>
                    <a:bodyPr/>
                    <a:lstStyle/>
                    <a:p>
                      <a:pPr marL="0" algn="l" defTabSz="914400" rtl="0" eaLnBrk="1" fontAlgn="b" latinLnBrk="0" hangingPunct="1">
                        <a:lnSpc>
                          <a:spcPts val="1600"/>
                        </a:lnSpc>
                      </a:pPr>
                      <a:r>
                        <a:rPr lang="ru-RU" sz="1400" u="none" strike="noStrike" kern="1200" dirty="0">
                          <a:solidFill>
                            <a:schemeClr val="dk1"/>
                          </a:solidFill>
                          <a:effectLst/>
                          <a:latin typeface="Arial Narrow" panose="020B0606020202030204" pitchFamily="34" charset="0"/>
                          <a:ea typeface="+mn-ea"/>
                          <a:cs typeface="+mn-cs"/>
                        </a:rPr>
                        <a:t>Постановление Кабинета Министров РТ "Об установлении нормативов для формирования стипендиального фонда за счет бюджетных ассигнований бюджета Республики Татарстан и стоимости дневного рациона питания студентов и учащихся профессиональных образовательных организаций и образовательных организаций высшего образования, получающих образование за счет средств бюджета Республики Татарстан, на 2022 год"</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marL="0" algn="ctr" defTabSz="914400" rtl="0" eaLnBrk="1" fontAlgn="b" latinLnBrk="0" hangingPunct="1">
                        <a:lnSpc>
                          <a:spcPts val="1600"/>
                        </a:lnSpc>
                      </a:pPr>
                      <a:r>
                        <a:rPr lang="ru-RU" sz="1400" u="none" strike="noStrike" kern="1200" dirty="0">
                          <a:solidFill>
                            <a:schemeClr val="dk1"/>
                          </a:solidFill>
                          <a:effectLst/>
                          <a:latin typeface="Arial Narrow" panose="020B0606020202030204" pitchFamily="34" charset="0"/>
                          <a:ea typeface="+mn-ea"/>
                          <a:cs typeface="+mn-cs"/>
                        </a:rPr>
                        <a:t>21.09.2021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3459476728"/>
                  </a:ext>
                </a:extLst>
              </a:tr>
              <a:tr h="630309">
                <a:tc>
                  <a:txBody>
                    <a:bodyPr/>
                    <a:lstStyle/>
                    <a:p>
                      <a:pPr marL="0" algn="l" defTabSz="914400" rtl="0" eaLnBrk="1" fontAlgn="b" latinLnBrk="0" hangingPunct="1">
                        <a:lnSpc>
                          <a:spcPts val="1600"/>
                        </a:lnSpc>
                      </a:pPr>
                      <a:r>
                        <a:rPr lang="ru-RU" sz="1400" u="none" strike="noStrike" kern="1200" dirty="0">
                          <a:solidFill>
                            <a:schemeClr val="dk1"/>
                          </a:solidFill>
                          <a:effectLst/>
                          <a:latin typeface="Arial Narrow" panose="020B0606020202030204" pitchFamily="34" charset="0"/>
                          <a:ea typeface="+mn-ea"/>
                          <a:cs typeface="+mn-cs"/>
                        </a:rPr>
                        <a:t>Постановление Кабинета Министров РТ "Об утверждении среднего размера родительской платы за присмотр и уход за ребенком в государственных и муниципальных образовательных организациях, реализующих образовательную программу дошкольного образования в Республике Татарстан, на 2022 год"</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marL="0" algn="ctr" defTabSz="914400" rtl="0" eaLnBrk="1" fontAlgn="b" latinLnBrk="0" hangingPunct="1">
                        <a:lnSpc>
                          <a:spcPts val="1600"/>
                        </a:lnSpc>
                      </a:pPr>
                      <a:r>
                        <a:rPr lang="ru-RU" sz="1400" u="none" strike="noStrike" kern="1200" dirty="0">
                          <a:solidFill>
                            <a:schemeClr val="dk1"/>
                          </a:solidFill>
                          <a:effectLst/>
                          <a:latin typeface="Arial Narrow" panose="020B0606020202030204" pitchFamily="34" charset="0"/>
                          <a:ea typeface="+mn-ea"/>
                          <a:cs typeface="+mn-cs"/>
                        </a:rPr>
                        <a:t>21.09.2021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947998187"/>
                  </a:ext>
                </a:extLst>
              </a:tr>
              <a:tr h="630309">
                <a:tc>
                  <a:txBody>
                    <a:bodyPr/>
                    <a:lstStyle/>
                    <a:p>
                      <a:pPr marL="0" algn="l" defTabSz="914400" rtl="0" eaLnBrk="1" fontAlgn="b" latinLnBrk="0" hangingPunct="1">
                        <a:lnSpc>
                          <a:spcPts val="1600"/>
                        </a:lnSpc>
                      </a:pPr>
                      <a:r>
                        <a:rPr lang="ru-RU" sz="1400" u="none" strike="noStrike" kern="1200" dirty="0">
                          <a:solidFill>
                            <a:schemeClr val="dk1"/>
                          </a:solidFill>
                          <a:effectLst/>
                          <a:latin typeface="Arial Narrow" panose="020B0606020202030204" pitchFamily="34" charset="0"/>
                          <a:ea typeface="+mn-ea"/>
                          <a:cs typeface="+mn-cs"/>
                        </a:rPr>
                        <a:t>Постановление Кабинета Министров РТ "Об утверждении максимальных размеров родительской платы за присмотр и уход за ребенком в государственных и муниципальных образовательных организациях, реализующих образовательную программу дошкольного образования, в муниципальных образованиях Республики Татарстан на 2022 год"</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marL="0" algn="ctr" defTabSz="914400" rtl="0" eaLnBrk="1" fontAlgn="b" latinLnBrk="0" hangingPunct="1">
                        <a:lnSpc>
                          <a:spcPts val="1600"/>
                        </a:lnSpc>
                      </a:pPr>
                      <a:r>
                        <a:rPr lang="ru-RU" sz="1400" u="none" strike="noStrike" kern="1200" dirty="0">
                          <a:solidFill>
                            <a:schemeClr val="dk1"/>
                          </a:solidFill>
                          <a:effectLst/>
                          <a:latin typeface="Arial Narrow" panose="020B0606020202030204" pitchFamily="34" charset="0"/>
                          <a:ea typeface="+mn-ea"/>
                          <a:cs typeface="+mn-cs"/>
                        </a:rPr>
                        <a:t>03.12.2021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581303825"/>
                  </a:ext>
                </a:extLst>
              </a:tr>
              <a:tr h="630309">
                <a:tc>
                  <a:txBody>
                    <a:bodyPr/>
                    <a:lstStyle/>
                    <a:p>
                      <a:pPr marL="0" algn="l" defTabSz="914400" rtl="0" eaLnBrk="1" fontAlgn="b" latinLnBrk="0" hangingPunct="1">
                        <a:lnSpc>
                          <a:spcPts val="1600"/>
                        </a:lnSpc>
                      </a:pPr>
                      <a:r>
                        <a:rPr lang="ru-RU" sz="1400" u="none" strike="noStrike" kern="1200" dirty="0">
                          <a:solidFill>
                            <a:schemeClr val="dk1"/>
                          </a:solidFill>
                          <a:effectLst/>
                          <a:latin typeface="Arial Narrow" panose="020B0606020202030204" pitchFamily="34" charset="0"/>
                          <a:ea typeface="+mn-ea"/>
                          <a:cs typeface="+mn-cs"/>
                        </a:rPr>
                        <a:t>Постановление Кабинета Министров РТ "Об утверждении нормативных затрат на реализацию программ высшего образования и на реализацию основных профессиональных образовательных программ высшего образования - программ подготовки научно-педагогических кадров в аспирантуре образовательных организаций высшего образования Республики Татарстан на 2022 год"</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marL="0" algn="ctr" defTabSz="914400" rtl="0" eaLnBrk="1" fontAlgn="b" latinLnBrk="0" hangingPunct="1">
                        <a:lnSpc>
                          <a:spcPts val="1600"/>
                        </a:lnSpc>
                      </a:pPr>
                      <a:r>
                        <a:rPr lang="ru-RU" sz="1400" u="none" strike="noStrike" kern="1200" dirty="0">
                          <a:solidFill>
                            <a:schemeClr val="dk1"/>
                          </a:solidFill>
                          <a:effectLst/>
                          <a:latin typeface="Arial Narrow" panose="020B0606020202030204" pitchFamily="34" charset="0"/>
                          <a:ea typeface="+mn-ea"/>
                          <a:cs typeface="+mn-cs"/>
                        </a:rPr>
                        <a:t>21.09.2021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335430152"/>
                  </a:ext>
                </a:extLst>
              </a:tr>
              <a:tr h="630309">
                <a:tc>
                  <a:txBody>
                    <a:bodyPr/>
                    <a:lstStyle/>
                    <a:p>
                      <a:pPr marL="0" algn="l" defTabSz="914400" rtl="0" eaLnBrk="1" fontAlgn="b" latinLnBrk="0" hangingPunct="1">
                        <a:lnSpc>
                          <a:spcPts val="1600"/>
                        </a:lnSpc>
                      </a:pPr>
                      <a:r>
                        <a:rPr lang="ru-RU" sz="1400" u="none" strike="noStrike" kern="1200" dirty="0">
                          <a:solidFill>
                            <a:schemeClr val="dk1"/>
                          </a:solidFill>
                          <a:effectLst/>
                          <a:latin typeface="Arial Narrow" panose="020B0606020202030204" pitchFamily="34" charset="0"/>
                          <a:ea typeface="+mn-ea"/>
                          <a:cs typeface="+mn-cs"/>
                        </a:rPr>
                        <a:t>Постановление Кабинета Министров РТ "Об утверждении на 2022 год нормативных затрат на реализацию программ подготовки специалистов среднего звена и нормативных затрат на обеспечение жилыми помещениями в государственных профессиональных образовательных организациях Республики Татарстан"</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marL="0" algn="ctr" defTabSz="914400" rtl="0" eaLnBrk="1" fontAlgn="b" latinLnBrk="0" hangingPunct="1">
                        <a:lnSpc>
                          <a:spcPts val="1600"/>
                        </a:lnSpc>
                      </a:pPr>
                      <a:r>
                        <a:rPr lang="ru-RU" sz="1400" u="none" strike="noStrike" kern="1200" dirty="0">
                          <a:solidFill>
                            <a:schemeClr val="dk1"/>
                          </a:solidFill>
                          <a:effectLst/>
                          <a:latin typeface="Arial Narrow" panose="020B0606020202030204" pitchFamily="34" charset="0"/>
                          <a:ea typeface="+mn-ea"/>
                          <a:cs typeface="+mn-cs"/>
                        </a:rPr>
                        <a:t>21.09.2021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281124643"/>
                  </a:ext>
                </a:extLst>
              </a:tr>
            </a:tbl>
          </a:graphicData>
        </a:graphic>
      </p:graphicFrame>
    </p:spTree>
    <p:extLst>
      <p:ext uri="{BB962C8B-B14F-4D97-AF65-F5344CB8AC3E}">
        <p14:creationId xmlns:p14="http://schemas.microsoft.com/office/powerpoint/2010/main" val="1769456704"/>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836270" y="46039"/>
            <a:ext cx="10875831" cy="574747"/>
          </a:xfrm>
        </p:spPr>
        <p:txBody>
          <a:bodyPr>
            <a:noAutofit/>
          </a:bodyPr>
          <a:lstStyle/>
          <a:p>
            <a:r>
              <a:rPr lang="ru-RU" dirty="0"/>
              <a:t>Темп мобилизации налоговых и неналоговых доходов </a:t>
            </a:r>
            <a:br>
              <a:rPr lang="ru-RU" dirty="0"/>
            </a:br>
            <a:r>
              <a:rPr lang="ru-RU" dirty="0"/>
              <a:t>за 6 месяцев 2021 года</a:t>
            </a:r>
          </a:p>
        </p:txBody>
      </p:sp>
      <p:graphicFrame>
        <p:nvGraphicFramePr>
          <p:cNvPr id="8" name="Диаграмма 7"/>
          <p:cNvGraphicFramePr/>
          <p:nvPr/>
        </p:nvGraphicFramePr>
        <p:xfrm>
          <a:off x="836270" y="1708259"/>
          <a:ext cx="10769600" cy="4711996"/>
        </p:xfrm>
        <a:graphic>
          <a:graphicData uri="http://schemas.openxmlformats.org/drawingml/2006/chart">
            <c:chart xmlns:c="http://schemas.openxmlformats.org/drawingml/2006/chart" xmlns:r="http://schemas.openxmlformats.org/officeDocument/2006/relationships" r:id="rId3"/>
          </a:graphicData>
        </a:graphic>
      </p:graphicFrame>
      <p:sp>
        <p:nvSpPr>
          <p:cNvPr id="9" name="Прямоугольник 8"/>
          <p:cNvSpPr/>
          <p:nvPr/>
        </p:nvSpPr>
        <p:spPr>
          <a:xfrm>
            <a:off x="836271" y="1084838"/>
            <a:ext cx="11211560" cy="461665"/>
          </a:xfrm>
          <a:prstGeom prst="rect">
            <a:avLst/>
          </a:prstGeom>
        </p:spPr>
        <p:txBody>
          <a:bodyPr wrap="square">
            <a:spAutoFit/>
          </a:bodyPr>
          <a:lstStyle/>
          <a:p>
            <a:pPr algn="r"/>
            <a:r>
              <a:rPr lang="ru-RU" sz="2400" b="1" u="sng" dirty="0">
                <a:solidFill>
                  <a:schemeClr val="accent4"/>
                </a:solidFill>
                <a:latin typeface="Arial Narrow" panose="020B0606020202030204" pitchFamily="34" charset="0"/>
                <a:cs typeface="Arial" panose="020B0604020202020204" pitchFamily="34" charset="0"/>
              </a:rPr>
              <a:t>%, к 6 месяцам 2020г.</a:t>
            </a:r>
          </a:p>
        </p:txBody>
      </p:sp>
    </p:spTree>
    <p:extLst>
      <p:ext uri="{BB962C8B-B14F-4D97-AF65-F5344CB8AC3E}">
        <p14:creationId xmlns:p14="http://schemas.microsoft.com/office/powerpoint/2010/main" val="10671469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left)">
                                      <p:cBhvr>
                                        <p:cTn id="7" dur="500"/>
                                        <p:tgtEl>
                                          <p:spTgt spid="8">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animBg="0"/>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4"/>
          </p:nvPr>
        </p:nvSpPr>
        <p:spPr>
          <a:xfrm>
            <a:off x="798768" y="0"/>
            <a:ext cx="10923840" cy="458200"/>
          </a:xfrm>
        </p:spPr>
        <p:txBody>
          <a:bodyPr>
            <a:noAutofit/>
          </a:bodyPr>
          <a:lstStyle/>
          <a:p>
            <a:pPr marL="0" indent="0" algn="ctr">
              <a:buNone/>
            </a:pPr>
            <a:r>
              <a:rPr lang="ru-RU" sz="1900" b="1" dirty="0">
                <a:latin typeface="Arial Narrow" panose="020B0606020202030204" pitchFamily="34" charset="0"/>
              </a:rPr>
              <a:t>Перечень нормативных правовых актов по вопросам нормативов финансового обеспечения на 2022 год</a:t>
            </a:r>
            <a:br>
              <a:rPr lang="ru-RU" sz="1900" b="1" dirty="0">
                <a:latin typeface="Arial Narrow" panose="020B0606020202030204" pitchFamily="34" charset="0"/>
              </a:rPr>
            </a:br>
            <a:r>
              <a:rPr lang="ru-RU" sz="1900" b="1" dirty="0">
                <a:latin typeface="Arial Narrow" panose="020B0606020202030204" pitchFamily="34" charset="0"/>
              </a:rPr>
              <a:t>(продолжение)</a:t>
            </a:r>
          </a:p>
        </p:txBody>
      </p:sp>
      <p:graphicFrame>
        <p:nvGraphicFramePr>
          <p:cNvPr id="15" name="Таблица 14">
            <a:extLst>
              <a:ext uri="{FF2B5EF4-FFF2-40B4-BE49-F238E27FC236}">
                <a16:creationId xmlns:a16="http://schemas.microsoft.com/office/drawing/2014/main" id="{BA95EF8A-D941-4ADC-BD8C-71195AF495D8}"/>
              </a:ext>
            </a:extLst>
          </p:cNvPr>
          <p:cNvGraphicFramePr>
            <a:graphicFrameLocks noGrp="1"/>
          </p:cNvGraphicFramePr>
          <p:nvPr>
            <p:extLst>
              <p:ext uri="{D42A27DB-BD31-4B8C-83A1-F6EECF244321}">
                <p14:modId xmlns:p14="http://schemas.microsoft.com/office/powerpoint/2010/main" val="4094429918"/>
              </p:ext>
            </p:extLst>
          </p:nvPr>
        </p:nvGraphicFramePr>
        <p:xfrm>
          <a:off x="798768" y="575511"/>
          <a:ext cx="11214892" cy="6195963"/>
        </p:xfrm>
        <a:graphic>
          <a:graphicData uri="http://schemas.openxmlformats.org/drawingml/2006/table">
            <a:tbl>
              <a:tblPr>
                <a:tableStyleId>{5C22544A-7EE6-4342-B048-85BDC9FD1C3A}</a:tableStyleId>
              </a:tblPr>
              <a:tblGrid>
                <a:gridCol w="10407496">
                  <a:extLst>
                    <a:ext uri="{9D8B030D-6E8A-4147-A177-3AD203B41FA5}">
                      <a16:colId xmlns:a16="http://schemas.microsoft.com/office/drawing/2014/main" val="1732903741"/>
                    </a:ext>
                  </a:extLst>
                </a:gridCol>
                <a:gridCol w="807396">
                  <a:extLst>
                    <a:ext uri="{9D8B030D-6E8A-4147-A177-3AD203B41FA5}">
                      <a16:colId xmlns:a16="http://schemas.microsoft.com/office/drawing/2014/main" val="106392983"/>
                    </a:ext>
                  </a:extLst>
                </a:gridCol>
              </a:tblGrid>
              <a:tr h="190341">
                <a:tc gridSpan="2">
                  <a:txBody>
                    <a:bodyPr/>
                    <a:lstStyle/>
                    <a:p>
                      <a:pPr algn="ctr" fontAlgn="b"/>
                      <a:r>
                        <a:rPr lang="ru-RU" sz="1600" b="1" u="none" strike="noStrike" dirty="0">
                          <a:solidFill>
                            <a:schemeClr val="bg1"/>
                          </a:solidFill>
                          <a:effectLst/>
                          <a:latin typeface="Arial Narrow" panose="020B0606020202030204" pitchFamily="34" charset="0"/>
                        </a:rPr>
                        <a:t>Министерство образования и науки Республики Татарстан</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6"/>
                    </a:solidFill>
                  </a:tcPr>
                </a:tc>
                <a:tc hMerge="1">
                  <a:txBody>
                    <a:bodyPr/>
                    <a:lstStyle/>
                    <a:p>
                      <a:pPr algn="l" fontAlgn="b"/>
                      <a:r>
                        <a:rPr lang="ru-RU" sz="1600" u="none" strike="noStrike" dirty="0">
                          <a:effectLst/>
                          <a:latin typeface="Arial Narrow" panose="020B0606020202030204" pitchFamily="34" charset="0"/>
                        </a:rPr>
                        <a:t> </a:t>
                      </a:r>
                      <a:endParaRPr lang="ru-RU" sz="1600" b="0" i="0" u="none" strike="noStrike" dirty="0">
                        <a:solidFill>
                          <a:srgbClr val="000000"/>
                        </a:solidFill>
                        <a:effectLst/>
                        <a:latin typeface="Arial Narrow" panose="020B0606020202030204" pitchFamily="34" charset="0"/>
                      </a:endParaRPr>
                    </a:p>
                  </a:txBody>
                  <a:tcPr marL="36000" marR="36000" marT="1383" marB="0" anchor="b"/>
                </a:tc>
                <a:extLst>
                  <a:ext uri="{0D108BD9-81ED-4DB2-BD59-A6C34878D82A}">
                    <a16:rowId xmlns:a16="http://schemas.microsoft.com/office/drawing/2014/main" val="1926282532"/>
                  </a:ext>
                </a:extLst>
              </a:tr>
              <a:tr h="415096">
                <a:tc>
                  <a:txBody>
                    <a:bodyPr/>
                    <a:lstStyle/>
                    <a:p>
                      <a:pPr marL="0" algn="l" defTabSz="914400" rtl="0" eaLnBrk="1" fontAlgn="b" latinLnBrk="0" hangingPunct="1">
                        <a:lnSpc>
                          <a:spcPts val="1400"/>
                        </a:lnSpc>
                      </a:pPr>
                      <a:r>
                        <a:rPr lang="ru-RU" sz="1400" u="none" strike="noStrike" kern="1200" dirty="0">
                          <a:solidFill>
                            <a:schemeClr val="dk1"/>
                          </a:solidFill>
                          <a:effectLst/>
                          <a:latin typeface="Arial Narrow" panose="020B0606020202030204" pitchFamily="34" charset="0"/>
                          <a:ea typeface="+mn-ea"/>
                          <a:cs typeface="+mn-cs"/>
                        </a:rPr>
                        <a:t>Постановление Кабинета Министров РТ "Об утверждении на 2022/2023 учебный год нормативных затрат и нормативов объемов государственной услуги по реализации основных профессиональных образовательных программ профессионального обучения - программ профессиональной подготовки по профессиям рабочих, должностям служащих профессиональных образовательных организаций Республики Татарстан"</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ctr" fontAlgn="b"/>
                      <a:r>
                        <a:rPr lang="ru-RU" sz="1400" u="none" strike="noStrike" kern="1200" dirty="0">
                          <a:solidFill>
                            <a:schemeClr val="dk1"/>
                          </a:solidFill>
                          <a:effectLst/>
                          <a:latin typeface="Arial Narrow" panose="020B0606020202030204" pitchFamily="34" charset="0"/>
                          <a:ea typeface="+mn-ea"/>
                          <a:cs typeface="+mn-cs"/>
                        </a:rPr>
                        <a:t>21.09.2021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3183942440"/>
                  </a:ext>
                </a:extLst>
              </a:tr>
              <a:tr h="415096">
                <a:tc>
                  <a:txBody>
                    <a:bodyPr/>
                    <a:lstStyle/>
                    <a:p>
                      <a:pPr marL="0" algn="l" defTabSz="914400" rtl="0" eaLnBrk="1" fontAlgn="b" latinLnBrk="0" hangingPunct="1">
                        <a:lnSpc>
                          <a:spcPts val="1400"/>
                        </a:lnSpc>
                      </a:pPr>
                      <a:r>
                        <a:rPr lang="ru-RU" sz="1400" u="none" strike="noStrike" kern="1200" dirty="0">
                          <a:solidFill>
                            <a:schemeClr val="dk1"/>
                          </a:solidFill>
                          <a:effectLst/>
                          <a:latin typeface="Arial Narrow" panose="020B0606020202030204" pitchFamily="34" charset="0"/>
                          <a:ea typeface="+mn-ea"/>
                          <a:cs typeface="+mn-cs"/>
                        </a:rPr>
                        <a:t>Постановление Кабинета Министров РТ "Об утверждении нормативных затрат на оказание государственных услуг организациями, осуществляющими образовательную деятельность по адаптированным основным общеобразовательным программам, и санаторными образовательными организациями, находящихся в ведении Республики Татарстан, на 2022 год"</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ctr" fontAlgn="b"/>
                      <a:r>
                        <a:rPr lang="ru-RU" sz="1400" u="none" strike="noStrike" kern="1200" dirty="0">
                          <a:solidFill>
                            <a:schemeClr val="dk1"/>
                          </a:solidFill>
                          <a:effectLst/>
                          <a:latin typeface="Arial Narrow" panose="020B0606020202030204" pitchFamily="34" charset="0"/>
                          <a:ea typeface="+mn-ea"/>
                          <a:cs typeface="+mn-cs"/>
                        </a:rPr>
                        <a:t>21.09.2021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366683478"/>
                  </a:ext>
                </a:extLst>
              </a:tr>
              <a:tr h="332291">
                <a:tc>
                  <a:txBody>
                    <a:bodyPr/>
                    <a:lstStyle/>
                    <a:p>
                      <a:pPr marL="0" algn="l" defTabSz="914400" rtl="0" eaLnBrk="1" fontAlgn="b" latinLnBrk="0" hangingPunct="1">
                        <a:lnSpc>
                          <a:spcPts val="1400"/>
                        </a:lnSpc>
                      </a:pPr>
                      <a:r>
                        <a:rPr lang="ru-RU" sz="1400" u="none" strike="noStrike" kern="1200" dirty="0">
                          <a:solidFill>
                            <a:schemeClr val="dk1"/>
                          </a:solidFill>
                          <a:effectLst/>
                          <a:latin typeface="Arial Narrow" panose="020B0606020202030204" pitchFamily="34" charset="0"/>
                          <a:ea typeface="+mn-ea"/>
                          <a:cs typeface="+mn-cs"/>
                        </a:rPr>
                        <a:t>Постановление Кабинета Министров РТ "Об утверждении на 2022 год нормативных затрат отдельных государственных учреждений Республики Татарстан"</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ctr" fontAlgn="b"/>
                      <a:r>
                        <a:rPr lang="ru-RU" sz="1400" u="none" strike="noStrike" kern="1200" dirty="0">
                          <a:solidFill>
                            <a:schemeClr val="dk1"/>
                          </a:solidFill>
                          <a:effectLst/>
                          <a:latin typeface="Arial Narrow" panose="020B0606020202030204" pitchFamily="34" charset="0"/>
                          <a:ea typeface="+mn-ea"/>
                          <a:cs typeface="+mn-cs"/>
                        </a:rPr>
                        <a:t>21.09.2021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3340949052"/>
                  </a:ext>
                </a:extLst>
              </a:tr>
              <a:tr h="332291">
                <a:tc>
                  <a:txBody>
                    <a:bodyPr/>
                    <a:lstStyle/>
                    <a:p>
                      <a:pPr marL="0" algn="l" defTabSz="914400" rtl="0" eaLnBrk="1" fontAlgn="b" latinLnBrk="0" hangingPunct="1">
                        <a:lnSpc>
                          <a:spcPts val="1400"/>
                        </a:lnSpc>
                      </a:pPr>
                      <a:r>
                        <a:rPr lang="ru-RU" sz="1400" u="none" strike="noStrike" kern="1200" dirty="0">
                          <a:solidFill>
                            <a:schemeClr val="dk1"/>
                          </a:solidFill>
                          <a:effectLst/>
                          <a:latin typeface="Arial Narrow" panose="020B0606020202030204" pitchFamily="34" charset="0"/>
                          <a:ea typeface="+mn-ea"/>
                          <a:cs typeface="+mn-cs"/>
                        </a:rPr>
                        <a:t>Постановление Кабинета Министров РТ "Об утверждении на 2022 год нормативных затрат отдельных государственных учреждений социокультурной сферы Республики Татарстан"</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ctr" fontAlgn="b"/>
                      <a:r>
                        <a:rPr lang="ru-RU" sz="1400" u="none" strike="noStrike" kern="1200" dirty="0">
                          <a:solidFill>
                            <a:schemeClr val="dk1"/>
                          </a:solidFill>
                          <a:effectLst/>
                          <a:latin typeface="Arial Narrow" panose="020B0606020202030204" pitchFamily="34" charset="0"/>
                          <a:ea typeface="+mn-ea"/>
                          <a:cs typeface="+mn-cs"/>
                        </a:rPr>
                        <a:t>21.09.2021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251194728"/>
                  </a:ext>
                </a:extLst>
              </a:tr>
              <a:tr h="215163">
                <a:tc gridSpan="2">
                  <a:txBody>
                    <a:bodyPr/>
                    <a:lstStyle/>
                    <a:p>
                      <a:pPr marL="0" algn="ctr" defTabSz="914400" rtl="0" eaLnBrk="1" fontAlgn="b" latinLnBrk="0" hangingPunct="1">
                        <a:lnSpc>
                          <a:spcPts val="1400"/>
                        </a:lnSpc>
                      </a:pPr>
                      <a:r>
                        <a:rPr lang="ru-RU" sz="1600" b="1" u="none" strike="noStrike" kern="1200" dirty="0">
                          <a:solidFill>
                            <a:schemeClr val="bg1"/>
                          </a:solidFill>
                          <a:effectLst/>
                          <a:latin typeface="Arial Narrow" panose="020B0606020202030204" pitchFamily="34" charset="0"/>
                          <a:ea typeface="+mn-ea"/>
                          <a:cs typeface="+mn-cs"/>
                        </a:rPr>
                        <a:t>Министерство культуры Республики Татарстан</a:t>
                      </a:r>
                      <a:r>
                        <a:rPr lang="ru-RU" sz="1400" u="none" strike="noStrike" kern="1200" dirty="0">
                          <a:solidFill>
                            <a:schemeClr val="dk1"/>
                          </a:solidFill>
                          <a:effectLst/>
                          <a:latin typeface="Arial Narrow" panose="020B0606020202030204" pitchFamily="34" charset="0"/>
                          <a:ea typeface="+mn-ea"/>
                          <a:cs typeface="+mn-cs"/>
                        </a:rPr>
                        <a:t> </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6"/>
                    </a:solidFill>
                  </a:tcPr>
                </a:tc>
                <a:tc hMerge="1">
                  <a:txBody>
                    <a:bodyPr/>
                    <a:lstStyle/>
                    <a:p>
                      <a:pPr algn="ctr" fontAlgn="b"/>
                      <a:r>
                        <a:rPr lang="ru-RU" sz="1400" u="none" strike="noStrike" kern="1200" dirty="0">
                          <a:solidFill>
                            <a:schemeClr val="dk1"/>
                          </a:solidFill>
                          <a:effectLst/>
                          <a:latin typeface="Arial Narrow" panose="020B0606020202030204" pitchFamily="34" charset="0"/>
                          <a:ea typeface="+mn-ea"/>
                          <a:cs typeface="+mn-cs"/>
                        </a:rPr>
                        <a:t> </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799871106"/>
                  </a:ext>
                </a:extLst>
              </a:tr>
              <a:tr h="332291">
                <a:tc>
                  <a:txBody>
                    <a:bodyPr/>
                    <a:lstStyle/>
                    <a:p>
                      <a:pPr marL="0" algn="l" defTabSz="914400" rtl="0" eaLnBrk="1" fontAlgn="b" latinLnBrk="0" hangingPunct="1">
                        <a:lnSpc>
                          <a:spcPts val="1400"/>
                        </a:lnSpc>
                      </a:pPr>
                      <a:r>
                        <a:rPr lang="ru-RU" sz="1400" u="none" strike="noStrike" kern="1200" dirty="0">
                          <a:solidFill>
                            <a:schemeClr val="dk1"/>
                          </a:solidFill>
                          <a:effectLst/>
                          <a:latin typeface="Arial Narrow" panose="020B0606020202030204" pitchFamily="34" charset="0"/>
                          <a:ea typeface="+mn-ea"/>
                          <a:cs typeface="+mn-cs"/>
                        </a:rPr>
                        <a:t>Постановление Кабинета Министров РТ "Об утверждении нормативных затрат государственных театрально-зрелищных учреждений культуры Республики Татарстан на 2022 год"</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ctr" fontAlgn="b"/>
                      <a:r>
                        <a:rPr lang="ru-RU" sz="1400" u="none" strike="noStrike" kern="1200" dirty="0">
                          <a:solidFill>
                            <a:schemeClr val="dk1"/>
                          </a:solidFill>
                          <a:effectLst/>
                          <a:latin typeface="Arial Narrow" panose="020B0606020202030204" pitchFamily="34" charset="0"/>
                          <a:ea typeface="+mn-ea"/>
                          <a:cs typeface="+mn-cs"/>
                        </a:rPr>
                        <a:t>21.09.2021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810448944"/>
                  </a:ext>
                </a:extLst>
              </a:tr>
              <a:tr h="332291">
                <a:tc>
                  <a:txBody>
                    <a:bodyPr/>
                    <a:lstStyle/>
                    <a:p>
                      <a:pPr marL="0" algn="l" defTabSz="914400" rtl="0" eaLnBrk="1" fontAlgn="b" latinLnBrk="0" hangingPunct="1">
                        <a:lnSpc>
                          <a:spcPts val="1400"/>
                        </a:lnSpc>
                      </a:pPr>
                      <a:r>
                        <a:rPr lang="ru-RU" sz="1400" u="none" strike="noStrike" kern="1200" dirty="0">
                          <a:solidFill>
                            <a:schemeClr val="dk1"/>
                          </a:solidFill>
                          <a:effectLst/>
                          <a:latin typeface="Arial Narrow" panose="020B0606020202030204" pitchFamily="34" charset="0"/>
                          <a:ea typeface="+mn-ea"/>
                          <a:cs typeface="+mn-cs"/>
                        </a:rPr>
                        <a:t>Постановление Кабинета Министров РТ "Об утверждении нормативных затрат государственного бюджетного учреждения дополнительного образования детей "Детский центр "Счастливое детство" на 2022 год"</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ctr" fontAlgn="b"/>
                      <a:r>
                        <a:rPr lang="ru-RU" sz="1400" u="none" strike="noStrike" kern="1200" dirty="0">
                          <a:solidFill>
                            <a:schemeClr val="dk1"/>
                          </a:solidFill>
                          <a:effectLst/>
                          <a:latin typeface="Arial Narrow" panose="020B0606020202030204" pitchFamily="34" charset="0"/>
                          <a:ea typeface="+mn-ea"/>
                          <a:cs typeface="+mn-cs"/>
                        </a:rPr>
                        <a:t>21.09.2021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156826712"/>
                  </a:ext>
                </a:extLst>
              </a:tr>
              <a:tr h="277088">
                <a:tc>
                  <a:txBody>
                    <a:bodyPr/>
                    <a:lstStyle/>
                    <a:p>
                      <a:pPr marL="0" algn="l" defTabSz="914400" rtl="0" eaLnBrk="1" fontAlgn="b" latinLnBrk="0" hangingPunct="1">
                        <a:lnSpc>
                          <a:spcPts val="1400"/>
                        </a:lnSpc>
                      </a:pPr>
                      <a:r>
                        <a:rPr lang="ru-RU" sz="1400" u="none" strike="noStrike" kern="1200" dirty="0">
                          <a:solidFill>
                            <a:schemeClr val="dk1"/>
                          </a:solidFill>
                          <a:effectLst/>
                          <a:latin typeface="Arial Narrow" panose="020B0606020202030204" pitchFamily="34" charset="0"/>
                          <a:ea typeface="+mn-ea"/>
                          <a:cs typeface="+mn-cs"/>
                        </a:rPr>
                        <a:t>Постановление Кабинета Министров РТ "Об утверждении на 2022 год нормативных затрат отдельных государственных учреждений социокультурной сферы Республики Татарстан"</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marL="0" algn="ctr" defTabSz="914400" rtl="0" eaLnBrk="1" fontAlgn="b" latinLnBrk="0" hangingPunct="1">
                        <a:lnSpc>
                          <a:spcPts val="1400"/>
                        </a:lnSpc>
                      </a:pPr>
                      <a:r>
                        <a:rPr lang="ru-RU" sz="1400" u="none" strike="noStrike" kern="1200" dirty="0">
                          <a:solidFill>
                            <a:schemeClr val="dk1"/>
                          </a:solidFill>
                          <a:effectLst/>
                          <a:latin typeface="Arial Narrow" panose="020B0606020202030204" pitchFamily="34" charset="0"/>
                          <a:ea typeface="+mn-ea"/>
                          <a:cs typeface="+mn-cs"/>
                        </a:rPr>
                        <a:t>21.09.2021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2049063742"/>
                  </a:ext>
                </a:extLst>
              </a:tr>
              <a:tr h="553103">
                <a:tc>
                  <a:txBody>
                    <a:bodyPr/>
                    <a:lstStyle/>
                    <a:p>
                      <a:pPr marL="0" algn="l" defTabSz="914400" rtl="0" eaLnBrk="1" fontAlgn="b" latinLnBrk="0" hangingPunct="1">
                        <a:lnSpc>
                          <a:spcPts val="1400"/>
                        </a:lnSpc>
                      </a:pPr>
                      <a:r>
                        <a:rPr lang="ru-RU" sz="1400" u="none" strike="noStrike" kern="1200" dirty="0">
                          <a:solidFill>
                            <a:schemeClr val="dk1"/>
                          </a:solidFill>
                          <a:effectLst/>
                          <a:latin typeface="Arial Narrow" panose="020B0606020202030204" pitchFamily="34" charset="0"/>
                          <a:ea typeface="+mn-ea"/>
                          <a:cs typeface="+mn-cs"/>
                        </a:rPr>
                        <a:t>Постановление  Кабинета Министров РТ об утверждении на 2022 год нормативов стоимости предоставления муниципальных услуг и выполнения работ музеями, библиотеками, учреждениями культурно-досугового типа в Республике Татарстан, а также поправочных коэффициентов к нормативам стоимости предоставления муниципальных услуг и выполнения работ библиотеками и учреждениями культурно-досугового типа в Республике Татарстан, используемых при формировании межбюджетных отношений в Республике Татарстан</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marL="0" algn="ctr" defTabSz="914400" rtl="0" eaLnBrk="1" fontAlgn="b" latinLnBrk="0" hangingPunct="1">
                        <a:lnSpc>
                          <a:spcPts val="1400"/>
                        </a:lnSpc>
                      </a:pPr>
                      <a:r>
                        <a:rPr lang="ru-RU" sz="1400" u="none" strike="noStrike" kern="1200" dirty="0">
                          <a:solidFill>
                            <a:schemeClr val="dk1"/>
                          </a:solidFill>
                          <a:effectLst/>
                          <a:latin typeface="Arial Narrow" panose="020B0606020202030204" pitchFamily="34" charset="0"/>
                          <a:ea typeface="+mn-ea"/>
                          <a:cs typeface="+mn-cs"/>
                        </a:rPr>
                        <a:t>21.09.2021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2324888220"/>
                  </a:ext>
                </a:extLst>
              </a:tr>
              <a:tr h="240001">
                <a:tc gridSpan="2">
                  <a:txBody>
                    <a:bodyPr/>
                    <a:lstStyle/>
                    <a:p>
                      <a:pPr marL="0" algn="ctr" defTabSz="914400" rtl="0" eaLnBrk="1" fontAlgn="b" latinLnBrk="0" hangingPunct="1">
                        <a:lnSpc>
                          <a:spcPts val="1400"/>
                        </a:lnSpc>
                      </a:pPr>
                      <a:r>
                        <a:rPr lang="ru-RU" sz="1600" b="1" u="none" strike="noStrike" kern="1200" dirty="0">
                          <a:solidFill>
                            <a:schemeClr val="bg1"/>
                          </a:solidFill>
                          <a:effectLst/>
                          <a:latin typeface="Arial Narrow" panose="020B0606020202030204" pitchFamily="34" charset="0"/>
                          <a:ea typeface="+mn-ea"/>
                          <a:cs typeface="+mn-cs"/>
                        </a:rPr>
                        <a:t>Государственный комитет Республики Татарстан по архивному делу</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6"/>
                    </a:solidFill>
                  </a:tcPr>
                </a:tc>
                <a:tc hMerge="1">
                  <a:txBody>
                    <a:bodyPr/>
                    <a:lstStyle/>
                    <a:p>
                      <a:pPr marL="0" algn="ctr" defTabSz="914400" rtl="0" eaLnBrk="1" fontAlgn="b" latinLnBrk="0" hangingPunct="1">
                        <a:lnSpc>
                          <a:spcPts val="1400"/>
                        </a:lnSpc>
                      </a:pPr>
                      <a:r>
                        <a:rPr lang="ru-RU" sz="1400" b="1" u="none" strike="noStrike" kern="1200" dirty="0">
                          <a:solidFill>
                            <a:schemeClr val="bg1"/>
                          </a:solidFill>
                          <a:effectLst/>
                          <a:latin typeface="Arial Narrow" panose="020B0606020202030204" pitchFamily="34" charset="0"/>
                          <a:ea typeface="+mn-ea"/>
                          <a:cs typeface="+mn-cs"/>
                        </a:rPr>
                        <a:t> </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6"/>
                    </a:solidFill>
                  </a:tcPr>
                </a:tc>
                <a:extLst>
                  <a:ext uri="{0D108BD9-81ED-4DB2-BD59-A6C34878D82A}">
                    <a16:rowId xmlns:a16="http://schemas.microsoft.com/office/drawing/2014/main" val="1832261178"/>
                  </a:ext>
                </a:extLst>
              </a:tr>
              <a:tr h="277088">
                <a:tc>
                  <a:txBody>
                    <a:bodyPr/>
                    <a:lstStyle/>
                    <a:p>
                      <a:pPr marL="0" algn="l" defTabSz="914400" rtl="0" eaLnBrk="1" fontAlgn="b" latinLnBrk="0" hangingPunct="1">
                        <a:lnSpc>
                          <a:spcPts val="1400"/>
                        </a:lnSpc>
                      </a:pPr>
                      <a:r>
                        <a:rPr lang="ru-RU" sz="1400" u="none" strike="noStrike" kern="1200" dirty="0">
                          <a:solidFill>
                            <a:schemeClr val="dk1"/>
                          </a:solidFill>
                          <a:effectLst/>
                          <a:latin typeface="Arial Narrow" panose="020B0606020202030204" pitchFamily="34" charset="0"/>
                          <a:ea typeface="+mn-ea"/>
                          <a:cs typeface="+mn-cs"/>
                        </a:rPr>
                        <a:t>Постановление Кабинета Министров РТ "Об утверждении нормативных затрат государственного бюджетного учреждения Республики Татарстан «Государственный комитет Республики Татарстан по архивному делу" на 2022 год"</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marL="0" algn="ctr" defTabSz="914400" rtl="0" eaLnBrk="1" fontAlgn="b" latinLnBrk="0" hangingPunct="1">
                        <a:lnSpc>
                          <a:spcPts val="1400"/>
                        </a:lnSpc>
                      </a:pPr>
                      <a:r>
                        <a:rPr lang="ru-RU" sz="1400" u="none" strike="noStrike" kern="1200" dirty="0">
                          <a:solidFill>
                            <a:schemeClr val="dk1"/>
                          </a:solidFill>
                          <a:effectLst/>
                          <a:latin typeface="Arial Narrow" panose="020B0606020202030204" pitchFamily="34" charset="0"/>
                          <a:ea typeface="+mn-ea"/>
                          <a:cs typeface="+mn-cs"/>
                        </a:rPr>
                        <a:t>21.09.2021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742625515"/>
                  </a:ext>
                </a:extLst>
              </a:tr>
              <a:tr h="224875">
                <a:tc>
                  <a:txBody>
                    <a:bodyPr/>
                    <a:lstStyle/>
                    <a:p>
                      <a:pPr marL="0" algn="ctr" defTabSz="914400" rtl="0" eaLnBrk="1" fontAlgn="b" latinLnBrk="0" hangingPunct="1">
                        <a:lnSpc>
                          <a:spcPts val="1400"/>
                        </a:lnSpc>
                      </a:pPr>
                      <a:r>
                        <a:rPr lang="ru-RU" sz="1600" b="1" u="none" strike="noStrike" kern="1200" dirty="0">
                          <a:solidFill>
                            <a:schemeClr val="bg1"/>
                          </a:solidFill>
                          <a:effectLst/>
                          <a:latin typeface="Arial Narrow" panose="020B0606020202030204" pitchFamily="34" charset="0"/>
                          <a:ea typeface="+mn-ea"/>
                          <a:cs typeface="+mn-cs"/>
                        </a:rPr>
                        <a:t>Министерство труда, занятости и социальной защиты Республики Татарстан</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6"/>
                    </a:solidFill>
                  </a:tcPr>
                </a:tc>
                <a:tc>
                  <a:txBody>
                    <a:bodyPr/>
                    <a:lstStyle/>
                    <a:p>
                      <a:pPr marL="0" algn="ctr" defTabSz="914400" rtl="0" eaLnBrk="1" fontAlgn="b" latinLnBrk="0" hangingPunct="1">
                        <a:lnSpc>
                          <a:spcPts val="1400"/>
                        </a:lnSpc>
                      </a:pPr>
                      <a:r>
                        <a:rPr lang="ru-RU" sz="1600" b="1" u="none" strike="noStrike" kern="1200" dirty="0">
                          <a:solidFill>
                            <a:schemeClr val="bg1"/>
                          </a:solidFill>
                          <a:effectLst/>
                          <a:latin typeface="Arial Narrow" panose="020B0606020202030204" pitchFamily="34" charset="0"/>
                          <a:ea typeface="+mn-ea"/>
                          <a:cs typeface="+mn-cs"/>
                        </a:rPr>
                        <a:t> </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6"/>
                    </a:solidFill>
                  </a:tcPr>
                </a:tc>
                <a:extLst>
                  <a:ext uri="{0D108BD9-81ED-4DB2-BD59-A6C34878D82A}">
                    <a16:rowId xmlns:a16="http://schemas.microsoft.com/office/drawing/2014/main" val="1833172503"/>
                  </a:ext>
                </a:extLst>
              </a:tr>
              <a:tr h="277088">
                <a:tc>
                  <a:txBody>
                    <a:bodyPr/>
                    <a:lstStyle/>
                    <a:p>
                      <a:pPr marL="0" algn="l" defTabSz="914400" rtl="0" eaLnBrk="1" fontAlgn="b" latinLnBrk="0" hangingPunct="1">
                        <a:lnSpc>
                          <a:spcPts val="1400"/>
                        </a:lnSpc>
                      </a:pPr>
                      <a:r>
                        <a:rPr lang="ru-RU" sz="1400" u="none" strike="noStrike" kern="1200" dirty="0">
                          <a:solidFill>
                            <a:schemeClr val="dk1"/>
                          </a:solidFill>
                          <a:effectLst/>
                          <a:latin typeface="Arial Narrow" panose="020B0606020202030204" pitchFamily="34" charset="0"/>
                          <a:ea typeface="+mn-ea"/>
                          <a:cs typeface="+mn-cs"/>
                        </a:rPr>
                        <a:t>Постановление Кабинета Министров РТ "Об утверждении на 2022 год нормативных затрат организаций социального обслуживания Республики Татарстан"</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marL="0" algn="l" defTabSz="914400" rtl="0" eaLnBrk="1" fontAlgn="b" latinLnBrk="0" hangingPunct="1">
                        <a:lnSpc>
                          <a:spcPts val="1400"/>
                        </a:lnSpc>
                      </a:pPr>
                      <a:r>
                        <a:rPr lang="ru-RU" sz="1400" u="none" strike="noStrike" kern="1200" dirty="0">
                          <a:solidFill>
                            <a:schemeClr val="dk1"/>
                          </a:solidFill>
                          <a:effectLst/>
                          <a:latin typeface="Arial Narrow" panose="020B0606020202030204" pitchFamily="34" charset="0"/>
                          <a:ea typeface="+mn-ea"/>
                          <a:cs typeface="+mn-cs"/>
                        </a:rPr>
                        <a:t>21.09.2021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130524021"/>
                  </a:ext>
                </a:extLst>
              </a:tr>
              <a:tr h="277088">
                <a:tc>
                  <a:txBody>
                    <a:bodyPr/>
                    <a:lstStyle/>
                    <a:p>
                      <a:pPr marL="0" algn="l" defTabSz="914400" rtl="0" eaLnBrk="1" fontAlgn="b" latinLnBrk="0" hangingPunct="1">
                        <a:lnSpc>
                          <a:spcPts val="1400"/>
                        </a:lnSpc>
                      </a:pPr>
                      <a:r>
                        <a:rPr lang="ru-RU" sz="1400" u="none" strike="noStrike" kern="1200" dirty="0">
                          <a:solidFill>
                            <a:schemeClr val="dk1"/>
                          </a:solidFill>
                          <a:effectLst/>
                          <a:latin typeface="Arial Narrow" panose="020B0606020202030204" pitchFamily="34" charset="0"/>
                          <a:ea typeface="+mn-ea"/>
                          <a:cs typeface="+mn-cs"/>
                        </a:rPr>
                        <a:t>Постановление Кабинета Министров РТ "Об индексации ежемесячных денежных и иных видов выплат"</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marL="0" algn="l" defTabSz="914400" rtl="0" eaLnBrk="1" fontAlgn="b" latinLnBrk="0" hangingPunct="1">
                        <a:lnSpc>
                          <a:spcPts val="1400"/>
                        </a:lnSpc>
                      </a:pPr>
                      <a:r>
                        <a:rPr lang="ru-RU" sz="1400" u="none" strike="noStrike" kern="1200" dirty="0">
                          <a:solidFill>
                            <a:schemeClr val="dk1"/>
                          </a:solidFill>
                          <a:effectLst/>
                          <a:latin typeface="Arial Narrow" panose="020B0606020202030204" pitchFamily="34" charset="0"/>
                          <a:ea typeface="+mn-ea"/>
                          <a:cs typeface="+mn-cs"/>
                        </a:rPr>
                        <a:t>21.09.2021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505980510"/>
                  </a:ext>
                </a:extLst>
              </a:tr>
              <a:tr h="553103">
                <a:tc>
                  <a:txBody>
                    <a:bodyPr/>
                    <a:lstStyle/>
                    <a:p>
                      <a:pPr marL="0" algn="l" defTabSz="914400" rtl="0" eaLnBrk="1" fontAlgn="b" latinLnBrk="0" hangingPunct="1">
                        <a:lnSpc>
                          <a:spcPts val="1400"/>
                        </a:lnSpc>
                      </a:pPr>
                      <a:r>
                        <a:rPr lang="ru-RU" sz="1400" u="none" strike="noStrike" kern="1200" dirty="0">
                          <a:solidFill>
                            <a:schemeClr val="dk1"/>
                          </a:solidFill>
                          <a:effectLst/>
                          <a:latin typeface="Arial Narrow" panose="020B0606020202030204" pitchFamily="34" charset="0"/>
                          <a:ea typeface="+mn-ea"/>
                          <a:cs typeface="+mn-cs"/>
                        </a:rPr>
                        <a:t>Постановление Кабинета Министров РТ "Об утверждении размеров выплат по видам социальной поддержки детей-сирот и детей, оставшихся без попечения родителей, лиц из числа детей-сирот и детей, оставшихся без попечения родителей, детей-инвалидов, обучающихся в государственных профессиональных образовательных организациях и государственных образовательных организациях высшего профессионального образования на 2022 год"</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marL="0" algn="l" defTabSz="914400" rtl="0" eaLnBrk="1" fontAlgn="b" latinLnBrk="0" hangingPunct="1">
                        <a:lnSpc>
                          <a:spcPts val="1400"/>
                        </a:lnSpc>
                      </a:pPr>
                      <a:r>
                        <a:rPr lang="ru-RU" sz="1400" u="none" strike="noStrike" kern="1200" dirty="0">
                          <a:solidFill>
                            <a:schemeClr val="dk1"/>
                          </a:solidFill>
                          <a:effectLst/>
                          <a:latin typeface="Arial Narrow" panose="020B0606020202030204" pitchFamily="34" charset="0"/>
                          <a:ea typeface="+mn-ea"/>
                          <a:cs typeface="+mn-cs"/>
                        </a:rPr>
                        <a:t>21.09.2021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2302138171"/>
                  </a:ext>
                </a:extLst>
              </a:tr>
            </a:tbl>
          </a:graphicData>
        </a:graphic>
      </p:graphicFrame>
    </p:spTree>
    <p:extLst>
      <p:ext uri="{BB962C8B-B14F-4D97-AF65-F5344CB8AC3E}">
        <p14:creationId xmlns:p14="http://schemas.microsoft.com/office/powerpoint/2010/main" val="1614997980"/>
      </p:ext>
    </p:extLst>
  </p:cSld>
  <p:clrMapOvr>
    <a:masterClrMapping/>
  </p:clrMapOvr>
  <p:transition spd="med">
    <p:pull/>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4"/>
          </p:nvPr>
        </p:nvSpPr>
        <p:spPr>
          <a:xfrm>
            <a:off x="798768" y="0"/>
            <a:ext cx="10923840" cy="458200"/>
          </a:xfrm>
        </p:spPr>
        <p:txBody>
          <a:bodyPr>
            <a:noAutofit/>
          </a:bodyPr>
          <a:lstStyle/>
          <a:p>
            <a:pPr marL="0" indent="0" algn="ctr">
              <a:buNone/>
            </a:pPr>
            <a:r>
              <a:rPr lang="ru-RU" sz="1900" b="1" dirty="0">
                <a:latin typeface="Arial Narrow" panose="020B0606020202030204" pitchFamily="34" charset="0"/>
              </a:rPr>
              <a:t>Перечень нормативных правовых актов по вопросам нормативов финансового обеспечения на 2022 год</a:t>
            </a:r>
            <a:br>
              <a:rPr lang="ru-RU" sz="1900" b="1" dirty="0">
                <a:latin typeface="Arial Narrow" panose="020B0606020202030204" pitchFamily="34" charset="0"/>
              </a:rPr>
            </a:br>
            <a:r>
              <a:rPr lang="ru-RU" sz="1900" b="1" dirty="0">
                <a:latin typeface="Arial Narrow" panose="020B0606020202030204" pitchFamily="34" charset="0"/>
              </a:rPr>
              <a:t>(продолжение)</a:t>
            </a:r>
          </a:p>
        </p:txBody>
      </p:sp>
      <p:graphicFrame>
        <p:nvGraphicFramePr>
          <p:cNvPr id="15" name="Таблица 14">
            <a:extLst>
              <a:ext uri="{FF2B5EF4-FFF2-40B4-BE49-F238E27FC236}">
                <a16:creationId xmlns:a16="http://schemas.microsoft.com/office/drawing/2014/main" id="{BA95EF8A-D941-4ADC-BD8C-71195AF495D8}"/>
              </a:ext>
            </a:extLst>
          </p:cNvPr>
          <p:cNvGraphicFramePr>
            <a:graphicFrameLocks noGrp="1"/>
          </p:cNvGraphicFramePr>
          <p:nvPr>
            <p:extLst>
              <p:ext uri="{D42A27DB-BD31-4B8C-83A1-F6EECF244321}">
                <p14:modId xmlns:p14="http://schemas.microsoft.com/office/powerpoint/2010/main" val="2117574537"/>
              </p:ext>
            </p:extLst>
          </p:nvPr>
        </p:nvGraphicFramePr>
        <p:xfrm>
          <a:off x="798768" y="575511"/>
          <a:ext cx="11214892" cy="6136191"/>
        </p:xfrm>
        <a:graphic>
          <a:graphicData uri="http://schemas.openxmlformats.org/drawingml/2006/table">
            <a:tbl>
              <a:tblPr>
                <a:tableStyleId>{5C22544A-7EE6-4342-B048-85BDC9FD1C3A}</a:tableStyleId>
              </a:tblPr>
              <a:tblGrid>
                <a:gridCol w="10407496">
                  <a:extLst>
                    <a:ext uri="{9D8B030D-6E8A-4147-A177-3AD203B41FA5}">
                      <a16:colId xmlns:a16="http://schemas.microsoft.com/office/drawing/2014/main" val="1732903741"/>
                    </a:ext>
                  </a:extLst>
                </a:gridCol>
                <a:gridCol w="807396">
                  <a:extLst>
                    <a:ext uri="{9D8B030D-6E8A-4147-A177-3AD203B41FA5}">
                      <a16:colId xmlns:a16="http://schemas.microsoft.com/office/drawing/2014/main" val="106392983"/>
                    </a:ext>
                  </a:extLst>
                </a:gridCol>
              </a:tblGrid>
              <a:tr h="249049">
                <a:tc gridSpan="2">
                  <a:txBody>
                    <a:bodyPr/>
                    <a:lstStyle/>
                    <a:p>
                      <a:pPr algn="ctr" fontAlgn="b"/>
                      <a:r>
                        <a:rPr lang="ru-RU" sz="1600" b="1" u="none" strike="noStrike" kern="1200" dirty="0">
                          <a:solidFill>
                            <a:schemeClr val="bg1"/>
                          </a:solidFill>
                          <a:effectLst/>
                          <a:latin typeface="Arial Narrow" panose="020B0606020202030204" pitchFamily="34" charset="0"/>
                          <a:ea typeface="+mn-ea"/>
                          <a:cs typeface="+mn-cs"/>
                        </a:rPr>
                        <a:t>Министерство спорта Республики Татарстан</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6"/>
                    </a:solidFill>
                  </a:tcPr>
                </a:tc>
                <a:tc hMerge="1">
                  <a:txBody>
                    <a:bodyPr/>
                    <a:lstStyle/>
                    <a:p>
                      <a:pPr algn="l" fontAlgn="b"/>
                      <a:r>
                        <a:rPr lang="ru-RU" sz="1400" u="none" strike="noStrike" kern="1200" dirty="0">
                          <a:solidFill>
                            <a:schemeClr val="dk1"/>
                          </a:solidFill>
                          <a:effectLst/>
                          <a:latin typeface="Arial Narrow" panose="020B0606020202030204" pitchFamily="34" charset="0"/>
                          <a:ea typeface="+mn-ea"/>
                          <a:cs typeface="+mn-cs"/>
                        </a:rPr>
                        <a:t> </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2809644259"/>
                  </a:ext>
                </a:extLst>
              </a:tr>
              <a:tr h="388349">
                <a:tc>
                  <a:txBody>
                    <a:bodyPr/>
                    <a:lstStyle/>
                    <a:p>
                      <a:pPr marL="0" algn="l" defTabSz="914400" rtl="0" eaLnBrk="1" fontAlgn="b" latinLnBrk="0" hangingPunct="1">
                        <a:lnSpc>
                          <a:spcPts val="1500"/>
                        </a:lnSpc>
                      </a:pPr>
                      <a:r>
                        <a:rPr lang="ru-RU" sz="1400" u="none" strike="noStrike" kern="1200" dirty="0">
                          <a:solidFill>
                            <a:schemeClr val="dk1"/>
                          </a:solidFill>
                          <a:effectLst/>
                          <a:latin typeface="Arial Narrow" panose="020B0606020202030204" pitchFamily="34" charset="0"/>
                          <a:ea typeface="+mn-ea"/>
                          <a:cs typeface="+mn-cs"/>
                        </a:rPr>
                        <a:t>Постановление Кабинета Министров РТ "О нормативе стоимости предоставления муниципальных услуг в сфере физической культуры и массового спорта, используемом при формировании межбюджетных отношений в Республике Татарстан, на 2022 год"</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marL="0" algn="l" defTabSz="914400" rtl="0" eaLnBrk="1" fontAlgn="b" latinLnBrk="0" hangingPunct="1"/>
                      <a:r>
                        <a:rPr lang="ru-RU" sz="1400" u="none" strike="noStrike" kern="1200" dirty="0">
                          <a:solidFill>
                            <a:schemeClr val="dk1"/>
                          </a:solidFill>
                          <a:effectLst/>
                          <a:latin typeface="Arial Narrow" panose="020B0606020202030204" pitchFamily="34" charset="0"/>
                          <a:ea typeface="+mn-ea"/>
                          <a:cs typeface="+mn-cs"/>
                        </a:rPr>
                        <a:t>21.09.2021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3755689259"/>
                  </a:ext>
                </a:extLst>
              </a:tr>
              <a:tr h="388349">
                <a:tc>
                  <a:txBody>
                    <a:bodyPr/>
                    <a:lstStyle/>
                    <a:p>
                      <a:pPr marL="0" algn="l" defTabSz="914400" rtl="0" eaLnBrk="1" fontAlgn="b" latinLnBrk="0" hangingPunct="1">
                        <a:lnSpc>
                          <a:spcPts val="1500"/>
                        </a:lnSpc>
                      </a:pPr>
                      <a:r>
                        <a:rPr lang="ru-RU" sz="1400" u="none" strike="noStrike" kern="1200" dirty="0">
                          <a:solidFill>
                            <a:schemeClr val="dk1"/>
                          </a:solidFill>
                          <a:effectLst/>
                          <a:latin typeface="Arial Narrow" panose="020B0606020202030204" pitchFamily="34" charset="0"/>
                          <a:ea typeface="+mn-ea"/>
                          <a:cs typeface="+mn-cs"/>
                        </a:rPr>
                        <a:t>Постановление Кабинета Министров РТ "Об утверждении на 2022 год нормативных затрат государственных учреждений Республики Татарстан, осуществляющих спортивную подготовку по видам спорта"</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marL="0" algn="l" defTabSz="914400" rtl="0" eaLnBrk="1" fontAlgn="b" latinLnBrk="0" hangingPunct="1"/>
                      <a:r>
                        <a:rPr lang="ru-RU" sz="1400" u="none" strike="noStrike" kern="1200" dirty="0">
                          <a:solidFill>
                            <a:schemeClr val="dk1"/>
                          </a:solidFill>
                          <a:effectLst/>
                          <a:latin typeface="Arial Narrow" panose="020B0606020202030204" pitchFamily="34" charset="0"/>
                          <a:ea typeface="+mn-ea"/>
                          <a:cs typeface="+mn-cs"/>
                        </a:rPr>
                        <a:t>21.09.2021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86180590"/>
                  </a:ext>
                </a:extLst>
              </a:tr>
              <a:tr h="388349">
                <a:tc>
                  <a:txBody>
                    <a:bodyPr/>
                    <a:lstStyle/>
                    <a:p>
                      <a:pPr marL="0" algn="l" defTabSz="914400" rtl="0" eaLnBrk="1" fontAlgn="b" latinLnBrk="0" hangingPunct="1">
                        <a:lnSpc>
                          <a:spcPts val="1500"/>
                        </a:lnSpc>
                      </a:pPr>
                      <a:r>
                        <a:rPr lang="ru-RU" sz="1400" u="none" strike="noStrike" kern="1200" dirty="0">
                          <a:solidFill>
                            <a:schemeClr val="dk1"/>
                          </a:solidFill>
                          <a:effectLst/>
                          <a:latin typeface="Arial Narrow" panose="020B0606020202030204" pitchFamily="34" charset="0"/>
                          <a:ea typeface="+mn-ea"/>
                          <a:cs typeface="+mn-cs"/>
                        </a:rPr>
                        <a:t>Постановление Кабинета Министров РТ "Об утверждении нормативных затрат государственных учреждений молодежной политики, физической культуры и спорта на 2022 год"</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marL="0" algn="l" defTabSz="914400" rtl="0" eaLnBrk="1" fontAlgn="b" latinLnBrk="0" hangingPunct="1"/>
                      <a:r>
                        <a:rPr lang="ru-RU" sz="1400" u="none" strike="noStrike" kern="1200" dirty="0">
                          <a:solidFill>
                            <a:schemeClr val="dk1"/>
                          </a:solidFill>
                          <a:effectLst/>
                          <a:latin typeface="Arial Narrow" panose="020B0606020202030204" pitchFamily="34" charset="0"/>
                          <a:ea typeface="+mn-ea"/>
                          <a:cs typeface="+mn-cs"/>
                        </a:rPr>
                        <a:t>21.09.2021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513585556"/>
                  </a:ext>
                </a:extLst>
              </a:tr>
              <a:tr h="249049">
                <a:tc gridSpan="2">
                  <a:txBody>
                    <a:bodyPr/>
                    <a:lstStyle/>
                    <a:p>
                      <a:pPr algn="ctr" fontAlgn="b"/>
                      <a:r>
                        <a:rPr lang="ru-RU" sz="1600" b="1" u="none" strike="noStrike" kern="1200" dirty="0">
                          <a:solidFill>
                            <a:schemeClr val="bg1"/>
                          </a:solidFill>
                          <a:effectLst/>
                          <a:latin typeface="Arial Narrow" panose="020B0606020202030204" pitchFamily="34" charset="0"/>
                          <a:ea typeface="+mn-ea"/>
                          <a:cs typeface="+mn-cs"/>
                        </a:rPr>
                        <a:t>Министерство по делам молодежи Республики Татарстан</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6"/>
                    </a:solidFill>
                  </a:tcPr>
                </a:tc>
                <a:tc hMerge="1">
                  <a:txBody>
                    <a:bodyPr/>
                    <a:lstStyle/>
                    <a:p>
                      <a:pPr marL="0" algn="l" defTabSz="914400" rtl="0" eaLnBrk="1" fontAlgn="b" latinLnBrk="0" hangingPunct="1"/>
                      <a:r>
                        <a:rPr lang="ru-RU" sz="1400" u="none" strike="noStrike" kern="1200" dirty="0">
                          <a:solidFill>
                            <a:schemeClr val="dk1"/>
                          </a:solidFill>
                          <a:effectLst/>
                          <a:latin typeface="Arial Narrow" panose="020B0606020202030204" pitchFamily="34" charset="0"/>
                          <a:ea typeface="+mn-ea"/>
                          <a:cs typeface="+mn-cs"/>
                        </a:rPr>
                        <a:t> </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990823993"/>
                  </a:ext>
                </a:extLst>
              </a:tr>
              <a:tr h="434782">
                <a:tc>
                  <a:txBody>
                    <a:bodyPr/>
                    <a:lstStyle/>
                    <a:p>
                      <a:pPr algn="l" fontAlgn="b"/>
                      <a:r>
                        <a:rPr lang="ru-RU" sz="1400" u="none" strike="noStrike" kern="1200" dirty="0">
                          <a:solidFill>
                            <a:schemeClr val="dk1"/>
                          </a:solidFill>
                          <a:effectLst/>
                          <a:latin typeface="Arial Narrow" panose="020B0606020202030204" pitchFamily="34" charset="0"/>
                          <a:ea typeface="+mn-ea"/>
                          <a:cs typeface="+mn-cs"/>
                        </a:rPr>
                        <a:t>Постановление Кабинета Министров РТ "О нормативе стоимости предоставления муниципальных услуг (работ) в сфере молодежной политики, используемый при формировании межбюджетных отношений в Республике Татарстан, на 2022 год"</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marL="0" algn="l" defTabSz="914400" rtl="0" eaLnBrk="1" fontAlgn="b" latinLnBrk="0" hangingPunct="1"/>
                      <a:r>
                        <a:rPr lang="ru-RU" sz="1400" u="none" strike="noStrike" kern="1200" dirty="0">
                          <a:solidFill>
                            <a:schemeClr val="dk1"/>
                          </a:solidFill>
                          <a:effectLst/>
                          <a:latin typeface="Arial Narrow" panose="020B0606020202030204" pitchFamily="34" charset="0"/>
                          <a:ea typeface="+mn-ea"/>
                          <a:cs typeface="+mn-cs"/>
                        </a:rPr>
                        <a:t>21.09.2021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403406230"/>
                  </a:ext>
                </a:extLst>
              </a:tr>
              <a:tr h="434782">
                <a:tc>
                  <a:txBody>
                    <a:bodyPr/>
                    <a:lstStyle/>
                    <a:p>
                      <a:pPr algn="l" fontAlgn="b"/>
                      <a:r>
                        <a:rPr lang="ru-RU" sz="1400" u="none" strike="noStrike" kern="1200" dirty="0">
                          <a:solidFill>
                            <a:schemeClr val="dk1"/>
                          </a:solidFill>
                          <a:effectLst/>
                          <a:latin typeface="Arial Narrow" panose="020B0606020202030204" pitchFamily="34" charset="0"/>
                          <a:ea typeface="+mn-ea"/>
                          <a:cs typeface="+mn-cs"/>
                        </a:rPr>
                        <a:t>Постановление Кабинета Министров РТ "Об утверждении нормативных затрат на организацию отдыха и оздоровления детей, и молодежи РТ на 2022 год"</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marL="0" algn="l" defTabSz="914400" rtl="0" eaLnBrk="1" fontAlgn="b" latinLnBrk="0" hangingPunct="1"/>
                      <a:r>
                        <a:rPr lang="ru-RU" sz="1400" u="none" strike="noStrike" kern="1200" dirty="0">
                          <a:solidFill>
                            <a:schemeClr val="dk1"/>
                          </a:solidFill>
                          <a:effectLst/>
                          <a:latin typeface="Arial Narrow" panose="020B0606020202030204" pitchFamily="34" charset="0"/>
                          <a:ea typeface="+mn-ea"/>
                          <a:cs typeface="+mn-cs"/>
                        </a:rPr>
                        <a:t>21.09.2021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2042891423"/>
                  </a:ext>
                </a:extLst>
              </a:tr>
              <a:tr h="434782">
                <a:tc>
                  <a:txBody>
                    <a:bodyPr/>
                    <a:lstStyle/>
                    <a:p>
                      <a:pPr algn="l" fontAlgn="b"/>
                      <a:r>
                        <a:rPr lang="ru-RU" sz="1400" u="none" strike="noStrike" kern="1200" dirty="0">
                          <a:solidFill>
                            <a:schemeClr val="dk1"/>
                          </a:solidFill>
                          <a:effectLst/>
                          <a:latin typeface="Arial Narrow" panose="020B0606020202030204" pitchFamily="34" charset="0"/>
                          <a:ea typeface="+mn-ea"/>
                          <a:cs typeface="+mn-cs"/>
                        </a:rPr>
                        <a:t>Постановление Кабинета Министров РТ "Об утверждении нормативных затрат государственных учреждений молодежной политики, физической культуры и спорта на 2022 год"</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marL="0" algn="l" defTabSz="914400" rtl="0" eaLnBrk="1" fontAlgn="b" latinLnBrk="0" hangingPunct="1"/>
                      <a:r>
                        <a:rPr lang="ru-RU" sz="1400" u="none" strike="noStrike" kern="1200" dirty="0">
                          <a:solidFill>
                            <a:schemeClr val="dk1"/>
                          </a:solidFill>
                          <a:effectLst/>
                          <a:latin typeface="Arial Narrow" panose="020B0606020202030204" pitchFamily="34" charset="0"/>
                          <a:ea typeface="+mn-ea"/>
                          <a:cs typeface="+mn-cs"/>
                        </a:rPr>
                        <a:t>21.09.2021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3042706806"/>
                  </a:ext>
                </a:extLst>
              </a:tr>
              <a:tr h="249049">
                <a:tc gridSpan="2">
                  <a:txBody>
                    <a:bodyPr/>
                    <a:lstStyle/>
                    <a:p>
                      <a:pPr algn="ctr" fontAlgn="b"/>
                      <a:r>
                        <a:rPr lang="ru-RU" sz="1600" b="1" u="none" strike="noStrike" kern="1200" dirty="0">
                          <a:solidFill>
                            <a:schemeClr val="bg1"/>
                          </a:solidFill>
                          <a:effectLst/>
                          <a:latin typeface="Arial Narrow" panose="020B0606020202030204" pitchFamily="34" charset="0"/>
                          <a:ea typeface="+mn-ea"/>
                          <a:cs typeface="+mn-cs"/>
                        </a:rPr>
                        <a:t>Министерство по делам гражданской обороны и чрезвычайным ситуациям Республики Татарстан</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6"/>
                    </a:solidFill>
                  </a:tcPr>
                </a:tc>
                <a:tc hMerge="1">
                  <a:txBody>
                    <a:bodyPr/>
                    <a:lstStyle/>
                    <a:p>
                      <a:pPr marL="0" algn="l" defTabSz="914400" rtl="0" eaLnBrk="1" fontAlgn="b" latinLnBrk="0" hangingPunct="1"/>
                      <a:r>
                        <a:rPr lang="ru-RU" sz="1400" u="none" strike="noStrike" kern="1200" dirty="0">
                          <a:solidFill>
                            <a:schemeClr val="dk1"/>
                          </a:solidFill>
                          <a:effectLst/>
                          <a:latin typeface="Arial Narrow" panose="020B0606020202030204" pitchFamily="34" charset="0"/>
                          <a:ea typeface="+mn-ea"/>
                          <a:cs typeface="+mn-cs"/>
                        </a:rPr>
                        <a:t> </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4059696634"/>
                  </a:ext>
                </a:extLst>
              </a:tr>
              <a:tr h="434782">
                <a:tc>
                  <a:txBody>
                    <a:bodyPr/>
                    <a:lstStyle/>
                    <a:p>
                      <a:pPr algn="l" fontAlgn="b"/>
                      <a:r>
                        <a:rPr lang="ru-RU" sz="1400" u="none" strike="noStrike" kern="1200" dirty="0">
                          <a:solidFill>
                            <a:schemeClr val="dk1"/>
                          </a:solidFill>
                          <a:effectLst/>
                          <a:latin typeface="Arial Narrow" panose="020B0606020202030204" pitchFamily="34" charset="0"/>
                          <a:ea typeface="+mn-ea"/>
                          <a:cs typeface="+mn-cs"/>
                        </a:rPr>
                        <a:t>Постановление Кабинета Министров РТ "Об утверждении на 2022 год нормативных затрат отдельных государственных учреждений социокультурной сферы Республики Татарстан"</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marL="0" algn="l" defTabSz="914400" rtl="0" eaLnBrk="1" fontAlgn="b" latinLnBrk="0" hangingPunct="1"/>
                      <a:r>
                        <a:rPr lang="ru-RU" sz="1400" u="none" strike="noStrike" kern="1200" dirty="0">
                          <a:solidFill>
                            <a:schemeClr val="dk1"/>
                          </a:solidFill>
                          <a:effectLst/>
                          <a:latin typeface="Arial Narrow" panose="020B0606020202030204" pitchFamily="34" charset="0"/>
                          <a:ea typeface="+mn-ea"/>
                          <a:cs typeface="+mn-cs"/>
                        </a:rPr>
                        <a:t>21.09.2021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2833529274"/>
                  </a:ext>
                </a:extLst>
              </a:tr>
              <a:tr h="249049">
                <a:tc gridSpan="2">
                  <a:txBody>
                    <a:bodyPr/>
                    <a:lstStyle/>
                    <a:p>
                      <a:pPr algn="ctr" fontAlgn="b"/>
                      <a:r>
                        <a:rPr lang="ru-RU" sz="1600" b="1" u="none" strike="noStrike" kern="1200" dirty="0">
                          <a:solidFill>
                            <a:schemeClr val="bg1"/>
                          </a:solidFill>
                          <a:effectLst/>
                          <a:latin typeface="Arial Narrow" panose="020B0606020202030204" pitchFamily="34" charset="0"/>
                          <a:ea typeface="+mn-ea"/>
                          <a:cs typeface="+mn-cs"/>
                        </a:rPr>
                        <a:t>Министерство цифрового развития государственного управления, информационных технологий и связи Республики Татарстан</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6"/>
                    </a:solidFill>
                  </a:tcPr>
                </a:tc>
                <a:tc hMerge="1">
                  <a:txBody>
                    <a:bodyPr/>
                    <a:lstStyle/>
                    <a:p>
                      <a:pPr marL="0" algn="l" defTabSz="914400" rtl="0" eaLnBrk="1" fontAlgn="b" latinLnBrk="0" hangingPunct="1"/>
                      <a:r>
                        <a:rPr lang="ru-RU" sz="1400" u="none" strike="noStrike" kern="1200" dirty="0">
                          <a:solidFill>
                            <a:schemeClr val="dk1"/>
                          </a:solidFill>
                          <a:effectLst/>
                          <a:latin typeface="Arial Narrow" panose="020B0606020202030204" pitchFamily="34" charset="0"/>
                          <a:ea typeface="+mn-ea"/>
                          <a:cs typeface="+mn-cs"/>
                        </a:rPr>
                        <a:t> </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384596867"/>
                  </a:ext>
                </a:extLst>
              </a:tr>
              <a:tr h="434782">
                <a:tc>
                  <a:txBody>
                    <a:bodyPr/>
                    <a:lstStyle/>
                    <a:p>
                      <a:pPr algn="l" fontAlgn="b"/>
                      <a:r>
                        <a:rPr lang="ru-RU" sz="1400" u="none" strike="noStrike" kern="1200" dirty="0">
                          <a:solidFill>
                            <a:schemeClr val="dk1"/>
                          </a:solidFill>
                          <a:effectLst/>
                          <a:latin typeface="Arial Narrow" panose="020B0606020202030204" pitchFamily="34" charset="0"/>
                          <a:ea typeface="+mn-ea"/>
                          <a:cs typeface="+mn-cs"/>
                        </a:rPr>
                        <a:t>Постановление Кабинета Министров РТ "Об утверждении на 2022 год нормативных затрат отдельных государственных учреждений Республики Татарстан"</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marL="0" algn="l" defTabSz="914400" rtl="0" eaLnBrk="1" fontAlgn="b" latinLnBrk="0" hangingPunct="1"/>
                      <a:r>
                        <a:rPr lang="ru-RU" sz="1400" u="none" strike="noStrike" kern="1200" dirty="0">
                          <a:solidFill>
                            <a:schemeClr val="dk1"/>
                          </a:solidFill>
                          <a:effectLst/>
                          <a:latin typeface="Arial Narrow" panose="020B0606020202030204" pitchFamily="34" charset="0"/>
                          <a:ea typeface="+mn-ea"/>
                          <a:cs typeface="+mn-cs"/>
                        </a:rPr>
                        <a:t>21.09.2021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208595322"/>
                  </a:ext>
                </a:extLst>
              </a:tr>
              <a:tr h="249049">
                <a:tc gridSpan="2">
                  <a:txBody>
                    <a:bodyPr/>
                    <a:lstStyle/>
                    <a:p>
                      <a:pPr algn="ctr" fontAlgn="b"/>
                      <a:r>
                        <a:rPr lang="ru-RU" sz="1600" b="1" u="none" strike="noStrike" kern="1200" dirty="0">
                          <a:solidFill>
                            <a:schemeClr val="bg1"/>
                          </a:solidFill>
                          <a:effectLst/>
                          <a:latin typeface="Arial Narrow" panose="020B0606020202030204" pitchFamily="34" charset="0"/>
                          <a:ea typeface="+mn-ea"/>
                          <a:cs typeface="+mn-cs"/>
                        </a:rPr>
                        <a:t>Министерство здравоохранения Республики Татарстан</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6"/>
                    </a:solidFill>
                  </a:tcPr>
                </a:tc>
                <a:tc hMerge="1">
                  <a:txBody>
                    <a:bodyPr/>
                    <a:lstStyle/>
                    <a:p>
                      <a:pPr marL="0" algn="l" defTabSz="914400" rtl="0" eaLnBrk="1" fontAlgn="b" latinLnBrk="0" hangingPunct="1"/>
                      <a:r>
                        <a:rPr lang="ru-RU" sz="1400" u="none" strike="noStrike" kern="1200" dirty="0">
                          <a:solidFill>
                            <a:schemeClr val="dk1"/>
                          </a:solidFill>
                          <a:effectLst/>
                          <a:latin typeface="Arial Narrow" panose="020B0606020202030204" pitchFamily="34" charset="0"/>
                          <a:ea typeface="+mn-ea"/>
                          <a:cs typeface="+mn-cs"/>
                        </a:rPr>
                        <a:t> </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4018547352"/>
                  </a:ext>
                </a:extLst>
              </a:tr>
              <a:tr h="581820">
                <a:tc>
                  <a:txBody>
                    <a:bodyPr/>
                    <a:lstStyle/>
                    <a:p>
                      <a:pPr algn="l" fontAlgn="b">
                        <a:lnSpc>
                          <a:spcPts val="1500"/>
                        </a:lnSpc>
                      </a:pPr>
                      <a:r>
                        <a:rPr lang="ru-RU" sz="1400" u="none" strike="noStrike" kern="1200" dirty="0">
                          <a:solidFill>
                            <a:schemeClr val="dk1"/>
                          </a:solidFill>
                          <a:effectLst/>
                          <a:latin typeface="Arial Narrow" panose="020B0606020202030204" pitchFamily="34" charset="0"/>
                          <a:ea typeface="+mn-ea"/>
                          <a:cs typeface="+mn-cs"/>
                        </a:rPr>
                        <a:t>Постановление Кабинета Министров РТ "Об утверждении нормативных затрат на выполнение медицинскими организациями государственной системы здравоохранения Республики Татарстан государственной работы по заготовке, хранению, транспортировке и обеспечению безопасности донорской крови и ее компонентов на 2022 год"</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marL="0" algn="l" defTabSz="914400" rtl="0" eaLnBrk="1" fontAlgn="b" latinLnBrk="0" hangingPunct="1"/>
                      <a:r>
                        <a:rPr lang="ru-RU" sz="1400" u="none" strike="noStrike" kern="1200" dirty="0">
                          <a:solidFill>
                            <a:schemeClr val="dk1"/>
                          </a:solidFill>
                          <a:effectLst/>
                          <a:latin typeface="Arial Narrow" panose="020B0606020202030204" pitchFamily="34" charset="0"/>
                          <a:ea typeface="+mn-ea"/>
                          <a:cs typeface="+mn-cs"/>
                        </a:rPr>
                        <a:t>21.09.2021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372800670"/>
                  </a:ext>
                </a:extLst>
              </a:tr>
              <a:tr h="388349">
                <a:tc>
                  <a:txBody>
                    <a:bodyPr/>
                    <a:lstStyle/>
                    <a:p>
                      <a:pPr marL="0" algn="l" defTabSz="914400" rtl="0" eaLnBrk="1" fontAlgn="b" latinLnBrk="0" hangingPunct="1">
                        <a:lnSpc>
                          <a:spcPts val="1500"/>
                        </a:lnSpc>
                      </a:pPr>
                      <a:r>
                        <a:rPr lang="ru-RU" sz="1400" u="none" strike="noStrike" kern="1200" dirty="0">
                          <a:solidFill>
                            <a:schemeClr val="dk1"/>
                          </a:solidFill>
                          <a:effectLst/>
                          <a:latin typeface="Arial Narrow" panose="020B0606020202030204" pitchFamily="34" charset="0"/>
                          <a:ea typeface="+mn-ea"/>
                          <a:cs typeface="+mn-cs"/>
                        </a:rPr>
                        <a:t>Постановление Кабинета Министров РТ "Об утверждении объемов услуг и нормативных затрат на организацию диспансеризации государственных служащих Республики Татарстан на 2022 год"</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marL="0" algn="l" defTabSz="914400" rtl="0" eaLnBrk="1" fontAlgn="b" latinLnBrk="0" hangingPunct="1"/>
                      <a:r>
                        <a:rPr lang="ru-RU" sz="1400" u="none" strike="noStrike" kern="1200" dirty="0">
                          <a:solidFill>
                            <a:schemeClr val="dk1"/>
                          </a:solidFill>
                          <a:effectLst/>
                          <a:latin typeface="Arial Narrow" panose="020B0606020202030204" pitchFamily="34" charset="0"/>
                          <a:ea typeface="+mn-ea"/>
                          <a:cs typeface="+mn-cs"/>
                        </a:rPr>
                        <a:t>21.09.2021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3837816221"/>
                  </a:ext>
                </a:extLst>
              </a:tr>
              <a:tr h="581820">
                <a:tc>
                  <a:txBody>
                    <a:bodyPr/>
                    <a:lstStyle/>
                    <a:p>
                      <a:pPr marL="0" algn="l" defTabSz="914400" rtl="0" eaLnBrk="1" fontAlgn="b" latinLnBrk="0" hangingPunct="1">
                        <a:lnSpc>
                          <a:spcPts val="1500"/>
                        </a:lnSpc>
                      </a:pPr>
                      <a:r>
                        <a:rPr lang="ru-RU" sz="1400" u="none" strike="noStrike" kern="1200" dirty="0">
                          <a:solidFill>
                            <a:schemeClr val="dk1"/>
                          </a:solidFill>
                          <a:effectLst/>
                          <a:latin typeface="Arial Narrow" panose="020B0606020202030204" pitchFamily="34" charset="0"/>
                          <a:ea typeface="+mn-ea"/>
                          <a:cs typeface="+mn-cs"/>
                        </a:rPr>
                        <a:t>Постановление Кабинета Министров РТ "Об утверждении нормативов на организацию долечивания (реабилитации) работающих граждан непосредственно после стационарного лечения в условиях санаторно-курортного учреждения (государственного автономного учреждения здравоохранения), нормативов продолжительности долечивания (реабилитации) на 2022 год"</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marL="0" algn="l" defTabSz="914400" rtl="0" eaLnBrk="1" fontAlgn="b" latinLnBrk="0" hangingPunct="1"/>
                      <a:r>
                        <a:rPr lang="ru-RU" sz="1400" u="none" strike="noStrike" kern="1200" dirty="0">
                          <a:solidFill>
                            <a:schemeClr val="dk1"/>
                          </a:solidFill>
                          <a:effectLst/>
                          <a:latin typeface="Arial Narrow" panose="020B0606020202030204" pitchFamily="34" charset="0"/>
                          <a:ea typeface="+mn-ea"/>
                          <a:cs typeface="+mn-cs"/>
                        </a:rPr>
                        <a:t>21.09.2021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4266056924"/>
                  </a:ext>
                </a:extLst>
              </a:tr>
            </a:tbl>
          </a:graphicData>
        </a:graphic>
      </p:graphicFrame>
    </p:spTree>
    <p:extLst>
      <p:ext uri="{BB962C8B-B14F-4D97-AF65-F5344CB8AC3E}">
        <p14:creationId xmlns:p14="http://schemas.microsoft.com/office/powerpoint/2010/main" val="459633825"/>
      </p:ext>
    </p:extLst>
  </p:cSld>
  <p:clrMapOvr>
    <a:masterClrMapping/>
  </p:clrMapOvr>
  <p:transition spd="med">
    <p:pull/>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4"/>
          </p:nvPr>
        </p:nvSpPr>
        <p:spPr>
          <a:xfrm>
            <a:off x="798768" y="0"/>
            <a:ext cx="10923840" cy="458200"/>
          </a:xfrm>
        </p:spPr>
        <p:txBody>
          <a:bodyPr>
            <a:noAutofit/>
          </a:bodyPr>
          <a:lstStyle/>
          <a:p>
            <a:pPr marL="0" indent="0" algn="ctr">
              <a:buNone/>
            </a:pPr>
            <a:r>
              <a:rPr lang="ru-RU" sz="1900" b="1" dirty="0">
                <a:latin typeface="Arial Narrow" panose="020B0606020202030204" pitchFamily="34" charset="0"/>
              </a:rPr>
              <a:t>Перечень нормативных правовых актов по вопросам нормативов финансового обеспечения на 2022 год</a:t>
            </a:r>
            <a:br>
              <a:rPr lang="ru-RU" sz="1900" b="1" dirty="0">
                <a:latin typeface="Arial Narrow" panose="020B0606020202030204" pitchFamily="34" charset="0"/>
              </a:rPr>
            </a:br>
            <a:r>
              <a:rPr lang="ru-RU" sz="1900" b="1" dirty="0">
                <a:latin typeface="Arial Narrow" panose="020B0606020202030204" pitchFamily="34" charset="0"/>
              </a:rPr>
              <a:t>(окончание)</a:t>
            </a:r>
          </a:p>
        </p:txBody>
      </p:sp>
      <p:graphicFrame>
        <p:nvGraphicFramePr>
          <p:cNvPr id="15" name="Таблица 14">
            <a:extLst>
              <a:ext uri="{FF2B5EF4-FFF2-40B4-BE49-F238E27FC236}">
                <a16:creationId xmlns:a16="http://schemas.microsoft.com/office/drawing/2014/main" id="{BA95EF8A-D941-4ADC-BD8C-71195AF495D8}"/>
              </a:ext>
            </a:extLst>
          </p:cNvPr>
          <p:cNvGraphicFramePr>
            <a:graphicFrameLocks noGrp="1"/>
          </p:cNvGraphicFramePr>
          <p:nvPr>
            <p:extLst>
              <p:ext uri="{D42A27DB-BD31-4B8C-83A1-F6EECF244321}">
                <p14:modId xmlns:p14="http://schemas.microsoft.com/office/powerpoint/2010/main" val="169102668"/>
              </p:ext>
            </p:extLst>
          </p:nvPr>
        </p:nvGraphicFramePr>
        <p:xfrm>
          <a:off x="798768" y="575511"/>
          <a:ext cx="11214892" cy="6021156"/>
        </p:xfrm>
        <a:graphic>
          <a:graphicData uri="http://schemas.openxmlformats.org/drawingml/2006/table">
            <a:tbl>
              <a:tblPr>
                <a:tableStyleId>{5C22544A-7EE6-4342-B048-85BDC9FD1C3A}</a:tableStyleId>
              </a:tblPr>
              <a:tblGrid>
                <a:gridCol w="10407496">
                  <a:extLst>
                    <a:ext uri="{9D8B030D-6E8A-4147-A177-3AD203B41FA5}">
                      <a16:colId xmlns:a16="http://schemas.microsoft.com/office/drawing/2014/main" val="1732903741"/>
                    </a:ext>
                  </a:extLst>
                </a:gridCol>
                <a:gridCol w="807396">
                  <a:extLst>
                    <a:ext uri="{9D8B030D-6E8A-4147-A177-3AD203B41FA5}">
                      <a16:colId xmlns:a16="http://schemas.microsoft.com/office/drawing/2014/main" val="106392983"/>
                    </a:ext>
                  </a:extLst>
                </a:gridCol>
              </a:tblGrid>
              <a:tr h="132081">
                <a:tc gridSpan="2">
                  <a:txBody>
                    <a:bodyPr/>
                    <a:lstStyle/>
                    <a:p>
                      <a:pPr algn="ctr" fontAlgn="b"/>
                      <a:r>
                        <a:rPr lang="ru-RU" sz="1600" b="1" u="none" strike="noStrike" kern="1200" dirty="0">
                          <a:solidFill>
                            <a:schemeClr val="bg1"/>
                          </a:solidFill>
                          <a:effectLst/>
                          <a:latin typeface="Arial Narrow" panose="020B0606020202030204" pitchFamily="34" charset="0"/>
                          <a:ea typeface="+mn-ea"/>
                          <a:cs typeface="+mn-cs"/>
                        </a:rPr>
                        <a:t>Министерство здравоохранения Республики Татарстан</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6"/>
                    </a:solidFill>
                  </a:tcPr>
                </a:tc>
                <a:tc hMerge="1">
                  <a:txBody>
                    <a:bodyPr/>
                    <a:lstStyle/>
                    <a:p>
                      <a:pPr marL="0" algn="l" defTabSz="914400" rtl="0" eaLnBrk="1" fontAlgn="b" latinLnBrk="0" hangingPunct="1"/>
                      <a:r>
                        <a:rPr lang="ru-RU" sz="1400" u="none" strike="noStrike" kern="1200" dirty="0">
                          <a:solidFill>
                            <a:schemeClr val="dk1"/>
                          </a:solidFill>
                          <a:effectLst/>
                          <a:latin typeface="Arial Narrow" panose="020B0606020202030204" pitchFamily="34" charset="0"/>
                          <a:ea typeface="+mn-ea"/>
                          <a:cs typeface="+mn-cs"/>
                        </a:rPr>
                        <a:t> </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4018547352"/>
                  </a:ext>
                </a:extLst>
              </a:tr>
              <a:tr h="394542">
                <a:tc>
                  <a:txBody>
                    <a:bodyPr/>
                    <a:lstStyle/>
                    <a:p>
                      <a:pPr algn="l" fontAlgn="b"/>
                      <a:r>
                        <a:rPr lang="ru-RU" sz="1400" u="none" strike="noStrike" kern="1200" dirty="0">
                          <a:solidFill>
                            <a:schemeClr val="dk1"/>
                          </a:solidFill>
                          <a:effectLst/>
                          <a:latin typeface="Arial Narrow" panose="020B0606020202030204" pitchFamily="34" charset="0"/>
                          <a:ea typeface="+mn-ea"/>
                          <a:cs typeface="+mn-cs"/>
                        </a:rPr>
                        <a:t>Постановление Кабинета Министров РТ "Об утверждении нормативных затрат на выполнение медицинскими организациями государственной системы здравоохранения Республики Татарстан государственной работы по заготовке, хранению, транспортировке и обеспечению безопасности донорской крови и ее компонентов на 2022 год"</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marL="0" algn="l" defTabSz="914400" rtl="0" eaLnBrk="1" fontAlgn="b" latinLnBrk="0" hangingPunct="1"/>
                      <a:r>
                        <a:rPr lang="ru-RU" sz="1400" u="none" strike="noStrike" kern="1200" dirty="0">
                          <a:solidFill>
                            <a:schemeClr val="dk1"/>
                          </a:solidFill>
                          <a:effectLst/>
                          <a:latin typeface="Arial Narrow" panose="020B0606020202030204" pitchFamily="34" charset="0"/>
                          <a:ea typeface="+mn-ea"/>
                          <a:cs typeface="+mn-cs"/>
                        </a:rPr>
                        <a:t>21.09.2021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372800670"/>
                  </a:ext>
                </a:extLst>
              </a:tr>
              <a:tr h="263312">
                <a:tc>
                  <a:txBody>
                    <a:bodyPr/>
                    <a:lstStyle/>
                    <a:p>
                      <a:pPr algn="l" fontAlgn="b"/>
                      <a:r>
                        <a:rPr lang="ru-RU" sz="1400" u="none" strike="noStrike" kern="1200" dirty="0">
                          <a:solidFill>
                            <a:schemeClr val="dk1"/>
                          </a:solidFill>
                          <a:effectLst/>
                          <a:latin typeface="Arial Narrow" panose="020B0606020202030204" pitchFamily="34" charset="0"/>
                          <a:ea typeface="+mn-ea"/>
                          <a:cs typeface="+mn-cs"/>
                        </a:rPr>
                        <a:t>Постановление Кабинета Министров РТ "Об утверждении объемов услуг и нормативных затрат на организацию диспансеризации государственных служащих Республики Татарстан на 2022 год"</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marL="0" algn="l" defTabSz="914400" rtl="0" eaLnBrk="1" fontAlgn="b" latinLnBrk="0" hangingPunct="1"/>
                      <a:r>
                        <a:rPr lang="ru-RU" sz="1400" u="none" strike="noStrike" kern="1200" dirty="0">
                          <a:solidFill>
                            <a:schemeClr val="dk1"/>
                          </a:solidFill>
                          <a:effectLst/>
                          <a:latin typeface="Arial Narrow" panose="020B0606020202030204" pitchFamily="34" charset="0"/>
                          <a:ea typeface="+mn-ea"/>
                          <a:cs typeface="+mn-cs"/>
                        </a:rPr>
                        <a:t>21.09.2021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3837816221"/>
                  </a:ext>
                </a:extLst>
              </a:tr>
              <a:tr h="394542">
                <a:tc>
                  <a:txBody>
                    <a:bodyPr/>
                    <a:lstStyle/>
                    <a:p>
                      <a:pPr algn="l" fontAlgn="b"/>
                      <a:r>
                        <a:rPr lang="ru-RU" sz="1400" u="none" strike="noStrike" kern="1200" dirty="0">
                          <a:solidFill>
                            <a:schemeClr val="dk1"/>
                          </a:solidFill>
                          <a:effectLst/>
                          <a:latin typeface="Arial Narrow" panose="020B0606020202030204" pitchFamily="34" charset="0"/>
                          <a:ea typeface="+mn-ea"/>
                          <a:cs typeface="+mn-cs"/>
                        </a:rPr>
                        <a:t>Постановление Кабинета Министров РТ "Об утверждении нормативов на организацию долечивания (реабилитации) работающих граждан непосредственно после стационарного лечения в условиях санаторно-курортного учреждения (государственного автономного учреждения здравоохранения), нормативов продолжительности долечивания (реабилитации) на 2022 год"</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marL="0" algn="l" defTabSz="914400" rtl="0" eaLnBrk="1" fontAlgn="b" latinLnBrk="0" hangingPunct="1"/>
                      <a:r>
                        <a:rPr lang="ru-RU" sz="1400" u="none" strike="noStrike" kern="1200" dirty="0">
                          <a:solidFill>
                            <a:schemeClr val="dk1"/>
                          </a:solidFill>
                          <a:effectLst/>
                          <a:latin typeface="Arial Narrow" panose="020B0606020202030204" pitchFamily="34" charset="0"/>
                          <a:ea typeface="+mn-ea"/>
                          <a:cs typeface="+mn-cs"/>
                        </a:rPr>
                        <a:t>21.09.2021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4266056924"/>
                  </a:ext>
                </a:extLst>
              </a:tr>
              <a:tr h="263312">
                <a:tc>
                  <a:txBody>
                    <a:bodyPr/>
                    <a:lstStyle/>
                    <a:p>
                      <a:pPr algn="l" fontAlgn="b"/>
                      <a:r>
                        <a:rPr lang="ru-RU" sz="1400" u="none" strike="noStrike" kern="1200" dirty="0">
                          <a:solidFill>
                            <a:schemeClr val="dk1"/>
                          </a:solidFill>
                          <a:effectLst/>
                          <a:latin typeface="Arial Narrow" panose="020B0606020202030204" pitchFamily="34" charset="0"/>
                          <a:ea typeface="+mn-ea"/>
                          <a:cs typeface="+mn-cs"/>
                        </a:rPr>
                        <a:t>Постановление Кабинета Министров РТ "Об утверждении нормативных затрат и объемов услуг на организацию проведения медицинских осмотров работников образовательных организаций и учреждений социального обслуживания на 2022 год"</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l" fontAlgn="b"/>
                      <a:r>
                        <a:rPr lang="ru-RU" sz="1400" u="none" strike="noStrike" kern="1200" dirty="0">
                          <a:solidFill>
                            <a:schemeClr val="dk1"/>
                          </a:solidFill>
                          <a:effectLst/>
                          <a:latin typeface="Arial Narrow" panose="020B0606020202030204" pitchFamily="34" charset="0"/>
                          <a:ea typeface="+mn-ea"/>
                          <a:cs typeface="+mn-cs"/>
                        </a:rPr>
                        <a:t>21.09.2021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915634829"/>
                  </a:ext>
                </a:extLst>
              </a:tr>
              <a:tr h="263312">
                <a:tc>
                  <a:txBody>
                    <a:bodyPr/>
                    <a:lstStyle/>
                    <a:p>
                      <a:pPr algn="l" fontAlgn="b"/>
                      <a:r>
                        <a:rPr lang="ru-RU" sz="1400" u="none" strike="noStrike" kern="1200" dirty="0">
                          <a:solidFill>
                            <a:schemeClr val="dk1"/>
                          </a:solidFill>
                          <a:effectLst/>
                          <a:latin typeface="Arial Narrow" panose="020B0606020202030204" pitchFamily="34" charset="0"/>
                          <a:ea typeface="+mn-ea"/>
                          <a:cs typeface="+mn-cs"/>
                        </a:rPr>
                        <a:t>Постановление Кабинета Министров РТ "Об утверждении нормативных затрат и объемов услуг на проведение медицинских осмотров работников детских оздоровительных учреждений Республики Татарстан на 2022 год"</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l" fontAlgn="b"/>
                      <a:r>
                        <a:rPr lang="ru-RU" sz="1400" u="none" strike="noStrike" kern="1200" dirty="0">
                          <a:solidFill>
                            <a:schemeClr val="dk1"/>
                          </a:solidFill>
                          <a:effectLst/>
                          <a:latin typeface="Arial Narrow" panose="020B0606020202030204" pitchFamily="34" charset="0"/>
                          <a:ea typeface="+mn-ea"/>
                          <a:cs typeface="+mn-cs"/>
                        </a:rPr>
                        <a:t>21.09.2021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3864092769"/>
                  </a:ext>
                </a:extLst>
              </a:tr>
              <a:tr h="263312">
                <a:tc>
                  <a:txBody>
                    <a:bodyPr/>
                    <a:lstStyle/>
                    <a:p>
                      <a:pPr algn="l" fontAlgn="b"/>
                      <a:r>
                        <a:rPr lang="ru-RU" sz="1400" u="none" strike="noStrike" kern="1200" dirty="0">
                          <a:solidFill>
                            <a:schemeClr val="dk1"/>
                          </a:solidFill>
                          <a:effectLst/>
                          <a:latin typeface="Arial Narrow" panose="020B0606020202030204" pitchFamily="34" charset="0"/>
                          <a:ea typeface="+mn-ea"/>
                          <a:cs typeface="+mn-cs"/>
                        </a:rPr>
                        <a:t>Постановление Кабинета Министров РТ "Об утверждении стоимости расходов на проведение противоэпидемических мероприятий на 2022 год и на плановый период 2023 и 2024 годов"</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l" fontAlgn="b"/>
                      <a:r>
                        <a:rPr lang="ru-RU" sz="1400" u="none" strike="noStrike" kern="1200" dirty="0">
                          <a:solidFill>
                            <a:schemeClr val="dk1"/>
                          </a:solidFill>
                          <a:effectLst/>
                          <a:latin typeface="Arial Narrow" panose="020B0606020202030204" pitchFamily="34" charset="0"/>
                          <a:ea typeface="+mn-ea"/>
                          <a:cs typeface="+mn-cs"/>
                        </a:rPr>
                        <a:t>21.09.2021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865777889"/>
                  </a:ext>
                </a:extLst>
              </a:tr>
              <a:tr h="263312">
                <a:tc>
                  <a:txBody>
                    <a:bodyPr/>
                    <a:lstStyle/>
                    <a:p>
                      <a:pPr algn="l" fontAlgn="b"/>
                      <a:r>
                        <a:rPr lang="ru-RU" sz="1400" u="none" strike="noStrike" kern="1200" dirty="0">
                          <a:solidFill>
                            <a:schemeClr val="dk1"/>
                          </a:solidFill>
                          <a:effectLst/>
                          <a:latin typeface="Arial Narrow" panose="020B0606020202030204" pitchFamily="34" charset="0"/>
                          <a:ea typeface="+mn-ea"/>
                          <a:cs typeface="+mn-cs"/>
                        </a:rPr>
                        <a:t>Постановление Кабинета Министров РТ "Об утверждении нормативных затрат на безвозмездное обеспечение детей первых трех лет жизни специальными молочными продуктами питания и смесями по рецептам врачей на 2022 год"</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l" fontAlgn="b"/>
                      <a:r>
                        <a:rPr lang="ru-RU" sz="1400" u="none" strike="noStrike" kern="1200" dirty="0">
                          <a:solidFill>
                            <a:schemeClr val="dk1"/>
                          </a:solidFill>
                          <a:effectLst/>
                          <a:latin typeface="Arial Narrow" panose="020B0606020202030204" pitchFamily="34" charset="0"/>
                          <a:ea typeface="+mn-ea"/>
                          <a:cs typeface="+mn-cs"/>
                        </a:rPr>
                        <a:t>21.09.2021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3449240750"/>
                  </a:ext>
                </a:extLst>
              </a:tr>
              <a:tr h="263312">
                <a:tc>
                  <a:txBody>
                    <a:bodyPr/>
                    <a:lstStyle/>
                    <a:p>
                      <a:pPr algn="l" fontAlgn="b"/>
                      <a:r>
                        <a:rPr lang="ru-RU" sz="1400" u="none" strike="noStrike" kern="1200" dirty="0">
                          <a:solidFill>
                            <a:schemeClr val="dk1"/>
                          </a:solidFill>
                          <a:effectLst/>
                          <a:latin typeface="Arial Narrow" panose="020B0606020202030204" pitchFamily="34" charset="0"/>
                          <a:ea typeface="+mn-ea"/>
                          <a:cs typeface="+mn-cs"/>
                        </a:rPr>
                        <a:t>Постановление Кабинета Министров РТ "Об утверждении на 2022 год нормативных затрат отдельных государственных учреждений социокультурной сферы Республики Татарстан"</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l" fontAlgn="b"/>
                      <a:r>
                        <a:rPr lang="ru-RU" sz="1400" u="none" strike="noStrike" kern="1200" dirty="0">
                          <a:solidFill>
                            <a:schemeClr val="dk1"/>
                          </a:solidFill>
                          <a:effectLst/>
                          <a:latin typeface="Arial Narrow" panose="020B0606020202030204" pitchFamily="34" charset="0"/>
                          <a:ea typeface="+mn-ea"/>
                          <a:cs typeface="+mn-cs"/>
                        </a:rPr>
                        <a:t>21.09.2021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3892846392"/>
                  </a:ext>
                </a:extLst>
              </a:tr>
              <a:tr h="600761">
                <a:tc>
                  <a:txBody>
                    <a:bodyPr/>
                    <a:lstStyle/>
                    <a:p>
                      <a:pPr algn="l" fontAlgn="b"/>
                      <a:r>
                        <a:rPr lang="ru-RU" sz="1400" u="none" strike="noStrike" kern="1200" dirty="0">
                          <a:solidFill>
                            <a:schemeClr val="dk1"/>
                          </a:solidFill>
                          <a:effectLst/>
                          <a:latin typeface="Arial Narrow" panose="020B0606020202030204" pitchFamily="34" charset="0"/>
                          <a:ea typeface="+mn-ea"/>
                          <a:cs typeface="+mn-cs"/>
                        </a:rPr>
                        <a:t>Постановление Кабинета Министров РТ "Об утверждении норматива стоимости оказания в специализированных учреждениях услуги лицам, находящимся в общественных местах в состоянии алкогольного опьянения и утратившим способность самостоятельно передвигаться или ориентироваться в окружающей обстановке, не нуждающимся в оказании медицинской помощи на 2022 год и на плановый период 2023 и 2024 годов"</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l" fontAlgn="b"/>
                      <a:r>
                        <a:rPr lang="ru-RU" sz="1400" u="none" strike="noStrike" kern="1200" dirty="0">
                          <a:solidFill>
                            <a:schemeClr val="dk1"/>
                          </a:solidFill>
                          <a:effectLst/>
                          <a:latin typeface="Arial Narrow" panose="020B0606020202030204" pitchFamily="34" charset="0"/>
                          <a:ea typeface="+mn-ea"/>
                          <a:cs typeface="+mn-cs"/>
                        </a:rPr>
                        <a:t>21.09.2021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992640031"/>
                  </a:ext>
                </a:extLst>
              </a:tr>
              <a:tr h="263312">
                <a:tc>
                  <a:txBody>
                    <a:bodyPr/>
                    <a:lstStyle/>
                    <a:p>
                      <a:pPr algn="l" fontAlgn="b"/>
                      <a:r>
                        <a:rPr lang="ru-RU" sz="1400" u="none" strike="noStrike" kern="1200" dirty="0">
                          <a:solidFill>
                            <a:schemeClr val="dk1"/>
                          </a:solidFill>
                          <a:effectLst/>
                          <a:latin typeface="Arial Narrow" panose="020B0606020202030204" pitchFamily="34" charset="0"/>
                          <a:ea typeface="+mn-ea"/>
                          <a:cs typeface="+mn-cs"/>
                        </a:rPr>
                        <a:t>Постановление Кабинета Министров РТ "Об утверждении Программы государственных гарантий бесплатного оказания гражданам медицинской помощи на территории Республики Татарстан на 2022 год и на плановый период 2023 и 2024 годов"</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l" fontAlgn="b"/>
                      <a:r>
                        <a:rPr lang="ru-RU" sz="1400" u="none" strike="noStrike" kern="1200" dirty="0">
                          <a:solidFill>
                            <a:schemeClr val="dk1"/>
                          </a:solidFill>
                          <a:effectLst/>
                          <a:latin typeface="Arial Narrow" panose="020B0606020202030204" pitchFamily="34" charset="0"/>
                          <a:ea typeface="+mn-ea"/>
                          <a:cs typeface="+mn-cs"/>
                        </a:rPr>
                        <a:t>24.12.2021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688840919"/>
                  </a:ext>
                </a:extLst>
              </a:tr>
              <a:tr h="525773">
                <a:tc>
                  <a:txBody>
                    <a:bodyPr/>
                    <a:lstStyle/>
                    <a:p>
                      <a:pPr algn="l" fontAlgn="b"/>
                      <a:r>
                        <a:rPr lang="ru-RU" sz="1400" u="none" strike="noStrike" kern="1200" dirty="0">
                          <a:solidFill>
                            <a:schemeClr val="dk1"/>
                          </a:solidFill>
                          <a:effectLst/>
                          <a:latin typeface="Arial Narrow" panose="020B0606020202030204" pitchFamily="34" charset="0"/>
                          <a:ea typeface="+mn-ea"/>
                          <a:cs typeface="+mn-cs"/>
                        </a:rPr>
                        <a:t>Тарифное соглашение об установлении тарифов и порядка оплаты медицинской помощи, оказанной за счет межбюджетных трансфертов, предоставляемых из бюджета  Республики Татарстан в бюджет Территориального фонда обязательного медицинского страхования Республики Татарстан на реализацию преимущественно одноканального финансирования медицинских организаций через систему обязательного медицинского страхования на 2022 год</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l" fontAlgn="b"/>
                      <a:r>
                        <a:rPr lang="ru-RU" sz="1400" u="none" strike="noStrike" kern="1200" dirty="0">
                          <a:solidFill>
                            <a:schemeClr val="dk1"/>
                          </a:solidFill>
                          <a:effectLst/>
                          <a:latin typeface="Arial Narrow" panose="020B0606020202030204" pitchFamily="34" charset="0"/>
                          <a:ea typeface="+mn-ea"/>
                          <a:cs typeface="+mn-cs"/>
                        </a:rPr>
                        <a:t>24.12.2021</a:t>
                      </a:r>
                    </a:p>
                  </a:txBody>
                  <a:tcPr marL="36000" marR="36000" marT="1383"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697153576"/>
                  </a:ext>
                </a:extLst>
              </a:tr>
            </a:tbl>
          </a:graphicData>
        </a:graphic>
      </p:graphicFrame>
    </p:spTree>
    <p:extLst>
      <p:ext uri="{BB962C8B-B14F-4D97-AF65-F5344CB8AC3E}">
        <p14:creationId xmlns:p14="http://schemas.microsoft.com/office/powerpoint/2010/main" val="727906726"/>
      </p:ext>
    </p:extLst>
  </p:cSld>
  <p:clrMapOvr>
    <a:masterClrMapping/>
  </p:clrMapOvr>
  <p:transition spd="med">
    <p:pull/>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905120505"/>
              </p:ext>
            </p:extLst>
          </p:nvPr>
        </p:nvGraphicFramePr>
        <p:xfrm>
          <a:off x="957129" y="76912"/>
          <a:ext cx="10648060" cy="1657884"/>
        </p:xfrm>
        <a:graphic>
          <a:graphicData uri="http://schemas.openxmlformats.org/drawingml/2006/table">
            <a:tbl>
              <a:tblPr/>
              <a:tblGrid>
                <a:gridCol w="10648060">
                  <a:extLst>
                    <a:ext uri="{9D8B030D-6E8A-4147-A177-3AD203B41FA5}">
                      <a16:colId xmlns:a16="http://schemas.microsoft.com/office/drawing/2014/main" val="20000"/>
                    </a:ext>
                  </a:extLst>
                </a:gridCol>
              </a:tblGrid>
              <a:tr h="1657884">
                <a:tc>
                  <a:txBody>
                    <a:bodyPr/>
                    <a:lstStyle/>
                    <a:p>
                      <a:pPr marL="1346200" marR="0" indent="0" algn="ctr" defTabSz="914400" rtl="0" eaLnBrk="1" fontAlgn="ctr" latinLnBrk="0" hangingPunct="1">
                        <a:lnSpc>
                          <a:spcPct val="100000"/>
                        </a:lnSpc>
                        <a:spcBef>
                          <a:spcPts val="0"/>
                        </a:spcBef>
                        <a:spcAft>
                          <a:spcPts val="0"/>
                        </a:spcAft>
                        <a:buClrTx/>
                        <a:buSzTx/>
                        <a:buFontTx/>
                        <a:buNone/>
                        <a:tabLst/>
                        <a:defRPr/>
                      </a:pPr>
                      <a:r>
                        <a:rPr lang="ru-RU" sz="2800" b="1" i="0" u="none" strike="noStrike" kern="1200" baseline="0" dirty="0">
                          <a:solidFill>
                            <a:schemeClr val="tx2"/>
                          </a:solidFill>
                          <a:latin typeface="Arial Narrow" panose="020B0606020202030204" pitchFamily="34" charset="0"/>
                          <a:ea typeface="+mn-ea"/>
                          <a:cs typeface="+mn-cs"/>
                        </a:rPr>
                        <a:t>Федеральный закон от 03.07.2016г. №237-ФЗ</a:t>
                      </a:r>
                    </a:p>
                    <a:p>
                      <a:pPr marL="1346200" marR="0" indent="0" algn="ctr" defTabSz="914400" rtl="0" eaLnBrk="1" fontAlgn="ctr" latinLnBrk="0" hangingPunct="1">
                        <a:lnSpc>
                          <a:spcPct val="100000"/>
                        </a:lnSpc>
                        <a:spcBef>
                          <a:spcPts val="0"/>
                        </a:spcBef>
                        <a:spcAft>
                          <a:spcPts val="0"/>
                        </a:spcAft>
                        <a:buClrTx/>
                        <a:buSzTx/>
                        <a:buFontTx/>
                        <a:buNone/>
                        <a:tabLst/>
                        <a:defRPr/>
                      </a:pPr>
                      <a:r>
                        <a:rPr lang="ru-RU" sz="2800" b="1" i="0" u="none" strike="noStrike" kern="1200" baseline="0" dirty="0">
                          <a:solidFill>
                            <a:schemeClr val="tx2"/>
                          </a:solidFill>
                          <a:latin typeface="Arial Narrow" panose="020B0606020202030204" pitchFamily="34" charset="0"/>
                          <a:ea typeface="+mn-ea"/>
                          <a:cs typeface="+mn-cs"/>
                        </a:rPr>
                        <a:t>«О государственной кадастровой оценке» </a:t>
                      </a:r>
                    </a:p>
                    <a:p>
                      <a:pPr marL="1346200" marR="0" indent="0" algn="ctr" defTabSz="914400" rtl="0" eaLnBrk="1" fontAlgn="ctr" latinLnBrk="0" hangingPunct="1">
                        <a:lnSpc>
                          <a:spcPct val="100000"/>
                        </a:lnSpc>
                        <a:spcBef>
                          <a:spcPts val="0"/>
                        </a:spcBef>
                        <a:spcAft>
                          <a:spcPts val="0"/>
                        </a:spcAft>
                        <a:buClrTx/>
                        <a:buSzTx/>
                        <a:buFontTx/>
                        <a:buNone/>
                        <a:tabLst/>
                        <a:defRPr/>
                      </a:pPr>
                      <a:r>
                        <a:rPr lang="ru-RU" sz="2800" b="1" i="0" u="none" strike="noStrike" kern="1200" baseline="0" dirty="0">
                          <a:solidFill>
                            <a:schemeClr val="tx2"/>
                          </a:solidFill>
                          <a:latin typeface="Arial Narrow" panose="020B0606020202030204" pitchFamily="34" charset="0"/>
                          <a:ea typeface="+mn-ea"/>
                          <a:cs typeface="+mn-cs"/>
                        </a:rPr>
                        <a:t>(в редакции Закона от 31.07.2020г. №269-ФЗ)</a:t>
                      </a:r>
                      <a:endParaRPr lang="ru-RU" sz="2400" b="1" i="0" u="none" strike="noStrike" dirty="0">
                        <a:solidFill>
                          <a:schemeClr val="tx2"/>
                        </a:solidFill>
                        <a:effectLst/>
                        <a:latin typeface="Arial Narrow" panose="020B0606020202030204" pitchFamily="34" charset="0"/>
                      </a:endParaRPr>
                    </a:p>
                  </a:txBody>
                  <a:tcPr marL="72000" marR="72000" marT="7620"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1865889088"/>
              </p:ext>
            </p:extLst>
          </p:nvPr>
        </p:nvGraphicFramePr>
        <p:xfrm>
          <a:off x="957129" y="2229095"/>
          <a:ext cx="5212936" cy="2003841"/>
        </p:xfrm>
        <a:graphic>
          <a:graphicData uri="http://schemas.openxmlformats.org/drawingml/2006/table">
            <a:tbl>
              <a:tblPr/>
              <a:tblGrid>
                <a:gridCol w="5212936">
                  <a:extLst>
                    <a:ext uri="{9D8B030D-6E8A-4147-A177-3AD203B41FA5}">
                      <a16:colId xmlns:a16="http://schemas.microsoft.com/office/drawing/2014/main" val="20000"/>
                    </a:ext>
                  </a:extLst>
                </a:gridCol>
              </a:tblGrid>
              <a:tr h="2003841">
                <a:tc>
                  <a:txBody>
                    <a:bodyPr/>
                    <a:lstStyle/>
                    <a:p>
                      <a:pPr algn="ctr" fontAlgn="b">
                        <a:lnSpc>
                          <a:spcPts val="2800"/>
                        </a:lnSpc>
                      </a:pPr>
                      <a:r>
                        <a:rPr lang="ru-RU" sz="2400" kern="1200" dirty="0">
                          <a:solidFill>
                            <a:schemeClr val="tx1"/>
                          </a:solidFill>
                          <a:effectLst/>
                          <a:latin typeface="Arial Narrow" panose="020B0606020202030204" pitchFamily="34" charset="0"/>
                          <a:ea typeface="+mn-ea"/>
                          <a:cs typeface="+mn-cs"/>
                        </a:rPr>
                        <a:t>Проведение  государственной кадастровой оценки земельных участков всех категорий земель </a:t>
                      </a:r>
                      <a:br>
                        <a:rPr lang="ru-RU" sz="2400" kern="1200" dirty="0">
                          <a:solidFill>
                            <a:schemeClr val="tx1"/>
                          </a:solidFill>
                          <a:effectLst/>
                          <a:latin typeface="Arial Narrow" panose="020B0606020202030204" pitchFamily="34" charset="0"/>
                          <a:ea typeface="+mn-ea"/>
                          <a:cs typeface="+mn-cs"/>
                        </a:rPr>
                      </a:br>
                      <a:r>
                        <a:rPr lang="ru-RU" sz="2400" kern="1200" dirty="0">
                          <a:solidFill>
                            <a:schemeClr val="tx1"/>
                          </a:solidFill>
                          <a:effectLst/>
                          <a:latin typeface="Arial Narrow" panose="020B0606020202030204" pitchFamily="34" charset="0"/>
                          <a:ea typeface="+mn-ea"/>
                          <a:cs typeface="+mn-cs"/>
                        </a:rPr>
                        <a:t>в </a:t>
                      </a:r>
                      <a:r>
                        <a:rPr lang="ru-RU" sz="2400" b="1" kern="1200" dirty="0">
                          <a:solidFill>
                            <a:schemeClr val="tx1"/>
                          </a:solidFill>
                          <a:effectLst/>
                          <a:latin typeface="Arial Narrow" panose="020B0606020202030204" pitchFamily="34" charset="0"/>
                          <a:ea typeface="+mn-ea"/>
                          <a:cs typeface="+mn-cs"/>
                        </a:rPr>
                        <a:t>2021-2022 годах </a:t>
                      </a:r>
                    </a:p>
                    <a:p>
                      <a:pPr algn="ctr" fontAlgn="b">
                        <a:lnSpc>
                          <a:spcPts val="2800"/>
                        </a:lnSpc>
                      </a:pPr>
                      <a:r>
                        <a:rPr lang="ru-RU" sz="2400" b="1" i="1" u="none" strike="noStrike" kern="1200" dirty="0">
                          <a:solidFill>
                            <a:srgbClr val="C00000"/>
                          </a:solidFill>
                          <a:effectLst/>
                          <a:latin typeface="Arial Narrow" panose="020B0606020202030204" pitchFamily="34" charset="0"/>
                          <a:ea typeface="+mn-ea"/>
                          <a:cs typeface="+mn-cs"/>
                        </a:rPr>
                        <a:t>2,0 млн. земельных участков </a:t>
                      </a:r>
                      <a:endParaRPr lang="ru-RU" sz="2400" b="1" i="1" u="none" strike="noStrike" dirty="0">
                        <a:solidFill>
                          <a:srgbClr val="C00000"/>
                        </a:solidFill>
                        <a:effectLst/>
                        <a:latin typeface="Arial Narrow" panose="020B0606020202030204" pitchFamily="34" charset="0"/>
                      </a:endParaRPr>
                    </a:p>
                  </a:txBody>
                  <a:tcPr marL="108000" marR="108000" marT="9525" marB="0" anchor="ct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2"/>
                  </a:ext>
                </a:extLst>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1600320353"/>
              </p:ext>
            </p:extLst>
          </p:nvPr>
        </p:nvGraphicFramePr>
        <p:xfrm>
          <a:off x="6323323" y="2229094"/>
          <a:ext cx="5281866" cy="2003841"/>
        </p:xfrm>
        <a:graphic>
          <a:graphicData uri="http://schemas.openxmlformats.org/drawingml/2006/table">
            <a:tbl>
              <a:tblPr/>
              <a:tblGrid>
                <a:gridCol w="5281866">
                  <a:extLst>
                    <a:ext uri="{9D8B030D-6E8A-4147-A177-3AD203B41FA5}">
                      <a16:colId xmlns:a16="http://schemas.microsoft.com/office/drawing/2014/main" val="20000"/>
                    </a:ext>
                  </a:extLst>
                </a:gridCol>
              </a:tblGrid>
              <a:tr h="2003841">
                <a:tc>
                  <a:txBody>
                    <a:bodyPr/>
                    <a:lstStyle/>
                    <a:p>
                      <a:pPr marL="0" marR="0" indent="0" algn="ctr" defTabSz="914400" rtl="0" eaLnBrk="1" fontAlgn="b" latinLnBrk="0" hangingPunct="1">
                        <a:lnSpc>
                          <a:spcPts val="2800"/>
                        </a:lnSpc>
                        <a:spcBef>
                          <a:spcPts val="0"/>
                        </a:spcBef>
                        <a:spcAft>
                          <a:spcPts val="0"/>
                        </a:spcAft>
                        <a:buClrTx/>
                        <a:buSzTx/>
                        <a:buFontTx/>
                        <a:buNone/>
                        <a:tabLst/>
                        <a:defRPr/>
                      </a:pPr>
                      <a:r>
                        <a:rPr lang="ru-RU" sz="2400" kern="1200" dirty="0">
                          <a:solidFill>
                            <a:schemeClr val="tx1"/>
                          </a:solidFill>
                          <a:effectLst/>
                          <a:latin typeface="Arial Narrow" panose="020B0606020202030204" pitchFamily="34" charset="0"/>
                          <a:ea typeface="+mn-ea"/>
                          <a:cs typeface="+mn-cs"/>
                        </a:rPr>
                        <a:t>Проведение государственной кадастровой оценки объектов капитального строительства </a:t>
                      </a:r>
                      <a:r>
                        <a:rPr lang="ru-RU" sz="2400" b="0" kern="1200" dirty="0">
                          <a:solidFill>
                            <a:schemeClr val="tx1"/>
                          </a:solidFill>
                          <a:effectLst/>
                          <a:latin typeface="Arial Narrow" panose="020B0606020202030204" pitchFamily="34" charset="0"/>
                          <a:ea typeface="+mn-ea"/>
                          <a:cs typeface="+mn-cs"/>
                        </a:rPr>
                        <a:t>в </a:t>
                      </a:r>
                      <a:r>
                        <a:rPr lang="ru-RU" sz="2400" b="1" kern="1200" dirty="0">
                          <a:solidFill>
                            <a:schemeClr val="tx1"/>
                          </a:solidFill>
                          <a:effectLst/>
                          <a:latin typeface="Arial Narrow" panose="020B0606020202030204" pitchFamily="34" charset="0"/>
                          <a:ea typeface="+mn-ea"/>
                          <a:cs typeface="+mn-cs"/>
                        </a:rPr>
                        <a:t>2022-2023 годах</a:t>
                      </a:r>
                    </a:p>
                    <a:p>
                      <a:pPr marL="0" marR="0" indent="0" algn="ctr" defTabSz="914400" rtl="0" eaLnBrk="1" fontAlgn="b" latinLnBrk="0" hangingPunct="1">
                        <a:lnSpc>
                          <a:spcPts val="2800"/>
                        </a:lnSpc>
                        <a:spcBef>
                          <a:spcPts val="0"/>
                        </a:spcBef>
                        <a:spcAft>
                          <a:spcPts val="0"/>
                        </a:spcAft>
                        <a:buClrTx/>
                        <a:buSzTx/>
                        <a:buFontTx/>
                        <a:buNone/>
                        <a:tabLst/>
                        <a:defRPr/>
                      </a:pPr>
                      <a:r>
                        <a:rPr lang="ru-RU" sz="2400" b="1" i="1" u="none" strike="noStrike" kern="1200" baseline="0" dirty="0">
                          <a:solidFill>
                            <a:srgbClr val="C00000"/>
                          </a:solidFill>
                          <a:effectLst/>
                          <a:latin typeface="Arial Narrow" panose="020B0606020202030204" pitchFamily="34" charset="0"/>
                          <a:ea typeface="+mn-ea"/>
                          <a:cs typeface="+mn-cs"/>
                        </a:rPr>
                        <a:t>2,5 млн. </a:t>
                      </a:r>
                      <a:r>
                        <a:rPr lang="ru-RU" sz="2400" b="1" i="1" u="none" strike="noStrike" kern="1200" dirty="0">
                          <a:solidFill>
                            <a:srgbClr val="C00000"/>
                          </a:solidFill>
                          <a:effectLst/>
                          <a:latin typeface="Arial Narrow" panose="020B0606020202030204" pitchFamily="34" charset="0"/>
                          <a:ea typeface="+mn-ea"/>
                          <a:cs typeface="+mn-cs"/>
                        </a:rPr>
                        <a:t>объектов капитального строительства  </a:t>
                      </a:r>
                    </a:p>
                  </a:txBody>
                  <a:tcPr marL="108000" marR="108000" marT="9525" marB="0" anchor="ct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2"/>
                  </a:ext>
                </a:extLst>
              </a:tr>
            </a:tbl>
          </a:graphicData>
        </a:graphic>
      </p:graphicFrame>
      <p:sp>
        <p:nvSpPr>
          <p:cNvPr id="5" name="Текст 1">
            <a:extLst>
              <a:ext uri="{FF2B5EF4-FFF2-40B4-BE49-F238E27FC236}">
                <a16:creationId xmlns:a16="http://schemas.microsoft.com/office/drawing/2014/main" id="{0C6CBD42-2535-46E0-93D1-9F4BA1440AB8}"/>
              </a:ext>
            </a:extLst>
          </p:cNvPr>
          <p:cNvSpPr>
            <a:spLocks noGrp="1"/>
          </p:cNvSpPr>
          <p:nvPr>
            <p:ph type="body" sz="quarter" idx="14"/>
          </p:nvPr>
        </p:nvSpPr>
        <p:spPr>
          <a:xfrm>
            <a:off x="957129" y="4467111"/>
            <a:ext cx="11035057" cy="2251817"/>
          </a:xfrm>
        </p:spPr>
        <p:txBody>
          <a:bodyPr>
            <a:noAutofit/>
          </a:bodyPr>
          <a:lstStyle/>
          <a:p>
            <a:r>
              <a:rPr lang="ru-RU" sz="2400" dirty="0">
                <a:solidFill>
                  <a:srgbClr val="C00000"/>
                </a:solidFill>
              </a:rPr>
              <a:t>Ответственные министерства, ведомства и учреждения Республики Татарстан:</a:t>
            </a:r>
          </a:p>
          <a:p>
            <a:pPr marL="342900" indent="-342900" algn="l">
              <a:spcBef>
                <a:spcPts val="0"/>
              </a:spcBef>
              <a:buFont typeface="Wingdings" panose="05000000000000000000" pitchFamily="2" charset="2"/>
              <a:buChar char="§"/>
            </a:pPr>
            <a:r>
              <a:rPr lang="ru-RU" sz="2400" b="0" dirty="0"/>
              <a:t>Министерство земельных и имущественных отношений</a:t>
            </a:r>
          </a:p>
          <a:p>
            <a:pPr marL="342900" indent="-342900" algn="l">
              <a:spcBef>
                <a:spcPts val="0"/>
              </a:spcBef>
              <a:buFont typeface="Wingdings" panose="05000000000000000000" pitchFamily="2" charset="2"/>
              <a:buChar char="§"/>
            </a:pPr>
            <a:r>
              <a:rPr lang="ru-RU" sz="2400" b="0" dirty="0"/>
              <a:t>Министерство финансов</a:t>
            </a:r>
          </a:p>
          <a:p>
            <a:pPr marL="342900" indent="-342900" algn="l">
              <a:spcBef>
                <a:spcPts val="0"/>
              </a:spcBef>
              <a:buFont typeface="Wingdings" panose="05000000000000000000" pitchFamily="2" charset="2"/>
              <a:buChar char="§"/>
            </a:pPr>
            <a:r>
              <a:rPr lang="ru-RU" sz="2400" b="0" dirty="0"/>
              <a:t>ГБУ «Центр государственной кадастровой оценки»</a:t>
            </a:r>
          </a:p>
          <a:p>
            <a:pPr marL="342900" indent="-342900" algn="l">
              <a:spcBef>
                <a:spcPts val="0"/>
              </a:spcBef>
              <a:buFont typeface="Wingdings" panose="05000000000000000000" pitchFamily="2" charset="2"/>
              <a:buChar char="§"/>
            </a:pPr>
            <a:r>
              <a:rPr lang="ru-RU" sz="2400" b="0" dirty="0"/>
              <a:t>АО «Бюро технической инвентаризации Республики Татарстан»</a:t>
            </a:r>
          </a:p>
          <a:p>
            <a:pPr marL="342900" indent="-342900" algn="l">
              <a:spcBef>
                <a:spcPts val="0"/>
              </a:spcBef>
              <a:buFont typeface="Wingdings" panose="05000000000000000000" pitchFamily="2" charset="2"/>
              <a:buChar char="§"/>
            </a:pPr>
            <a:r>
              <a:rPr lang="ru-RU" sz="2400" b="0" dirty="0"/>
              <a:t>Управление Федеральной службы государственной регистрации, кадастра и картографии по Республике Татарстан</a:t>
            </a:r>
          </a:p>
        </p:txBody>
      </p:sp>
      <p:pic>
        <p:nvPicPr>
          <p:cNvPr id="8" name="Picture 2">
            <a:extLst>
              <a:ext uri="{FF2B5EF4-FFF2-40B4-BE49-F238E27FC236}">
                <a16:creationId xmlns:a16="http://schemas.microsoft.com/office/drawing/2014/main" id="{2DA87AAA-5F7B-4486-B0A8-45890B6347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912683" y="355480"/>
            <a:ext cx="926698" cy="1100748"/>
          </a:xfrm>
          <a:prstGeom prst="rect">
            <a:avLst/>
          </a:prstGeom>
          <a:noFill/>
          <a:extLst>
            <a:ext uri="{909E8E84-426E-40DD-AFC4-6F175D3DCCD1}">
              <a14:hiddenFill xmlns:a14="http://schemas.microsoft.com/office/drawing/2010/main">
                <a:solidFill>
                  <a:srgbClr val="FFFFFF"/>
                </a:solidFill>
              </a14:hiddenFill>
            </a:ext>
          </a:extLst>
        </p:spPr>
      </p:pic>
      <p:sp>
        <p:nvSpPr>
          <p:cNvPr id="2" name="Стрелка: вниз 1">
            <a:extLst>
              <a:ext uri="{FF2B5EF4-FFF2-40B4-BE49-F238E27FC236}">
                <a16:creationId xmlns:a16="http://schemas.microsoft.com/office/drawing/2014/main" id="{2ABC7F65-0F6B-4934-87EC-CA79573768AA}"/>
              </a:ext>
            </a:extLst>
          </p:cNvPr>
          <p:cNvSpPr/>
          <p:nvPr/>
        </p:nvSpPr>
        <p:spPr>
          <a:xfrm>
            <a:off x="5419606" y="1820856"/>
            <a:ext cx="1723105" cy="291150"/>
          </a:xfrm>
          <a:prstGeom prst="downArrow">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82806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4"/>
          </p:nvPr>
        </p:nvSpPr>
        <p:spPr>
          <a:xfrm>
            <a:off x="982980" y="46039"/>
            <a:ext cx="11033760" cy="574747"/>
          </a:xfrm>
        </p:spPr>
        <p:txBody>
          <a:bodyPr/>
          <a:lstStyle/>
          <a:p>
            <a:r>
              <a:rPr lang="ru-RU" dirty="0"/>
              <a:t>Мероприятия в области доходов</a:t>
            </a:r>
          </a:p>
          <a:p>
            <a:endParaRPr lang="ru-RU" dirty="0"/>
          </a:p>
        </p:txBody>
      </p:sp>
      <p:sp>
        <p:nvSpPr>
          <p:cNvPr id="3" name="Прямоугольник с двумя скругленными противолежащими углами 2"/>
          <p:cNvSpPr/>
          <p:nvPr/>
        </p:nvSpPr>
        <p:spPr>
          <a:xfrm>
            <a:off x="982980" y="836701"/>
            <a:ext cx="11033760" cy="681038"/>
          </a:xfrm>
          <a:prstGeom prst="round2DiagRect">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tIns="0" bIns="0">
            <a:spAutoFit/>
          </a:bodyPr>
          <a:lstStyle/>
          <a:p>
            <a:pPr algn="ctr">
              <a:spcAft>
                <a:spcPts val="600"/>
              </a:spcAft>
            </a:pPr>
            <a:r>
              <a:rPr lang="ru-RU" sz="2000" dirty="0">
                <a:latin typeface="Arial Narrow" panose="020B0606020202030204" pitchFamily="34" charset="0"/>
                <a:ea typeface="Times New Roman" panose="02020603050405020304" pitchFamily="18" charset="0"/>
                <a:cs typeface="Arial" panose="020B0604020202020204" pitchFamily="34" charset="0"/>
              </a:rPr>
              <a:t>совместно с налоговыми органами, республиканскими министерствами, ведомствами и муниципальными образованиями необходимо обеспечить выполнение плановых показателей </a:t>
            </a:r>
            <a:endParaRPr lang="ru-RU" sz="1600" dirty="0">
              <a:effectLst/>
              <a:latin typeface="Arial Narrow" panose="020B0606020202030204" pitchFamily="34" charset="0"/>
              <a:ea typeface="Times New Roman" panose="02020603050405020304" pitchFamily="18" charset="0"/>
              <a:cs typeface="Arial" panose="020B0604020202020204" pitchFamily="34" charset="0"/>
            </a:endParaRPr>
          </a:p>
        </p:txBody>
      </p:sp>
      <p:sp>
        <p:nvSpPr>
          <p:cNvPr id="4" name="Прямоугольник с двумя скругленными противолежащими углами 3"/>
          <p:cNvSpPr/>
          <p:nvPr/>
        </p:nvSpPr>
        <p:spPr>
          <a:xfrm>
            <a:off x="982980" y="1598784"/>
            <a:ext cx="11033760" cy="778369"/>
          </a:xfrm>
          <a:prstGeom prst="round2DiagRect">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tIns="0" bIns="0">
            <a:spAutoFit/>
          </a:bodyPr>
          <a:lstStyle/>
          <a:p>
            <a:pPr algn="ctr">
              <a:lnSpc>
                <a:spcPct val="120000"/>
              </a:lnSpc>
              <a:spcAft>
                <a:spcPts val="600"/>
              </a:spcAft>
            </a:pPr>
            <a:r>
              <a:rPr lang="ru-RU" sz="2000" dirty="0">
                <a:latin typeface="Arial Narrow" panose="020B0606020202030204" pitchFamily="34" charset="0"/>
                <a:ea typeface="Times New Roman" panose="02020603050405020304" pitchFamily="18" charset="0"/>
                <a:cs typeface="Arial" panose="020B0604020202020204" pitchFamily="34" charset="0"/>
              </a:rPr>
              <a:t>продолжить мероприятия на уровне муниципалитетов и  республиканских министерств по сокращению задолженности по налоговым платежам и недопущению ее роста</a:t>
            </a:r>
          </a:p>
        </p:txBody>
      </p:sp>
      <p:sp>
        <p:nvSpPr>
          <p:cNvPr id="5" name="Прямоугольник с двумя скругленными противолежащими углами 4"/>
          <p:cNvSpPr/>
          <p:nvPr/>
        </p:nvSpPr>
        <p:spPr>
          <a:xfrm>
            <a:off x="982980" y="2449161"/>
            <a:ext cx="11033760" cy="681038"/>
          </a:xfrm>
          <a:prstGeom prst="round2DiagRect">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tIns="0" bIns="0">
            <a:spAutoFit/>
          </a:bodyPr>
          <a:lstStyle/>
          <a:p>
            <a:pPr algn="ctr">
              <a:spcAft>
                <a:spcPts val="600"/>
              </a:spcAft>
            </a:pPr>
            <a:r>
              <a:rPr lang="ru-RU" sz="2000" dirty="0">
                <a:latin typeface="Arial Narrow" panose="020B0606020202030204" pitchFamily="34" charset="0"/>
                <a:ea typeface="Times New Roman" panose="02020603050405020304" pitchFamily="18" charset="0"/>
                <a:cs typeface="Arial" panose="020B0604020202020204" pitchFamily="34" charset="0"/>
              </a:rPr>
              <a:t>усилить работу республиканской и муниципальных межведомственных комиссий </a:t>
            </a:r>
            <a:br>
              <a:rPr lang="ru-RU" sz="2000" dirty="0">
                <a:latin typeface="Arial Narrow" panose="020B0606020202030204" pitchFamily="34" charset="0"/>
                <a:ea typeface="Times New Roman" panose="02020603050405020304" pitchFamily="18" charset="0"/>
                <a:cs typeface="Arial" panose="020B0604020202020204" pitchFamily="34" charset="0"/>
              </a:rPr>
            </a:br>
            <a:r>
              <a:rPr lang="ru-RU" sz="2000" dirty="0">
                <a:latin typeface="Arial Narrow" panose="020B0606020202030204" pitchFamily="34" charset="0"/>
                <a:ea typeface="Times New Roman" panose="02020603050405020304" pitchFamily="18" charset="0"/>
                <a:cs typeface="Arial" panose="020B0604020202020204" pitchFamily="34" charset="0"/>
              </a:rPr>
              <a:t>по увеличению собственных доходов бюджета</a:t>
            </a:r>
            <a:endParaRPr lang="ru-RU" sz="1600" dirty="0">
              <a:effectLst/>
              <a:latin typeface="Arial Narrow" panose="020B0606020202030204" pitchFamily="34" charset="0"/>
              <a:ea typeface="Times New Roman" panose="02020603050405020304" pitchFamily="18" charset="0"/>
              <a:cs typeface="Arial" panose="020B0604020202020204" pitchFamily="34" charset="0"/>
            </a:endParaRPr>
          </a:p>
        </p:txBody>
      </p:sp>
      <p:sp>
        <p:nvSpPr>
          <p:cNvPr id="7" name="Прямоугольник с двумя скругленными противолежащими углами 6"/>
          <p:cNvSpPr/>
          <p:nvPr/>
        </p:nvSpPr>
        <p:spPr>
          <a:xfrm>
            <a:off x="982980" y="3202207"/>
            <a:ext cx="11033760" cy="681038"/>
          </a:xfrm>
          <a:prstGeom prst="round2DiagRect">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tIns="0" bIns="0">
            <a:spAutoFit/>
          </a:bodyPr>
          <a:lstStyle/>
          <a:p>
            <a:pPr algn="ctr">
              <a:spcAft>
                <a:spcPts val="600"/>
              </a:spcAft>
            </a:pPr>
            <a:r>
              <a:rPr lang="ru-RU" sz="2000" dirty="0">
                <a:latin typeface="Arial Narrow" panose="020B0606020202030204" pitchFamily="34" charset="0"/>
                <a:ea typeface="Times New Roman" panose="02020603050405020304" pitchFamily="18" charset="0"/>
                <a:cs typeface="Arial" panose="020B0604020202020204" pitchFamily="34" charset="0"/>
              </a:rPr>
              <a:t>проводить мониторинг налогоплательщиков, снизивших поступления </a:t>
            </a:r>
            <a:br>
              <a:rPr lang="en-US" sz="2000" dirty="0">
                <a:latin typeface="Arial Narrow" panose="020B0606020202030204" pitchFamily="34" charset="0"/>
                <a:ea typeface="Times New Roman" panose="02020603050405020304" pitchFamily="18" charset="0"/>
                <a:cs typeface="Arial" panose="020B0604020202020204" pitchFamily="34" charset="0"/>
              </a:rPr>
            </a:br>
            <a:r>
              <a:rPr lang="ru-RU" sz="2000" dirty="0">
                <a:latin typeface="Arial Narrow" panose="020B0606020202030204" pitchFamily="34" charset="0"/>
                <a:ea typeface="Times New Roman" panose="02020603050405020304" pitchFamily="18" charset="0"/>
                <a:cs typeface="Arial" panose="020B0604020202020204" pitchFamily="34" charset="0"/>
              </a:rPr>
              <a:t>налога на доходы физических лиц</a:t>
            </a:r>
          </a:p>
        </p:txBody>
      </p:sp>
      <p:sp>
        <p:nvSpPr>
          <p:cNvPr id="8" name="Прямоугольник с двумя скругленными противолежащими углами 7"/>
          <p:cNvSpPr/>
          <p:nvPr/>
        </p:nvSpPr>
        <p:spPr>
          <a:xfrm>
            <a:off x="982980" y="3955253"/>
            <a:ext cx="11033760" cy="1021556"/>
          </a:xfrm>
          <a:prstGeom prst="round2DiagRect">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tIns="0" bIns="0">
            <a:spAutoFit/>
          </a:bodyPr>
          <a:lstStyle/>
          <a:p>
            <a:pPr algn="ctr">
              <a:spcAft>
                <a:spcPts val="600"/>
              </a:spcAft>
            </a:pPr>
            <a:r>
              <a:rPr lang="ru-RU" sz="2000" dirty="0">
                <a:latin typeface="Arial Narrow" panose="020B0606020202030204" pitchFamily="34" charset="0"/>
                <a:ea typeface="Times New Roman" panose="02020603050405020304" pitchFamily="18" charset="0"/>
                <a:cs typeface="Arial" panose="020B0604020202020204" pitchFamily="34" charset="0"/>
              </a:rPr>
              <a:t>обеспечить повышение эффективности использования государственного и муниципального имущества для максимального получения неналоговых доходов в республиканский и местные бюджеты, проводя работу по повышению платежной дисциплины по арендным платежам в бюджет</a:t>
            </a:r>
            <a:endParaRPr lang="ru-RU" sz="1600" dirty="0">
              <a:effectLst/>
              <a:latin typeface="Arial Narrow" panose="020B0606020202030204" pitchFamily="34" charset="0"/>
              <a:ea typeface="Times New Roman" panose="02020603050405020304" pitchFamily="18" charset="0"/>
              <a:cs typeface="Arial" panose="020B0604020202020204" pitchFamily="34" charset="0"/>
            </a:endParaRPr>
          </a:p>
        </p:txBody>
      </p:sp>
      <p:sp>
        <p:nvSpPr>
          <p:cNvPr id="9" name="Прямоугольник с двумя скругленными противолежащими углами 8"/>
          <p:cNvSpPr/>
          <p:nvPr/>
        </p:nvSpPr>
        <p:spPr>
          <a:xfrm>
            <a:off x="982980" y="5048817"/>
            <a:ext cx="11033760" cy="817245"/>
          </a:xfrm>
          <a:prstGeom prst="round2DiagRect">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lIns="36000" tIns="0" rIns="36000" bIns="0">
            <a:spAutoFit/>
          </a:bodyPr>
          <a:lstStyle/>
          <a:p>
            <a:pPr algn="ctr">
              <a:lnSpc>
                <a:spcPct val="120000"/>
              </a:lnSpc>
              <a:spcAft>
                <a:spcPts val="600"/>
              </a:spcAft>
            </a:pPr>
            <a:r>
              <a:rPr lang="ru-RU" sz="2000" dirty="0">
                <a:latin typeface="Arial Narrow" panose="020B0606020202030204" pitchFamily="34" charset="0"/>
                <a:ea typeface="Times New Roman" panose="02020603050405020304" pitchFamily="18" charset="0"/>
                <a:cs typeface="Arial" panose="020B0604020202020204" pitchFamily="34" charset="0"/>
              </a:rPr>
              <a:t>обеспечить уплату долгов по имущественным налогам сотрудниками министерств, </a:t>
            </a:r>
            <a:br>
              <a:rPr lang="ru-RU" sz="2000" dirty="0">
                <a:latin typeface="Arial Narrow" panose="020B0606020202030204" pitchFamily="34" charset="0"/>
                <a:ea typeface="Times New Roman" panose="02020603050405020304" pitchFamily="18" charset="0"/>
                <a:cs typeface="Arial" panose="020B0604020202020204" pitchFamily="34" charset="0"/>
              </a:rPr>
            </a:br>
            <a:r>
              <a:rPr lang="ru-RU" sz="2000" dirty="0">
                <a:latin typeface="Arial Narrow" panose="020B0606020202030204" pitchFamily="34" charset="0"/>
                <a:ea typeface="Times New Roman" panose="02020603050405020304" pitchFamily="18" charset="0"/>
                <a:cs typeface="Arial" panose="020B0604020202020204" pitchFamily="34" charset="0"/>
              </a:rPr>
              <a:t>бюджетных и муниципальных учреждений</a:t>
            </a:r>
          </a:p>
        </p:txBody>
      </p:sp>
    </p:spTree>
    <p:extLst>
      <p:ext uri="{BB962C8B-B14F-4D97-AF65-F5344CB8AC3E}">
        <p14:creationId xmlns:p14="http://schemas.microsoft.com/office/powerpoint/2010/main" val="3415167457"/>
      </p:ext>
    </p:extLst>
  </p:cSld>
  <p:clrMapOvr>
    <a:masterClrMapping/>
  </p:clrMapOvr>
  <p:transition spd="med">
    <p:pull/>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4"/>
          </p:nvPr>
        </p:nvSpPr>
        <p:spPr>
          <a:xfrm>
            <a:off x="960120" y="46039"/>
            <a:ext cx="11033760" cy="574747"/>
          </a:xfrm>
        </p:spPr>
        <p:txBody>
          <a:bodyPr/>
          <a:lstStyle/>
          <a:p>
            <a:r>
              <a:rPr lang="ru-RU" dirty="0"/>
              <a:t>Мероприятия в области расходов</a:t>
            </a:r>
          </a:p>
        </p:txBody>
      </p:sp>
      <p:sp>
        <p:nvSpPr>
          <p:cNvPr id="3" name="Прямоугольник с двумя скругленными противолежащими углами 2"/>
          <p:cNvSpPr/>
          <p:nvPr/>
        </p:nvSpPr>
        <p:spPr>
          <a:xfrm>
            <a:off x="960120" y="1150610"/>
            <a:ext cx="11033760" cy="726440"/>
          </a:xfrm>
          <a:prstGeom prst="round2Diag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ts val="2200"/>
              </a:lnSpc>
              <a:spcAft>
                <a:spcPts val="600"/>
              </a:spcAft>
            </a:pPr>
            <a:r>
              <a:rPr lang="ru-RU" sz="2000" dirty="0">
                <a:latin typeface="Arial Narrow" panose="020B0606020202030204" pitchFamily="34" charset="0"/>
                <a:ea typeface="Times New Roman" panose="02020603050405020304" pitchFamily="18" charset="0"/>
                <a:cs typeface="Arial" panose="020B0604020202020204" pitchFamily="34" charset="0"/>
              </a:rPr>
              <a:t>не допускать образования просроченной кредиторской задолженности и </a:t>
            </a:r>
            <a:br>
              <a:rPr lang="ru-RU" sz="2000" dirty="0">
                <a:latin typeface="Arial Narrow" panose="020B0606020202030204" pitchFamily="34" charset="0"/>
                <a:ea typeface="Times New Roman" panose="02020603050405020304" pitchFamily="18" charset="0"/>
                <a:cs typeface="Arial" panose="020B0604020202020204" pitchFamily="34" charset="0"/>
              </a:rPr>
            </a:br>
            <a:r>
              <a:rPr lang="ru-RU" sz="2000" dirty="0">
                <a:latin typeface="Arial Narrow" panose="020B0606020202030204" pitchFamily="34" charset="0"/>
                <a:ea typeface="Times New Roman" panose="02020603050405020304" pitchFamily="18" charset="0"/>
                <a:cs typeface="Arial" panose="020B0604020202020204" pitchFamily="34" charset="0"/>
              </a:rPr>
              <a:t>расходов, не обеспеченных лимитами финансирования</a:t>
            </a:r>
            <a:endParaRPr lang="ru-RU" sz="2000" dirty="0">
              <a:effectLst/>
              <a:latin typeface="Arial Narrow" panose="020B0606020202030204" pitchFamily="34" charset="0"/>
              <a:ea typeface="Times New Roman" panose="02020603050405020304" pitchFamily="18" charset="0"/>
              <a:cs typeface="Arial" panose="020B0604020202020204" pitchFamily="34" charset="0"/>
            </a:endParaRPr>
          </a:p>
        </p:txBody>
      </p:sp>
      <p:sp>
        <p:nvSpPr>
          <p:cNvPr id="4" name="Прямоугольник с двумя скругленными противолежащими углами 3"/>
          <p:cNvSpPr/>
          <p:nvPr/>
        </p:nvSpPr>
        <p:spPr>
          <a:xfrm>
            <a:off x="960120" y="1934972"/>
            <a:ext cx="11033760" cy="471902"/>
          </a:xfrm>
          <a:prstGeom prst="round2Diag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20000"/>
              </a:lnSpc>
              <a:spcAft>
                <a:spcPts val="600"/>
              </a:spcAft>
            </a:pPr>
            <a:r>
              <a:rPr lang="ru-RU" sz="2000" dirty="0">
                <a:latin typeface="Arial Narrow" panose="020B0606020202030204" pitchFamily="34" charset="0"/>
                <a:ea typeface="Times New Roman" panose="02020603050405020304" pitchFamily="18" charset="0"/>
                <a:cs typeface="Arial" panose="020B0604020202020204" pitchFamily="34" charset="0"/>
              </a:rPr>
              <a:t>обеспечить своевременное финансирование заработной платы и первоочередных расходов</a:t>
            </a:r>
            <a:endParaRPr lang="ru-RU" sz="2000" dirty="0">
              <a:effectLst/>
              <a:latin typeface="Arial Narrow" panose="020B0606020202030204" pitchFamily="34" charset="0"/>
              <a:ea typeface="Times New Roman" panose="02020603050405020304" pitchFamily="18" charset="0"/>
              <a:cs typeface="Arial" panose="020B0604020202020204" pitchFamily="34" charset="0"/>
            </a:endParaRPr>
          </a:p>
        </p:txBody>
      </p:sp>
      <p:sp>
        <p:nvSpPr>
          <p:cNvPr id="5" name="Прямоугольник с двумя скругленными противолежащими углами 4"/>
          <p:cNvSpPr/>
          <p:nvPr/>
        </p:nvSpPr>
        <p:spPr>
          <a:xfrm>
            <a:off x="960120" y="3911791"/>
            <a:ext cx="11033760" cy="1038582"/>
          </a:xfrm>
          <a:prstGeom prst="round2Diag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ts val="2200"/>
              </a:lnSpc>
              <a:spcAft>
                <a:spcPts val="600"/>
              </a:spcAft>
            </a:pPr>
            <a:r>
              <a:rPr lang="ru-RU" sz="2000" dirty="0">
                <a:latin typeface="Arial Narrow" panose="020B0606020202030204" pitchFamily="34" charset="0"/>
                <a:ea typeface="Times New Roman" panose="02020603050405020304" pitchFamily="18" charset="0"/>
                <a:cs typeface="Arial" panose="020B0604020202020204" pitchFamily="34" charset="0"/>
              </a:rPr>
              <a:t>отраслевым министерствам совместно с органами местного самоуправления продолжить работу по повышению эффективности бюджетных расходов, привлечению внебюджетных средств </a:t>
            </a:r>
            <a:br>
              <a:rPr lang="ru-RU" sz="2000" dirty="0">
                <a:latin typeface="Arial Narrow" panose="020B0606020202030204" pitchFamily="34" charset="0"/>
                <a:ea typeface="Times New Roman" panose="02020603050405020304" pitchFamily="18" charset="0"/>
                <a:cs typeface="Arial" panose="020B0604020202020204" pitchFamily="34" charset="0"/>
              </a:rPr>
            </a:br>
            <a:r>
              <a:rPr lang="ru-RU" sz="2000" dirty="0">
                <a:latin typeface="Arial Narrow" panose="020B0606020202030204" pitchFamily="34" charset="0"/>
                <a:ea typeface="Times New Roman" panose="02020603050405020304" pitchFamily="18" charset="0"/>
                <a:cs typeface="Arial" panose="020B0604020202020204" pitchFamily="34" charset="0"/>
              </a:rPr>
              <a:t>в 2021 году и их направлению на выплату заработной платы</a:t>
            </a:r>
            <a:endParaRPr lang="ru-RU" sz="2000" dirty="0">
              <a:effectLst/>
              <a:latin typeface="Arial Narrow" panose="020B0606020202030204" pitchFamily="34" charset="0"/>
              <a:ea typeface="Times New Roman" panose="02020603050405020304" pitchFamily="18" charset="0"/>
              <a:cs typeface="Arial" panose="020B0604020202020204" pitchFamily="34" charset="0"/>
            </a:endParaRPr>
          </a:p>
        </p:txBody>
      </p:sp>
      <p:sp>
        <p:nvSpPr>
          <p:cNvPr id="7" name="Прямоугольник с двумя скругленными противолежащими углами 6"/>
          <p:cNvSpPr/>
          <p:nvPr/>
        </p:nvSpPr>
        <p:spPr>
          <a:xfrm>
            <a:off x="960120" y="4992010"/>
            <a:ext cx="11033760" cy="996017"/>
          </a:xfrm>
          <a:prstGeom prst="round2Diag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ts val="2100"/>
              </a:lnSpc>
              <a:spcAft>
                <a:spcPts val="600"/>
              </a:spcAft>
            </a:pPr>
            <a:r>
              <a:rPr lang="ru-RU" sz="2000" dirty="0">
                <a:latin typeface="Arial Narrow" panose="020B0606020202030204" pitchFamily="34" charset="0"/>
                <a:ea typeface="Times New Roman" panose="02020603050405020304" pitchFamily="18" charset="0"/>
                <a:cs typeface="Arial" panose="020B0604020202020204" pitchFamily="34" charset="0"/>
              </a:rPr>
              <a:t>крайне внимательно необходимо подойти к обязательствам по национальным проектам, принятым отраслевыми министерствами по соглашениям о предоставлении из федерального бюджета межбюджетных трансфертов, включая вопросы результативности</a:t>
            </a:r>
            <a:endParaRPr lang="ru-RU" sz="2000" dirty="0">
              <a:effectLst/>
              <a:latin typeface="Arial Narrow" panose="020B0606020202030204" pitchFamily="34" charset="0"/>
              <a:ea typeface="Times New Roman" panose="02020603050405020304" pitchFamily="18" charset="0"/>
              <a:cs typeface="Arial" panose="020B0604020202020204" pitchFamily="34" charset="0"/>
            </a:endParaRPr>
          </a:p>
        </p:txBody>
      </p:sp>
      <p:sp>
        <p:nvSpPr>
          <p:cNvPr id="8" name="Прямоугольник с двумя скругленными противолежащими углами 7"/>
          <p:cNvSpPr/>
          <p:nvPr/>
        </p:nvSpPr>
        <p:spPr>
          <a:xfrm>
            <a:off x="960120" y="6071301"/>
            <a:ext cx="11033760" cy="442674"/>
          </a:xfrm>
          <a:prstGeom prst="round2Diag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spcAft>
                <a:spcPts val="600"/>
              </a:spcAft>
            </a:pPr>
            <a:r>
              <a:rPr lang="ru-RU" sz="2000" dirty="0">
                <a:latin typeface="Arial Narrow" panose="020B0606020202030204" pitchFamily="34" charset="0"/>
                <a:ea typeface="Times New Roman" panose="02020603050405020304" pitchFamily="18" charset="0"/>
                <a:cs typeface="Arial" panose="020B0604020202020204" pitchFamily="34" charset="0"/>
              </a:rPr>
              <a:t>о</a:t>
            </a:r>
            <a:r>
              <a:rPr lang="ru-RU" sz="2000" dirty="0">
                <a:effectLst/>
                <a:latin typeface="Arial Narrow" panose="020B0606020202030204" pitchFamily="34" charset="0"/>
                <a:ea typeface="Times New Roman" panose="02020603050405020304" pitchFamily="18" charset="0"/>
                <a:cs typeface="Arial" panose="020B0604020202020204" pitchFamily="34" charset="0"/>
              </a:rPr>
              <a:t>рганизовать работу по объектам незавершенного строительства</a:t>
            </a:r>
          </a:p>
        </p:txBody>
      </p:sp>
      <p:sp>
        <p:nvSpPr>
          <p:cNvPr id="9" name="Прямоугольник с двумя скругленными противолежащими углами 8"/>
          <p:cNvSpPr/>
          <p:nvPr/>
        </p:nvSpPr>
        <p:spPr>
          <a:xfrm>
            <a:off x="960120" y="2490148"/>
            <a:ext cx="11033760" cy="471902"/>
          </a:xfrm>
          <a:prstGeom prst="round2Diag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20000"/>
              </a:lnSpc>
              <a:spcAft>
                <a:spcPts val="600"/>
              </a:spcAft>
            </a:pPr>
            <a:r>
              <a:rPr lang="ru-RU" sz="2000" dirty="0">
                <a:latin typeface="Arial Narrow" panose="020B0606020202030204" pitchFamily="34" charset="0"/>
                <a:ea typeface="Times New Roman" panose="02020603050405020304" pitchFamily="18" charset="0"/>
                <a:cs typeface="Arial" panose="020B0604020202020204" pitchFamily="34" charset="0"/>
              </a:rPr>
              <a:t>эффективное и экономное использование остатков бюджетных средств</a:t>
            </a:r>
            <a:endParaRPr lang="ru-RU" sz="2000" dirty="0">
              <a:effectLst/>
              <a:latin typeface="Arial Narrow" panose="020B0606020202030204" pitchFamily="34" charset="0"/>
              <a:ea typeface="Times New Roman" panose="02020603050405020304" pitchFamily="18" charset="0"/>
              <a:cs typeface="Arial" panose="020B0604020202020204" pitchFamily="34" charset="0"/>
            </a:endParaRPr>
          </a:p>
        </p:txBody>
      </p:sp>
      <p:sp>
        <p:nvSpPr>
          <p:cNvPr id="10" name="Прямоугольник с двумя скругленными противолежащими углами 9"/>
          <p:cNvSpPr/>
          <p:nvPr/>
        </p:nvSpPr>
        <p:spPr>
          <a:xfrm>
            <a:off x="960120" y="3045324"/>
            <a:ext cx="11033760" cy="783193"/>
          </a:xfrm>
          <a:prstGeom prst="round2Diag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spcAft>
                <a:spcPts val="600"/>
              </a:spcAft>
            </a:pPr>
            <a:r>
              <a:rPr lang="ru-RU" sz="2000" dirty="0">
                <a:latin typeface="Arial Narrow" panose="020B0606020202030204" pitchFamily="34" charset="0"/>
                <a:ea typeface="Times New Roman" panose="02020603050405020304" pitchFamily="18" charset="0"/>
                <a:cs typeface="Arial" panose="020B0604020202020204" pitchFamily="34" charset="0"/>
              </a:rPr>
              <a:t>обоснованное и согласованное с Президентом разворачивание бюджета </a:t>
            </a:r>
            <a:br>
              <a:rPr lang="ru-RU" sz="2000" dirty="0">
                <a:latin typeface="Arial Narrow" panose="020B0606020202030204" pitchFamily="34" charset="0"/>
                <a:ea typeface="Times New Roman" panose="02020603050405020304" pitchFamily="18" charset="0"/>
                <a:cs typeface="Arial" panose="020B0604020202020204" pitchFamily="34" charset="0"/>
              </a:rPr>
            </a:br>
            <a:r>
              <a:rPr lang="ru-RU" sz="2000" dirty="0">
                <a:latin typeface="Arial Narrow" panose="020B0606020202030204" pitchFamily="34" charset="0"/>
                <a:ea typeface="Times New Roman" panose="02020603050405020304" pitchFamily="18" charset="0"/>
                <a:cs typeface="Arial" panose="020B0604020202020204" pitchFamily="34" charset="0"/>
              </a:rPr>
              <a:t>по новым расходным обязательствам</a:t>
            </a:r>
            <a:endParaRPr lang="ru-RU" sz="2000" dirty="0">
              <a:effectLst/>
              <a:latin typeface="Arial Narrow" panose="020B0606020202030204" pitchFamily="34" charset="0"/>
              <a:ea typeface="Times New Roman" panose="02020603050405020304" pitchFamily="18" charset="0"/>
              <a:cs typeface="Arial" panose="020B0604020202020204" pitchFamily="34" charset="0"/>
            </a:endParaRPr>
          </a:p>
        </p:txBody>
      </p:sp>
      <p:sp>
        <p:nvSpPr>
          <p:cNvPr id="11" name="Прямоугольник с двумя скругленными противолежащими углами 3">
            <a:extLst>
              <a:ext uri="{FF2B5EF4-FFF2-40B4-BE49-F238E27FC236}">
                <a16:creationId xmlns:a16="http://schemas.microsoft.com/office/drawing/2014/main" id="{9E857BEC-3F9B-45B5-9D3E-9BBDB4673095}"/>
              </a:ext>
            </a:extLst>
          </p:cNvPr>
          <p:cNvSpPr/>
          <p:nvPr/>
        </p:nvSpPr>
        <p:spPr>
          <a:xfrm>
            <a:off x="960120" y="620786"/>
            <a:ext cx="11033760" cy="471902"/>
          </a:xfrm>
          <a:prstGeom prst="round2Diag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20000"/>
              </a:lnSpc>
              <a:spcAft>
                <a:spcPts val="600"/>
              </a:spcAft>
            </a:pPr>
            <a:r>
              <a:rPr lang="ru-RU" sz="2000" dirty="0">
                <a:effectLst/>
                <a:latin typeface="Arial Narrow" panose="020B0606020202030204" pitchFamily="34" charset="0"/>
                <a:ea typeface="Times New Roman" panose="02020603050405020304" pitchFamily="18" charset="0"/>
                <a:cs typeface="Arial" panose="020B0604020202020204" pitchFamily="34" charset="0"/>
              </a:rPr>
              <a:t>качественно сформировать бюджеты всех уровней на 2022-2024 годы</a:t>
            </a:r>
          </a:p>
        </p:txBody>
      </p:sp>
    </p:spTree>
    <p:extLst>
      <p:ext uri="{BB962C8B-B14F-4D97-AF65-F5344CB8AC3E}">
        <p14:creationId xmlns:p14="http://schemas.microsoft.com/office/powerpoint/2010/main" val="1387432282"/>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985520" y="46039"/>
            <a:ext cx="10940482" cy="574747"/>
          </a:xfrm>
        </p:spPr>
        <p:txBody>
          <a:bodyPr>
            <a:noAutofit/>
          </a:bodyPr>
          <a:lstStyle/>
          <a:p>
            <a:r>
              <a:rPr lang="ru-RU" sz="2400" dirty="0"/>
              <a:t>Рейтинг Республики Татарстан среди субъектов Российской Федерации и </a:t>
            </a:r>
            <a:r>
              <a:rPr lang="ru-RU" sz="2400" dirty="0">
                <a:latin typeface="Arial Narrow" panose="020B0606020202030204" pitchFamily="34" charset="0"/>
              </a:rPr>
              <a:t>Приволжского федерального округа</a:t>
            </a:r>
            <a:r>
              <a:rPr lang="ru-RU" sz="2400" dirty="0"/>
              <a:t> по налоговым и неналоговым доходам</a:t>
            </a:r>
          </a:p>
        </p:txBody>
      </p:sp>
      <p:sp>
        <p:nvSpPr>
          <p:cNvPr id="6" name="TextBox 5"/>
          <p:cNvSpPr txBox="1"/>
          <p:nvPr/>
        </p:nvSpPr>
        <p:spPr>
          <a:xfrm>
            <a:off x="10177466" y="676506"/>
            <a:ext cx="1920046" cy="400110"/>
          </a:xfrm>
          <a:prstGeom prst="rect">
            <a:avLst/>
          </a:prstGeom>
          <a:noFill/>
        </p:spPr>
        <p:txBody>
          <a:bodyPr wrap="square" rtlCol="0">
            <a:spAutoFit/>
          </a:bodyPr>
          <a:lstStyle/>
          <a:p>
            <a:pPr algn="r"/>
            <a:r>
              <a:rPr lang="ru-RU" sz="2000" b="1" u="sng" dirty="0">
                <a:solidFill>
                  <a:srgbClr val="6C7B90"/>
                </a:solidFill>
                <a:latin typeface="Arial Narrow" pitchFamily="34" charset="0"/>
                <a:cs typeface="Arial" panose="020B0604020202020204" pitchFamily="34" charset="0"/>
              </a:rPr>
              <a:t>млрд. рублей</a:t>
            </a:r>
            <a:endParaRPr lang="ru-RU" sz="2000" b="1" dirty="0">
              <a:solidFill>
                <a:srgbClr val="6C7B90"/>
              </a:solidFill>
              <a:latin typeface="Arial Narrow" pitchFamily="34" charset="0"/>
              <a:cs typeface="Arial" panose="020B0604020202020204" pitchFamily="34" charset="0"/>
            </a:endParaRPr>
          </a:p>
        </p:txBody>
      </p:sp>
      <p:graphicFrame>
        <p:nvGraphicFramePr>
          <p:cNvPr id="4" name="Таблица 3">
            <a:extLst>
              <a:ext uri="{FF2B5EF4-FFF2-40B4-BE49-F238E27FC236}">
                <a16:creationId xmlns:a16="http://schemas.microsoft.com/office/drawing/2014/main" id="{7AA3C1AE-B004-4D1E-976A-8013300E5050}"/>
              </a:ext>
            </a:extLst>
          </p:cNvPr>
          <p:cNvGraphicFramePr>
            <a:graphicFrameLocks noGrp="1"/>
          </p:cNvGraphicFramePr>
          <p:nvPr>
            <p:extLst>
              <p:ext uri="{D42A27DB-BD31-4B8C-83A1-F6EECF244321}">
                <p14:modId xmlns:p14="http://schemas.microsoft.com/office/powerpoint/2010/main" val="3417547473"/>
              </p:ext>
            </p:extLst>
          </p:nvPr>
        </p:nvGraphicFramePr>
        <p:xfrm>
          <a:off x="875793" y="1132339"/>
          <a:ext cx="3593761" cy="4153096"/>
        </p:xfrm>
        <a:graphic>
          <a:graphicData uri="http://schemas.openxmlformats.org/drawingml/2006/table">
            <a:tbl>
              <a:tblPr>
                <a:tableStyleId>{5C22544A-7EE6-4342-B048-85BDC9FD1C3A}</a:tableStyleId>
              </a:tblPr>
              <a:tblGrid>
                <a:gridCol w="2140466">
                  <a:extLst>
                    <a:ext uri="{9D8B030D-6E8A-4147-A177-3AD203B41FA5}">
                      <a16:colId xmlns:a16="http://schemas.microsoft.com/office/drawing/2014/main" val="2556000256"/>
                    </a:ext>
                  </a:extLst>
                </a:gridCol>
                <a:gridCol w="1453295">
                  <a:extLst>
                    <a:ext uri="{9D8B030D-6E8A-4147-A177-3AD203B41FA5}">
                      <a16:colId xmlns:a16="http://schemas.microsoft.com/office/drawing/2014/main" val="3545005994"/>
                    </a:ext>
                  </a:extLst>
                </a:gridCol>
              </a:tblGrid>
              <a:tr h="465744">
                <a:tc gridSpan="2">
                  <a:txBody>
                    <a:bodyPr/>
                    <a:lstStyle/>
                    <a:p>
                      <a:pPr algn="ctr" fontAlgn="ctr"/>
                      <a:r>
                        <a:rPr lang="en-US" sz="2400" b="1" u="none" strike="noStrike" dirty="0">
                          <a:solidFill>
                            <a:schemeClr val="bg1"/>
                          </a:solidFill>
                          <a:effectLst/>
                          <a:latin typeface="Arial Narrow" panose="020B0606020202030204" pitchFamily="34" charset="0"/>
                        </a:rPr>
                        <a:t>I </a:t>
                      </a:r>
                      <a:r>
                        <a:rPr lang="ru-RU" sz="2400" b="1" u="none" strike="noStrike" dirty="0">
                          <a:solidFill>
                            <a:schemeClr val="bg1"/>
                          </a:solidFill>
                          <a:effectLst/>
                          <a:latin typeface="Arial Narrow" panose="020B0606020202030204" pitchFamily="34" charset="0"/>
                        </a:rPr>
                        <a:t>полугодие 2019 года</a:t>
                      </a:r>
                      <a:endParaRPr lang="ru-RU" sz="2400" b="1" i="0" u="none" strike="noStrike" dirty="0">
                        <a:solidFill>
                          <a:schemeClr val="bg1"/>
                        </a:solidFill>
                        <a:effectLst/>
                        <a:latin typeface="Arial Narrow" panose="020B0606020202030204" pitchFamily="34" charset="0"/>
                      </a:endParaRPr>
                    </a:p>
                  </a:txBody>
                  <a:tcPr marL="6360" marR="6360" marT="636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1"/>
                    </a:solidFill>
                  </a:tcPr>
                </a:tc>
                <a:tc hMerge="1">
                  <a:txBody>
                    <a:bodyPr/>
                    <a:lstStyle/>
                    <a:p>
                      <a:endParaRPr lang="ru-RU"/>
                    </a:p>
                  </a:txBody>
                  <a:tcPr/>
                </a:tc>
                <a:extLst>
                  <a:ext uri="{0D108BD9-81ED-4DB2-BD59-A6C34878D82A}">
                    <a16:rowId xmlns:a16="http://schemas.microsoft.com/office/drawing/2014/main" val="2703310647"/>
                  </a:ext>
                </a:extLst>
              </a:tr>
              <a:tr h="527628">
                <a:tc>
                  <a:txBody>
                    <a:bodyPr/>
                    <a:lstStyle/>
                    <a:p>
                      <a:pPr algn="ctr" fontAlgn="b"/>
                      <a:r>
                        <a:rPr lang="ru-RU" sz="1800" b="1" i="0" u="none" strike="noStrike" dirty="0">
                          <a:solidFill>
                            <a:schemeClr val="bg1"/>
                          </a:solidFill>
                          <a:effectLst/>
                          <a:latin typeface="Arial Narrow" panose="020B0606020202030204" pitchFamily="34" charset="0"/>
                        </a:rPr>
                        <a:t>Субъект РФ</a:t>
                      </a:r>
                    </a:p>
                  </a:txBody>
                  <a:tcPr marL="144000" marR="6360" marT="636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a:txBody>
                    <a:bodyPr/>
                    <a:lstStyle/>
                    <a:p>
                      <a:pPr algn="ctr" fontAlgn="b"/>
                      <a:r>
                        <a:rPr lang="ru-RU" sz="1700" b="1" i="0" u="none" strike="noStrike" dirty="0">
                          <a:solidFill>
                            <a:schemeClr val="bg1"/>
                          </a:solidFill>
                          <a:effectLst/>
                          <a:latin typeface="Arial Narrow" panose="020B0606020202030204" pitchFamily="34" charset="0"/>
                        </a:rPr>
                        <a:t>Сумма поступлений</a:t>
                      </a:r>
                    </a:p>
                  </a:txBody>
                  <a:tcPr marL="144000" marR="72000" marT="636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extLst>
                  <a:ext uri="{0D108BD9-81ED-4DB2-BD59-A6C34878D82A}">
                    <a16:rowId xmlns:a16="http://schemas.microsoft.com/office/drawing/2014/main" val="4188682738"/>
                  </a:ext>
                </a:extLst>
              </a:tr>
              <a:tr h="443262">
                <a:tc>
                  <a:txBody>
                    <a:bodyPr/>
                    <a:lstStyle/>
                    <a:p>
                      <a:pPr algn="l" fontAlgn="b"/>
                      <a:r>
                        <a:rPr lang="ru-RU" sz="1600" u="none" strike="noStrike" kern="1200" dirty="0">
                          <a:solidFill>
                            <a:schemeClr val="dk1"/>
                          </a:solidFill>
                          <a:effectLst/>
                          <a:latin typeface="Arial Narrow" panose="020B0606020202030204" pitchFamily="34" charset="0"/>
                          <a:ea typeface="+mn-ea"/>
                          <a:cs typeface="+mn-cs"/>
                        </a:rPr>
                        <a:t>1) г. Москва</a:t>
                      </a:r>
                    </a:p>
                  </a:txBody>
                  <a:tcPr marL="108000" marR="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b"/>
                      <a:r>
                        <a:rPr lang="ru-RU" sz="2000" u="none" strike="noStrike" kern="1200" dirty="0">
                          <a:solidFill>
                            <a:schemeClr val="tx2"/>
                          </a:solidFill>
                          <a:effectLst/>
                          <a:latin typeface="Arial Narrow" panose="020B0606020202030204" pitchFamily="34" charset="0"/>
                          <a:ea typeface="+mn-ea"/>
                          <a:cs typeface="+mn-cs"/>
                        </a:rPr>
                        <a:t>1 235,6</a:t>
                      </a:r>
                    </a:p>
                  </a:txBody>
                  <a:tcPr marL="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2654205019"/>
                  </a:ext>
                </a:extLst>
              </a:tr>
              <a:tr h="443262">
                <a:tc>
                  <a:txBody>
                    <a:bodyPr/>
                    <a:lstStyle/>
                    <a:p>
                      <a:pPr algn="l" fontAlgn="b"/>
                      <a:r>
                        <a:rPr lang="ru-RU" sz="1600" u="none" strike="noStrike" kern="1200" dirty="0">
                          <a:solidFill>
                            <a:schemeClr val="dk1"/>
                          </a:solidFill>
                          <a:effectLst/>
                          <a:latin typeface="Arial Narrow" panose="020B0606020202030204" pitchFamily="34" charset="0"/>
                          <a:ea typeface="+mn-ea"/>
                          <a:cs typeface="+mn-cs"/>
                        </a:rPr>
                        <a:t>2) Московская область</a:t>
                      </a:r>
                    </a:p>
                  </a:txBody>
                  <a:tcPr marL="108000" marR="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b"/>
                      <a:r>
                        <a:rPr lang="ru-RU" sz="2000" u="none" strike="noStrike" kern="1200" dirty="0">
                          <a:solidFill>
                            <a:schemeClr val="tx2"/>
                          </a:solidFill>
                          <a:effectLst/>
                          <a:latin typeface="Arial Narrow" panose="020B0606020202030204" pitchFamily="34" charset="0"/>
                          <a:ea typeface="+mn-ea"/>
                          <a:cs typeface="+mn-cs"/>
                        </a:rPr>
                        <a:t>305,7</a:t>
                      </a:r>
                    </a:p>
                  </a:txBody>
                  <a:tcPr marL="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328861448"/>
                  </a:ext>
                </a:extLst>
              </a:tr>
              <a:tr h="443262">
                <a:tc>
                  <a:txBody>
                    <a:bodyPr/>
                    <a:lstStyle/>
                    <a:p>
                      <a:pPr algn="l" fontAlgn="b"/>
                      <a:r>
                        <a:rPr lang="ru-RU" sz="1600" u="none" strike="noStrike" kern="1200" dirty="0">
                          <a:solidFill>
                            <a:schemeClr val="dk1"/>
                          </a:solidFill>
                          <a:effectLst/>
                          <a:latin typeface="Arial Narrow" panose="020B0606020202030204" pitchFamily="34" charset="0"/>
                          <a:ea typeface="+mn-ea"/>
                          <a:cs typeface="+mn-cs"/>
                        </a:rPr>
                        <a:t>3) г. Санкт-Петербург</a:t>
                      </a:r>
                    </a:p>
                  </a:txBody>
                  <a:tcPr marL="108000" marR="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b"/>
                      <a:r>
                        <a:rPr lang="ru-RU" sz="2000" u="none" strike="noStrike" kern="1200" dirty="0">
                          <a:solidFill>
                            <a:schemeClr val="tx2"/>
                          </a:solidFill>
                          <a:effectLst/>
                          <a:latin typeface="Arial Narrow" panose="020B0606020202030204" pitchFamily="34" charset="0"/>
                          <a:ea typeface="+mn-ea"/>
                          <a:cs typeface="+mn-cs"/>
                        </a:rPr>
                        <a:t>300,5</a:t>
                      </a:r>
                    </a:p>
                  </a:txBody>
                  <a:tcPr marL="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3328889221"/>
                  </a:ext>
                </a:extLst>
              </a:tr>
              <a:tr h="443262">
                <a:tc>
                  <a:txBody>
                    <a:bodyPr/>
                    <a:lstStyle/>
                    <a:p>
                      <a:pPr algn="l" fontAlgn="b"/>
                      <a:r>
                        <a:rPr lang="ru-RU" sz="1600" u="none" strike="noStrike" kern="1200" dirty="0">
                          <a:solidFill>
                            <a:schemeClr val="dk1"/>
                          </a:solidFill>
                          <a:effectLst/>
                          <a:latin typeface="Arial Narrow" panose="020B0606020202030204" pitchFamily="34" charset="0"/>
                          <a:ea typeface="+mn-ea"/>
                          <a:cs typeface="+mn-cs"/>
                        </a:rPr>
                        <a:t>4) Ханты-Мансийский АО</a:t>
                      </a:r>
                    </a:p>
                  </a:txBody>
                  <a:tcPr marL="108000" marR="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b"/>
                      <a:r>
                        <a:rPr lang="ru-RU" sz="2000" u="none" strike="noStrike" kern="1200" dirty="0">
                          <a:solidFill>
                            <a:schemeClr val="tx2"/>
                          </a:solidFill>
                          <a:effectLst/>
                          <a:latin typeface="Arial Narrow" panose="020B0606020202030204" pitchFamily="34" charset="0"/>
                          <a:ea typeface="+mn-ea"/>
                          <a:cs typeface="+mn-cs"/>
                        </a:rPr>
                        <a:t>140,8</a:t>
                      </a:r>
                    </a:p>
                  </a:txBody>
                  <a:tcPr marL="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5"/>
                  </a:ext>
                </a:extLst>
              </a:tr>
              <a:tr h="443262">
                <a:tc>
                  <a:txBody>
                    <a:bodyPr/>
                    <a:lstStyle/>
                    <a:p>
                      <a:pPr algn="l" fontAlgn="b"/>
                      <a:r>
                        <a:rPr lang="ru-RU" sz="1600" u="none" strike="noStrike" kern="1200" dirty="0">
                          <a:solidFill>
                            <a:schemeClr val="dk1"/>
                          </a:solidFill>
                          <a:effectLst/>
                          <a:latin typeface="Arial Narrow" panose="020B0606020202030204" pitchFamily="34" charset="0"/>
                          <a:ea typeface="+mn-ea"/>
                          <a:cs typeface="+mn-cs"/>
                        </a:rPr>
                        <a:t>5) Краснодарский край</a:t>
                      </a:r>
                    </a:p>
                  </a:txBody>
                  <a:tcPr marL="108000" marR="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b"/>
                      <a:r>
                        <a:rPr lang="ru-RU" sz="2000" u="none" strike="noStrike" kern="1200" dirty="0">
                          <a:solidFill>
                            <a:schemeClr val="tx2"/>
                          </a:solidFill>
                          <a:effectLst/>
                          <a:latin typeface="Arial Narrow" panose="020B0606020202030204" pitchFamily="34" charset="0"/>
                          <a:ea typeface="+mn-ea"/>
                          <a:cs typeface="+mn-cs"/>
                        </a:rPr>
                        <a:t>138,2</a:t>
                      </a:r>
                    </a:p>
                  </a:txBody>
                  <a:tcPr marL="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6"/>
                  </a:ext>
                </a:extLst>
              </a:tr>
              <a:tr h="443262">
                <a:tc>
                  <a:txBody>
                    <a:bodyPr/>
                    <a:lstStyle/>
                    <a:p>
                      <a:pPr algn="l" fontAlgn="b"/>
                      <a:r>
                        <a:rPr lang="ru-RU" sz="1600" u="none" strike="noStrike" kern="1200" dirty="0">
                          <a:solidFill>
                            <a:schemeClr val="dk1"/>
                          </a:solidFill>
                          <a:effectLst/>
                          <a:latin typeface="Arial Narrow" panose="020B0606020202030204" pitchFamily="34" charset="0"/>
                          <a:ea typeface="+mn-ea"/>
                          <a:cs typeface="+mn-cs"/>
                        </a:rPr>
                        <a:t>6) Ямало-Ненецкий АО</a:t>
                      </a:r>
                    </a:p>
                  </a:txBody>
                  <a:tcPr marL="108000" marR="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b"/>
                      <a:r>
                        <a:rPr lang="ru-RU" sz="2000" u="none" strike="noStrike" kern="1200" dirty="0">
                          <a:solidFill>
                            <a:schemeClr val="tx2"/>
                          </a:solidFill>
                          <a:effectLst/>
                          <a:latin typeface="Arial Narrow" panose="020B0606020202030204" pitchFamily="34" charset="0"/>
                          <a:ea typeface="+mn-ea"/>
                          <a:cs typeface="+mn-cs"/>
                        </a:rPr>
                        <a:t>138,1</a:t>
                      </a:r>
                    </a:p>
                  </a:txBody>
                  <a:tcPr marL="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7"/>
                  </a:ext>
                </a:extLst>
              </a:tr>
              <a:tr h="500152">
                <a:tc>
                  <a:txBody>
                    <a:bodyPr/>
                    <a:lstStyle/>
                    <a:p>
                      <a:pPr algn="l" fontAlgn="b"/>
                      <a:r>
                        <a:rPr lang="ru-RU" sz="1600" b="1" u="none" strike="noStrike" kern="1200" dirty="0">
                          <a:solidFill>
                            <a:schemeClr val="bg1"/>
                          </a:solidFill>
                          <a:effectLst/>
                          <a:latin typeface="Arial Narrow" panose="020B0606020202030204" pitchFamily="34" charset="0"/>
                          <a:ea typeface="+mn-ea"/>
                          <a:cs typeface="+mn-cs"/>
                        </a:rPr>
                        <a:t>7) Республика Татарстан</a:t>
                      </a:r>
                    </a:p>
                  </a:txBody>
                  <a:tcPr marL="108000" marR="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3"/>
                    </a:solidFill>
                  </a:tcPr>
                </a:tc>
                <a:tc>
                  <a:txBody>
                    <a:bodyPr/>
                    <a:lstStyle/>
                    <a:p>
                      <a:pPr algn="r" fontAlgn="b"/>
                      <a:r>
                        <a:rPr lang="ru-RU" sz="2000" b="1" u="none" strike="noStrike" kern="1200" dirty="0">
                          <a:solidFill>
                            <a:schemeClr val="bg1"/>
                          </a:solidFill>
                          <a:effectLst/>
                          <a:latin typeface="Arial Narrow" panose="020B0606020202030204" pitchFamily="34" charset="0"/>
                          <a:ea typeface="+mn-ea"/>
                          <a:cs typeface="+mn-cs"/>
                        </a:rPr>
                        <a:t>136,8</a:t>
                      </a:r>
                    </a:p>
                  </a:txBody>
                  <a:tcPr marL="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3"/>
                    </a:solidFill>
                  </a:tcPr>
                </a:tc>
                <a:extLst>
                  <a:ext uri="{0D108BD9-81ED-4DB2-BD59-A6C34878D82A}">
                    <a16:rowId xmlns:a16="http://schemas.microsoft.com/office/drawing/2014/main" val="2173576306"/>
                  </a:ext>
                </a:extLst>
              </a:tr>
            </a:tbl>
          </a:graphicData>
        </a:graphic>
      </p:graphicFrame>
      <p:graphicFrame>
        <p:nvGraphicFramePr>
          <p:cNvPr id="5" name="Таблица 4">
            <a:extLst>
              <a:ext uri="{FF2B5EF4-FFF2-40B4-BE49-F238E27FC236}">
                <a16:creationId xmlns:a16="http://schemas.microsoft.com/office/drawing/2014/main" id="{13F53D98-85DD-4636-9E96-BE3A30728434}"/>
              </a:ext>
            </a:extLst>
          </p:cNvPr>
          <p:cNvGraphicFramePr>
            <a:graphicFrameLocks noGrp="1"/>
          </p:cNvGraphicFramePr>
          <p:nvPr>
            <p:extLst>
              <p:ext uri="{D42A27DB-BD31-4B8C-83A1-F6EECF244321}">
                <p14:modId xmlns:p14="http://schemas.microsoft.com/office/powerpoint/2010/main" val="1896746846"/>
              </p:ext>
            </p:extLst>
          </p:nvPr>
        </p:nvGraphicFramePr>
        <p:xfrm>
          <a:off x="4672584" y="1132339"/>
          <a:ext cx="3647639" cy="4861912"/>
        </p:xfrm>
        <a:graphic>
          <a:graphicData uri="http://schemas.openxmlformats.org/drawingml/2006/table">
            <a:tbl>
              <a:tblPr>
                <a:tableStyleId>{5C22544A-7EE6-4342-B048-85BDC9FD1C3A}</a:tableStyleId>
              </a:tblPr>
              <a:tblGrid>
                <a:gridCol w="2176272">
                  <a:extLst>
                    <a:ext uri="{9D8B030D-6E8A-4147-A177-3AD203B41FA5}">
                      <a16:colId xmlns:a16="http://schemas.microsoft.com/office/drawing/2014/main" val="3886403207"/>
                    </a:ext>
                  </a:extLst>
                </a:gridCol>
                <a:gridCol w="1471367">
                  <a:extLst>
                    <a:ext uri="{9D8B030D-6E8A-4147-A177-3AD203B41FA5}">
                      <a16:colId xmlns:a16="http://schemas.microsoft.com/office/drawing/2014/main" val="1049328568"/>
                    </a:ext>
                  </a:extLst>
                </a:gridCol>
              </a:tblGrid>
              <a:tr h="465349">
                <a:tc gridSpan="2">
                  <a:txBody>
                    <a:bodyPr/>
                    <a:lstStyle/>
                    <a:p>
                      <a:pPr algn="ctr" fontAlgn="ctr"/>
                      <a:r>
                        <a:rPr lang="en-US" sz="2400" b="1" u="none" strike="noStrike" dirty="0">
                          <a:solidFill>
                            <a:schemeClr val="bg1"/>
                          </a:solidFill>
                          <a:effectLst/>
                          <a:latin typeface="Arial Narrow" panose="020B0606020202030204" pitchFamily="34" charset="0"/>
                        </a:rPr>
                        <a:t>I </a:t>
                      </a:r>
                      <a:r>
                        <a:rPr lang="ru-RU" sz="2400" b="1" u="none" strike="noStrike" dirty="0">
                          <a:solidFill>
                            <a:schemeClr val="bg1"/>
                          </a:solidFill>
                          <a:effectLst/>
                          <a:latin typeface="Arial Narrow" panose="020B0606020202030204" pitchFamily="34" charset="0"/>
                        </a:rPr>
                        <a:t>полугодие 2020 года</a:t>
                      </a:r>
                      <a:endParaRPr lang="ru-RU" sz="2400" b="1" i="0" u="none" strike="noStrike" dirty="0">
                        <a:solidFill>
                          <a:schemeClr val="bg1"/>
                        </a:solidFill>
                        <a:effectLst/>
                        <a:latin typeface="Arial Narrow" panose="020B0606020202030204" pitchFamily="34" charset="0"/>
                      </a:endParaRPr>
                    </a:p>
                  </a:txBody>
                  <a:tcPr marL="6360" marR="6360" marT="636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1"/>
                    </a:solidFill>
                  </a:tcPr>
                </a:tc>
                <a:tc hMerge="1">
                  <a:txBody>
                    <a:bodyPr/>
                    <a:lstStyle/>
                    <a:p>
                      <a:endParaRPr lang="ru-RU"/>
                    </a:p>
                  </a:txBody>
                  <a:tcPr/>
                </a:tc>
                <a:extLst>
                  <a:ext uri="{0D108BD9-81ED-4DB2-BD59-A6C34878D82A}">
                    <a16:rowId xmlns:a16="http://schemas.microsoft.com/office/drawing/2014/main" val="985933672"/>
                  </a:ext>
                </a:extLst>
              </a:tr>
              <a:tr h="205750">
                <a:tc>
                  <a:txBody>
                    <a:bodyPr/>
                    <a:lstStyle/>
                    <a:p>
                      <a:pPr algn="ctr" fontAlgn="b"/>
                      <a:r>
                        <a:rPr lang="ru-RU" sz="1800" b="1" i="0" u="none" strike="noStrike" dirty="0">
                          <a:solidFill>
                            <a:schemeClr val="bg1"/>
                          </a:solidFill>
                          <a:effectLst/>
                          <a:latin typeface="Arial Narrow" panose="020B0606020202030204" pitchFamily="34" charset="0"/>
                        </a:rPr>
                        <a:t>Субъект РФ</a:t>
                      </a:r>
                    </a:p>
                  </a:txBody>
                  <a:tcPr marL="144000" marR="6360" marT="636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a:txBody>
                    <a:bodyPr/>
                    <a:lstStyle/>
                    <a:p>
                      <a:pPr algn="ctr" fontAlgn="b"/>
                      <a:r>
                        <a:rPr lang="ru-RU" sz="1700" b="1" i="0" u="none" strike="noStrike" dirty="0">
                          <a:solidFill>
                            <a:schemeClr val="bg1"/>
                          </a:solidFill>
                          <a:effectLst/>
                          <a:latin typeface="Arial Narrow" panose="020B0606020202030204" pitchFamily="34" charset="0"/>
                        </a:rPr>
                        <a:t>Сумма поступлений</a:t>
                      </a:r>
                    </a:p>
                  </a:txBody>
                  <a:tcPr marL="144000" marR="72000" marT="636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extLst>
                  <a:ext uri="{0D108BD9-81ED-4DB2-BD59-A6C34878D82A}">
                    <a16:rowId xmlns:a16="http://schemas.microsoft.com/office/drawing/2014/main" val="307660415"/>
                  </a:ext>
                </a:extLst>
              </a:tr>
              <a:tr h="374982">
                <a:tc>
                  <a:txBody>
                    <a:bodyPr/>
                    <a:lstStyle/>
                    <a:p>
                      <a:pPr algn="l" fontAlgn="ctr"/>
                      <a:r>
                        <a:rPr lang="ru-RU" sz="1600" u="none" strike="noStrike" kern="1200" dirty="0">
                          <a:solidFill>
                            <a:schemeClr val="dk1"/>
                          </a:solidFill>
                          <a:effectLst/>
                          <a:latin typeface="Arial Narrow" panose="020B0606020202030204" pitchFamily="34" charset="0"/>
                          <a:ea typeface="+mn-ea"/>
                          <a:cs typeface="+mn-cs"/>
                        </a:rPr>
                        <a:t>1) г. Москва</a:t>
                      </a:r>
                    </a:p>
                  </a:txBody>
                  <a:tcPr marL="108000" marR="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u="none" strike="noStrike" kern="1200" dirty="0">
                          <a:solidFill>
                            <a:schemeClr val="tx2"/>
                          </a:solidFill>
                          <a:effectLst/>
                          <a:latin typeface="Arial Narrow" panose="020B0606020202030204" pitchFamily="34" charset="0"/>
                          <a:ea typeface="+mn-ea"/>
                          <a:cs typeface="+mn-cs"/>
                        </a:rPr>
                        <a:t>1 148,8</a:t>
                      </a:r>
                    </a:p>
                  </a:txBody>
                  <a:tcPr marL="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599820630"/>
                  </a:ext>
                </a:extLst>
              </a:tr>
              <a:tr h="374982">
                <a:tc>
                  <a:txBody>
                    <a:bodyPr/>
                    <a:lstStyle/>
                    <a:p>
                      <a:pPr algn="l" fontAlgn="ctr"/>
                      <a:r>
                        <a:rPr lang="ru-RU" sz="1600" u="none" strike="noStrike" kern="1200" dirty="0">
                          <a:solidFill>
                            <a:schemeClr val="dk1"/>
                          </a:solidFill>
                          <a:effectLst/>
                          <a:latin typeface="Arial Narrow" panose="020B0606020202030204" pitchFamily="34" charset="0"/>
                          <a:ea typeface="+mn-ea"/>
                          <a:cs typeface="+mn-cs"/>
                        </a:rPr>
                        <a:t>2) Московская область</a:t>
                      </a:r>
                    </a:p>
                  </a:txBody>
                  <a:tcPr marL="108000" marR="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u="none" strike="noStrike" kern="1200" dirty="0">
                          <a:solidFill>
                            <a:schemeClr val="tx2"/>
                          </a:solidFill>
                          <a:effectLst/>
                          <a:latin typeface="Arial Narrow" panose="020B0606020202030204" pitchFamily="34" charset="0"/>
                          <a:ea typeface="+mn-ea"/>
                          <a:cs typeface="+mn-cs"/>
                        </a:rPr>
                        <a:t>290,8</a:t>
                      </a:r>
                    </a:p>
                  </a:txBody>
                  <a:tcPr marL="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880758096"/>
                  </a:ext>
                </a:extLst>
              </a:tr>
              <a:tr h="374982">
                <a:tc>
                  <a:txBody>
                    <a:bodyPr/>
                    <a:lstStyle/>
                    <a:p>
                      <a:pPr algn="l" fontAlgn="ctr"/>
                      <a:r>
                        <a:rPr lang="ru-RU" sz="1600" u="none" strike="noStrike" kern="1200" dirty="0">
                          <a:solidFill>
                            <a:schemeClr val="dk1"/>
                          </a:solidFill>
                          <a:effectLst/>
                          <a:latin typeface="Arial Narrow" panose="020B0606020202030204" pitchFamily="34" charset="0"/>
                          <a:ea typeface="+mn-ea"/>
                          <a:cs typeface="+mn-cs"/>
                        </a:rPr>
                        <a:t>3) г. Санкт-Петербург</a:t>
                      </a:r>
                    </a:p>
                  </a:txBody>
                  <a:tcPr marL="108000" marR="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u="none" strike="noStrike" kern="1200" dirty="0">
                          <a:solidFill>
                            <a:schemeClr val="tx2"/>
                          </a:solidFill>
                          <a:effectLst/>
                          <a:latin typeface="Arial Narrow" panose="020B0606020202030204" pitchFamily="34" charset="0"/>
                          <a:ea typeface="+mn-ea"/>
                          <a:cs typeface="+mn-cs"/>
                        </a:rPr>
                        <a:t>280,0</a:t>
                      </a:r>
                    </a:p>
                  </a:txBody>
                  <a:tcPr marL="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119335199"/>
                  </a:ext>
                </a:extLst>
              </a:tr>
              <a:tr h="374982">
                <a:tc>
                  <a:txBody>
                    <a:bodyPr/>
                    <a:lstStyle/>
                    <a:p>
                      <a:pPr algn="l" fontAlgn="ctr"/>
                      <a:r>
                        <a:rPr lang="ru-RU" sz="1600" u="none" strike="noStrike" kern="1200" dirty="0">
                          <a:solidFill>
                            <a:schemeClr val="dk1"/>
                          </a:solidFill>
                          <a:effectLst/>
                          <a:latin typeface="Arial Narrow" panose="020B0606020202030204" pitchFamily="34" charset="0"/>
                          <a:ea typeface="+mn-ea"/>
                          <a:cs typeface="+mn-cs"/>
                        </a:rPr>
                        <a:t>4) Ханты-Мансийский АО</a:t>
                      </a:r>
                    </a:p>
                  </a:txBody>
                  <a:tcPr marL="108000" marR="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u="none" strike="noStrike" kern="1200" dirty="0">
                          <a:solidFill>
                            <a:schemeClr val="tx2"/>
                          </a:solidFill>
                          <a:effectLst/>
                          <a:latin typeface="Arial Narrow" panose="020B0606020202030204" pitchFamily="34" charset="0"/>
                          <a:ea typeface="+mn-ea"/>
                          <a:cs typeface="+mn-cs"/>
                        </a:rPr>
                        <a:t>164,5</a:t>
                      </a:r>
                    </a:p>
                  </a:txBody>
                  <a:tcPr marL="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716991584"/>
                  </a:ext>
                </a:extLst>
              </a:tr>
              <a:tr h="374982">
                <a:tc>
                  <a:txBody>
                    <a:bodyPr/>
                    <a:lstStyle/>
                    <a:p>
                      <a:pPr algn="l" fontAlgn="ctr"/>
                      <a:r>
                        <a:rPr lang="ru-RU" sz="1600" u="none" strike="noStrike" kern="1200" dirty="0">
                          <a:solidFill>
                            <a:schemeClr val="dk1"/>
                          </a:solidFill>
                          <a:effectLst/>
                          <a:latin typeface="Arial Narrow" panose="020B0606020202030204" pitchFamily="34" charset="0"/>
                          <a:ea typeface="+mn-ea"/>
                          <a:cs typeface="+mn-cs"/>
                        </a:rPr>
                        <a:t>5) Краснодарский край</a:t>
                      </a:r>
                    </a:p>
                  </a:txBody>
                  <a:tcPr marL="108000" marR="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u="none" strike="noStrike" kern="1200" dirty="0">
                          <a:solidFill>
                            <a:schemeClr val="tx2"/>
                          </a:solidFill>
                          <a:effectLst/>
                          <a:latin typeface="Arial Narrow" panose="020B0606020202030204" pitchFamily="34" charset="0"/>
                          <a:ea typeface="+mn-ea"/>
                          <a:cs typeface="+mn-cs"/>
                        </a:rPr>
                        <a:t>125,0</a:t>
                      </a:r>
                    </a:p>
                  </a:txBody>
                  <a:tcPr marL="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470948282"/>
                  </a:ext>
                </a:extLst>
              </a:tr>
              <a:tr h="374982">
                <a:tc>
                  <a:txBody>
                    <a:bodyPr/>
                    <a:lstStyle/>
                    <a:p>
                      <a:pPr algn="l" fontAlgn="ctr"/>
                      <a:r>
                        <a:rPr lang="ru-RU" sz="1600" u="none" strike="noStrike" kern="1200" dirty="0">
                          <a:solidFill>
                            <a:schemeClr val="dk1"/>
                          </a:solidFill>
                          <a:effectLst/>
                          <a:latin typeface="Arial Narrow" panose="020B0606020202030204" pitchFamily="34" charset="0"/>
                          <a:ea typeface="+mn-ea"/>
                          <a:cs typeface="+mn-cs"/>
                        </a:rPr>
                        <a:t>6) Свердловская область</a:t>
                      </a:r>
                    </a:p>
                  </a:txBody>
                  <a:tcPr marL="108000" marR="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u="none" strike="noStrike" kern="1200" dirty="0">
                          <a:solidFill>
                            <a:schemeClr val="tx2"/>
                          </a:solidFill>
                          <a:effectLst/>
                          <a:latin typeface="Arial Narrow" panose="020B0606020202030204" pitchFamily="34" charset="0"/>
                          <a:ea typeface="+mn-ea"/>
                          <a:cs typeface="+mn-cs"/>
                        </a:rPr>
                        <a:t>121,5</a:t>
                      </a:r>
                    </a:p>
                  </a:txBody>
                  <a:tcPr marL="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2042004"/>
                  </a:ext>
                </a:extLst>
              </a:tr>
              <a:tr h="374982">
                <a:tc>
                  <a:txBody>
                    <a:bodyPr/>
                    <a:lstStyle/>
                    <a:p>
                      <a:pPr algn="l" fontAlgn="ctr"/>
                      <a:r>
                        <a:rPr lang="ru-RU" sz="1600" u="none" strike="noStrike" kern="1200" dirty="0">
                          <a:solidFill>
                            <a:schemeClr val="dk1"/>
                          </a:solidFill>
                          <a:effectLst/>
                          <a:latin typeface="Arial Narrow" panose="020B0606020202030204" pitchFamily="34" charset="0"/>
                          <a:ea typeface="+mn-ea"/>
                          <a:cs typeface="+mn-cs"/>
                        </a:rPr>
                        <a:t>7) Сахалинская область</a:t>
                      </a:r>
                    </a:p>
                  </a:txBody>
                  <a:tcPr marL="108000" marR="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u="none" strike="noStrike" kern="1200" dirty="0">
                          <a:solidFill>
                            <a:schemeClr val="tx2"/>
                          </a:solidFill>
                          <a:effectLst/>
                          <a:latin typeface="Arial Narrow" panose="020B0606020202030204" pitchFamily="34" charset="0"/>
                          <a:ea typeface="+mn-ea"/>
                          <a:cs typeface="+mn-cs"/>
                        </a:rPr>
                        <a:t>119,9</a:t>
                      </a:r>
                    </a:p>
                  </a:txBody>
                  <a:tcPr marL="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451893541"/>
                  </a:ext>
                </a:extLst>
              </a:tr>
              <a:tr h="374982">
                <a:tc>
                  <a:txBody>
                    <a:bodyPr/>
                    <a:lstStyle/>
                    <a:p>
                      <a:pPr algn="l" fontAlgn="ctr"/>
                      <a:r>
                        <a:rPr lang="ru-RU" sz="1600" u="none" strike="noStrike" kern="1200" dirty="0">
                          <a:solidFill>
                            <a:schemeClr val="dk1"/>
                          </a:solidFill>
                          <a:effectLst/>
                          <a:latin typeface="Arial Narrow" panose="020B0606020202030204" pitchFamily="34" charset="0"/>
                          <a:ea typeface="+mn-ea"/>
                          <a:cs typeface="+mn-cs"/>
                        </a:rPr>
                        <a:t>8) Красноярский край</a:t>
                      </a:r>
                    </a:p>
                  </a:txBody>
                  <a:tcPr marL="108000" marR="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u="none" strike="noStrike" kern="1200" dirty="0">
                          <a:solidFill>
                            <a:schemeClr val="tx2"/>
                          </a:solidFill>
                          <a:effectLst/>
                          <a:latin typeface="Arial Narrow" panose="020B0606020202030204" pitchFamily="34" charset="0"/>
                          <a:ea typeface="+mn-ea"/>
                          <a:cs typeface="+mn-cs"/>
                        </a:rPr>
                        <a:t>118,7</a:t>
                      </a:r>
                    </a:p>
                  </a:txBody>
                  <a:tcPr marL="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3455856595"/>
                  </a:ext>
                </a:extLst>
              </a:tr>
              <a:tr h="374982">
                <a:tc>
                  <a:txBody>
                    <a:bodyPr/>
                    <a:lstStyle/>
                    <a:p>
                      <a:pPr algn="l" fontAlgn="ctr"/>
                      <a:r>
                        <a:rPr lang="ru-RU" sz="1600" u="none" strike="noStrike" kern="1200" dirty="0">
                          <a:solidFill>
                            <a:schemeClr val="dk1"/>
                          </a:solidFill>
                          <a:effectLst/>
                          <a:latin typeface="Arial Narrow" panose="020B0606020202030204" pitchFamily="34" charset="0"/>
                          <a:ea typeface="+mn-ea"/>
                          <a:cs typeface="+mn-cs"/>
                        </a:rPr>
                        <a:t>9) Ямало-Ненецкий АО</a:t>
                      </a:r>
                    </a:p>
                  </a:txBody>
                  <a:tcPr marL="108000" marR="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u="none" strike="noStrike" kern="1200" dirty="0">
                          <a:solidFill>
                            <a:schemeClr val="tx2"/>
                          </a:solidFill>
                          <a:effectLst/>
                          <a:latin typeface="Arial Narrow" panose="020B0606020202030204" pitchFamily="34" charset="0"/>
                          <a:ea typeface="+mn-ea"/>
                          <a:cs typeface="+mn-cs"/>
                        </a:rPr>
                        <a:t>108,2</a:t>
                      </a:r>
                    </a:p>
                  </a:txBody>
                  <a:tcPr marL="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32757647"/>
                  </a:ext>
                </a:extLst>
              </a:tr>
              <a:tr h="356139">
                <a:tc>
                  <a:txBody>
                    <a:bodyPr/>
                    <a:lstStyle/>
                    <a:p>
                      <a:pPr algn="l" fontAlgn="ctr"/>
                      <a:r>
                        <a:rPr lang="ru-RU" sz="1600" b="1" u="none" strike="noStrike" kern="1200" dirty="0">
                          <a:solidFill>
                            <a:schemeClr val="bg1"/>
                          </a:solidFill>
                          <a:effectLst/>
                          <a:latin typeface="Arial Narrow" panose="020B0606020202030204" pitchFamily="34" charset="0"/>
                          <a:ea typeface="+mn-ea"/>
                          <a:cs typeface="+mn-cs"/>
                        </a:rPr>
                        <a:t>10) Республика Татарстан</a:t>
                      </a:r>
                    </a:p>
                  </a:txBody>
                  <a:tcPr marL="108000" marR="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3"/>
                    </a:solidFill>
                  </a:tcPr>
                </a:tc>
                <a:tc>
                  <a:txBody>
                    <a:bodyPr/>
                    <a:lstStyle/>
                    <a:p>
                      <a:pPr algn="r" fontAlgn="ctr"/>
                      <a:r>
                        <a:rPr lang="ru-RU" sz="2000" b="1" u="none" strike="noStrike" kern="1200" dirty="0">
                          <a:solidFill>
                            <a:schemeClr val="bg1"/>
                          </a:solidFill>
                          <a:effectLst/>
                          <a:latin typeface="Arial Narrow" panose="020B0606020202030204" pitchFamily="34" charset="0"/>
                          <a:ea typeface="+mn-ea"/>
                          <a:cs typeface="+mn-cs"/>
                        </a:rPr>
                        <a:t>105,2</a:t>
                      </a:r>
                    </a:p>
                  </a:txBody>
                  <a:tcPr marL="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3"/>
                    </a:solidFill>
                  </a:tcPr>
                </a:tc>
                <a:extLst>
                  <a:ext uri="{0D108BD9-81ED-4DB2-BD59-A6C34878D82A}">
                    <a16:rowId xmlns:a16="http://schemas.microsoft.com/office/drawing/2014/main" val="2861516581"/>
                  </a:ext>
                </a:extLst>
              </a:tr>
            </a:tbl>
          </a:graphicData>
        </a:graphic>
      </p:graphicFrame>
      <p:graphicFrame>
        <p:nvGraphicFramePr>
          <p:cNvPr id="7" name="Таблица 6">
            <a:extLst>
              <a:ext uri="{FF2B5EF4-FFF2-40B4-BE49-F238E27FC236}">
                <a16:creationId xmlns:a16="http://schemas.microsoft.com/office/drawing/2014/main" id="{F2475C29-0699-4344-9DAF-183BD47F2DE8}"/>
              </a:ext>
            </a:extLst>
          </p:cNvPr>
          <p:cNvGraphicFramePr>
            <a:graphicFrameLocks noGrp="1"/>
          </p:cNvGraphicFramePr>
          <p:nvPr>
            <p:extLst>
              <p:ext uri="{D42A27DB-BD31-4B8C-83A1-F6EECF244321}">
                <p14:modId xmlns:p14="http://schemas.microsoft.com/office/powerpoint/2010/main" val="489728918"/>
              </p:ext>
            </p:extLst>
          </p:nvPr>
        </p:nvGraphicFramePr>
        <p:xfrm>
          <a:off x="8416910" y="1132336"/>
          <a:ext cx="3680602" cy="4069630"/>
        </p:xfrm>
        <a:graphic>
          <a:graphicData uri="http://schemas.openxmlformats.org/drawingml/2006/table">
            <a:tbl>
              <a:tblPr>
                <a:tableStyleId>{5C22544A-7EE6-4342-B048-85BDC9FD1C3A}</a:tableStyleId>
              </a:tblPr>
              <a:tblGrid>
                <a:gridCol w="2180986">
                  <a:extLst>
                    <a:ext uri="{9D8B030D-6E8A-4147-A177-3AD203B41FA5}">
                      <a16:colId xmlns:a16="http://schemas.microsoft.com/office/drawing/2014/main" val="2847130159"/>
                    </a:ext>
                  </a:extLst>
                </a:gridCol>
                <a:gridCol w="1499616">
                  <a:extLst>
                    <a:ext uri="{9D8B030D-6E8A-4147-A177-3AD203B41FA5}">
                      <a16:colId xmlns:a16="http://schemas.microsoft.com/office/drawing/2014/main" val="1529875566"/>
                    </a:ext>
                  </a:extLst>
                </a:gridCol>
              </a:tblGrid>
              <a:tr h="475400">
                <a:tc gridSpan="2">
                  <a:txBody>
                    <a:bodyPr/>
                    <a:lstStyle/>
                    <a:p>
                      <a:pPr algn="ctr" fontAlgn="ctr"/>
                      <a:r>
                        <a:rPr lang="en-US" sz="2400" b="1" u="none" strike="noStrike" dirty="0">
                          <a:solidFill>
                            <a:schemeClr val="bg1"/>
                          </a:solidFill>
                          <a:effectLst/>
                          <a:latin typeface="Arial Narrow" panose="020B0606020202030204" pitchFamily="34" charset="0"/>
                        </a:rPr>
                        <a:t>I </a:t>
                      </a:r>
                      <a:r>
                        <a:rPr lang="ru-RU" sz="2400" b="1" u="none" strike="noStrike" dirty="0">
                          <a:solidFill>
                            <a:schemeClr val="bg1"/>
                          </a:solidFill>
                          <a:effectLst/>
                          <a:latin typeface="Arial Narrow" panose="020B0606020202030204" pitchFamily="34" charset="0"/>
                        </a:rPr>
                        <a:t>полугодие 2021 года</a:t>
                      </a:r>
                      <a:endParaRPr lang="ru-RU" sz="2400" b="1" i="0" u="none" strike="noStrike" dirty="0">
                        <a:solidFill>
                          <a:schemeClr val="bg1"/>
                        </a:solidFill>
                        <a:effectLst/>
                        <a:latin typeface="Arial Narrow" panose="020B0606020202030204" pitchFamily="34" charset="0"/>
                      </a:endParaRPr>
                    </a:p>
                  </a:txBody>
                  <a:tcPr marL="6360" marR="6360" marT="636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1"/>
                    </a:solidFill>
                  </a:tcPr>
                </a:tc>
                <a:tc hMerge="1">
                  <a:txBody>
                    <a:bodyPr/>
                    <a:lstStyle/>
                    <a:p>
                      <a:endParaRPr lang="ru-RU"/>
                    </a:p>
                  </a:txBody>
                  <a:tcPr/>
                </a:tc>
                <a:extLst>
                  <a:ext uri="{0D108BD9-81ED-4DB2-BD59-A6C34878D82A}">
                    <a16:rowId xmlns:a16="http://schemas.microsoft.com/office/drawing/2014/main" val="2634745741"/>
                  </a:ext>
                </a:extLst>
              </a:tr>
              <a:tr h="536058">
                <a:tc>
                  <a:txBody>
                    <a:bodyPr/>
                    <a:lstStyle/>
                    <a:p>
                      <a:pPr algn="ctr" fontAlgn="b"/>
                      <a:r>
                        <a:rPr lang="ru-RU" sz="1800" b="1" i="0" u="none" strike="noStrike" dirty="0">
                          <a:solidFill>
                            <a:schemeClr val="bg1"/>
                          </a:solidFill>
                          <a:effectLst/>
                          <a:latin typeface="Arial Narrow" panose="020B0606020202030204" pitchFamily="34" charset="0"/>
                        </a:rPr>
                        <a:t>Субъект РФ</a:t>
                      </a:r>
                    </a:p>
                  </a:txBody>
                  <a:tcPr marL="144000" marR="6360" marT="636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a:txBody>
                    <a:bodyPr/>
                    <a:lstStyle/>
                    <a:p>
                      <a:pPr algn="ctr" fontAlgn="b"/>
                      <a:r>
                        <a:rPr lang="ru-RU" sz="1700" b="1" i="0" u="none" strike="noStrike" dirty="0">
                          <a:solidFill>
                            <a:schemeClr val="bg1"/>
                          </a:solidFill>
                          <a:effectLst/>
                          <a:latin typeface="Arial Narrow" panose="020B0606020202030204" pitchFamily="34" charset="0"/>
                        </a:rPr>
                        <a:t>Сумма поступлений</a:t>
                      </a:r>
                    </a:p>
                  </a:txBody>
                  <a:tcPr marL="144000" marR="72000" marT="636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extLst>
                  <a:ext uri="{0D108BD9-81ED-4DB2-BD59-A6C34878D82A}">
                    <a16:rowId xmlns:a16="http://schemas.microsoft.com/office/drawing/2014/main" val="123115071"/>
                  </a:ext>
                </a:extLst>
              </a:tr>
              <a:tr h="426291">
                <a:tc>
                  <a:txBody>
                    <a:bodyPr/>
                    <a:lstStyle/>
                    <a:p>
                      <a:pPr algn="l" fontAlgn="ctr"/>
                      <a:r>
                        <a:rPr lang="ru-RU" sz="1600" u="none" strike="noStrike" kern="1200" dirty="0">
                          <a:solidFill>
                            <a:schemeClr val="dk1"/>
                          </a:solidFill>
                          <a:effectLst/>
                          <a:latin typeface="Arial Narrow" panose="020B0606020202030204" pitchFamily="34" charset="0"/>
                          <a:ea typeface="+mn-ea"/>
                          <a:cs typeface="+mn-cs"/>
                        </a:rPr>
                        <a:t>1) г. Москва</a:t>
                      </a:r>
                    </a:p>
                  </a:txBody>
                  <a:tcPr marL="108000" marR="36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u="none" strike="noStrike" kern="1200" dirty="0">
                          <a:solidFill>
                            <a:schemeClr val="tx2"/>
                          </a:solidFill>
                          <a:effectLst/>
                          <a:latin typeface="Arial Narrow" panose="020B0606020202030204" pitchFamily="34" charset="0"/>
                          <a:ea typeface="+mn-ea"/>
                          <a:cs typeface="+mn-cs"/>
                        </a:rPr>
                        <a:t>1 455,1</a:t>
                      </a:r>
                    </a:p>
                  </a:txBody>
                  <a:tcPr marL="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805864052"/>
                  </a:ext>
                </a:extLst>
              </a:tr>
              <a:tr h="426291">
                <a:tc>
                  <a:txBody>
                    <a:bodyPr/>
                    <a:lstStyle/>
                    <a:p>
                      <a:pPr algn="l" fontAlgn="ctr"/>
                      <a:r>
                        <a:rPr lang="ru-RU" sz="1600" u="none" strike="noStrike" kern="1200" dirty="0">
                          <a:solidFill>
                            <a:schemeClr val="dk1"/>
                          </a:solidFill>
                          <a:effectLst/>
                          <a:latin typeface="Arial Narrow" panose="020B0606020202030204" pitchFamily="34" charset="0"/>
                          <a:ea typeface="+mn-ea"/>
                          <a:cs typeface="+mn-cs"/>
                        </a:rPr>
                        <a:t>2) Московская область</a:t>
                      </a:r>
                    </a:p>
                  </a:txBody>
                  <a:tcPr marL="108000" marR="36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u="none" strike="noStrike" kern="1200" dirty="0">
                          <a:solidFill>
                            <a:schemeClr val="tx2"/>
                          </a:solidFill>
                          <a:effectLst/>
                          <a:latin typeface="Arial Narrow" panose="020B0606020202030204" pitchFamily="34" charset="0"/>
                          <a:ea typeface="+mn-ea"/>
                          <a:cs typeface="+mn-cs"/>
                        </a:rPr>
                        <a:t>373,2</a:t>
                      </a:r>
                    </a:p>
                  </a:txBody>
                  <a:tcPr marL="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4054561830"/>
                  </a:ext>
                </a:extLst>
              </a:tr>
              <a:tr h="426291">
                <a:tc>
                  <a:txBody>
                    <a:bodyPr/>
                    <a:lstStyle/>
                    <a:p>
                      <a:pPr algn="l" fontAlgn="ctr"/>
                      <a:r>
                        <a:rPr lang="ru-RU" sz="1600" u="none" strike="noStrike" kern="1200" dirty="0">
                          <a:solidFill>
                            <a:schemeClr val="dk1"/>
                          </a:solidFill>
                          <a:effectLst/>
                          <a:latin typeface="Arial Narrow" panose="020B0606020202030204" pitchFamily="34" charset="0"/>
                          <a:ea typeface="+mn-ea"/>
                          <a:cs typeface="+mn-cs"/>
                        </a:rPr>
                        <a:t>3) г. Санкт-Петербург</a:t>
                      </a:r>
                    </a:p>
                  </a:txBody>
                  <a:tcPr marL="108000" marR="36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u="none" strike="noStrike" kern="1200" dirty="0">
                          <a:solidFill>
                            <a:schemeClr val="tx2"/>
                          </a:solidFill>
                          <a:effectLst/>
                          <a:latin typeface="Arial Narrow" panose="020B0606020202030204" pitchFamily="34" charset="0"/>
                          <a:ea typeface="+mn-ea"/>
                          <a:cs typeface="+mn-cs"/>
                        </a:rPr>
                        <a:t>348,4</a:t>
                      </a:r>
                    </a:p>
                  </a:txBody>
                  <a:tcPr marL="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2773868037"/>
                  </a:ext>
                </a:extLst>
              </a:tr>
              <a:tr h="426291">
                <a:tc>
                  <a:txBody>
                    <a:bodyPr/>
                    <a:lstStyle/>
                    <a:p>
                      <a:pPr algn="l" fontAlgn="ctr"/>
                      <a:r>
                        <a:rPr lang="ru-RU" sz="1600" u="none" strike="noStrike" kern="1200" dirty="0">
                          <a:solidFill>
                            <a:schemeClr val="dk1"/>
                          </a:solidFill>
                          <a:effectLst/>
                          <a:latin typeface="Arial Narrow" panose="020B0606020202030204" pitchFamily="34" charset="0"/>
                          <a:ea typeface="+mn-ea"/>
                          <a:cs typeface="+mn-cs"/>
                        </a:rPr>
                        <a:t>4) Красноярский край</a:t>
                      </a:r>
                    </a:p>
                  </a:txBody>
                  <a:tcPr marL="108000" marR="36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u="none" strike="noStrike" kern="1200" dirty="0">
                          <a:solidFill>
                            <a:schemeClr val="tx2"/>
                          </a:solidFill>
                          <a:effectLst/>
                          <a:latin typeface="Arial Narrow" panose="020B0606020202030204" pitchFamily="34" charset="0"/>
                          <a:ea typeface="+mn-ea"/>
                          <a:cs typeface="+mn-cs"/>
                        </a:rPr>
                        <a:t>173,7</a:t>
                      </a:r>
                    </a:p>
                  </a:txBody>
                  <a:tcPr marL="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3373674478"/>
                  </a:ext>
                </a:extLst>
              </a:tr>
              <a:tr h="426291">
                <a:tc>
                  <a:txBody>
                    <a:bodyPr/>
                    <a:lstStyle/>
                    <a:p>
                      <a:pPr algn="l" fontAlgn="ctr"/>
                      <a:r>
                        <a:rPr lang="ru-RU" sz="1600" u="none" strike="noStrike" kern="1200" dirty="0">
                          <a:solidFill>
                            <a:schemeClr val="dk1"/>
                          </a:solidFill>
                          <a:effectLst/>
                          <a:latin typeface="Arial Narrow" panose="020B0606020202030204" pitchFamily="34" charset="0"/>
                          <a:ea typeface="+mn-ea"/>
                          <a:cs typeface="+mn-cs"/>
                        </a:rPr>
                        <a:t>5) Свердловская область</a:t>
                      </a:r>
                    </a:p>
                  </a:txBody>
                  <a:tcPr marL="108000" marR="36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u="none" strike="noStrike" kern="1200" dirty="0">
                          <a:solidFill>
                            <a:schemeClr val="tx2"/>
                          </a:solidFill>
                          <a:effectLst/>
                          <a:latin typeface="Arial Narrow" panose="020B0606020202030204" pitchFamily="34" charset="0"/>
                          <a:ea typeface="+mn-ea"/>
                          <a:cs typeface="+mn-cs"/>
                        </a:rPr>
                        <a:t>164,9</a:t>
                      </a:r>
                    </a:p>
                  </a:txBody>
                  <a:tcPr marL="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3616839645"/>
                  </a:ext>
                </a:extLst>
              </a:tr>
              <a:tr h="426291">
                <a:tc>
                  <a:txBody>
                    <a:bodyPr/>
                    <a:lstStyle/>
                    <a:p>
                      <a:pPr algn="l" fontAlgn="ctr"/>
                      <a:r>
                        <a:rPr lang="ru-RU" sz="1600" u="none" strike="noStrike" kern="1200" dirty="0">
                          <a:solidFill>
                            <a:schemeClr val="dk1"/>
                          </a:solidFill>
                          <a:effectLst/>
                          <a:latin typeface="Arial Narrow" panose="020B0606020202030204" pitchFamily="34" charset="0"/>
                          <a:ea typeface="+mn-ea"/>
                          <a:cs typeface="+mn-cs"/>
                        </a:rPr>
                        <a:t>6) Краснодарский край</a:t>
                      </a:r>
                    </a:p>
                  </a:txBody>
                  <a:tcPr marL="108000" marR="36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algn="r" fontAlgn="ctr"/>
                      <a:r>
                        <a:rPr lang="ru-RU" sz="2000" u="none" strike="noStrike" kern="1200" dirty="0">
                          <a:solidFill>
                            <a:schemeClr val="tx2"/>
                          </a:solidFill>
                          <a:effectLst/>
                          <a:latin typeface="Arial Narrow" panose="020B0606020202030204" pitchFamily="34" charset="0"/>
                          <a:ea typeface="+mn-ea"/>
                          <a:cs typeface="+mn-cs"/>
                        </a:rPr>
                        <a:t>157,9</a:t>
                      </a:r>
                    </a:p>
                  </a:txBody>
                  <a:tcPr marL="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3012621368"/>
                  </a:ext>
                </a:extLst>
              </a:tr>
              <a:tr h="500426">
                <a:tc>
                  <a:txBody>
                    <a:bodyPr/>
                    <a:lstStyle/>
                    <a:p>
                      <a:pPr algn="l" fontAlgn="ctr"/>
                      <a:r>
                        <a:rPr lang="ru-RU" sz="1600" b="1" u="none" strike="noStrike" kern="1200" dirty="0">
                          <a:solidFill>
                            <a:schemeClr val="bg1"/>
                          </a:solidFill>
                          <a:effectLst/>
                          <a:latin typeface="Arial Narrow" panose="020B0606020202030204" pitchFamily="34" charset="0"/>
                          <a:ea typeface="+mn-ea"/>
                          <a:cs typeface="+mn-cs"/>
                        </a:rPr>
                        <a:t>7) Республика Татарстан</a:t>
                      </a:r>
                    </a:p>
                  </a:txBody>
                  <a:tcPr marL="108000" marR="36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3"/>
                    </a:solidFill>
                  </a:tcPr>
                </a:tc>
                <a:tc>
                  <a:txBody>
                    <a:bodyPr/>
                    <a:lstStyle/>
                    <a:p>
                      <a:pPr algn="r" fontAlgn="ctr"/>
                      <a:r>
                        <a:rPr lang="ru-RU" sz="2000" b="1" u="none" strike="noStrike" kern="1200" dirty="0">
                          <a:solidFill>
                            <a:schemeClr val="bg1"/>
                          </a:solidFill>
                          <a:effectLst/>
                          <a:latin typeface="Arial Narrow" panose="020B0606020202030204" pitchFamily="34" charset="0"/>
                          <a:ea typeface="+mn-ea"/>
                          <a:cs typeface="+mn-cs"/>
                        </a:rPr>
                        <a:t>149,3</a:t>
                      </a:r>
                    </a:p>
                  </a:txBody>
                  <a:tcPr marL="0" marR="10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3"/>
                    </a:solidFill>
                  </a:tcPr>
                </a:tc>
                <a:extLst>
                  <a:ext uri="{0D108BD9-81ED-4DB2-BD59-A6C34878D82A}">
                    <a16:rowId xmlns:a16="http://schemas.microsoft.com/office/drawing/2014/main" val="1464403034"/>
                  </a:ext>
                </a:extLst>
              </a:tr>
            </a:tbl>
          </a:graphicData>
        </a:graphic>
      </p:graphicFrame>
      <p:sp>
        <p:nvSpPr>
          <p:cNvPr id="9" name="TextBox 8">
            <a:extLst>
              <a:ext uri="{FF2B5EF4-FFF2-40B4-BE49-F238E27FC236}">
                <a16:creationId xmlns:a16="http://schemas.microsoft.com/office/drawing/2014/main" id="{41B73550-438D-47FE-BF4E-F79CE1FCD9FE}"/>
              </a:ext>
            </a:extLst>
          </p:cNvPr>
          <p:cNvSpPr txBox="1"/>
          <p:nvPr/>
        </p:nvSpPr>
        <p:spPr>
          <a:xfrm>
            <a:off x="875792" y="5347920"/>
            <a:ext cx="3593762" cy="646331"/>
          </a:xfrm>
          <a:prstGeom prst="rect">
            <a:avLst/>
          </a:prstGeom>
          <a:noFill/>
        </p:spPr>
        <p:txBody>
          <a:bodyPr wrap="square">
            <a:spAutoFit/>
          </a:bodyPr>
          <a:lstStyle/>
          <a:p>
            <a:pPr algn="ctr" fontAlgn="ctr"/>
            <a:r>
              <a:rPr lang="ru-RU" sz="1800" b="1" u="none" strike="noStrike" dirty="0">
                <a:solidFill>
                  <a:schemeClr val="tx2"/>
                </a:solidFill>
                <a:effectLst/>
                <a:latin typeface="Arial Narrow" panose="020B0606020202030204" pitchFamily="34" charset="0"/>
              </a:rPr>
              <a:t>место Республики Татарстан среди </a:t>
            </a:r>
            <a:br>
              <a:rPr lang="ru-RU" sz="1800" b="1" u="none" strike="noStrike" dirty="0">
                <a:solidFill>
                  <a:schemeClr val="tx2"/>
                </a:solidFill>
                <a:effectLst/>
                <a:latin typeface="Arial Narrow" panose="020B0606020202030204" pitchFamily="34" charset="0"/>
              </a:rPr>
            </a:br>
            <a:r>
              <a:rPr lang="ru-RU" sz="1800" b="1" u="none" strike="noStrike" dirty="0">
                <a:solidFill>
                  <a:schemeClr val="tx2"/>
                </a:solidFill>
                <a:effectLst/>
                <a:latin typeface="Arial Narrow" panose="020B0606020202030204" pitchFamily="34" charset="0"/>
              </a:rPr>
              <a:t>субъектов ПФО – </a:t>
            </a:r>
            <a:r>
              <a:rPr lang="ru-RU" sz="1800" b="1" u="none" strike="noStrike" dirty="0">
                <a:solidFill>
                  <a:schemeClr val="accent2"/>
                </a:solidFill>
                <a:effectLst/>
                <a:latin typeface="Arial Narrow" panose="020B0606020202030204" pitchFamily="34" charset="0"/>
              </a:rPr>
              <a:t>1 место</a:t>
            </a:r>
            <a:endParaRPr lang="ru-RU" sz="1800" b="1" i="0" u="none" strike="noStrike" dirty="0">
              <a:solidFill>
                <a:schemeClr val="accent2"/>
              </a:solidFill>
              <a:effectLst/>
              <a:latin typeface="Arial Narrow" panose="020B0606020202030204" pitchFamily="34" charset="0"/>
            </a:endParaRPr>
          </a:p>
        </p:txBody>
      </p:sp>
      <p:sp>
        <p:nvSpPr>
          <p:cNvPr id="12" name="TextBox 11">
            <a:extLst>
              <a:ext uri="{FF2B5EF4-FFF2-40B4-BE49-F238E27FC236}">
                <a16:creationId xmlns:a16="http://schemas.microsoft.com/office/drawing/2014/main" id="{883C8BAC-C8CC-4147-A971-AC6278E533C4}"/>
              </a:ext>
            </a:extLst>
          </p:cNvPr>
          <p:cNvSpPr txBox="1"/>
          <p:nvPr/>
        </p:nvSpPr>
        <p:spPr>
          <a:xfrm>
            <a:off x="4672584" y="6048826"/>
            <a:ext cx="3593762" cy="646331"/>
          </a:xfrm>
          <a:prstGeom prst="rect">
            <a:avLst/>
          </a:prstGeom>
          <a:noFill/>
        </p:spPr>
        <p:txBody>
          <a:bodyPr wrap="square">
            <a:spAutoFit/>
          </a:bodyPr>
          <a:lstStyle/>
          <a:p>
            <a:pPr algn="ctr" fontAlgn="ctr"/>
            <a:r>
              <a:rPr lang="ru-RU" sz="1800" b="1" u="none" strike="noStrike" dirty="0">
                <a:solidFill>
                  <a:schemeClr val="tx2"/>
                </a:solidFill>
                <a:effectLst/>
                <a:latin typeface="Arial Narrow" panose="020B0606020202030204" pitchFamily="34" charset="0"/>
              </a:rPr>
              <a:t>место Республики Татарстан среди </a:t>
            </a:r>
            <a:br>
              <a:rPr lang="ru-RU" sz="1800" b="1" u="none" strike="noStrike" dirty="0">
                <a:solidFill>
                  <a:schemeClr val="tx2"/>
                </a:solidFill>
                <a:effectLst/>
                <a:latin typeface="Arial Narrow" panose="020B0606020202030204" pitchFamily="34" charset="0"/>
              </a:rPr>
            </a:br>
            <a:r>
              <a:rPr lang="ru-RU" sz="1800" b="1" u="none" strike="noStrike" dirty="0">
                <a:solidFill>
                  <a:schemeClr val="tx2"/>
                </a:solidFill>
                <a:effectLst/>
                <a:latin typeface="Arial Narrow" panose="020B0606020202030204" pitchFamily="34" charset="0"/>
              </a:rPr>
              <a:t>субъектов ПФО – </a:t>
            </a:r>
            <a:r>
              <a:rPr lang="ru-RU" sz="1800" b="1" u="none" strike="noStrike" dirty="0">
                <a:solidFill>
                  <a:schemeClr val="accent2"/>
                </a:solidFill>
                <a:effectLst/>
                <a:latin typeface="Arial Narrow" panose="020B0606020202030204" pitchFamily="34" charset="0"/>
              </a:rPr>
              <a:t>1 место</a:t>
            </a:r>
            <a:endParaRPr lang="ru-RU" sz="1800" b="1" i="0" u="none" strike="noStrike" dirty="0">
              <a:solidFill>
                <a:schemeClr val="accent2"/>
              </a:solidFill>
              <a:effectLst/>
              <a:latin typeface="Arial Narrow" panose="020B0606020202030204" pitchFamily="34" charset="0"/>
            </a:endParaRPr>
          </a:p>
        </p:txBody>
      </p:sp>
      <p:sp>
        <p:nvSpPr>
          <p:cNvPr id="13" name="TextBox 12">
            <a:extLst>
              <a:ext uri="{FF2B5EF4-FFF2-40B4-BE49-F238E27FC236}">
                <a16:creationId xmlns:a16="http://schemas.microsoft.com/office/drawing/2014/main" id="{A03480D1-F158-4412-9132-AB68B3D9CF24}"/>
              </a:ext>
            </a:extLst>
          </p:cNvPr>
          <p:cNvSpPr txBox="1"/>
          <p:nvPr/>
        </p:nvSpPr>
        <p:spPr>
          <a:xfrm>
            <a:off x="8416910" y="5238641"/>
            <a:ext cx="3593762" cy="646331"/>
          </a:xfrm>
          <a:prstGeom prst="rect">
            <a:avLst/>
          </a:prstGeom>
          <a:noFill/>
        </p:spPr>
        <p:txBody>
          <a:bodyPr wrap="square">
            <a:spAutoFit/>
          </a:bodyPr>
          <a:lstStyle/>
          <a:p>
            <a:pPr algn="ctr" fontAlgn="ctr"/>
            <a:r>
              <a:rPr lang="ru-RU" sz="1800" b="1" u="none" strike="noStrike" dirty="0">
                <a:solidFill>
                  <a:schemeClr val="tx2"/>
                </a:solidFill>
                <a:effectLst/>
                <a:latin typeface="Arial Narrow" panose="020B0606020202030204" pitchFamily="34" charset="0"/>
              </a:rPr>
              <a:t>место Республики Татарстан среди </a:t>
            </a:r>
            <a:br>
              <a:rPr lang="ru-RU" sz="1800" b="1" u="none" strike="noStrike" dirty="0">
                <a:solidFill>
                  <a:schemeClr val="tx2"/>
                </a:solidFill>
                <a:effectLst/>
                <a:latin typeface="Arial Narrow" panose="020B0606020202030204" pitchFamily="34" charset="0"/>
              </a:rPr>
            </a:br>
            <a:r>
              <a:rPr lang="ru-RU" sz="1800" b="1" u="none" strike="noStrike" dirty="0">
                <a:solidFill>
                  <a:schemeClr val="tx2"/>
                </a:solidFill>
                <a:effectLst/>
                <a:latin typeface="Arial Narrow" panose="020B0606020202030204" pitchFamily="34" charset="0"/>
              </a:rPr>
              <a:t>субъектов ПФО – </a:t>
            </a:r>
            <a:r>
              <a:rPr lang="ru-RU" sz="1800" b="1" u="none" strike="noStrike" dirty="0">
                <a:solidFill>
                  <a:schemeClr val="accent2"/>
                </a:solidFill>
                <a:effectLst/>
                <a:latin typeface="Arial Narrow" panose="020B0606020202030204" pitchFamily="34" charset="0"/>
              </a:rPr>
              <a:t>1 место</a:t>
            </a:r>
            <a:endParaRPr lang="ru-RU" sz="1800" b="1" i="0" u="none" strike="noStrike" dirty="0">
              <a:solidFill>
                <a:schemeClr val="accent2"/>
              </a:solidFill>
              <a:effectLst/>
              <a:latin typeface="Arial Narrow" panose="020B0606020202030204" pitchFamily="34" charset="0"/>
            </a:endParaRPr>
          </a:p>
        </p:txBody>
      </p:sp>
    </p:spTree>
    <p:extLst>
      <p:ext uri="{BB962C8B-B14F-4D97-AF65-F5344CB8AC3E}">
        <p14:creationId xmlns:p14="http://schemas.microsoft.com/office/powerpoint/2010/main" val="1906910055"/>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8E6381A2-565E-4328-9D57-E004118EEEAD}"/>
              </a:ext>
            </a:extLst>
          </p:cNvPr>
          <p:cNvSpPr/>
          <p:nvPr/>
        </p:nvSpPr>
        <p:spPr>
          <a:xfrm>
            <a:off x="803869" y="2365221"/>
            <a:ext cx="11314444" cy="2127557"/>
          </a:xfrm>
          <a:prstGeom prst="rect">
            <a:avLst/>
          </a:prstGeom>
          <a:solidFill>
            <a:srgbClr val="7F6000"/>
          </a:solidFill>
          <a:ln w="63500" cap="sq" cmpd="thickThin">
            <a:noFill/>
            <a:prstDash val="sysDash"/>
            <a:bevel/>
          </a:ln>
        </p:spPr>
        <p:txBody>
          <a:bodyPr wrap="square" lIns="180000" tIns="0" rIns="180000" bIns="0" anchor="ctr">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ru-RU" sz="3200" i="1" dirty="0">
                <a:solidFill>
                  <a:schemeClr val="bg1"/>
                </a:solidFill>
                <a:latin typeface="Arial Narrow" panose="020B0606020202030204" pitchFamily="34" charset="0"/>
                <a:ea typeface="Times New Roman" panose="02020603050405020304" pitchFamily="18" charset="0"/>
              </a:rPr>
              <a:t>В докладе руководителя налоговой инспекции была дана подробная характеристика мобилизации налоговых доходов. Я остановлюсь только на тех доходных источниках, по которым имеются отдельные вопросы.</a:t>
            </a:r>
          </a:p>
        </p:txBody>
      </p:sp>
    </p:spTree>
    <p:extLst>
      <p:ext uri="{BB962C8B-B14F-4D97-AF65-F5344CB8AC3E}">
        <p14:creationId xmlns:p14="http://schemas.microsoft.com/office/powerpoint/2010/main" val="1525536610"/>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858420" y="46039"/>
            <a:ext cx="11120678" cy="574747"/>
          </a:xfrm>
        </p:spPr>
        <p:txBody>
          <a:bodyPr>
            <a:noAutofit/>
          </a:bodyPr>
          <a:lstStyle/>
          <a:p>
            <a:r>
              <a:rPr lang="ru-RU" dirty="0"/>
              <a:t>Динамика поступлений по налогу на прибыль в бюджет </a:t>
            </a:r>
            <a:br>
              <a:rPr lang="ru-RU" dirty="0"/>
            </a:br>
            <a:r>
              <a:rPr lang="ru-RU" dirty="0"/>
              <a:t>Республики Татарстан в общем объеме налоговых </a:t>
            </a:r>
            <a:br>
              <a:rPr lang="ru-RU" dirty="0"/>
            </a:br>
            <a:r>
              <a:rPr lang="ru-RU" dirty="0"/>
              <a:t>и неналоговых доходов</a:t>
            </a:r>
            <a:br>
              <a:rPr lang="ru-RU" dirty="0"/>
            </a:br>
            <a:endParaRPr lang="ru-RU" dirty="0">
              <a:latin typeface="Arial Narrow" pitchFamily="34" charset="0"/>
            </a:endParaRPr>
          </a:p>
        </p:txBody>
      </p:sp>
      <p:graphicFrame>
        <p:nvGraphicFramePr>
          <p:cNvPr id="5" name="Диаграмма 4"/>
          <p:cNvGraphicFramePr/>
          <p:nvPr/>
        </p:nvGraphicFramePr>
        <p:xfrm>
          <a:off x="685799" y="1677511"/>
          <a:ext cx="11293299" cy="513631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58420" y="1151182"/>
            <a:ext cx="1920046" cy="461665"/>
          </a:xfrm>
          <a:prstGeom prst="rect">
            <a:avLst/>
          </a:prstGeom>
          <a:noFill/>
        </p:spPr>
        <p:txBody>
          <a:bodyPr wrap="square" rtlCol="0">
            <a:spAutoFit/>
          </a:bodyPr>
          <a:lstStyle/>
          <a:p>
            <a:r>
              <a:rPr lang="ru-RU" sz="2400" b="1" u="sng" dirty="0">
                <a:solidFill>
                  <a:srgbClr val="6C7B90"/>
                </a:solidFill>
                <a:latin typeface="Arial Narrow" pitchFamily="34" charset="0"/>
                <a:cs typeface="Arial" panose="020B0604020202020204" pitchFamily="34" charset="0"/>
              </a:rPr>
              <a:t>млрд. рублей</a:t>
            </a:r>
            <a:endParaRPr lang="ru-RU" sz="2400" b="1" dirty="0">
              <a:solidFill>
                <a:srgbClr val="6C7B90"/>
              </a:solidFill>
              <a:latin typeface="Arial Narrow" pitchFamily="34" charset="0"/>
              <a:cs typeface="Arial" panose="020B0604020202020204" pitchFamily="34" charset="0"/>
            </a:endParaRPr>
          </a:p>
        </p:txBody>
      </p:sp>
      <p:sp>
        <p:nvSpPr>
          <p:cNvPr id="8" name="Стрелка вправо 7"/>
          <p:cNvSpPr/>
          <p:nvPr/>
        </p:nvSpPr>
        <p:spPr>
          <a:xfrm rot="774385">
            <a:off x="4267959" y="4819479"/>
            <a:ext cx="1855515" cy="411661"/>
          </a:xfrm>
          <a:prstGeom prst="homePlate">
            <a:avLst/>
          </a:prstGeom>
          <a:solidFill>
            <a:schemeClr val="accent3">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lIns="3600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2400" b="1" dirty="0">
                <a:solidFill>
                  <a:srgbClr val="FF0000"/>
                </a:solidFill>
                <a:latin typeface="Arial Narrow" pitchFamily="34" charset="0"/>
                <a:cs typeface="Arial" panose="020B0604020202020204" pitchFamily="34" charset="0"/>
              </a:rPr>
              <a:t>49,5%</a:t>
            </a:r>
          </a:p>
        </p:txBody>
      </p:sp>
      <p:sp>
        <p:nvSpPr>
          <p:cNvPr id="9" name="Стрелка вправо 8"/>
          <p:cNvSpPr/>
          <p:nvPr/>
        </p:nvSpPr>
        <p:spPr>
          <a:xfrm rot="20698912">
            <a:off x="7626789" y="4819480"/>
            <a:ext cx="1901781" cy="411661"/>
          </a:xfrm>
          <a:prstGeom prst="homePlate">
            <a:avLst/>
          </a:prstGeom>
          <a:solidFill>
            <a:schemeClr val="accent3">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lIns="3600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2400" b="1" dirty="0">
                <a:solidFill>
                  <a:schemeClr val="accent3">
                    <a:lumMod val="50000"/>
                  </a:schemeClr>
                </a:solidFill>
                <a:latin typeface="Arial Narrow" pitchFamily="34" charset="0"/>
                <a:cs typeface="Arial" panose="020B0604020202020204" pitchFamily="34" charset="0"/>
              </a:rPr>
              <a:t>221,0%</a:t>
            </a:r>
          </a:p>
        </p:txBody>
      </p:sp>
      <p:sp>
        <p:nvSpPr>
          <p:cNvPr id="7" name="TextBox 6">
            <a:extLst>
              <a:ext uri="{FF2B5EF4-FFF2-40B4-BE49-F238E27FC236}">
                <a16:creationId xmlns:a16="http://schemas.microsoft.com/office/drawing/2014/main" id="{0C079A1D-DD31-4007-A648-72F91CFDF644}"/>
              </a:ext>
            </a:extLst>
          </p:cNvPr>
          <p:cNvSpPr txBox="1"/>
          <p:nvPr/>
        </p:nvSpPr>
        <p:spPr>
          <a:xfrm>
            <a:off x="9629670" y="1697720"/>
            <a:ext cx="1215538"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3200" b="1" dirty="0">
                <a:solidFill>
                  <a:prstClr val="black"/>
                </a:solidFill>
                <a:latin typeface="Arial Narrow" pitchFamily="34" charset="0"/>
                <a:cs typeface="Arial" panose="020B0604020202020204" pitchFamily="34" charset="0"/>
              </a:rPr>
              <a:t>125,5</a:t>
            </a:r>
          </a:p>
        </p:txBody>
      </p:sp>
      <p:sp>
        <p:nvSpPr>
          <p:cNvPr id="10" name="TextBox 9">
            <a:extLst>
              <a:ext uri="{FF2B5EF4-FFF2-40B4-BE49-F238E27FC236}">
                <a16:creationId xmlns:a16="http://schemas.microsoft.com/office/drawing/2014/main" id="{E4F2A8AC-5882-4806-AA71-2CDEA2869B7F}"/>
              </a:ext>
            </a:extLst>
          </p:cNvPr>
          <p:cNvSpPr txBox="1"/>
          <p:nvPr/>
        </p:nvSpPr>
        <p:spPr>
          <a:xfrm>
            <a:off x="2778466" y="1990108"/>
            <a:ext cx="1353770"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3200" b="1" dirty="0">
                <a:solidFill>
                  <a:prstClr val="black"/>
                </a:solidFill>
                <a:latin typeface="Arial Narrow" pitchFamily="34" charset="0"/>
                <a:cs typeface="Arial" panose="020B0604020202020204" pitchFamily="34" charset="0"/>
              </a:rPr>
              <a:t>114,7</a:t>
            </a:r>
          </a:p>
        </p:txBody>
      </p:sp>
      <p:sp>
        <p:nvSpPr>
          <p:cNvPr id="11" name="TextBox 10">
            <a:extLst>
              <a:ext uri="{FF2B5EF4-FFF2-40B4-BE49-F238E27FC236}">
                <a16:creationId xmlns:a16="http://schemas.microsoft.com/office/drawing/2014/main" id="{DFEBDD0B-D347-4E88-B0E2-96F2A8D10550}"/>
              </a:ext>
            </a:extLst>
          </p:cNvPr>
          <p:cNvSpPr txBox="1"/>
          <p:nvPr/>
        </p:nvSpPr>
        <p:spPr>
          <a:xfrm>
            <a:off x="6220340" y="2769971"/>
            <a:ext cx="1345191"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3200" b="1" dirty="0">
                <a:solidFill>
                  <a:prstClr val="black"/>
                </a:solidFill>
                <a:latin typeface="Arial Narrow" pitchFamily="34" charset="0"/>
                <a:cs typeface="Arial" panose="020B0604020202020204" pitchFamily="34" charset="0"/>
              </a:rPr>
              <a:t>84,8</a:t>
            </a:r>
          </a:p>
        </p:txBody>
      </p:sp>
      <p:sp>
        <p:nvSpPr>
          <p:cNvPr id="12" name="TextBox 11">
            <a:extLst>
              <a:ext uri="{FF2B5EF4-FFF2-40B4-BE49-F238E27FC236}">
                <a16:creationId xmlns:a16="http://schemas.microsoft.com/office/drawing/2014/main" id="{84663666-4824-4CD8-B752-33DCF1337FA6}"/>
              </a:ext>
            </a:extLst>
          </p:cNvPr>
          <p:cNvSpPr txBox="1"/>
          <p:nvPr/>
        </p:nvSpPr>
        <p:spPr>
          <a:xfrm>
            <a:off x="3117620" y="4865219"/>
            <a:ext cx="902811" cy="461665"/>
          </a:xfrm>
          <a:prstGeom prst="rect">
            <a:avLst/>
          </a:prstGeom>
          <a:noFill/>
        </p:spPr>
        <p:txBody>
          <a:bodyPr wrap="none" rtlCol="0">
            <a:spAutoFit/>
          </a:bodyPr>
          <a:lstStyle/>
          <a:p>
            <a:r>
              <a:rPr lang="ru-RU" sz="2400" b="1" i="1" dirty="0">
                <a:solidFill>
                  <a:schemeClr val="accent3">
                    <a:lumMod val="50000"/>
                  </a:schemeClr>
                </a:solidFill>
                <a:latin typeface="Arial Narrow" panose="020B0606020202030204" pitchFamily="34" charset="0"/>
              </a:rPr>
              <a:t>43,5%</a:t>
            </a:r>
          </a:p>
        </p:txBody>
      </p:sp>
      <p:sp>
        <p:nvSpPr>
          <p:cNvPr id="13" name="TextBox 12">
            <a:extLst>
              <a:ext uri="{FF2B5EF4-FFF2-40B4-BE49-F238E27FC236}">
                <a16:creationId xmlns:a16="http://schemas.microsoft.com/office/drawing/2014/main" id="{F4C37FF9-8DD2-4163-9E3F-66A14D2A56A9}"/>
              </a:ext>
            </a:extLst>
          </p:cNvPr>
          <p:cNvSpPr txBox="1"/>
          <p:nvPr/>
        </p:nvSpPr>
        <p:spPr>
          <a:xfrm>
            <a:off x="6418759" y="5189272"/>
            <a:ext cx="902811" cy="461665"/>
          </a:xfrm>
          <a:prstGeom prst="rect">
            <a:avLst/>
          </a:prstGeom>
          <a:noFill/>
        </p:spPr>
        <p:txBody>
          <a:bodyPr wrap="none" rtlCol="0">
            <a:spAutoFit/>
          </a:bodyPr>
          <a:lstStyle/>
          <a:p>
            <a:r>
              <a:rPr lang="ru-RU" sz="2400" b="1" i="1" dirty="0">
                <a:solidFill>
                  <a:schemeClr val="accent3">
                    <a:lumMod val="50000"/>
                  </a:schemeClr>
                </a:solidFill>
                <a:latin typeface="Arial Narrow" panose="020B0606020202030204" pitchFamily="34" charset="0"/>
              </a:rPr>
              <a:t>29,1%</a:t>
            </a:r>
          </a:p>
        </p:txBody>
      </p:sp>
      <p:sp>
        <p:nvSpPr>
          <p:cNvPr id="14" name="TextBox 13">
            <a:extLst>
              <a:ext uri="{FF2B5EF4-FFF2-40B4-BE49-F238E27FC236}">
                <a16:creationId xmlns:a16="http://schemas.microsoft.com/office/drawing/2014/main" id="{E77C58FF-D884-4182-9098-5A851E8730A4}"/>
              </a:ext>
            </a:extLst>
          </p:cNvPr>
          <p:cNvSpPr txBox="1"/>
          <p:nvPr/>
        </p:nvSpPr>
        <p:spPr>
          <a:xfrm>
            <a:off x="9853245" y="4865219"/>
            <a:ext cx="902811" cy="461665"/>
          </a:xfrm>
          <a:prstGeom prst="rect">
            <a:avLst/>
          </a:prstGeom>
          <a:noFill/>
        </p:spPr>
        <p:txBody>
          <a:bodyPr wrap="none" rtlCol="0">
            <a:spAutoFit/>
          </a:bodyPr>
          <a:lstStyle/>
          <a:p>
            <a:r>
              <a:rPr lang="ru-RU" sz="2400" b="1" i="1" dirty="0">
                <a:solidFill>
                  <a:schemeClr val="accent3">
                    <a:lumMod val="50000"/>
                  </a:schemeClr>
                </a:solidFill>
                <a:latin typeface="Arial Narrow" panose="020B0606020202030204" pitchFamily="34" charset="0"/>
              </a:rPr>
              <a:t>43,5%</a:t>
            </a:r>
          </a:p>
        </p:txBody>
      </p:sp>
    </p:spTree>
    <p:extLst>
      <p:ext uri="{BB962C8B-B14F-4D97-AF65-F5344CB8AC3E}">
        <p14:creationId xmlns:p14="http://schemas.microsoft.com/office/powerpoint/2010/main" val="30019001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down)">
                                      <p:cBhvr>
                                        <p:cTn id="7" dur="400"/>
                                        <p:tgtEl>
                                          <p:spTgt spid="5">
                                            <p:graphicEl>
                                              <a:chart seriesIdx="-4" categoryIdx="0" bldStep="category"/>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down)">
                                      <p:cBhvr>
                                        <p:cTn id="10" dur="400"/>
                                        <p:tgtEl>
                                          <p:spTgt spid="5">
                                            <p:graphicEl>
                                              <a:chart seriesIdx="-4" categoryIdx="1" bldStep="category"/>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down)">
                                      <p:cBhvr>
                                        <p:cTn id="13" dur="400"/>
                                        <p:tgtEl>
                                          <p:spTgt spid="5">
                                            <p:graphicEl>
                                              <a:chart seriesIdx="-4" categoryIdx="2" bldStep="category"/>
                                            </p:graphicEl>
                                          </p:spTgt>
                                        </p:tgtEl>
                                      </p:cBhvr>
                                    </p:animEffect>
                                  </p:childTnLst>
                                </p:cTn>
                              </p:par>
                            </p:childTnLst>
                          </p:cTn>
                        </p:par>
                        <p:par>
                          <p:cTn id="14" fill="hold">
                            <p:stCondLst>
                              <p:cond delay="4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9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 animBg="0"/>
        </p:bldSub>
      </p:bldGraphic>
      <p:bldP spid="8" grpId="0" animBg="1"/>
      <p:bldP spid="9" grpId="0" animBg="1"/>
      <p:bldP spid="7" grpId="0"/>
      <p:bldP spid="10" grpId="0"/>
      <p:bldP spid="11" grpId="0"/>
      <p:bldP spid="12" grpId="0"/>
      <p:bldP spid="13" grpId="0"/>
      <p:bldP spid="14" grpId="0"/>
    </p:bldLst>
  </p:timing>
</p:sld>
</file>

<file path=ppt/theme/theme1.xml><?xml version="1.0" encoding="utf-8"?>
<a:theme xmlns:a="http://schemas.openxmlformats.org/drawingml/2006/main" name="Office Theme">
  <a:themeElements>
    <a:clrScheme name="МФ2018_2">
      <a:dk1>
        <a:sysClr val="windowText" lastClr="000000"/>
      </a:dk1>
      <a:lt1>
        <a:sysClr val="window" lastClr="FFFFFF"/>
      </a:lt1>
      <a:dk2>
        <a:srgbClr val="1F497D"/>
      </a:dk2>
      <a:lt2>
        <a:srgbClr val="EEECE1"/>
      </a:lt2>
      <a:accent1>
        <a:srgbClr val="0081C5"/>
      </a:accent1>
      <a:accent2>
        <a:srgbClr val="F5684A"/>
      </a:accent2>
      <a:accent3>
        <a:srgbClr val="3DCD58"/>
      </a:accent3>
      <a:accent4>
        <a:srgbClr val="6C7B90"/>
      </a:accent4>
      <a:accent5>
        <a:srgbClr val="3DB3CD"/>
      </a:accent5>
      <a:accent6>
        <a:srgbClr val="F79646"/>
      </a:accent6>
      <a:hlink>
        <a:srgbClr val="3D4BCD"/>
      </a:hlink>
      <a:folHlink>
        <a:srgbClr val="CD3DC5"/>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103815</TotalTime>
  <Words>6644</Words>
  <Application>Microsoft Office PowerPoint</Application>
  <PresentationFormat>Широкоэкранный</PresentationFormat>
  <Paragraphs>1675</Paragraphs>
  <Slides>65</Slides>
  <Notes>8</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0</vt:i4>
      </vt:variant>
      <vt:variant>
        <vt:lpstr>Заголовки слайдов</vt:lpstr>
      </vt:variant>
      <vt:variant>
        <vt:i4>65</vt:i4>
      </vt:variant>
    </vt:vector>
  </HeadingPairs>
  <TitlesOfParts>
    <vt:vector size="71" baseType="lpstr">
      <vt:lpstr>Arial</vt:lpstr>
      <vt:lpstr>Arial Narrow</vt:lpstr>
      <vt:lpstr>Calibri</vt:lpstr>
      <vt:lpstr>Calibri Light</vt:lpstr>
      <vt:lpstr>Wingdings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Семен Сингаевский</dc:creator>
  <cp:lastModifiedBy>Семен Сингаевский</cp:lastModifiedBy>
  <cp:revision>1280</cp:revision>
  <cp:lastPrinted>2021-07-21T14:18:26Z</cp:lastPrinted>
  <dcterms:created xsi:type="dcterms:W3CDTF">2018-01-10T08:43:49Z</dcterms:created>
  <dcterms:modified xsi:type="dcterms:W3CDTF">2021-07-21T15:24:42Z</dcterms:modified>
</cp:coreProperties>
</file>