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72" r:id="rId4"/>
    <p:sldId id="263" r:id="rId5"/>
    <p:sldId id="265" r:id="rId6"/>
    <p:sldId id="260" r:id="rId7"/>
    <p:sldId id="261" r:id="rId8"/>
    <p:sldId id="266" r:id="rId9"/>
    <p:sldId id="274" r:id="rId10"/>
    <p:sldId id="273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CCFF"/>
    <a:srgbClr val="333333"/>
    <a:srgbClr val="4D4D4D"/>
    <a:srgbClr val="66FFFF"/>
    <a:srgbClr val="F8F8F8"/>
    <a:srgbClr val="CCECFF"/>
    <a:srgbClr val="CCCC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132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D3A1D-FADB-49E4-B7BB-03EDCFA42050}" type="doc">
      <dgm:prSet loTypeId="urn:microsoft.com/office/officeart/2005/8/layout/vList2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BCEB455-FEC2-46AE-A75B-8811C32594CD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а) 	Главные распорядители средств ФБ;</a:t>
          </a:r>
        </a:p>
      </dgm:t>
    </dgm:pt>
    <dgm:pt modelId="{08707CA7-5359-4C9B-B360-3D3AD10FBCE2}" type="parTrans" cxnId="{CF0524C3-F52C-422C-99F5-E5EF72916289}">
      <dgm:prSet/>
      <dgm:spPr/>
      <dgm:t>
        <a:bodyPr/>
        <a:lstStyle/>
        <a:p>
          <a:endParaRPr lang="ru-RU"/>
        </a:p>
      </dgm:t>
    </dgm:pt>
    <dgm:pt modelId="{347454BF-CEE7-4561-91DE-32442963E3D6}" type="sibTrans" cxnId="{CF0524C3-F52C-422C-99F5-E5EF72916289}">
      <dgm:prSet/>
      <dgm:spPr/>
      <dgm:t>
        <a:bodyPr/>
        <a:lstStyle/>
        <a:p>
          <a:endParaRPr lang="ru-RU"/>
        </a:p>
      </dgm:t>
    </dgm:pt>
    <dgm:pt modelId="{08362B77-8EC0-4045-AA8B-D928C6139DC3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б) 	Центральный банк Российской Федерации</a:t>
          </a:r>
        </a:p>
      </dgm:t>
    </dgm:pt>
    <dgm:pt modelId="{3A068DD5-E45D-47BE-A571-9CE380D586A4}" type="parTrans" cxnId="{EF120FCE-B94E-42C6-A288-BEFA113C86EE}">
      <dgm:prSet/>
      <dgm:spPr/>
      <dgm:t>
        <a:bodyPr/>
        <a:lstStyle/>
        <a:p>
          <a:endParaRPr lang="ru-RU"/>
        </a:p>
      </dgm:t>
    </dgm:pt>
    <dgm:pt modelId="{E5901FDF-1199-451C-B338-033EEFB59ABE}" type="sibTrans" cxnId="{EF120FCE-B94E-42C6-A288-BEFA113C86EE}">
      <dgm:prSet/>
      <dgm:spPr/>
      <dgm:t>
        <a:bodyPr/>
        <a:lstStyle/>
        <a:p>
          <a:endParaRPr lang="ru-RU"/>
        </a:p>
      </dgm:t>
    </dgm:pt>
    <dgm:pt modelId="{4E45E84F-B894-4D7E-9029-01121CB7653E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в)	Государственные внебюджетные фонды</a:t>
          </a:r>
        </a:p>
      </dgm:t>
    </dgm:pt>
    <dgm:pt modelId="{E5B18C32-4268-4C49-B8F1-3E3D3CE7E4E2}" type="parTrans" cxnId="{A740324E-8D40-4DED-B9A4-16927AF3AD73}">
      <dgm:prSet/>
      <dgm:spPr/>
      <dgm:t>
        <a:bodyPr/>
        <a:lstStyle/>
        <a:p>
          <a:endParaRPr lang="ru-RU"/>
        </a:p>
      </dgm:t>
    </dgm:pt>
    <dgm:pt modelId="{12AA065B-FF7D-4603-98A1-A0BAD9E1669E}" type="sibTrans" cxnId="{A740324E-8D40-4DED-B9A4-16927AF3AD73}">
      <dgm:prSet/>
      <dgm:spPr/>
      <dgm:t>
        <a:bodyPr/>
        <a:lstStyle/>
        <a:p>
          <a:endParaRPr lang="ru-RU"/>
        </a:p>
      </dgm:t>
    </dgm:pt>
    <dgm:pt modelId="{E171010B-4008-420A-87C7-D54911EE141B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г)	Финансовый орган субъекта РФ (муниципального образования)</a:t>
          </a:r>
        </a:p>
      </dgm:t>
    </dgm:pt>
    <dgm:pt modelId="{1CCA56BF-03F0-4929-8DE3-0DADEFDE1BC6}" type="parTrans" cxnId="{378242E6-7E27-4436-B9F9-A3FD77AEDD38}">
      <dgm:prSet/>
      <dgm:spPr/>
      <dgm:t>
        <a:bodyPr/>
        <a:lstStyle/>
        <a:p>
          <a:endParaRPr lang="ru-RU"/>
        </a:p>
      </dgm:t>
    </dgm:pt>
    <dgm:pt modelId="{7ED29323-89D9-46C6-9158-4D9B6A35F6F5}" type="sibTrans" cxnId="{378242E6-7E27-4436-B9F9-A3FD77AEDD38}">
      <dgm:prSet/>
      <dgm:spPr/>
      <dgm:t>
        <a:bodyPr/>
        <a:lstStyle/>
        <a:p>
          <a:endParaRPr lang="ru-RU"/>
        </a:p>
      </dgm:t>
    </dgm:pt>
    <dgm:pt modelId="{EB511641-A36F-4350-9127-005E85EDFEB3}" type="pres">
      <dgm:prSet presAssocID="{5DDD3A1D-FADB-49E4-B7BB-03EDCFA420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CAA81-52A5-49F5-AEE5-4F0BFF80D482}" type="pres">
      <dgm:prSet presAssocID="{1BCEB455-FEC2-46AE-A75B-8811C32594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F7778-AA61-41A9-9CC7-53DEF46BAE8A}" type="pres">
      <dgm:prSet presAssocID="{347454BF-CEE7-4561-91DE-32442963E3D6}" presName="spacer" presStyleCnt="0"/>
      <dgm:spPr/>
    </dgm:pt>
    <dgm:pt modelId="{03F42753-9F22-45CE-A4C7-AE7BFF2F151D}" type="pres">
      <dgm:prSet presAssocID="{08362B77-8EC0-4045-AA8B-D928C6139DC3}" presName="parentText" presStyleLbl="node1" presStyleIdx="1" presStyleCnt="4" custLinFactY="1790" custLinFactNeighborX="701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4DDDD-EF17-4935-BBE9-A4C1FCB4D898}" type="pres">
      <dgm:prSet presAssocID="{E5901FDF-1199-451C-B338-033EEFB59ABE}" presName="spacer" presStyleCnt="0"/>
      <dgm:spPr/>
    </dgm:pt>
    <dgm:pt modelId="{F1ED4464-9D3F-4185-8942-453F6A825194}" type="pres">
      <dgm:prSet presAssocID="{4E45E84F-B894-4D7E-9029-01121CB7653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54EFE-FF75-41C8-ADED-86842D36C1DA}" type="pres">
      <dgm:prSet presAssocID="{12AA065B-FF7D-4603-98A1-A0BAD9E1669E}" presName="spacer" presStyleCnt="0"/>
      <dgm:spPr/>
    </dgm:pt>
    <dgm:pt modelId="{A08CB4C5-634D-4163-B765-DE903A7C70AD}" type="pres">
      <dgm:prSet presAssocID="{E171010B-4008-420A-87C7-D54911EE14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A47432-72C0-45A3-A634-4F7D71A83625}" type="presOf" srcId="{4E45E84F-B894-4D7E-9029-01121CB7653E}" destId="{F1ED4464-9D3F-4185-8942-453F6A825194}" srcOrd="0" destOrd="0" presId="urn:microsoft.com/office/officeart/2005/8/layout/vList2"/>
    <dgm:cxn modelId="{A740324E-8D40-4DED-B9A4-16927AF3AD73}" srcId="{5DDD3A1D-FADB-49E4-B7BB-03EDCFA42050}" destId="{4E45E84F-B894-4D7E-9029-01121CB7653E}" srcOrd="2" destOrd="0" parTransId="{E5B18C32-4268-4C49-B8F1-3E3D3CE7E4E2}" sibTransId="{12AA065B-FF7D-4603-98A1-A0BAD9E1669E}"/>
    <dgm:cxn modelId="{378242E6-7E27-4436-B9F9-A3FD77AEDD38}" srcId="{5DDD3A1D-FADB-49E4-B7BB-03EDCFA42050}" destId="{E171010B-4008-420A-87C7-D54911EE141B}" srcOrd="3" destOrd="0" parTransId="{1CCA56BF-03F0-4929-8DE3-0DADEFDE1BC6}" sibTransId="{7ED29323-89D9-46C6-9158-4D9B6A35F6F5}"/>
    <dgm:cxn modelId="{CF0524C3-F52C-422C-99F5-E5EF72916289}" srcId="{5DDD3A1D-FADB-49E4-B7BB-03EDCFA42050}" destId="{1BCEB455-FEC2-46AE-A75B-8811C32594CD}" srcOrd="0" destOrd="0" parTransId="{08707CA7-5359-4C9B-B360-3D3AD10FBCE2}" sibTransId="{347454BF-CEE7-4561-91DE-32442963E3D6}"/>
    <dgm:cxn modelId="{1C8DAEF1-4663-45B4-B06E-E35D309F0FDC}" type="presOf" srcId="{E171010B-4008-420A-87C7-D54911EE141B}" destId="{A08CB4C5-634D-4163-B765-DE903A7C70AD}" srcOrd="0" destOrd="0" presId="urn:microsoft.com/office/officeart/2005/8/layout/vList2"/>
    <dgm:cxn modelId="{EF120FCE-B94E-42C6-A288-BEFA113C86EE}" srcId="{5DDD3A1D-FADB-49E4-B7BB-03EDCFA42050}" destId="{08362B77-8EC0-4045-AA8B-D928C6139DC3}" srcOrd="1" destOrd="0" parTransId="{3A068DD5-E45D-47BE-A571-9CE380D586A4}" sibTransId="{E5901FDF-1199-451C-B338-033EEFB59ABE}"/>
    <dgm:cxn modelId="{B4FCDF99-D837-4CE8-851A-0F8778983E63}" type="presOf" srcId="{1BCEB455-FEC2-46AE-A75B-8811C32594CD}" destId="{6FECAA81-52A5-49F5-AEE5-4F0BFF80D482}" srcOrd="0" destOrd="0" presId="urn:microsoft.com/office/officeart/2005/8/layout/vList2"/>
    <dgm:cxn modelId="{216F3D11-A24A-478F-9EF2-D07CD91CE1AF}" type="presOf" srcId="{5DDD3A1D-FADB-49E4-B7BB-03EDCFA42050}" destId="{EB511641-A36F-4350-9127-005E85EDFEB3}" srcOrd="0" destOrd="0" presId="urn:microsoft.com/office/officeart/2005/8/layout/vList2"/>
    <dgm:cxn modelId="{9A0ACFBD-5230-4546-BCF5-2217FBBAED2A}" type="presOf" srcId="{08362B77-8EC0-4045-AA8B-D928C6139DC3}" destId="{03F42753-9F22-45CE-A4C7-AE7BFF2F151D}" srcOrd="0" destOrd="0" presId="urn:microsoft.com/office/officeart/2005/8/layout/vList2"/>
    <dgm:cxn modelId="{978BDF48-DF34-4691-978A-13D62F85F97B}" type="presParOf" srcId="{EB511641-A36F-4350-9127-005E85EDFEB3}" destId="{6FECAA81-52A5-49F5-AEE5-4F0BFF80D482}" srcOrd="0" destOrd="0" presId="urn:microsoft.com/office/officeart/2005/8/layout/vList2"/>
    <dgm:cxn modelId="{58D98497-6546-4DFF-87A0-C0DFC47079F6}" type="presParOf" srcId="{EB511641-A36F-4350-9127-005E85EDFEB3}" destId="{9F2F7778-AA61-41A9-9CC7-53DEF46BAE8A}" srcOrd="1" destOrd="0" presId="urn:microsoft.com/office/officeart/2005/8/layout/vList2"/>
    <dgm:cxn modelId="{89B797ED-C04F-4CBD-8C52-2F86023B97C5}" type="presParOf" srcId="{EB511641-A36F-4350-9127-005E85EDFEB3}" destId="{03F42753-9F22-45CE-A4C7-AE7BFF2F151D}" srcOrd="2" destOrd="0" presId="urn:microsoft.com/office/officeart/2005/8/layout/vList2"/>
    <dgm:cxn modelId="{DF3A290C-8E0A-4F61-8E8D-76B20BCB4DAD}" type="presParOf" srcId="{EB511641-A36F-4350-9127-005E85EDFEB3}" destId="{CC54DDDD-EF17-4935-BBE9-A4C1FCB4D898}" srcOrd="3" destOrd="0" presId="urn:microsoft.com/office/officeart/2005/8/layout/vList2"/>
    <dgm:cxn modelId="{87683D01-C95C-4CC2-9056-4F4B2937DEE1}" type="presParOf" srcId="{EB511641-A36F-4350-9127-005E85EDFEB3}" destId="{F1ED4464-9D3F-4185-8942-453F6A825194}" srcOrd="4" destOrd="0" presId="urn:microsoft.com/office/officeart/2005/8/layout/vList2"/>
    <dgm:cxn modelId="{88525DF5-D191-4F5A-903A-ADADB3C90D47}" type="presParOf" srcId="{EB511641-A36F-4350-9127-005E85EDFEB3}" destId="{EF454EFE-FF75-41C8-ADED-86842D36C1DA}" srcOrd="5" destOrd="0" presId="urn:microsoft.com/office/officeart/2005/8/layout/vList2"/>
    <dgm:cxn modelId="{40D4C4E4-D564-41F1-A3AC-B6182B4EB264}" type="presParOf" srcId="{EB511641-A36F-4350-9127-005E85EDFEB3}" destId="{A08CB4C5-634D-4163-B765-DE903A7C70AD}" srcOrd="6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A151A-E134-4339-BECF-16718734E16B}" type="doc">
      <dgm:prSet loTypeId="urn:microsoft.com/office/officeart/2008/layout/LinedList" loCatId="list" qsTypeId="urn:microsoft.com/office/officeart/2005/8/quickstyle/simple1#3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A3497F99-B991-4937-B73F-F961E269C3EA}">
      <dgm:prSet phldrT="[Текст]"/>
      <dgm:spPr/>
      <dgm:t>
        <a:bodyPr/>
        <a:lstStyle/>
        <a:p>
          <a:pPr algn="ctr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0F7CC65-D4DF-4357-9AD8-786F270EDA23}" type="parTrans" cxnId="{FBF01EFC-A165-4B83-AFEB-29E257EC7423}">
      <dgm:prSet/>
      <dgm:spPr/>
      <dgm:t>
        <a:bodyPr/>
        <a:lstStyle/>
        <a:p>
          <a:endParaRPr lang="ru-RU"/>
        </a:p>
      </dgm:t>
    </dgm:pt>
    <dgm:pt modelId="{72CA7005-77F1-4406-B57C-D2CE2A91E5CA}" type="sibTrans" cxnId="{FBF01EFC-A165-4B83-AFEB-29E257EC7423}">
      <dgm:prSet/>
      <dgm:spPr/>
      <dgm:t>
        <a:bodyPr/>
        <a:lstStyle/>
        <a:p>
          <a:endParaRPr lang="ru-RU"/>
        </a:p>
      </dgm:t>
    </dgm:pt>
    <dgm:pt modelId="{0E0FB93F-1852-42CA-B4C2-5DCB8D8E374F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первоочередное включение в Сводный реестр информации и документов об Уполномоченной организации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8197266-E812-46C0-980E-7C542A3ACE33}" type="parTrans" cxnId="{DF9AFED5-AC83-4EA2-84BE-01C2FE2E5968}">
      <dgm:prSet/>
      <dgm:spPr/>
      <dgm:t>
        <a:bodyPr/>
        <a:lstStyle/>
        <a:p>
          <a:endParaRPr lang="ru-RU"/>
        </a:p>
      </dgm:t>
    </dgm:pt>
    <dgm:pt modelId="{5C159F49-69AA-4162-9654-98F0083918AA}" type="sibTrans" cxnId="{DF9AFED5-AC83-4EA2-84BE-01C2FE2E5968}">
      <dgm:prSet/>
      <dgm:spPr/>
      <dgm:t>
        <a:bodyPr/>
        <a:lstStyle/>
        <a:p>
          <a:endParaRPr lang="ru-RU"/>
        </a:p>
      </dgm:t>
    </dgm:pt>
    <dgm:pt modelId="{4F1C4F5C-BAF0-4344-9B98-06C5F30AA8B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включение в Сводный реестр информации и документов об участнике бюджетного процесса, находящемся в ведении вышестоящего участника бюджетного процесса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A76ED94-6C0E-4EFD-9B9B-CC671749698D}" type="parTrans" cxnId="{43159FE7-714E-43D6-AF3A-813E96669045}">
      <dgm:prSet/>
      <dgm:spPr/>
      <dgm:t>
        <a:bodyPr/>
        <a:lstStyle/>
        <a:p>
          <a:endParaRPr lang="ru-RU"/>
        </a:p>
      </dgm:t>
    </dgm:pt>
    <dgm:pt modelId="{ACD3A011-F72A-4712-AC7F-47FE3E1012BE}" type="sibTrans" cxnId="{43159FE7-714E-43D6-AF3A-813E96669045}">
      <dgm:prSet/>
      <dgm:spPr/>
      <dgm:t>
        <a:bodyPr/>
        <a:lstStyle/>
        <a:p>
          <a:endParaRPr lang="ru-RU"/>
        </a:p>
      </dgm:t>
    </dgm:pt>
    <dgm:pt modelId="{D6499F87-7A22-41BF-BB65-947D47EE68DE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включение в Сводный реестр информации и документов о НУБП после включения в Сводный реестр информации и документов о соответствующем ОГВ (местного самоуправления), органе управления государственным внебюджетным фондом, осуществляющем (осуществляющих) функции и полномочия учредителя организации или права собственника имущества организации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63B27EA-E6F7-4924-833C-B75C0A7915AE}" type="parTrans" cxnId="{A5AECE4A-AD42-4E22-BF0F-C30FF1CB98E1}">
      <dgm:prSet/>
      <dgm:spPr/>
      <dgm:t>
        <a:bodyPr/>
        <a:lstStyle/>
        <a:p>
          <a:endParaRPr lang="ru-RU"/>
        </a:p>
      </dgm:t>
    </dgm:pt>
    <dgm:pt modelId="{E0152458-2B9D-482E-9984-9478DA6F4976}" type="sibTrans" cxnId="{A5AECE4A-AD42-4E22-BF0F-C30FF1CB98E1}">
      <dgm:prSet/>
      <dgm:spPr/>
      <dgm:t>
        <a:bodyPr/>
        <a:lstStyle/>
        <a:p>
          <a:endParaRPr lang="ru-RU"/>
        </a:p>
      </dgm:t>
    </dgm:pt>
    <dgm:pt modelId="{45B9CC2D-265A-42B6-A2C9-90D3F0C6C1EC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включение в Сводный реестр информации и документов об обособленном подразделении после включения в Сводный реестр информации и документов об организации, создавшей указанное обособленное подразделение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224AEF2-3D4D-431E-A206-ABC3097A5773}" type="parTrans" cxnId="{51E16BBB-590A-4A14-A576-AFF367C5B441}">
      <dgm:prSet/>
      <dgm:spPr/>
      <dgm:t>
        <a:bodyPr/>
        <a:lstStyle/>
        <a:p>
          <a:endParaRPr lang="ru-RU"/>
        </a:p>
      </dgm:t>
    </dgm:pt>
    <dgm:pt modelId="{F951EDBB-A31B-480A-952B-119B56C2286B}" type="sibTrans" cxnId="{51E16BBB-590A-4A14-A576-AFF367C5B441}">
      <dgm:prSet/>
      <dgm:spPr/>
      <dgm:t>
        <a:bodyPr/>
        <a:lstStyle/>
        <a:p>
          <a:endParaRPr lang="ru-RU"/>
        </a:p>
      </dgm:t>
    </dgm:pt>
    <dgm:pt modelId="{B6B2A546-5F6C-47F6-A348-694FECF242E1}" type="pres">
      <dgm:prSet presAssocID="{825A151A-E134-4339-BECF-16718734E1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061AE3-D40F-438B-BB00-58958F8E735C}" type="pres">
      <dgm:prSet presAssocID="{A3497F99-B991-4937-B73F-F961E269C3EA}" presName="thickLine" presStyleLbl="alignNode1" presStyleIdx="0" presStyleCnt="1"/>
      <dgm:spPr/>
    </dgm:pt>
    <dgm:pt modelId="{9A73BFEA-E8C5-4E05-B679-86ECE22A008C}" type="pres">
      <dgm:prSet presAssocID="{A3497F99-B991-4937-B73F-F961E269C3EA}" presName="horz1" presStyleCnt="0"/>
      <dgm:spPr/>
    </dgm:pt>
    <dgm:pt modelId="{BDF9EF58-FD7B-45B2-AD24-0A85F03F1B98}" type="pres">
      <dgm:prSet presAssocID="{A3497F99-B991-4937-B73F-F961E269C3EA}" presName="tx1" presStyleLbl="revTx" presStyleIdx="0" presStyleCnt="5" custScaleX="39344"/>
      <dgm:spPr/>
      <dgm:t>
        <a:bodyPr/>
        <a:lstStyle/>
        <a:p>
          <a:endParaRPr lang="ru-RU"/>
        </a:p>
      </dgm:t>
    </dgm:pt>
    <dgm:pt modelId="{563B5467-3144-4F49-AA5D-9FDB242CC724}" type="pres">
      <dgm:prSet presAssocID="{A3497F99-B991-4937-B73F-F961E269C3EA}" presName="vert1" presStyleCnt="0"/>
      <dgm:spPr/>
    </dgm:pt>
    <dgm:pt modelId="{092980AF-F88E-48FA-BAC2-7AA2C5078B66}" type="pres">
      <dgm:prSet presAssocID="{0E0FB93F-1852-42CA-B4C2-5DCB8D8E374F}" presName="vertSpace2a" presStyleCnt="0"/>
      <dgm:spPr/>
    </dgm:pt>
    <dgm:pt modelId="{BB039E10-89A2-41C5-8402-9F9504F7021E}" type="pres">
      <dgm:prSet presAssocID="{0E0FB93F-1852-42CA-B4C2-5DCB8D8E374F}" presName="horz2" presStyleCnt="0"/>
      <dgm:spPr/>
    </dgm:pt>
    <dgm:pt modelId="{D7253A79-727D-450C-AC4D-C8332014386F}" type="pres">
      <dgm:prSet presAssocID="{0E0FB93F-1852-42CA-B4C2-5DCB8D8E374F}" presName="horzSpace2" presStyleCnt="0"/>
      <dgm:spPr/>
    </dgm:pt>
    <dgm:pt modelId="{0CE24EAA-315A-444D-8AB8-C36ADA1FFD0B}" type="pres">
      <dgm:prSet presAssocID="{0E0FB93F-1852-42CA-B4C2-5DCB8D8E374F}" presName="tx2" presStyleLbl="revTx" presStyleIdx="1" presStyleCnt="5" custScaleY="37189"/>
      <dgm:spPr/>
      <dgm:t>
        <a:bodyPr/>
        <a:lstStyle/>
        <a:p>
          <a:endParaRPr lang="ru-RU"/>
        </a:p>
      </dgm:t>
    </dgm:pt>
    <dgm:pt modelId="{58B85766-FF5B-4B88-9D2B-22FE55769727}" type="pres">
      <dgm:prSet presAssocID="{0E0FB93F-1852-42CA-B4C2-5DCB8D8E374F}" presName="vert2" presStyleCnt="0"/>
      <dgm:spPr/>
    </dgm:pt>
    <dgm:pt modelId="{D015C3AA-3831-47FD-B082-938CBFD18F58}" type="pres">
      <dgm:prSet presAssocID="{0E0FB93F-1852-42CA-B4C2-5DCB8D8E374F}" presName="thinLine2b" presStyleLbl="callout" presStyleIdx="0" presStyleCnt="4"/>
      <dgm:spPr/>
    </dgm:pt>
    <dgm:pt modelId="{87EFAD7A-1B1E-46A2-93A8-24FFBDD64A6A}" type="pres">
      <dgm:prSet presAssocID="{0E0FB93F-1852-42CA-B4C2-5DCB8D8E374F}" presName="vertSpace2b" presStyleCnt="0"/>
      <dgm:spPr/>
    </dgm:pt>
    <dgm:pt modelId="{72DE1F22-04F7-4BE1-A635-EFFBA423C10C}" type="pres">
      <dgm:prSet presAssocID="{4F1C4F5C-BAF0-4344-9B98-06C5F30AA8B9}" presName="horz2" presStyleCnt="0"/>
      <dgm:spPr/>
    </dgm:pt>
    <dgm:pt modelId="{E40D8506-53EC-4B1F-A4C5-6CEF4608E9DA}" type="pres">
      <dgm:prSet presAssocID="{4F1C4F5C-BAF0-4344-9B98-06C5F30AA8B9}" presName="horzSpace2" presStyleCnt="0"/>
      <dgm:spPr/>
    </dgm:pt>
    <dgm:pt modelId="{3BA343D9-BDF8-4949-8EFC-4DF3753CB911}" type="pres">
      <dgm:prSet presAssocID="{4F1C4F5C-BAF0-4344-9B98-06C5F30AA8B9}" presName="tx2" presStyleLbl="revTx" presStyleIdx="2" presStyleCnt="5" custScaleY="51452"/>
      <dgm:spPr/>
      <dgm:t>
        <a:bodyPr/>
        <a:lstStyle/>
        <a:p>
          <a:endParaRPr lang="ru-RU"/>
        </a:p>
      </dgm:t>
    </dgm:pt>
    <dgm:pt modelId="{7C13DBA6-99EA-4605-B4F0-DA5FA2283C45}" type="pres">
      <dgm:prSet presAssocID="{4F1C4F5C-BAF0-4344-9B98-06C5F30AA8B9}" presName="vert2" presStyleCnt="0"/>
      <dgm:spPr/>
    </dgm:pt>
    <dgm:pt modelId="{322C8F26-3223-473C-AD86-9FB97B1B895B}" type="pres">
      <dgm:prSet presAssocID="{4F1C4F5C-BAF0-4344-9B98-06C5F30AA8B9}" presName="thinLine2b" presStyleLbl="callout" presStyleIdx="1" presStyleCnt="4"/>
      <dgm:spPr/>
    </dgm:pt>
    <dgm:pt modelId="{C5CB17F3-C634-4843-81B5-0823FC70B687}" type="pres">
      <dgm:prSet presAssocID="{4F1C4F5C-BAF0-4344-9B98-06C5F30AA8B9}" presName="vertSpace2b" presStyleCnt="0"/>
      <dgm:spPr/>
    </dgm:pt>
    <dgm:pt modelId="{0AD9D36E-9877-4374-ACAB-BACAD4C50E54}" type="pres">
      <dgm:prSet presAssocID="{D6499F87-7A22-41BF-BB65-947D47EE68DE}" presName="horz2" presStyleCnt="0"/>
      <dgm:spPr/>
    </dgm:pt>
    <dgm:pt modelId="{14D05C38-8391-473A-8D59-742DD656D63B}" type="pres">
      <dgm:prSet presAssocID="{D6499F87-7A22-41BF-BB65-947D47EE68DE}" presName="horzSpace2" presStyleCnt="0"/>
      <dgm:spPr/>
    </dgm:pt>
    <dgm:pt modelId="{C3924304-933D-4EF9-BA98-B9317CFA71A6}" type="pres">
      <dgm:prSet presAssocID="{D6499F87-7A22-41BF-BB65-947D47EE68DE}" presName="tx2" presStyleLbl="revTx" presStyleIdx="3" presStyleCnt="5" custScaleY="110190"/>
      <dgm:spPr/>
      <dgm:t>
        <a:bodyPr/>
        <a:lstStyle/>
        <a:p>
          <a:endParaRPr lang="ru-RU"/>
        </a:p>
      </dgm:t>
    </dgm:pt>
    <dgm:pt modelId="{85B27B1E-F74A-410C-A5CA-42F083CEAB9A}" type="pres">
      <dgm:prSet presAssocID="{D6499F87-7A22-41BF-BB65-947D47EE68DE}" presName="vert2" presStyleCnt="0"/>
      <dgm:spPr/>
    </dgm:pt>
    <dgm:pt modelId="{2618E8EE-D6EB-4873-9130-E75043877C81}" type="pres">
      <dgm:prSet presAssocID="{D6499F87-7A22-41BF-BB65-947D47EE68DE}" presName="thinLine2b" presStyleLbl="callout" presStyleIdx="2" presStyleCnt="4"/>
      <dgm:spPr/>
    </dgm:pt>
    <dgm:pt modelId="{56DD2DB7-E5A3-40C2-AF15-DF0A799CDD85}" type="pres">
      <dgm:prSet presAssocID="{D6499F87-7A22-41BF-BB65-947D47EE68DE}" presName="vertSpace2b" presStyleCnt="0"/>
      <dgm:spPr/>
    </dgm:pt>
    <dgm:pt modelId="{09A575DC-2053-4EA7-9910-CB138D53B248}" type="pres">
      <dgm:prSet presAssocID="{45B9CC2D-265A-42B6-A2C9-90D3F0C6C1EC}" presName="horz2" presStyleCnt="0"/>
      <dgm:spPr/>
    </dgm:pt>
    <dgm:pt modelId="{8E0EA578-736F-4AE1-AD6F-002DCDD9C459}" type="pres">
      <dgm:prSet presAssocID="{45B9CC2D-265A-42B6-A2C9-90D3F0C6C1EC}" presName="horzSpace2" presStyleCnt="0"/>
      <dgm:spPr/>
    </dgm:pt>
    <dgm:pt modelId="{716C1A98-300B-42BE-9387-03792F41E5D6}" type="pres">
      <dgm:prSet presAssocID="{45B9CC2D-265A-42B6-A2C9-90D3F0C6C1EC}" presName="tx2" presStyleLbl="revTx" presStyleIdx="4" presStyleCnt="5" custScaleY="69638"/>
      <dgm:spPr/>
      <dgm:t>
        <a:bodyPr/>
        <a:lstStyle/>
        <a:p>
          <a:endParaRPr lang="ru-RU"/>
        </a:p>
      </dgm:t>
    </dgm:pt>
    <dgm:pt modelId="{C0ACB726-4EE5-487A-BBDB-B0B4305AF534}" type="pres">
      <dgm:prSet presAssocID="{45B9CC2D-265A-42B6-A2C9-90D3F0C6C1EC}" presName="vert2" presStyleCnt="0"/>
      <dgm:spPr/>
    </dgm:pt>
    <dgm:pt modelId="{98C48B91-75C4-4320-9EB8-7F9703CAC0C5}" type="pres">
      <dgm:prSet presAssocID="{45B9CC2D-265A-42B6-A2C9-90D3F0C6C1EC}" presName="thinLine2b" presStyleLbl="callout" presStyleIdx="3" presStyleCnt="4"/>
      <dgm:spPr/>
    </dgm:pt>
    <dgm:pt modelId="{2EFBA22C-3D6C-4F35-94D0-FCD1291754ED}" type="pres">
      <dgm:prSet presAssocID="{45B9CC2D-265A-42B6-A2C9-90D3F0C6C1EC}" presName="vertSpace2b" presStyleCnt="0"/>
      <dgm:spPr/>
    </dgm:pt>
  </dgm:ptLst>
  <dgm:cxnLst>
    <dgm:cxn modelId="{51E16BBB-590A-4A14-A576-AFF367C5B441}" srcId="{A3497F99-B991-4937-B73F-F961E269C3EA}" destId="{45B9CC2D-265A-42B6-A2C9-90D3F0C6C1EC}" srcOrd="3" destOrd="0" parTransId="{0224AEF2-3D4D-431E-A206-ABC3097A5773}" sibTransId="{F951EDBB-A31B-480A-952B-119B56C2286B}"/>
    <dgm:cxn modelId="{D48D491F-4948-455A-BE69-E0C3EFA2FA7E}" type="presOf" srcId="{825A151A-E134-4339-BECF-16718734E16B}" destId="{B6B2A546-5F6C-47F6-A348-694FECF242E1}" srcOrd="0" destOrd="0" presId="urn:microsoft.com/office/officeart/2008/layout/LinedList"/>
    <dgm:cxn modelId="{2DDE31BA-5E63-4072-A4ED-B8212787D635}" type="presOf" srcId="{0E0FB93F-1852-42CA-B4C2-5DCB8D8E374F}" destId="{0CE24EAA-315A-444D-8AB8-C36ADA1FFD0B}" srcOrd="0" destOrd="0" presId="urn:microsoft.com/office/officeart/2008/layout/LinedList"/>
    <dgm:cxn modelId="{6FD1C511-1126-475A-A234-639B4DD39EA9}" type="presOf" srcId="{D6499F87-7A22-41BF-BB65-947D47EE68DE}" destId="{C3924304-933D-4EF9-BA98-B9317CFA71A6}" srcOrd="0" destOrd="0" presId="urn:microsoft.com/office/officeart/2008/layout/LinedList"/>
    <dgm:cxn modelId="{43159FE7-714E-43D6-AF3A-813E96669045}" srcId="{A3497F99-B991-4937-B73F-F961E269C3EA}" destId="{4F1C4F5C-BAF0-4344-9B98-06C5F30AA8B9}" srcOrd="1" destOrd="0" parTransId="{FA76ED94-6C0E-4EFD-9B9B-CC671749698D}" sibTransId="{ACD3A011-F72A-4712-AC7F-47FE3E1012BE}"/>
    <dgm:cxn modelId="{DF9AFED5-AC83-4EA2-84BE-01C2FE2E5968}" srcId="{A3497F99-B991-4937-B73F-F961E269C3EA}" destId="{0E0FB93F-1852-42CA-B4C2-5DCB8D8E374F}" srcOrd="0" destOrd="0" parTransId="{78197266-E812-46C0-980E-7C542A3ACE33}" sibTransId="{5C159F49-69AA-4162-9654-98F0083918AA}"/>
    <dgm:cxn modelId="{FBF01EFC-A165-4B83-AFEB-29E257EC7423}" srcId="{825A151A-E134-4339-BECF-16718734E16B}" destId="{A3497F99-B991-4937-B73F-F961E269C3EA}" srcOrd="0" destOrd="0" parTransId="{30F7CC65-D4DF-4357-9AD8-786F270EDA23}" sibTransId="{72CA7005-77F1-4406-B57C-D2CE2A91E5CA}"/>
    <dgm:cxn modelId="{381AB5B4-655C-481A-993C-B836CB0040D3}" type="presOf" srcId="{45B9CC2D-265A-42B6-A2C9-90D3F0C6C1EC}" destId="{716C1A98-300B-42BE-9387-03792F41E5D6}" srcOrd="0" destOrd="0" presId="urn:microsoft.com/office/officeart/2008/layout/LinedList"/>
    <dgm:cxn modelId="{A5AECE4A-AD42-4E22-BF0F-C30FF1CB98E1}" srcId="{A3497F99-B991-4937-B73F-F961E269C3EA}" destId="{D6499F87-7A22-41BF-BB65-947D47EE68DE}" srcOrd="2" destOrd="0" parTransId="{763B27EA-E6F7-4924-833C-B75C0A7915AE}" sibTransId="{E0152458-2B9D-482E-9984-9478DA6F4976}"/>
    <dgm:cxn modelId="{81D0F567-ED1B-42E2-A2F6-AA4683735BD2}" type="presOf" srcId="{4F1C4F5C-BAF0-4344-9B98-06C5F30AA8B9}" destId="{3BA343D9-BDF8-4949-8EFC-4DF3753CB911}" srcOrd="0" destOrd="0" presId="urn:microsoft.com/office/officeart/2008/layout/LinedList"/>
    <dgm:cxn modelId="{DF384301-9ABD-4144-8036-586A3FAD40FD}" type="presOf" srcId="{A3497F99-B991-4937-B73F-F961E269C3EA}" destId="{BDF9EF58-FD7B-45B2-AD24-0A85F03F1B98}" srcOrd="0" destOrd="0" presId="urn:microsoft.com/office/officeart/2008/layout/LinedList"/>
    <dgm:cxn modelId="{8A2A6EDC-FE84-45E7-BD23-ACA8F70BCD41}" type="presParOf" srcId="{B6B2A546-5F6C-47F6-A348-694FECF242E1}" destId="{2E061AE3-D40F-438B-BB00-58958F8E735C}" srcOrd="0" destOrd="0" presId="urn:microsoft.com/office/officeart/2008/layout/LinedList"/>
    <dgm:cxn modelId="{8DCF2006-CDC6-48A8-8F35-ADBC9F5A8620}" type="presParOf" srcId="{B6B2A546-5F6C-47F6-A348-694FECF242E1}" destId="{9A73BFEA-E8C5-4E05-B679-86ECE22A008C}" srcOrd="1" destOrd="0" presId="urn:microsoft.com/office/officeart/2008/layout/LinedList"/>
    <dgm:cxn modelId="{208B23D1-7B90-4E02-A172-C06BFE74A2F9}" type="presParOf" srcId="{9A73BFEA-E8C5-4E05-B679-86ECE22A008C}" destId="{BDF9EF58-FD7B-45B2-AD24-0A85F03F1B98}" srcOrd="0" destOrd="0" presId="urn:microsoft.com/office/officeart/2008/layout/LinedList"/>
    <dgm:cxn modelId="{3F5028EE-2170-44BB-BD32-C2EB4E36D69B}" type="presParOf" srcId="{9A73BFEA-E8C5-4E05-B679-86ECE22A008C}" destId="{563B5467-3144-4F49-AA5D-9FDB242CC724}" srcOrd="1" destOrd="0" presId="urn:microsoft.com/office/officeart/2008/layout/LinedList"/>
    <dgm:cxn modelId="{9CD2B404-ADCA-46D1-857F-C3BE807571C3}" type="presParOf" srcId="{563B5467-3144-4F49-AA5D-9FDB242CC724}" destId="{092980AF-F88E-48FA-BAC2-7AA2C5078B66}" srcOrd="0" destOrd="0" presId="urn:microsoft.com/office/officeart/2008/layout/LinedList"/>
    <dgm:cxn modelId="{FF7211D8-1D40-4EB8-AACC-66D59AB493FA}" type="presParOf" srcId="{563B5467-3144-4F49-AA5D-9FDB242CC724}" destId="{BB039E10-89A2-41C5-8402-9F9504F7021E}" srcOrd="1" destOrd="0" presId="urn:microsoft.com/office/officeart/2008/layout/LinedList"/>
    <dgm:cxn modelId="{791D9C34-121A-453D-9F5F-54E3EE156BB6}" type="presParOf" srcId="{BB039E10-89A2-41C5-8402-9F9504F7021E}" destId="{D7253A79-727D-450C-AC4D-C8332014386F}" srcOrd="0" destOrd="0" presId="urn:microsoft.com/office/officeart/2008/layout/LinedList"/>
    <dgm:cxn modelId="{EAAB25B3-42C0-44CE-8BAC-446891D98A63}" type="presParOf" srcId="{BB039E10-89A2-41C5-8402-9F9504F7021E}" destId="{0CE24EAA-315A-444D-8AB8-C36ADA1FFD0B}" srcOrd="1" destOrd="0" presId="urn:microsoft.com/office/officeart/2008/layout/LinedList"/>
    <dgm:cxn modelId="{E92DEA1C-024C-41E7-A194-75E598C27047}" type="presParOf" srcId="{BB039E10-89A2-41C5-8402-9F9504F7021E}" destId="{58B85766-FF5B-4B88-9D2B-22FE55769727}" srcOrd="2" destOrd="0" presId="urn:microsoft.com/office/officeart/2008/layout/LinedList"/>
    <dgm:cxn modelId="{EF1EFAFA-8A75-404B-AAD0-0CD32FEFA086}" type="presParOf" srcId="{563B5467-3144-4F49-AA5D-9FDB242CC724}" destId="{D015C3AA-3831-47FD-B082-938CBFD18F58}" srcOrd="2" destOrd="0" presId="urn:microsoft.com/office/officeart/2008/layout/LinedList"/>
    <dgm:cxn modelId="{ABC9AF1B-6B78-44FA-A864-E489B23FA412}" type="presParOf" srcId="{563B5467-3144-4F49-AA5D-9FDB242CC724}" destId="{87EFAD7A-1B1E-46A2-93A8-24FFBDD64A6A}" srcOrd="3" destOrd="0" presId="urn:microsoft.com/office/officeart/2008/layout/LinedList"/>
    <dgm:cxn modelId="{F74E5556-25E4-4D4E-BCE8-9A73DACD2898}" type="presParOf" srcId="{563B5467-3144-4F49-AA5D-9FDB242CC724}" destId="{72DE1F22-04F7-4BE1-A635-EFFBA423C10C}" srcOrd="4" destOrd="0" presId="urn:microsoft.com/office/officeart/2008/layout/LinedList"/>
    <dgm:cxn modelId="{FD240B08-9EA9-4A54-BA96-F1C4634C1D4A}" type="presParOf" srcId="{72DE1F22-04F7-4BE1-A635-EFFBA423C10C}" destId="{E40D8506-53EC-4B1F-A4C5-6CEF4608E9DA}" srcOrd="0" destOrd="0" presId="urn:microsoft.com/office/officeart/2008/layout/LinedList"/>
    <dgm:cxn modelId="{D4754604-EC2A-4081-828B-404FEC8161F0}" type="presParOf" srcId="{72DE1F22-04F7-4BE1-A635-EFFBA423C10C}" destId="{3BA343D9-BDF8-4949-8EFC-4DF3753CB911}" srcOrd="1" destOrd="0" presId="urn:microsoft.com/office/officeart/2008/layout/LinedList"/>
    <dgm:cxn modelId="{828B05C6-6F6F-4392-A64B-07B7A46BB291}" type="presParOf" srcId="{72DE1F22-04F7-4BE1-A635-EFFBA423C10C}" destId="{7C13DBA6-99EA-4605-B4F0-DA5FA2283C45}" srcOrd="2" destOrd="0" presId="urn:microsoft.com/office/officeart/2008/layout/LinedList"/>
    <dgm:cxn modelId="{B6A84726-01BC-4144-B426-79F0396AA4E5}" type="presParOf" srcId="{563B5467-3144-4F49-AA5D-9FDB242CC724}" destId="{322C8F26-3223-473C-AD86-9FB97B1B895B}" srcOrd="5" destOrd="0" presId="urn:microsoft.com/office/officeart/2008/layout/LinedList"/>
    <dgm:cxn modelId="{443CD409-377F-49B8-A3AA-A3FA922220CA}" type="presParOf" srcId="{563B5467-3144-4F49-AA5D-9FDB242CC724}" destId="{C5CB17F3-C634-4843-81B5-0823FC70B687}" srcOrd="6" destOrd="0" presId="urn:microsoft.com/office/officeart/2008/layout/LinedList"/>
    <dgm:cxn modelId="{923A0254-7F9A-431E-A93B-9108D1AC618E}" type="presParOf" srcId="{563B5467-3144-4F49-AA5D-9FDB242CC724}" destId="{0AD9D36E-9877-4374-ACAB-BACAD4C50E54}" srcOrd="7" destOrd="0" presId="urn:microsoft.com/office/officeart/2008/layout/LinedList"/>
    <dgm:cxn modelId="{C2347FF9-E455-43A1-8C30-CBC28F1351F0}" type="presParOf" srcId="{0AD9D36E-9877-4374-ACAB-BACAD4C50E54}" destId="{14D05C38-8391-473A-8D59-742DD656D63B}" srcOrd="0" destOrd="0" presId="urn:microsoft.com/office/officeart/2008/layout/LinedList"/>
    <dgm:cxn modelId="{39AABACE-8EA6-49B6-AA8D-8C3E443E0948}" type="presParOf" srcId="{0AD9D36E-9877-4374-ACAB-BACAD4C50E54}" destId="{C3924304-933D-4EF9-BA98-B9317CFA71A6}" srcOrd="1" destOrd="0" presId="urn:microsoft.com/office/officeart/2008/layout/LinedList"/>
    <dgm:cxn modelId="{8296EADA-801A-4E48-A329-3AC80F33AAC1}" type="presParOf" srcId="{0AD9D36E-9877-4374-ACAB-BACAD4C50E54}" destId="{85B27B1E-F74A-410C-A5CA-42F083CEAB9A}" srcOrd="2" destOrd="0" presId="urn:microsoft.com/office/officeart/2008/layout/LinedList"/>
    <dgm:cxn modelId="{9D7077E8-09B3-4851-85E8-34A4A554D663}" type="presParOf" srcId="{563B5467-3144-4F49-AA5D-9FDB242CC724}" destId="{2618E8EE-D6EB-4873-9130-E75043877C81}" srcOrd="8" destOrd="0" presId="urn:microsoft.com/office/officeart/2008/layout/LinedList"/>
    <dgm:cxn modelId="{AA259C55-32CB-4633-A21A-08AC96E79EC3}" type="presParOf" srcId="{563B5467-3144-4F49-AA5D-9FDB242CC724}" destId="{56DD2DB7-E5A3-40C2-AF15-DF0A799CDD85}" srcOrd="9" destOrd="0" presId="urn:microsoft.com/office/officeart/2008/layout/LinedList"/>
    <dgm:cxn modelId="{91EF6A47-2B84-4540-BDC6-1866CB92B5C3}" type="presParOf" srcId="{563B5467-3144-4F49-AA5D-9FDB242CC724}" destId="{09A575DC-2053-4EA7-9910-CB138D53B248}" srcOrd="10" destOrd="0" presId="urn:microsoft.com/office/officeart/2008/layout/LinedList"/>
    <dgm:cxn modelId="{2E3F0F12-22C3-4AF6-8BD9-ADE87357B8B5}" type="presParOf" srcId="{09A575DC-2053-4EA7-9910-CB138D53B248}" destId="{8E0EA578-736F-4AE1-AD6F-002DCDD9C459}" srcOrd="0" destOrd="0" presId="urn:microsoft.com/office/officeart/2008/layout/LinedList"/>
    <dgm:cxn modelId="{739D4109-5056-4FEC-9312-5D1AA03421D1}" type="presParOf" srcId="{09A575DC-2053-4EA7-9910-CB138D53B248}" destId="{716C1A98-300B-42BE-9387-03792F41E5D6}" srcOrd="1" destOrd="0" presId="urn:microsoft.com/office/officeart/2008/layout/LinedList"/>
    <dgm:cxn modelId="{DB632EE7-DCE8-473B-8E0B-EE14981D3BFD}" type="presParOf" srcId="{09A575DC-2053-4EA7-9910-CB138D53B248}" destId="{C0ACB726-4EE5-487A-BBDB-B0B4305AF534}" srcOrd="2" destOrd="0" presId="urn:microsoft.com/office/officeart/2008/layout/LinedList"/>
    <dgm:cxn modelId="{21DC4BAB-D6CA-4B4C-A486-B14E3986438A}" type="presParOf" srcId="{563B5467-3144-4F49-AA5D-9FDB242CC724}" destId="{98C48B91-75C4-4320-9EB8-7F9703CAC0C5}" srcOrd="11" destOrd="0" presId="urn:microsoft.com/office/officeart/2008/layout/LinedList"/>
    <dgm:cxn modelId="{9AEA4C55-A109-4D6C-94B2-CA269977B217}" type="presParOf" srcId="{563B5467-3144-4F49-AA5D-9FDB242CC724}" destId="{2EFBA22C-3D6C-4F35-94D0-FCD1291754ED}" srcOrd="12" destOrd="0" presId="urn:microsoft.com/office/officeart/2008/layout/LinedList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5A151A-E134-4339-BECF-16718734E16B}" type="doc">
      <dgm:prSet loTypeId="urn:microsoft.com/office/officeart/2008/layout/LinedList" loCatId="list" qsTypeId="urn:microsoft.com/office/officeart/2005/8/quickstyle/simple1#3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A3497F99-B991-4937-B73F-F961E269C3EA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Контроль за ходом выполнения мероприятий по формированию нового Реестра осуществляют Минфин России и Федеральное казначейство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0F7CC65-D4DF-4357-9AD8-786F270EDA23}" type="parTrans" cxnId="{FBF01EFC-A165-4B83-AFEB-29E257EC7423}">
      <dgm:prSet/>
      <dgm:spPr/>
      <dgm:t>
        <a:bodyPr/>
        <a:lstStyle/>
        <a:p>
          <a:endParaRPr lang="ru-RU"/>
        </a:p>
      </dgm:t>
    </dgm:pt>
    <dgm:pt modelId="{72CA7005-77F1-4406-B57C-D2CE2A91E5CA}" type="sibTrans" cxnId="{FBF01EFC-A165-4B83-AFEB-29E257EC7423}">
      <dgm:prSet/>
      <dgm:spPr/>
      <dgm:t>
        <a:bodyPr/>
        <a:lstStyle/>
        <a:p>
          <a:endParaRPr lang="ru-RU"/>
        </a:p>
      </dgm:t>
    </dgm:pt>
    <dgm:pt modelId="{625647AD-7D2B-47F1-9BC3-BF2F343E1C01}">
      <dgm:prSet/>
      <dgm:spPr/>
      <dgm:t>
        <a:bodyPr/>
        <a:lstStyle/>
        <a:p>
          <a:pPr algn="ctr"/>
          <a:r>
            <a:rPr lang="ru-RU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Невключение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информации и документов об организации </a:t>
          </a:r>
        </a:p>
        <a:p>
          <a:pPr algn="ctr"/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 новый Сводный Реестр </a:t>
          </a:r>
        </a:p>
        <a:p>
          <a:pPr algn="ctr"/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приведет к невозможности совершать операции </a:t>
          </a:r>
        </a:p>
        <a:p>
          <a:pPr algn="ctr"/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лицевых счетах, открытых указанной организации </a:t>
          </a:r>
        </a:p>
      </dgm:t>
    </dgm:pt>
    <dgm:pt modelId="{5D5D106D-1B2B-4CDE-9DCF-F26B5E3994BB}" type="parTrans" cxnId="{C287C756-B739-48C6-B464-4801CC4DCCBB}">
      <dgm:prSet/>
      <dgm:spPr/>
      <dgm:t>
        <a:bodyPr/>
        <a:lstStyle/>
        <a:p>
          <a:endParaRPr lang="ru-RU"/>
        </a:p>
      </dgm:t>
    </dgm:pt>
    <dgm:pt modelId="{34A0E664-C56E-4743-88EB-D63C3FA74ECE}" type="sibTrans" cxnId="{C287C756-B739-48C6-B464-4801CC4DCCBB}">
      <dgm:prSet/>
      <dgm:spPr/>
      <dgm:t>
        <a:bodyPr/>
        <a:lstStyle/>
        <a:p>
          <a:endParaRPr lang="ru-RU"/>
        </a:p>
      </dgm:t>
    </dgm:pt>
    <dgm:pt modelId="{B6B2A546-5F6C-47F6-A348-694FECF242E1}" type="pres">
      <dgm:prSet presAssocID="{825A151A-E134-4339-BECF-16718734E1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061AE3-D40F-438B-BB00-58958F8E735C}" type="pres">
      <dgm:prSet presAssocID="{A3497F99-B991-4937-B73F-F961E269C3EA}" presName="thickLine" presStyleLbl="alignNode1" presStyleIdx="0" presStyleCnt="2"/>
      <dgm:spPr/>
    </dgm:pt>
    <dgm:pt modelId="{9A73BFEA-E8C5-4E05-B679-86ECE22A008C}" type="pres">
      <dgm:prSet presAssocID="{A3497F99-B991-4937-B73F-F961E269C3EA}" presName="horz1" presStyleCnt="0"/>
      <dgm:spPr/>
    </dgm:pt>
    <dgm:pt modelId="{BDF9EF58-FD7B-45B2-AD24-0A85F03F1B98}" type="pres">
      <dgm:prSet presAssocID="{A3497F99-B991-4937-B73F-F961E269C3EA}" presName="tx1" presStyleLbl="revTx" presStyleIdx="0" presStyleCnt="2" custScaleX="100000"/>
      <dgm:spPr/>
      <dgm:t>
        <a:bodyPr/>
        <a:lstStyle/>
        <a:p>
          <a:endParaRPr lang="ru-RU"/>
        </a:p>
      </dgm:t>
    </dgm:pt>
    <dgm:pt modelId="{563B5467-3144-4F49-AA5D-9FDB242CC724}" type="pres">
      <dgm:prSet presAssocID="{A3497F99-B991-4937-B73F-F961E269C3EA}" presName="vert1" presStyleCnt="0"/>
      <dgm:spPr/>
    </dgm:pt>
    <dgm:pt modelId="{1CD5BAB6-F5D2-4EC4-95E3-6B8CDED78339}" type="pres">
      <dgm:prSet presAssocID="{625647AD-7D2B-47F1-9BC3-BF2F343E1C01}" presName="thickLine" presStyleLbl="alignNode1" presStyleIdx="1" presStyleCnt="2"/>
      <dgm:spPr/>
    </dgm:pt>
    <dgm:pt modelId="{ABF2AA1E-071F-4FDB-A45A-BCACDD4F8F0B}" type="pres">
      <dgm:prSet presAssocID="{625647AD-7D2B-47F1-9BC3-BF2F343E1C01}" presName="horz1" presStyleCnt="0"/>
      <dgm:spPr/>
    </dgm:pt>
    <dgm:pt modelId="{BEBBAA16-FFA5-489C-A309-F782B675FDF5}" type="pres">
      <dgm:prSet presAssocID="{625647AD-7D2B-47F1-9BC3-BF2F343E1C01}" presName="tx1" presStyleLbl="revTx" presStyleIdx="1" presStyleCnt="2" custScaleY="301448"/>
      <dgm:spPr/>
      <dgm:t>
        <a:bodyPr/>
        <a:lstStyle/>
        <a:p>
          <a:endParaRPr lang="ru-RU"/>
        </a:p>
      </dgm:t>
    </dgm:pt>
    <dgm:pt modelId="{28043245-7312-47B6-8F0C-25FD7AE8F2D9}" type="pres">
      <dgm:prSet presAssocID="{625647AD-7D2B-47F1-9BC3-BF2F343E1C01}" presName="vert1" presStyleCnt="0"/>
      <dgm:spPr/>
    </dgm:pt>
  </dgm:ptLst>
  <dgm:cxnLst>
    <dgm:cxn modelId="{C287C756-B739-48C6-B464-4801CC4DCCBB}" srcId="{825A151A-E134-4339-BECF-16718734E16B}" destId="{625647AD-7D2B-47F1-9BC3-BF2F343E1C01}" srcOrd="1" destOrd="0" parTransId="{5D5D106D-1B2B-4CDE-9DCF-F26B5E3994BB}" sibTransId="{34A0E664-C56E-4743-88EB-D63C3FA74ECE}"/>
    <dgm:cxn modelId="{5D1EB0DC-139F-4786-931A-206139C4C560}" type="presOf" srcId="{625647AD-7D2B-47F1-9BC3-BF2F343E1C01}" destId="{BEBBAA16-FFA5-489C-A309-F782B675FDF5}" srcOrd="0" destOrd="0" presId="urn:microsoft.com/office/officeart/2008/layout/LinedList"/>
    <dgm:cxn modelId="{FBF01EFC-A165-4B83-AFEB-29E257EC7423}" srcId="{825A151A-E134-4339-BECF-16718734E16B}" destId="{A3497F99-B991-4937-B73F-F961E269C3EA}" srcOrd="0" destOrd="0" parTransId="{30F7CC65-D4DF-4357-9AD8-786F270EDA23}" sibTransId="{72CA7005-77F1-4406-B57C-D2CE2A91E5CA}"/>
    <dgm:cxn modelId="{3BAB4648-7C4A-489E-B25B-AE19444766CE}" type="presOf" srcId="{A3497F99-B991-4937-B73F-F961E269C3EA}" destId="{BDF9EF58-FD7B-45B2-AD24-0A85F03F1B98}" srcOrd="0" destOrd="0" presId="urn:microsoft.com/office/officeart/2008/layout/LinedList"/>
    <dgm:cxn modelId="{E761808D-1CA8-4FC3-946C-AAA50B4C0693}" type="presOf" srcId="{825A151A-E134-4339-BECF-16718734E16B}" destId="{B6B2A546-5F6C-47F6-A348-694FECF242E1}" srcOrd="0" destOrd="0" presId="urn:microsoft.com/office/officeart/2008/layout/LinedList"/>
    <dgm:cxn modelId="{720E60C6-D700-4333-967C-64809AAE4AFE}" type="presParOf" srcId="{B6B2A546-5F6C-47F6-A348-694FECF242E1}" destId="{2E061AE3-D40F-438B-BB00-58958F8E735C}" srcOrd="0" destOrd="0" presId="urn:microsoft.com/office/officeart/2008/layout/LinedList"/>
    <dgm:cxn modelId="{FBF8E506-31D8-402B-B99A-7BDDBD104A4F}" type="presParOf" srcId="{B6B2A546-5F6C-47F6-A348-694FECF242E1}" destId="{9A73BFEA-E8C5-4E05-B679-86ECE22A008C}" srcOrd="1" destOrd="0" presId="urn:microsoft.com/office/officeart/2008/layout/LinedList"/>
    <dgm:cxn modelId="{49E65175-9CAD-4D7F-9D75-1681EA4790AD}" type="presParOf" srcId="{9A73BFEA-E8C5-4E05-B679-86ECE22A008C}" destId="{BDF9EF58-FD7B-45B2-AD24-0A85F03F1B98}" srcOrd="0" destOrd="0" presId="urn:microsoft.com/office/officeart/2008/layout/LinedList"/>
    <dgm:cxn modelId="{2F82B9E4-17A5-485D-8F04-126101184D46}" type="presParOf" srcId="{9A73BFEA-E8C5-4E05-B679-86ECE22A008C}" destId="{563B5467-3144-4F49-AA5D-9FDB242CC724}" srcOrd="1" destOrd="0" presId="urn:microsoft.com/office/officeart/2008/layout/LinedList"/>
    <dgm:cxn modelId="{70C8A094-1B43-4497-8FEB-35BA2C41FE54}" type="presParOf" srcId="{B6B2A546-5F6C-47F6-A348-694FECF242E1}" destId="{1CD5BAB6-F5D2-4EC4-95E3-6B8CDED78339}" srcOrd="2" destOrd="0" presId="urn:microsoft.com/office/officeart/2008/layout/LinedList"/>
    <dgm:cxn modelId="{E9D451B4-972B-4EF5-9A72-068B6A988F08}" type="presParOf" srcId="{B6B2A546-5F6C-47F6-A348-694FECF242E1}" destId="{ABF2AA1E-071F-4FDB-A45A-BCACDD4F8F0B}" srcOrd="3" destOrd="0" presId="urn:microsoft.com/office/officeart/2008/layout/LinedList"/>
    <dgm:cxn modelId="{0A2A2027-BB60-42CF-BBBD-9ED1DE54742A}" type="presParOf" srcId="{ABF2AA1E-071F-4FDB-A45A-BCACDD4F8F0B}" destId="{BEBBAA16-FFA5-489C-A309-F782B675FDF5}" srcOrd="0" destOrd="0" presId="urn:microsoft.com/office/officeart/2008/layout/LinedList"/>
    <dgm:cxn modelId="{AED9DB6B-51BC-4952-A4E6-0434DD1A899C}" type="presParOf" srcId="{ABF2AA1E-071F-4FDB-A45A-BCACDD4F8F0B}" destId="{28043245-7312-47B6-8F0C-25FD7AE8F2D9}" srcOrd="1" destOrd="0" presId="urn:microsoft.com/office/officeart/2008/layout/Lin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11F5DF-A46C-4F9E-899D-AF50E4BDD449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7" tIns="45514" rIns="91027" bIns="455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91063"/>
            <a:ext cx="5435600" cy="4443412"/>
          </a:xfrm>
          <a:prstGeom prst="rect">
            <a:avLst/>
          </a:prstGeom>
        </p:spPr>
        <p:txBody>
          <a:bodyPr vert="horz" lIns="91027" tIns="45514" rIns="91027" bIns="4551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2C965A-650F-4BB7-B5EF-0BC6C8D72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4A25-B6B6-4EEA-AEC0-0DA896FE8A25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9753-80B8-439E-B433-D4B69AEFF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451F-2C93-4C18-8B05-747E9D38EE90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B15F-AD15-4BFB-83CE-9F3F42548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03B4-4A8C-43D4-B6A6-59841E53AC05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7A973-A1C9-4190-9CD2-3201323F1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559E-56AC-4186-9A19-EF22168A2D2F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BDCA-70F2-42BF-8083-067D948F8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F08A-68EE-48FA-9AA1-7E7CC2CD40EA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595B-2E96-4563-9112-C2898CAB9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4CB0-9D79-4B31-843A-D93FEB73C268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BD61-7BC9-419D-878A-AE598FED8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F536-DD95-4560-91B2-2498F58916A4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6292-AF1E-47B8-B67F-226FF7601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A5DF-6927-4BC2-B795-7F236923B59D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B6A9-AFC6-42C1-83C7-76CFE7132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6DD9-BBA9-439F-B49C-860B23B32AE6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E3FF-37E9-4517-A0A6-331785EA9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654D-08DA-4A02-B8C5-E5E0C9A93893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65F2-B91A-4B66-A78B-0109E8EDC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D1F0-24D7-46D7-BA08-AAEF9F784479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5C763-BB08-445D-9B98-A6D02B440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E390B-882B-49AE-A52B-3511C591FFD3}" type="datetime1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8151E-580D-4B39-A582-541BBD278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23850" y="1214438"/>
            <a:ext cx="8424863" cy="372745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Приказ Министерства финансов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от 23 декабря 2014 года №163н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«О порядке формирования и ведения реестра участников бюджетного процесса, а также юридических лиц, не являющихся участниками бюджетного процесса»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929563" cy="1071563"/>
          </a:xfrm>
        </p:spPr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Последствия</a:t>
            </a:r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не включения организаций</a:t>
            </a:r>
            <a:b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новый Реестр</a:t>
            </a:r>
            <a:endParaRPr lang="ru-RU" sz="2200" b="1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87450" y="1356519"/>
          <a:ext cx="87849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A8FD4D28-C5CC-4E50-8D20-D1805B150FA1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796212" cy="981075"/>
          </a:xfrm>
        </p:spPr>
        <p:txBody>
          <a:bodyPr/>
          <a:lstStyle/>
          <a:p>
            <a:pPr eaLnBrk="1" hangingPunct="1"/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Сводный реестр включается информация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305550"/>
            <a:ext cx="2133600" cy="365125"/>
          </a:xfrm>
        </p:spPr>
        <p:txBody>
          <a:bodyPr/>
          <a:lstStyle/>
          <a:p>
            <a:pPr>
              <a:defRPr/>
            </a:pPr>
            <a:fld id="{155DD7B1-8AAB-4619-9C7E-30E918DD092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1125538"/>
            <a:ext cx="7705725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об участниках бюджетного процесса бюджетов бюджетной системы РФ, </a:t>
            </a:r>
          </a:p>
          <a:p>
            <a:pPr algn="ctr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их обособленных подразделениях, Государственной корпорации «Росатом»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0113" y="2205038"/>
            <a:ext cx="7559675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б) о юридических лицах, не являющихся участниками бюджетного процесса, их обособленных подразделениях</a:t>
            </a:r>
            <a:r>
              <a:rPr lang="ru-RU" sz="1800" dirty="0"/>
              <a:t>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2725" y="4941888"/>
            <a:ext cx="3600450" cy="1439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государственных (муниципальных) унитарных предприятиях, которым переданы полномочия государственного (муниципального) заказчика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92725" y="3357563"/>
            <a:ext cx="3743325" cy="129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государственных (муниципальных) унитарных предприятиях, которым предоставляются субсидии из соответствующего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3357563"/>
            <a:ext cx="3311525" cy="1150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государственных (муниципальных) автономных и бюджетных учреждениях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750" y="4797425"/>
            <a:ext cx="3311525" cy="16557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неучастниках бюджетного процесса, получающих субсидии, бюджетные инвестиции и (или) открывающих ЛС в ТОФК, ФО субъектов РФ (МО)</a:t>
            </a:r>
          </a:p>
        </p:txBody>
      </p:sp>
      <p:cxnSp>
        <p:nvCxnSpPr>
          <p:cNvPr id="12" name="Прямая со стрелкой 11"/>
          <p:cNvCxnSpPr>
            <a:stCxn id="6" idx="2"/>
            <a:endCxn id="9" idx="3"/>
          </p:cNvCxnSpPr>
          <p:nvPr/>
        </p:nvCxnSpPr>
        <p:spPr>
          <a:xfrm flipH="1">
            <a:off x="3863975" y="3009900"/>
            <a:ext cx="815975" cy="92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8" idx="1"/>
          </p:cNvCxnSpPr>
          <p:nvPr/>
        </p:nvCxnSpPr>
        <p:spPr>
          <a:xfrm>
            <a:off x="4679950" y="3009900"/>
            <a:ext cx="600075" cy="995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10" idx="3"/>
          </p:cNvCxnSpPr>
          <p:nvPr/>
        </p:nvCxnSpPr>
        <p:spPr>
          <a:xfrm flipH="1">
            <a:off x="3863975" y="3009900"/>
            <a:ext cx="815975" cy="261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1"/>
          </p:cNvCxnSpPr>
          <p:nvPr/>
        </p:nvCxnSpPr>
        <p:spPr>
          <a:xfrm>
            <a:off x="4679950" y="3009900"/>
            <a:ext cx="600075" cy="2652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57250" y="4763"/>
            <a:ext cx="7372350" cy="9763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Сроки включения в Сводный реестр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97437"/>
          </a:xfrm>
        </p:spPr>
        <p:txBody>
          <a:bodyPr/>
          <a:lstStyle/>
          <a:p>
            <a:pPr algn="just" eaLnBrk="1" hangingPunct="1"/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главные распорядители средств федерального бюджета, органы управления государственными внебюджетными фондами Российской Федерации, федеральные органы государственной власти (государственные органы), осуществляющие права собственника имущества федеральных государственных унитарных предприятий, Центральный банк Российской Федерации - </a:t>
            </a:r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не позднее 1 июля 2015 года;</a:t>
            </a:r>
          </a:p>
          <a:p>
            <a:pPr algn="just" eaLnBrk="1" hangingPunct="1">
              <a:buFont typeface="Arial" charset="0"/>
              <a:buNone/>
            </a:pPr>
            <a:endParaRPr lang="ru-RU" sz="21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100" smtClean="0">
                <a:latin typeface="Times New Roman" pitchFamily="18" charset="0"/>
                <a:cs typeface="Times New Roman" pitchFamily="18" charset="0"/>
              </a:rPr>
              <a:t>финансовые органы субъектов Российской Федерации, финансовые органы муниципальных образований, органы управления территориальными государственными внебюд-жетными фондами - </a:t>
            </a:r>
            <a:r>
              <a:rPr lang="ru-RU" sz="2100" b="1" smtClean="0">
                <a:latin typeface="Times New Roman" pitchFamily="18" charset="0"/>
                <a:cs typeface="Times New Roman" pitchFamily="18" charset="0"/>
              </a:rPr>
              <a:t>не позднее 1 января 2016 года.</a:t>
            </a:r>
            <a:endParaRPr lang="ru-RU" sz="2100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BC8566C2-1F34-4A92-AD65-40C89DD0979B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7458075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и документы формируются и представляются следующими организациями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14F5E610-3015-448D-8B81-467895BCFBB7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 flipV="1">
            <a:off x="250825" y="5038725"/>
            <a:ext cx="8642350" cy="46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</p:spPr>
        <p:txBody>
          <a:bodyPr anchor="ctr"/>
          <a:lstStyle/>
          <a:p>
            <a:endParaRPr lang="ru-RU" sz="18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и документы формируются и представляются следующими организациями</a:t>
            </a:r>
            <a:endParaRPr lang="ru-RU" sz="2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91593-90F1-4B47-98F2-BA60C36411DC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1628775"/>
            <a:ext cx="8156575" cy="4032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и документы в отношении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Уполномоченной организации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формируются и представляются в Федеральное казначейство Уполномоченной организацией.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и документы об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организациях, созданных  городским или сельским поселением, входящим в состав муниципального района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формируются и представляются в Федеральное казначейство финансовым органом муниципального района в случае, если финансовому органу муниципального района в установленном законодательством Российской Федерации порядке переданы полномочия по организации исполнения бюджетов городских и сельских поселений, входящих в состав указанного муниципального района.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357188" y="260350"/>
            <a:ext cx="7815262" cy="5762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Сводного реестра (информация и документы)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EF433618-99CA-49C3-B4A2-DD146600177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9459" name="Объект 2"/>
          <p:cNvSpPr>
            <a:spLocks/>
          </p:cNvSpPr>
          <p:nvPr/>
        </p:nvSpPr>
        <p:spPr bwMode="auto">
          <a:xfrm>
            <a:off x="457200" y="10525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100">
              <a:latin typeface="Calibri" pitchFamily="34" charset="0"/>
            </a:endParaRPr>
          </a:p>
        </p:txBody>
      </p:sp>
      <p:sp>
        <p:nvSpPr>
          <p:cNvPr id="19460" name="Объект 2"/>
          <p:cNvSpPr>
            <a:spLocks/>
          </p:cNvSpPr>
          <p:nvPr/>
        </p:nvSpPr>
        <p:spPr bwMode="auto">
          <a:xfrm>
            <a:off x="673100" y="12684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100">
              <a:latin typeface="Calibri" pitchFamily="34" charset="0"/>
            </a:endParaRPr>
          </a:p>
        </p:txBody>
      </p:sp>
      <p:graphicFrame>
        <p:nvGraphicFramePr>
          <p:cNvPr id="20528" name="Group 48"/>
          <p:cNvGraphicFramePr>
            <a:graphicFrameLocks noGrp="1"/>
          </p:cNvGraphicFramePr>
          <p:nvPr/>
        </p:nvGraphicFramePr>
        <p:xfrm>
          <a:off x="395288" y="1052513"/>
          <a:ext cx="8353425" cy="5186362"/>
        </p:xfrm>
        <a:graphic>
          <a:graphicData uri="http://schemas.openxmlformats.org/drawingml/2006/table">
            <a:tbl>
              <a:tblPr/>
              <a:tblGrid>
                <a:gridCol w="7177087"/>
                <a:gridCol w="117633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блоки состава информации об организации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организации по Сводному реестру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государственный регистрационный номер (ОГРН)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наименовании организации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об ИНН и КПП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форме собственности и организационно-правовой форме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месте нахождения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публично-правовом образовании, создавшем организацию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об учредителе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видах деятельности организации (ОКВЭД)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руководителе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вышестоящем участнике бюджетного процесса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об организации по общероссийским классификаторам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бюджете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77188" cy="5762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Сводного реестра (информация и документы)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C152B40B-2B95-4A27-8B8B-11DEF7EBB177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483" name="Объект 2"/>
          <p:cNvSpPr>
            <a:spLocks/>
          </p:cNvSpPr>
          <p:nvPr/>
        </p:nvSpPr>
        <p:spPr bwMode="auto">
          <a:xfrm>
            <a:off x="457200" y="10525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100">
              <a:latin typeface="Calibri" pitchFamily="34" charset="0"/>
            </a:endParaRPr>
          </a:p>
        </p:txBody>
      </p:sp>
      <p:sp>
        <p:nvSpPr>
          <p:cNvPr id="20484" name="Объект 2"/>
          <p:cNvSpPr>
            <a:spLocks/>
          </p:cNvSpPr>
          <p:nvPr/>
        </p:nvSpPr>
        <p:spPr bwMode="auto">
          <a:xfrm>
            <a:off x="673100" y="12684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100">
              <a:latin typeface="Calibri" pitchFamily="34" charset="0"/>
            </a:endParaRPr>
          </a:p>
        </p:txBody>
      </p:sp>
      <p:graphicFrame>
        <p:nvGraphicFramePr>
          <p:cNvPr id="21549" name="Group 45"/>
          <p:cNvGraphicFramePr>
            <a:graphicFrameLocks noGrp="1"/>
          </p:cNvGraphicFramePr>
          <p:nvPr/>
        </p:nvGraphicFramePr>
        <p:xfrm>
          <a:off x="395288" y="981075"/>
          <a:ext cx="8424862" cy="5546725"/>
        </p:xfrm>
        <a:graphic>
          <a:graphicData uri="http://schemas.openxmlformats.org/drawingml/2006/table">
            <a:tbl>
              <a:tblPr/>
              <a:tblGrid>
                <a:gridCol w="7185025"/>
                <a:gridCol w="12398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блоки состава информации об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об образовании, реорганизации, ликвидации 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ЕГРЮЛ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лицевых счетах, открытых организации в ТОФК (ФО), счетах в КО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учреждения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полномочия организации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Переданные полномочия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полномочиях организации в сфере закупок товаров, работ, услуг для государственных (муниципальных) нужд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об Уполномоченной организации, предоставляющей информацию для включения организации в Сводный реестр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том, что организация является финансовым органом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 о передаче полномочий ФО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Иная информация об организации (сайт, телефон, электронная почта)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Копии учредительных документов организации, содержащие сведения, составляющие государственную тайну, и (или) сведения, доступ к которым ограничен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929563" cy="1285875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формирования и представления информации и документов, необходимых для ведения Сводного реестра</a:t>
            </a:r>
            <a:endParaRPr lang="ru-RU" sz="22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87450" y="1356519"/>
          <a:ext cx="87849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32588" y="6165850"/>
            <a:ext cx="2133600" cy="365125"/>
          </a:xfrm>
        </p:spPr>
        <p:txBody>
          <a:bodyPr/>
          <a:lstStyle/>
          <a:p>
            <a:pPr>
              <a:defRPr/>
            </a:pPr>
            <a:fld id="{CE84FDD1-B7B8-40E6-AE7F-9ECB8011AA6C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Задача Уполномоченных организаций </a:t>
            </a:r>
            <a:br>
              <a:rPr lang="ru-RU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Федерального казначейства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alt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новый Реестр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участников бюджетного процесса, а также юридических лиц, не являющихся </a:t>
            </a:r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участниками бюджетного процесса</a:t>
            </a:r>
            <a:endParaRPr lang="ru-RU" alt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0ADDD-F8D2-49B5-9764-3EBDF94EAA3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14847</TotalTime>
  <Words>493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Тема Office</vt:lpstr>
      <vt:lpstr>Приказ Министерства финансов  Российской Федерации от 23 декабря 2014 года №163н  «О порядке формирования и ведения реестра участников бюджетного процесса, а также юридических лиц, не являющихся участниками бюджетного процесса»</vt:lpstr>
      <vt:lpstr>В Сводный реестр включается информация</vt:lpstr>
      <vt:lpstr>Сроки включения в Сводный реестр</vt:lpstr>
      <vt:lpstr>Информация и документы формируются и представляются следующими организациями</vt:lpstr>
      <vt:lpstr>Информация и документы формируются и представляются следующими организациями</vt:lpstr>
      <vt:lpstr>Ведение Сводного реестра (информация и документы)</vt:lpstr>
      <vt:lpstr>Ведение Сводного реестра (информация и документы)</vt:lpstr>
      <vt:lpstr>Основа для формирования и представления информации и документов, необходимых для ведения Сводного реестра</vt:lpstr>
      <vt:lpstr>Задача Уполномоченных организаций  и Федерального казначейства</vt:lpstr>
      <vt:lpstr>Последствия не включения организаций в новый Реестр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Семёнов Дмитрий Александрович</dc:creator>
  <cp:lastModifiedBy>GaripovaAN</cp:lastModifiedBy>
  <cp:revision>449</cp:revision>
  <cp:lastPrinted>2014-11-25T17:21:28Z</cp:lastPrinted>
  <dcterms:created xsi:type="dcterms:W3CDTF">2012-06-27T15:57:24Z</dcterms:created>
  <dcterms:modified xsi:type="dcterms:W3CDTF">2015-05-05T11:17:03Z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Комментарий к документу">
    <vt:lpwstr/>
  </property>
</Properties>
</file>