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drawings/drawing6.xml" ContentType="application/vnd.openxmlformats-officedocument.drawingml.chartshape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9.xml" ContentType="application/vnd.openxmlformats-officedocument.drawingml.chart+xml"/>
  <Override PartName="/ppt/theme/themeOverride1.xml" ContentType="application/vnd.openxmlformats-officedocument.themeOverride+xml"/>
  <Override PartName="/ppt/drawings/drawing7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8"/>
  </p:notes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328" r:id="rId18"/>
    <p:sldId id="299" r:id="rId19"/>
    <p:sldId id="300" r:id="rId20"/>
    <p:sldId id="326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27" r:id="rId33"/>
    <p:sldId id="312" r:id="rId34"/>
    <p:sldId id="313" r:id="rId35"/>
    <p:sldId id="314" r:id="rId36"/>
    <p:sldId id="315" r:id="rId37"/>
    <p:sldId id="316" r:id="rId38"/>
    <p:sldId id="317" r:id="rId39"/>
    <p:sldId id="318" r:id="rId40"/>
    <p:sldId id="319" r:id="rId41"/>
    <p:sldId id="320" r:id="rId42"/>
    <p:sldId id="321" r:id="rId43"/>
    <p:sldId id="322" r:id="rId44"/>
    <p:sldId id="323" r:id="rId45"/>
    <p:sldId id="324" r:id="rId46"/>
    <p:sldId id="325" r:id="rId47"/>
  </p:sldIdLst>
  <p:sldSz cx="9144000" cy="6858000" type="screen4x3"/>
  <p:notesSz cx="7099300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CCFFCC"/>
    <a:srgbClr val="66AFFF"/>
    <a:srgbClr val="38FF28"/>
    <a:srgbClr val="5A9CE5"/>
    <a:srgbClr val="A99477"/>
    <a:srgbClr val="FF3300"/>
    <a:srgbClr val="A3D1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0" autoAdjust="0"/>
    <p:restoredTop sz="94660"/>
  </p:normalViewPr>
  <p:slideViewPr>
    <p:cSldViewPr>
      <p:cViewPr varScale="1">
        <p:scale>
          <a:sx n="81" d="100"/>
          <a:sy n="81" d="100"/>
        </p:scale>
        <p:origin x="187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576805829162614"/>
          <c:y val="3.9615775716278438E-2"/>
          <c:w val="0.87845907816927293"/>
          <c:h val="0.69220781024330635"/>
        </c:manualLayout>
      </c:layout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-6.21166122229430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3010752688172017E-3"/>
                  <c:y val="-1.0712553935122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4336917562723984E-3"/>
                  <c:y val="-1.9684103216491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0071684587813866E-2"/>
                  <c:y val="-0.41385367871222556"/>
                </c:manualLayout>
              </c:layout>
              <c:tx>
                <c:rich>
                  <a:bodyPr/>
                  <a:lstStyle/>
                  <a:p>
                    <a:r>
                      <a:rPr lang="en-US" sz="2800" dirty="0" smtClean="0"/>
                      <a:t>39,</a:t>
                    </a:r>
                    <a:r>
                      <a:rPr lang="ru-RU" sz="2800" dirty="0" smtClean="0"/>
                      <a:t>5</a:t>
                    </a:r>
                    <a:endParaRPr lang="en-US" sz="2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1505376344086041E-2"/>
                  <c:y val="-0.29155482092923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I пол. 2013</c:v>
                </c:pt>
                <c:pt idx="1">
                  <c:v>I пол. 2014</c:v>
                </c:pt>
                <c:pt idx="2">
                  <c:v>I пол. 2015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75.099999999999994</c:v>
                </c:pt>
                <c:pt idx="1">
                  <c:v>86.8</c:v>
                </c:pt>
                <c:pt idx="2">
                  <c:v>89.8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38FF28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8670030339898998E-3"/>
                  <c:y val="2.00978486050570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8677933707456278E-3"/>
                  <c:y val="-5.1873321264957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I пол. 2013</c:v>
                </c:pt>
                <c:pt idx="1">
                  <c:v>I пол. 2014</c:v>
                </c:pt>
                <c:pt idx="2">
                  <c:v>I пол. 2015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14.4</c:v>
                </c:pt>
                <c:pt idx="1">
                  <c:v>10.199999999999999</c:v>
                </c:pt>
                <c:pt idx="2">
                  <c:v>16.600000000000001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0369296"/>
        <c:axId val="126605680"/>
        <c:axId val="0"/>
      </c:bar3DChart>
      <c:catAx>
        <c:axId val="2403692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6605680"/>
        <c:crosses val="autoZero"/>
        <c:auto val="1"/>
        <c:lblAlgn val="ctr"/>
        <c:lblOffset val="100"/>
        <c:noMultiLvlLbl val="0"/>
      </c:catAx>
      <c:valAx>
        <c:axId val="126605680"/>
        <c:scaling>
          <c:orientation val="minMax"/>
          <c:max val="100"/>
        </c:scaling>
        <c:delete val="0"/>
        <c:axPos val="l"/>
        <c:numFmt formatCode="0.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0369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5698287362831408E-2"/>
          <c:y val="0.8483496046735548"/>
          <c:w val="0.63616294214825275"/>
          <c:h val="0.136952954301373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121327575988479E-2"/>
          <c:y val="0.32404297426071049"/>
          <c:w val="0.45343403042361641"/>
          <c:h val="0.51946162392429784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3.527954167019445E-3"/>
                  <c:y val="-2.458043339948205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6614399006575739E-2"/>
                  <c:y val="-6.614050916819141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962125702029182E-2"/>
                  <c:y val="3.274515876328041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9149211187311263E-2"/>
                  <c:y val="1.310567444426101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2989072732307577E-3"/>
                  <c:y val="-9.142350471778547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2587700730957018E-3"/>
                  <c:y val="-2.47986136493492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253633618378348E-3"/>
                  <c:y val="-2.10014799651998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2.2155674089125957E-2"/>
                  <c:y val="-2.771160992560669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Лист1!$A$1:$A$9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Образование</c:v>
                </c:pt>
                <c:pt idx="4">
                  <c:v>Культура и  кинематография</c:v>
                </c:pt>
                <c:pt idx="5">
                  <c:v>Здравоохранение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Другие расходы</c:v>
                </c:pt>
              </c:strCache>
            </c:strRef>
          </c:cat>
          <c:val>
            <c:numRef>
              <c:f>Лист1!$B$1:$B$9</c:f>
              <c:numCache>
                <c:formatCode>#,##0_ ;\-#,##0\ </c:formatCode>
                <c:ptCount val="9"/>
                <c:pt idx="0">
                  <c:v>2491358</c:v>
                </c:pt>
                <c:pt idx="1">
                  <c:v>25942248</c:v>
                </c:pt>
                <c:pt idx="2">
                  <c:v>3813711</c:v>
                </c:pt>
                <c:pt idx="3">
                  <c:v>23321410</c:v>
                </c:pt>
                <c:pt idx="4">
                  <c:v>1904713</c:v>
                </c:pt>
                <c:pt idx="5">
                  <c:v>13281490</c:v>
                </c:pt>
                <c:pt idx="6">
                  <c:v>11301753</c:v>
                </c:pt>
                <c:pt idx="7">
                  <c:v>1397320</c:v>
                </c:pt>
                <c:pt idx="8" formatCode="0.00">
                  <c:v>6753157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2862145457624252"/>
          <c:y val="3.732277611535139E-2"/>
          <c:w val="0.36277639488612312"/>
          <c:h val="0.9626772238846486"/>
        </c:manualLayout>
      </c:layout>
      <c:overlay val="0"/>
      <c:txPr>
        <a:bodyPr/>
        <a:lstStyle/>
        <a:p>
          <a:pPr>
            <a:defRPr lang="ru-RU" sz="1800" b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610565486656578E-2"/>
          <c:y val="0.12726247854336015"/>
          <c:w val="0.89649072013551123"/>
          <c:h val="0.7499671943936105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 год</c:v>
                </c:pt>
              </c:strCache>
            </c:strRef>
          </c:tx>
          <c:spPr>
            <a:ln w="50800"/>
          </c:spPr>
          <c:dLbls>
            <c:dLbl>
              <c:idx val="0"/>
              <c:layout>
                <c:manualLayout>
                  <c:x val="-0.12702884321049654"/>
                  <c:y val="-3.92548976039699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3477493816344701E-2"/>
                  <c:y val="7.01090554638336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9024117109224508E-2"/>
                  <c:y val="-5.5085686435869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solidFill>
                      <a:schemeClr val="accent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 1.07.2014</c:v>
                </c:pt>
                <c:pt idx="1">
                  <c:v>на 1.01.2015</c:v>
                </c:pt>
                <c:pt idx="2">
                  <c:v>на 1.07.2015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41.4</c:v>
                </c:pt>
                <c:pt idx="1">
                  <c:v>21.7</c:v>
                </c:pt>
                <c:pt idx="2">
                  <c:v>26.9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3080944"/>
        <c:axId val="303081504"/>
      </c:lineChart>
      <c:catAx>
        <c:axId val="303080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303081504"/>
        <c:crosses val="autoZero"/>
        <c:auto val="1"/>
        <c:lblAlgn val="ctr"/>
        <c:lblOffset val="100"/>
        <c:noMultiLvlLbl val="0"/>
      </c:catAx>
      <c:valAx>
        <c:axId val="303081504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303080944"/>
        <c:crosses val="autoZero"/>
        <c:crossBetween val="between"/>
        <c:majorUnit val="1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841225974891679"/>
          <c:y val="3.7530734889105889E-2"/>
          <c:w val="0.87542055512350481"/>
          <c:h val="0.74785842508727096"/>
        </c:manualLayout>
      </c:layout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66AFFF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-6.21166122229429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3010752688171965E-3"/>
                  <c:y val="-1.07125539351222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4336917562723984E-3"/>
                  <c:y val="-1.96841032164912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0071684587813846E-2"/>
                  <c:y val="-0.41385367871222556"/>
                </c:manualLayout>
              </c:layout>
              <c:tx>
                <c:rich>
                  <a:bodyPr/>
                  <a:lstStyle/>
                  <a:p>
                    <a:r>
                      <a:rPr lang="en-US" sz="2800" dirty="0" smtClean="0"/>
                      <a:t>39,</a:t>
                    </a:r>
                    <a:r>
                      <a:rPr lang="ru-RU" sz="2800" dirty="0" smtClean="0"/>
                      <a:t>5</a:t>
                    </a:r>
                    <a:endParaRPr lang="en-US" sz="2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1505376344086041E-2"/>
                  <c:y val="-0.29155482092923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I пол. 2013</c:v>
                </c:pt>
                <c:pt idx="1">
                  <c:v>I пол. 2014</c:v>
                </c:pt>
                <c:pt idx="2">
                  <c:v>I пол. 2015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57.9</c:v>
                </c:pt>
                <c:pt idx="1">
                  <c:v>70.900000000000006</c:v>
                </c:pt>
                <c:pt idx="2">
                  <c:v>71.8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38FF28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8670030339898998E-3"/>
                  <c:y val="2.00978486050570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8677933707456269E-3"/>
                  <c:y val="-5.1873321264957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I пол. 2013</c:v>
                </c:pt>
                <c:pt idx="1">
                  <c:v>I пол. 2014</c:v>
                </c:pt>
                <c:pt idx="2">
                  <c:v>I пол. 2015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15.1</c:v>
                </c:pt>
                <c:pt idx="1">
                  <c:v>11.4</c:v>
                </c:pt>
                <c:pt idx="2">
                  <c:v>16.900000000000006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0368736"/>
        <c:axId val="241768320"/>
        <c:axId val="0"/>
      </c:bar3DChart>
      <c:catAx>
        <c:axId val="2403687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241768320"/>
        <c:crosses val="autoZero"/>
        <c:auto val="1"/>
        <c:lblAlgn val="ctr"/>
        <c:lblOffset val="100"/>
        <c:noMultiLvlLbl val="0"/>
      </c:catAx>
      <c:valAx>
        <c:axId val="241768320"/>
        <c:scaling>
          <c:orientation val="minMax"/>
          <c:max val="100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2403687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05"/>
          <c:y val="0.88185833883954412"/>
          <c:w val="0.68247787282894501"/>
          <c:h val="0.1042177696630199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312368766404201"/>
          <c:y val="4.5691814685954762E-2"/>
          <c:w val="0.82159853455818033"/>
          <c:h val="0.6907657938106572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38FF28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3888888888888941E-3"/>
                  <c:y val="0.20465116279069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1666666666666683E-3"/>
                  <c:y val="0.186046511627907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5555555555554465E-3"/>
                  <c:y val="0.202325581395348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9444444444444441E-3"/>
                  <c:y val="0.197674418604651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1 пол.2012</c:v>
                </c:pt>
                <c:pt idx="1">
                  <c:v>1 пол.2013</c:v>
                </c:pt>
                <c:pt idx="2">
                  <c:v>1 пол.2014</c:v>
                </c:pt>
                <c:pt idx="3">
                  <c:v>1 пол.2015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30.1</c:v>
                </c:pt>
                <c:pt idx="1">
                  <c:v>22.8</c:v>
                </c:pt>
                <c:pt idx="2">
                  <c:v>29.4</c:v>
                </c:pt>
                <c:pt idx="3">
                  <c:v>31.3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1770560"/>
        <c:axId val="241771120"/>
        <c:axId val="0"/>
      </c:bar3DChart>
      <c:catAx>
        <c:axId val="241770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241771120"/>
        <c:crosses val="autoZero"/>
        <c:auto val="1"/>
        <c:lblAlgn val="ctr"/>
        <c:lblOffset val="100"/>
        <c:noMultiLvlLbl val="0"/>
      </c:catAx>
      <c:valAx>
        <c:axId val="24177112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241770560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51258999896069"/>
          <c:y val="0.10787621327157701"/>
          <c:w val="0.84566208593310432"/>
          <c:h val="0.6907657333764423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прибыль</c:v>
                </c:pt>
              </c:strCache>
            </c:strRef>
          </c:tx>
          <c:spPr>
            <a:ln w="63500"/>
          </c:spPr>
          <c:dLbls>
            <c:dLbl>
              <c:idx val="0"/>
              <c:layout>
                <c:manualLayout>
                  <c:x val="-4.7003849930652895E-2"/>
                  <c:y val="-6.7471443505509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421586221602618E-2"/>
                  <c:y val="-7.5921459126793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4015279664266745E-2"/>
                  <c:y val="-6.0037769421774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2669990072787614E-2"/>
                  <c:y val="-6.5869379438678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8402991065508853E-2"/>
                  <c:y val="-6.6053325356965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6980658063082698E-2"/>
                  <c:y val="-7.42843001150267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6980658063082594E-2"/>
                  <c:y val="-7.0873031128207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6.2582652106755163E-2"/>
                  <c:y val="-6.5809437425692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2.8446660048525073E-3"/>
                  <c:y val="-5.7912304934609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solidFill>
                      <a:schemeClr val="tx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m/d/yyyy</c:formatCode>
                <c:ptCount val="2"/>
                <c:pt idx="0">
                  <c:v>42005</c:v>
                </c:pt>
                <c:pt idx="1">
                  <c:v>42186</c:v>
                </c:pt>
              </c:numCache>
            </c:numRef>
          </c:cat>
          <c:val>
            <c:numRef>
              <c:f>Лист1!$B$2:$B$3</c:f>
              <c:numCache>
                <c:formatCode>0.0</c:formatCode>
                <c:ptCount val="2"/>
                <c:pt idx="0">
                  <c:v>5.4</c:v>
                </c:pt>
                <c:pt idx="1">
                  <c:v>6.8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1773360"/>
        <c:axId val="241773920"/>
      </c:lineChart>
      <c:catAx>
        <c:axId val="2417733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txPr>
          <a:bodyPr/>
          <a:lstStyle/>
          <a:p>
            <a:pPr>
              <a:defRPr sz="2800" b="0"/>
            </a:pPr>
            <a:endParaRPr lang="ru-RU"/>
          </a:p>
        </c:txPr>
        <c:crossAx val="241773920"/>
        <c:crosses val="autoZero"/>
        <c:auto val="0"/>
        <c:lblAlgn val="ctr"/>
        <c:lblOffset val="100"/>
        <c:noMultiLvlLbl val="0"/>
      </c:catAx>
      <c:valAx>
        <c:axId val="24177392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2400" b="0"/>
            </a:pPr>
            <a:endParaRPr lang="ru-RU"/>
          </a:p>
        </c:txPr>
        <c:crossAx val="241773360"/>
        <c:crosses val="autoZero"/>
        <c:crossBetween val="between"/>
        <c:majorUnit val="2"/>
      </c:valAx>
      <c:spPr>
        <a:solidFill>
          <a:schemeClr val="bg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514020342688271"/>
          <c:y val="9.093131389959519E-2"/>
          <c:w val="0.89014807102510085"/>
          <c:h val="0.686359991339993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 РТ</c:v>
                </c:pt>
              </c:strCache>
            </c:strRef>
          </c:tx>
          <c:spPr>
            <a:solidFill>
              <a:srgbClr val="38FF28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3941038554372207E-3"/>
                  <c:y val="3.69990941177476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1377520654408504E-3"/>
                  <c:y val="-3.05414782972823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8396376193684249E-3"/>
                  <c:y val="-3.9203087121374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492976480435526E-3"/>
                  <c:y val="-0.101751514788955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1 пол 2012г.</c:v>
                </c:pt>
                <c:pt idx="1">
                  <c:v>1 пол 2013г.</c:v>
                </c:pt>
                <c:pt idx="2">
                  <c:v>1 пол 2014г.</c:v>
                </c:pt>
                <c:pt idx="3">
                  <c:v>1 пол 2015г.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</c:v>
                </c:pt>
                <c:pt idx="1">
                  <c:v>13.3</c:v>
                </c:pt>
                <c:pt idx="2">
                  <c:v>17.100000000000001</c:v>
                </c:pt>
                <c:pt idx="3">
                  <c:v>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Местные бюджеты</c:v>
                </c:pt>
              </c:strCache>
            </c:strRef>
          </c:tx>
          <c:spPr>
            <a:solidFill>
              <a:srgbClr val="66AF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layout>
                <c:manualLayout>
                  <c:x val="5.7773557224822317E-3"/>
                  <c:y val="-3.44761257676658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1 пол 2012г.</c:v>
                </c:pt>
                <c:pt idx="1">
                  <c:v>1 пол 2013г.</c:v>
                </c:pt>
                <c:pt idx="2">
                  <c:v>1 пол 2014г.</c:v>
                </c:pt>
                <c:pt idx="3">
                  <c:v>1 пол 2015г.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8.1</c:v>
                </c:pt>
                <c:pt idx="1">
                  <c:v>9.4</c:v>
                </c:pt>
                <c:pt idx="2">
                  <c:v>7.7</c:v>
                </c:pt>
                <c:pt idx="3">
                  <c:v>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3600320"/>
        <c:axId val="243600880"/>
        <c:axId val="0"/>
      </c:bar3DChart>
      <c:catAx>
        <c:axId val="243600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243600880"/>
        <c:crosses val="autoZero"/>
        <c:auto val="1"/>
        <c:lblAlgn val="ctr"/>
        <c:lblOffset val="100"/>
        <c:noMultiLvlLbl val="0"/>
      </c:catAx>
      <c:valAx>
        <c:axId val="243600880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2800" b="1"/>
            </a:pPr>
            <a:endParaRPr lang="ru-RU"/>
          </a:p>
        </c:txPr>
        <c:crossAx val="24360032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 algn="r"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747575472643967E-2"/>
          <c:y val="4.7224123790167105E-2"/>
          <c:w val="0.89731007756139114"/>
          <c:h val="0.82214088140533392"/>
        </c:manualLayout>
      </c:layout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7DBBFF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-6.2116612222942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4333321591186723E-3"/>
                  <c:y val="-6.258577478319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433691756272401E-3"/>
                  <c:y val="-1.96841032164911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0071684587813748E-2"/>
                  <c:y val="-0.41385367871222489"/>
                </c:manualLayout>
              </c:layout>
              <c:tx>
                <c:rich>
                  <a:bodyPr/>
                  <a:lstStyle/>
                  <a:p>
                    <a:r>
                      <a:rPr lang="en-US" sz="2800" dirty="0" smtClean="0"/>
                      <a:t>39,</a:t>
                    </a:r>
                    <a:r>
                      <a:rPr lang="ru-RU" sz="2800" dirty="0" smtClean="0"/>
                      <a:t>5</a:t>
                    </a:r>
                    <a:endParaRPr lang="en-US" sz="2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150537634408603E-2"/>
                  <c:y val="-0.291554820929236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I пол. 2013</c:v>
                </c:pt>
                <c:pt idx="1">
                  <c:v>I пол. 2014</c:v>
                </c:pt>
                <c:pt idx="2">
                  <c:v>I пол. 2015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17.3</c:v>
                </c:pt>
                <c:pt idx="1">
                  <c:v>15.8</c:v>
                </c:pt>
                <c:pt idx="2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3603120"/>
        <c:axId val="243603680"/>
        <c:axId val="0"/>
      </c:bar3DChart>
      <c:catAx>
        <c:axId val="2436031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243603680"/>
        <c:crosses val="autoZero"/>
        <c:auto val="1"/>
        <c:lblAlgn val="ctr"/>
        <c:lblOffset val="100"/>
        <c:noMultiLvlLbl val="0"/>
      </c:catAx>
      <c:valAx>
        <c:axId val="243603680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243603120"/>
        <c:crosses val="autoZero"/>
        <c:crossBetween val="between"/>
      </c:valAx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1701284964331642"/>
          <c:y val="2.6917631172839511E-2"/>
          <c:w val="0.87402359602742863"/>
          <c:h val="0.8391350308642000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39FF29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1.9259191860512542E-2"/>
                  <c:y val="0.367157035380587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2222144454437605E-2"/>
                  <c:y val="0.352799276724293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7777715563550085E-2"/>
                  <c:y val="0.381001923078367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1 пол.2013</c:v>
                </c:pt>
                <c:pt idx="1">
                  <c:v>1 пол.2014</c:v>
                </c:pt>
                <c:pt idx="2">
                  <c:v>1 пол.2015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3.2</c:v>
                </c:pt>
                <c:pt idx="1">
                  <c:v>3.2</c:v>
                </c:pt>
                <c:pt idx="2">
                  <c:v>3.5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43605920"/>
        <c:axId val="243606480"/>
        <c:axId val="0"/>
      </c:bar3DChart>
      <c:catAx>
        <c:axId val="2436059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243606480"/>
        <c:crosses val="autoZero"/>
        <c:auto val="1"/>
        <c:lblAlgn val="ctr"/>
        <c:lblOffset val="100"/>
        <c:noMultiLvlLbl val="0"/>
      </c:catAx>
      <c:valAx>
        <c:axId val="243606480"/>
        <c:scaling>
          <c:orientation val="minMax"/>
          <c:min val="0"/>
        </c:scaling>
        <c:delete val="0"/>
        <c:axPos val="l"/>
        <c:numFmt formatCode="#,##0.0" sourceLinked="0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243605920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986316786843016"/>
          <c:y val="8.2384218453530125E-2"/>
          <c:w val="0.89014807102510085"/>
          <c:h val="0.7779329164032627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</c:v>
                </c:pt>
              </c:strCache>
            </c:strRef>
          </c:tx>
          <c:spPr>
            <a:solidFill>
              <a:srgbClr val="39FF29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3941038554372211E-3"/>
                  <c:y val="3.69990941177476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1377520654408504E-3"/>
                  <c:y val="-3.05414782972823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8396376193684249E-3"/>
                  <c:y val="-3.920308712137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492976480435526E-3"/>
                  <c:y val="-0.101751514788955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1 пол 2013г.</c:v>
                </c:pt>
                <c:pt idx="1">
                  <c:v>1 пол 2014г.</c:v>
                </c:pt>
                <c:pt idx="2">
                  <c:v>1 пол 2015г.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3.5</c:v>
                </c:pt>
                <c:pt idx="1">
                  <c:v>3.8</c:v>
                </c:pt>
                <c:pt idx="2">
                  <c:v>4.0999999999999996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6423712"/>
        <c:axId val="246424272"/>
        <c:axId val="0"/>
      </c:bar3DChart>
      <c:catAx>
        <c:axId val="246423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246424272"/>
        <c:crosses val="autoZero"/>
        <c:auto val="1"/>
        <c:lblAlgn val="ctr"/>
        <c:lblOffset val="100"/>
        <c:noMultiLvlLbl val="0"/>
      </c:catAx>
      <c:valAx>
        <c:axId val="246424272"/>
        <c:scaling>
          <c:orientation val="minMax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2800" b="1"/>
            </a:pPr>
            <a:endParaRPr lang="ru-RU"/>
          </a:p>
        </c:txPr>
        <c:crossAx val="246423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 algn="r"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40839615045479E-2"/>
          <c:y val="4.9068627605215465E-2"/>
          <c:w val="0.92462516879333412"/>
          <c:h val="0.6053666887963149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 РТ</c:v>
                </c:pt>
              </c:strCache>
            </c:strRef>
          </c:tx>
          <c:spPr>
            <a:solidFill>
              <a:srgbClr val="65AE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9029881920383835E-3"/>
                  <c:y val="-1.9979611357229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4514940960191917E-3"/>
                  <c:y val="-3.49643198751511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8.70896457611515E-3"/>
                  <c:y val="-2.49745141965364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 1 пол. 2013г.</c:v>
                </c:pt>
                <c:pt idx="1">
                  <c:v> 1 пол. 2014г.</c:v>
                </c:pt>
                <c:pt idx="2">
                  <c:v> 1 пол. 2015г.</c:v>
                </c:pt>
                <c:pt idx="3">
                  <c:v> 1 пол. 2015г.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2.9</c:v>
                </c:pt>
                <c:pt idx="1">
                  <c:v>3.8</c:v>
                </c:pt>
                <c:pt idx="2">
                  <c:v>0.5</c:v>
                </c:pt>
                <c:pt idx="3">
                  <c:v>3.1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Местные бюджеты</c:v>
                </c:pt>
              </c:strCache>
            </c:strRef>
          </c:tx>
          <c:spPr>
            <a:solidFill>
              <a:srgbClr val="39FF29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 1 пол. 2013г.</c:v>
                </c:pt>
                <c:pt idx="1">
                  <c:v> 1 пол. 2014г.</c:v>
                </c:pt>
                <c:pt idx="2">
                  <c:v> 1 пол. 2015г.</c:v>
                </c:pt>
                <c:pt idx="3">
                  <c:v> 1 пол. 2015г.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2.8</c:v>
                </c:pt>
                <c:pt idx="1">
                  <c:v>2.5</c:v>
                </c:pt>
                <c:pt idx="2">
                  <c:v>3.7</c:v>
                </c:pt>
                <c:pt idx="3">
                  <c:v>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gapDepth val="55"/>
        <c:shape val="box"/>
        <c:axId val="246427072"/>
        <c:axId val="246427632"/>
        <c:axId val="0"/>
      </c:bar3DChart>
      <c:catAx>
        <c:axId val="246427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246427632"/>
        <c:crosses val="autoZero"/>
        <c:auto val="1"/>
        <c:lblAlgn val="ctr"/>
        <c:lblOffset val="100"/>
        <c:noMultiLvlLbl val="0"/>
      </c:catAx>
      <c:valAx>
        <c:axId val="246427632"/>
        <c:scaling>
          <c:orientation val="minMax"/>
        </c:scaling>
        <c:delete val="0"/>
        <c:axPos val="l"/>
        <c:majorGridlines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2464270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7425340915389895"/>
          <c:y val="0.83577959027637938"/>
          <c:w val="0.46600800836152029"/>
          <c:h val="6.9317255776782119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0.02439</cdr:x>
      <cdr:y>0.03765</cdr:y>
    </cdr:from>
    <cdr:to>
      <cdr:x>0.16955</cdr:x>
      <cdr:y>0.10094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6024" y="184350"/>
          <a:ext cx="1285680" cy="3099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2000" b="1" i="1" dirty="0"/>
            <a:t>м</a:t>
          </a:r>
          <a:r>
            <a:rPr lang="ru-RU" sz="2000" b="1" i="1" dirty="0" smtClean="0"/>
            <a:t>лрд. руб.</a:t>
          </a:r>
          <a:endParaRPr lang="ru-RU" sz="2000" b="1" i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0.01945</cdr:x>
      <cdr:y>0.02882</cdr:y>
    </cdr:from>
    <cdr:to>
      <cdr:x>0.16461</cdr:x>
      <cdr:y>0.09211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8085" y="157695"/>
          <a:ext cx="1254322" cy="3463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2000" b="1" i="1" dirty="0"/>
            <a:t>м</a:t>
          </a:r>
          <a:r>
            <a:rPr lang="ru-RU" sz="2000" b="1" i="1" dirty="0" smtClean="0"/>
            <a:t>лрд. руб.</a:t>
          </a:r>
          <a:endParaRPr lang="ru-RU" sz="2000" b="1" i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0.48796</cdr:x>
      <cdr:y>0.36309</cdr:y>
    </cdr:from>
    <cdr:to>
      <cdr:x>0.62728</cdr:x>
      <cdr:y>0.41114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4357003" y="1800200"/>
          <a:ext cx="1243987" cy="238231"/>
        </a:xfrm>
        <a:prstGeom xmlns:a="http://schemas.openxmlformats.org/drawingml/2006/main" prst="straightConnector1">
          <a:avLst/>
        </a:prstGeom>
        <a:ln xmlns:a="http://schemas.openxmlformats.org/drawingml/2006/main" w="63500">
          <a:solidFill>
            <a:srgbClr val="C00000"/>
          </a:solidFill>
          <a:prstDash val="sysDash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0.48424</cdr:x>
      <cdr:y>0.27706</cdr:y>
    </cdr:from>
    <cdr:to>
      <cdr:x>0.58813</cdr:x>
      <cdr:y>0.38263</cdr:y>
    </cdr:to>
    <cdr:sp macro="" textlink="">
      <cdr:nvSpPr>
        <cdr:cNvPr id="4" name="TextBox 3"/>
        <cdr:cNvSpPr txBox="1"/>
      </cdr:nvSpPr>
      <cdr:spPr>
        <a:xfrm xmlns:a="http://schemas.openxmlformats.org/drawingml/2006/main" rot="20992128">
          <a:off x="4323797" y="1373649"/>
          <a:ext cx="927633" cy="5234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800" b="1" dirty="0" smtClean="0">
              <a:solidFill>
                <a:schemeClr val="accent2"/>
              </a:solidFill>
            </a:rPr>
            <a:t>+ 1,4</a:t>
          </a:r>
          <a:endParaRPr lang="ru-RU" sz="2800" b="1" dirty="0">
            <a:solidFill>
              <a:schemeClr val="accent2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0.02457</cdr:x>
      <cdr:y>0.02793</cdr:y>
    </cdr:from>
    <cdr:to>
      <cdr:x>0.18835</cdr:x>
      <cdr:y>0.1117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6024" y="144016"/>
          <a:ext cx="144016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i="1" dirty="0" err="1"/>
            <a:t>м</a:t>
          </a:r>
          <a:r>
            <a:rPr lang="ru-RU" sz="2400" b="1" i="1" dirty="0" err="1" smtClean="0"/>
            <a:t>лрд.руб</a:t>
          </a:r>
          <a:r>
            <a:rPr lang="ru-RU" sz="2400" b="1" i="1" dirty="0" smtClean="0"/>
            <a:t>.</a:t>
          </a:r>
          <a:endParaRPr lang="ru-RU" sz="2400" b="1" i="1" dirty="0"/>
        </a:p>
      </cdr:txBody>
    </cdr:sp>
  </cdr:relSizeAnchor>
  <cdr:relSizeAnchor xmlns:cdr="http://schemas.openxmlformats.org/drawingml/2006/chartDrawing">
    <cdr:from>
      <cdr:x>0.35214</cdr:x>
      <cdr:y>0.18151</cdr:y>
    </cdr:from>
    <cdr:to>
      <cdr:x>0.45613</cdr:x>
      <cdr:y>0.35882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96344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0.39713</cdr:x>
      <cdr:y>0.16278</cdr:y>
    </cdr:from>
    <cdr:to>
      <cdr:x>0.52816</cdr:x>
      <cdr:y>0.26052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491924" y="839485"/>
          <a:ext cx="1152140" cy="50406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800" b="1" dirty="0" smtClean="0"/>
            <a:t>22,7</a:t>
          </a:r>
          <a:endParaRPr lang="ru-RU" sz="2800" b="1" dirty="0"/>
        </a:p>
      </cdr:txBody>
    </cdr:sp>
  </cdr:relSizeAnchor>
  <cdr:relSizeAnchor xmlns:cdr="http://schemas.openxmlformats.org/drawingml/2006/chartDrawing">
    <cdr:from>
      <cdr:x>0.61039</cdr:x>
      <cdr:y>0.11391</cdr:y>
    </cdr:from>
    <cdr:to>
      <cdr:x>0.72504</cdr:x>
      <cdr:y>0.21165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5367119" y="587453"/>
          <a:ext cx="1008112" cy="50406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800" b="1" dirty="0" smtClean="0"/>
            <a:t>24,8 </a:t>
          </a:r>
          <a:endParaRPr lang="ru-RU" sz="2800" b="1" dirty="0"/>
        </a:p>
      </cdr:txBody>
    </cdr:sp>
  </cdr:relSizeAnchor>
  <cdr:relSizeAnchor xmlns:cdr="http://schemas.openxmlformats.org/drawingml/2006/chartDrawing">
    <cdr:from>
      <cdr:x>0.19862</cdr:x>
      <cdr:y>0.21942</cdr:y>
    </cdr:from>
    <cdr:to>
      <cdr:x>0.32965</cdr:x>
      <cdr:y>0.31716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1746429" y="1131578"/>
          <a:ext cx="1152140" cy="50406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800" b="1" dirty="0" smtClean="0"/>
            <a:t>20,1</a:t>
          </a:r>
        </a:p>
      </cdr:txBody>
    </cdr:sp>
  </cdr:relSizeAnchor>
  <cdr:relSizeAnchor xmlns:cdr="http://schemas.openxmlformats.org/drawingml/2006/chartDrawing">
    <cdr:from>
      <cdr:x>0.80323</cdr:x>
      <cdr:y>0.08867</cdr:y>
    </cdr:from>
    <cdr:to>
      <cdr:x>0.91788</cdr:x>
      <cdr:y>0.18641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7062752" y="457282"/>
          <a:ext cx="1008112" cy="50406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800" b="1" dirty="0" smtClean="0"/>
            <a:t>26,1 </a:t>
          </a:r>
          <a:endParaRPr lang="ru-RU" sz="28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0.00813</cdr:x>
      <cdr:y>0.03386</cdr:y>
    </cdr:from>
    <cdr:to>
      <cdr:x>0.15329</cdr:x>
      <cdr:y>0.09715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" y="165773"/>
          <a:ext cx="1285680" cy="3099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2000" b="1" i="1" dirty="0"/>
            <a:t>м</a:t>
          </a:r>
          <a:r>
            <a:rPr lang="ru-RU" sz="2000" b="1" i="1" dirty="0" smtClean="0"/>
            <a:t>лрд. руб</a:t>
          </a:r>
          <a:r>
            <a:rPr lang="ru-RU" sz="2000" b="1" dirty="0" smtClean="0"/>
            <a:t>.</a:t>
          </a:r>
          <a:endParaRPr lang="ru-RU" sz="2000" b="1" dirty="0"/>
        </a:p>
      </cdr:txBody>
    </cdr:sp>
  </cdr:relSizeAnchor>
  <cdr:relSizeAnchor xmlns:cdr="http://schemas.openxmlformats.org/drawingml/2006/chartDrawing">
    <cdr:from>
      <cdr:x>0.72414</cdr:x>
      <cdr:y>0.51471</cdr:y>
    </cdr:from>
    <cdr:to>
      <cdr:x>0.81925</cdr:x>
      <cdr:y>0.64706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48672" y="2520280"/>
          <a:ext cx="794447" cy="648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52% </a:t>
          </a:r>
          <a:r>
            <a:rPr lang="ru-RU" sz="1100" dirty="0" smtClean="0">
              <a:solidFill>
                <a:schemeClr val="tx1"/>
              </a:solidFill>
            </a:rPr>
            <a:t/>
          </a:r>
          <a:br>
            <a:rPr lang="ru-RU" sz="1100" dirty="0" smtClean="0">
              <a:solidFill>
                <a:schemeClr val="tx1"/>
              </a:solidFill>
            </a:rPr>
          </a:br>
          <a:r>
            <a:rPr lang="ru-RU" sz="1600" dirty="0" smtClean="0">
              <a:solidFill>
                <a:schemeClr val="tx1"/>
              </a:solidFill>
            </a:rPr>
            <a:t>к плану</a:t>
          </a:r>
          <a:endParaRPr lang="ru-RU" sz="1600" dirty="0">
            <a:solidFill>
              <a:schemeClr val="tx1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0.00813</cdr:x>
      <cdr:y>0.00538</cdr:y>
    </cdr:from>
    <cdr:to>
      <cdr:x>0.17191</cdr:x>
      <cdr:y>0.08915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" y="26875"/>
          <a:ext cx="1450597" cy="4185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i="1" dirty="0" err="1" smtClean="0"/>
            <a:t>млрд.руб</a:t>
          </a:r>
          <a:r>
            <a:rPr lang="ru-RU" sz="2400" b="1" i="1" dirty="0" smtClean="0"/>
            <a:t>.</a:t>
          </a:r>
          <a:endParaRPr lang="ru-RU" sz="2400" b="1" i="1" dirty="0"/>
        </a:p>
      </cdr:txBody>
    </cdr:sp>
  </cdr:relSizeAnchor>
  <cdr:relSizeAnchor xmlns:cdr="http://schemas.openxmlformats.org/drawingml/2006/chartDrawing">
    <cdr:from>
      <cdr:x>0.35214</cdr:x>
      <cdr:y>0.18151</cdr:y>
    </cdr:from>
    <cdr:to>
      <cdr:x>0.45613</cdr:x>
      <cdr:y>0.35882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96344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0.74892</cdr:x>
      <cdr:y>0.0534</cdr:y>
    </cdr:from>
    <cdr:to>
      <cdr:x>0.89705</cdr:x>
      <cdr:y>0.14052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52728" y="271538"/>
          <a:ext cx="1296079" cy="443021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2800" b="1" dirty="0" smtClean="0"/>
            <a:t>6,8</a:t>
          </a:r>
          <a:endParaRPr lang="ru-RU" sz="2800" b="1" dirty="0"/>
        </a:p>
      </cdr:txBody>
    </cdr:sp>
  </cdr:relSizeAnchor>
  <cdr:relSizeAnchor xmlns:cdr="http://schemas.openxmlformats.org/drawingml/2006/chartDrawing">
    <cdr:from>
      <cdr:x>0.68308</cdr:x>
      <cdr:y>0.73634</cdr:y>
    </cdr:from>
    <cdr:to>
      <cdr:x>0.90528</cdr:x>
      <cdr:y>0.87794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976664" y="3744416"/>
          <a:ext cx="1944216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dirty="0" smtClean="0"/>
            <a:t>с учетом переходящих </a:t>
          </a:r>
          <a:br>
            <a:rPr lang="ru-RU" sz="1800" dirty="0" smtClean="0"/>
          </a:br>
          <a:r>
            <a:rPr lang="ru-RU" sz="1800" dirty="0" smtClean="0"/>
            <a:t>платежей</a:t>
          </a:r>
          <a:endParaRPr lang="ru-RU" sz="1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F0F154A-F512-4173-BC4B-554506F36DDB}" type="datetimeFigureOut">
              <a:rPr lang="ru-RU"/>
              <a:pPr>
                <a:defRPr/>
              </a:pPr>
              <a:t>16.07.2015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9" tIns="47380" rIns="94759" bIns="4738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59" tIns="47380" rIns="94759" bIns="4738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1730"/>
          </a:xfrm>
          <a:prstGeom prst="rect">
            <a:avLst/>
          </a:prstGeom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FD00145-B95E-4E6A-98CB-73D9DB62E6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3037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</a:t>
            </a:r>
            <a:r>
              <a:rPr lang="ru-RU" baseline="0" dirty="0" smtClean="0"/>
              <a:t> №0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EF1CF-8BA0-4C01-AE56-E72862E6135D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30561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EF1CF-8BA0-4C01-AE56-E72862E6135D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241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EF1CF-8BA0-4C01-AE56-E72862E6135D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9492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EF1CF-8BA0-4C01-AE56-E72862E6135D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7093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42542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86929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EF1CF-8BA0-4C01-AE56-E72862E6135D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0894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00145-B95E-4E6A-98CB-73D9DB62E6A1}" type="slidenum">
              <a:rPr lang="ru-RU" altLang="ru-RU" smtClean="0"/>
              <a:pPr/>
              <a:t>30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3897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EF1CF-8BA0-4C01-AE56-E72862E6135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903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EF1CF-8BA0-4C01-AE56-E72862E6135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528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EF1CF-8BA0-4C01-AE56-E72862E6135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408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EF1CF-8BA0-4C01-AE56-E72862E6135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470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EF1CF-8BA0-4C01-AE56-E72862E6135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17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EF1CF-8BA0-4C01-AE56-E72862E6135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1882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202,5 разбить на</a:t>
            </a:r>
            <a:r>
              <a:rPr lang="ru-RU" baseline="0" dirty="0" smtClean="0"/>
              <a:t> ФС и РТ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EF1CF-8BA0-4C01-AE56-E72862E6135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6447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795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78D1B-E9CE-497C-990B-B373FF28AC17}" type="datetime1">
              <a:rPr lang="ru-RU"/>
              <a:pPr>
                <a:defRPr/>
              </a:pPr>
              <a:t>16.07.2015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61DA3-1FC8-453B-A130-F499B412E6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2463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AC857-07FA-4D4C-8707-7E8607B7DA4B}" type="datetime1">
              <a:rPr lang="ru-RU"/>
              <a:pPr>
                <a:defRPr/>
              </a:pPr>
              <a:t>16.07.2015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BCC54-BBBB-4BAA-A076-AC3CD92B607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907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A60F8-4D0F-4CDC-B237-70566074CF78}" type="datetime1">
              <a:rPr lang="ru-RU"/>
              <a:pPr>
                <a:defRPr/>
              </a:pPr>
              <a:t>16.07.2015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342A0-D0BF-4A3D-B139-5117ECE542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4326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МинФинРТ_2010_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>
            <a:grpSpLocks/>
          </p:cNvGrpSpPr>
          <p:nvPr userDrawn="1"/>
        </p:nvGrpSpPr>
        <p:grpSpPr bwMode="auto">
          <a:xfrm>
            <a:off x="0" y="428625"/>
            <a:ext cx="9144000" cy="93663"/>
            <a:chOff x="-32" y="428611"/>
            <a:chExt cx="9144032" cy="93342"/>
          </a:xfrm>
        </p:grpSpPr>
        <p:sp>
          <p:nvSpPr>
            <p:cNvPr id="7" name="Нижний колонтитул 9"/>
            <p:cNvSpPr txBox="1">
              <a:spLocks/>
            </p:cNvSpPr>
            <p:nvPr/>
          </p:nvSpPr>
          <p:spPr>
            <a:xfrm>
              <a:off x="-32" y="428611"/>
              <a:ext cx="9144032" cy="4588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60000">
                  <a:srgbClr val="FFFFFF"/>
                </a:gs>
                <a:gs pos="100000">
                  <a:srgbClr val="009900"/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8" name="Нижний колонтитул 9"/>
            <p:cNvSpPr txBox="1">
              <a:spLocks/>
            </p:cNvSpPr>
            <p:nvPr/>
          </p:nvSpPr>
          <p:spPr>
            <a:xfrm>
              <a:off x="-32" y="476073"/>
              <a:ext cx="9144032" cy="45880"/>
            </a:xfrm>
            <a:prstGeom prst="rect">
              <a:avLst/>
            </a:prstGeom>
            <a:gradFill>
              <a:gsLst>
                <a:gs pos="60000">
                  <a:srgbClr val="FF0000"/>
                </a:gs>
                <a:gs pos="80000">
                  <a:schemeClr val="bg1"/>
                </a:gs>
                <a:gs pos="100000">
                  <a:srgbClr val="009900"/>
                </a:gs>
              </a:gsLst>
              <a:lin ang="10800000" scaled="1"/>
            </a:gradFill>
            <a:ln>
              <a:noFill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dirty="0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9" name="Нижний колонтитул 9"/>
          <p:cNvSpPr txBox="1">
            <a:spLocks/>
          </p:cNvSpPr>
          <p:nvPr userDrawn="1"/>
        </p:nvSpPr>
        <p:spPr>
          <a:xfrm>
            <a:off x="0" y="0"/>
            <a:ext cx="9144000" cy="428625"/>
          </a:xfrm>
          <a:prstGeom prst="rect">
            <a:avLst/>
          </a:prstGeom>
          <a:gradFill flip="none" rotWithShape="1">
            <a:gsLst>
              <a:gs pos="0">
                <a:srgbClr val="009900"/>
              </a:gs>
              <a:gs pos="50000">
                <a:srgbClr val="49C522"/>
              </a:gs>
              <a:gs pos="100000">
                <a:srgbClr val="009900"/>
              </a:gs>
            </a:gsLst>
            <a:lin ang="5400000" scaled="1"/>
            <a:tileRect/>
          </a:gradFill>
          <a:ln>
            <a:noFill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10" name="Рисунок 9" descr="Герб РТ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913" y="4763"/>
            <a:ext cx="509587" cy="515937"/>
          </a:xfrm>
          <a:prstGeom prst="rect">
            <a:avLst/>
          </a:prstGeom>
          <a:effectLst>
            <a:outerShdw blurRad="190500" algn="ctr" rotWithShape="0">
              <a:schemeClr val="bg1">
                <a:alpha val="63000"/>
              </a:schemeClr>
            </a:outerShdw>
          </a:effectLst>
        </p:spPr>
      </p:pic>
      <p:sp>
        <p:nvSpPr>
          <p:cNvPr id="11" name="TextBox 10"/>
          <p:cNvSpPr txBox="1"/>
          <p:nvPr userDrawn="1"/>
        </p:nvSpPr>
        <p:spPr>
          <a:xfrm>
            <a:off x="585788" y="-28575"/>
            <a:ext cx="1757362" cy="64611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chemeClr val="tx1">
                <a:lumMod val="75000"/>
                <a:lumOff val="25000"/>
                <a:alpha val="96000"/>
              </a:scheme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FFFFD9"/>
                </a:solidFill>
                <a:latin typeface="Arial Narrow" pitchFamily="34" charset="0"/>
              </a:rPr>
              <a:t>Министерство финансов</a:t>
            </a:r>
            <a:br>
              <a:rPr lang="ru-RU" sz="1200" b="1" dirty="0">
                <a:solidFill>
                  <a:srgbClr val="FFFFD9"/>
                </a:solidFill>
                <a:latin typeface="Arial Narrow" pitchFamily="34" charset="0"/>
              </a:rPr>
            </a:br>
            <a:r>
              <a:rPr lang="ru-RU" sz="1200" b="1" dirty="0">
                <a:solidFill>
                  <a:srgbClr val="FFFFD9"/>
                </a:solidFill>
                <a:latin typeface="Arial Narrow" pitchFamily="34" charset="0"/>
              </a:rPr>
              <a:t>Республики Татарстан</a:t>
            </a:r>
            <a:br>
              <a:rPr lang="ru-RU" sz="1200" b="1" dirty="0">
                <a:solidFill>
                  <a:srgbClr val="FFFFD9"/>
                </a:solidFill>
                <a:latin typeface="Arial Narrow" pitchFamily="34" charset="0"/>
              </a:rPr>
            </a:br>
            <a:endParaRPr lang="ru-RU" sz="1200" b="1" dirty="0">
              <a:solidFill>
                <a:srgbClr val="FFFFD9"/>
              </a:solidFill>
              <a:latin typeface="Arial Narrow" pitchFamily="34" charset="0"/>
            </a:endParaRPr>
          </a:p>
        </p:txBody>
      </p:sp>
      <p:sp>
        <p:nvSpPr>
          <p:cNvPr id="33" name="Текст 32"/>
          <p:cNvSpPr>
            <a:spLocks noGrp="1"/>
          </p:cNvSpPr>
          <p:nvPr>
            <p:ph type="body" sz="quarter" idx="10"/>
          </p:nvPr>
        </p:nvSpPr>
        <p:spPr>
          <a:xfrm>
            <a:off x="142844" y="500042"/>
            <a:ext cx="8858312" cy="428628"/>
          </a:xfrm>
          <a:prstGeom prst="rect">
            <a:avLst/>
          </a:prstGeom>
        </p:spPr>
        <p:txBody>
          <a:bodyPr/>
          <a:lstStyle>
            <a:lvl1pPr algn="ctr">
              <a:buNone/>
              <a:defRPr sz="2400" b="1" i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4" name="Текст 32"/>
          <p:cNvSpPr>
            <a:spLocks noGrp="1"/>
          </p:cNvSpPr>
          <p:nvPr>
            <p:ph type="body" sz="quarter" idx="11"/>
          </p:nvPr>
        </p:nvSpPr>
        <p:spPr>
          <a:xfrm>
            <a:off x="1357290" y="51412"/>
            <a:ext cx="6429420" cy="357170"/>
          </a:xfrm>
          <a:prstGeom prst="rect">
            <a:avLst/>
          </a:prstGeom>
        </p:spPr>
        <p:txBody>
          <a:bodyPr/>
          <a:lstStyle>
            <a:lvl1pPr algn="ctr">
              <a:buNone/>
              <a:defRPr sz="1600" b="1" i="0">
                <a:solidFill>
                  <a:srgbClr val="FFFFFF"/>
                </a:solidFill>
                <a:effectLst/>
                <a:latin typeface="Calibri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5" name="Текст 32"/>
          <p:cNvSpPr>
            <a:spLocks noGrp="1"/>
          </p:cNvSpPr>
          <p:nvPr>
            <p:ph type="body" sz="quarter" idx="12"/>
          </p:nvPr>
        </p:nvSpPr>
        <p:spPr>
          <a:xfrm>
            <a:off x="7858148" y="71414"/>
            <a:ext cx="1223970" cy="304020"/>
          </a:xfrm>
          <a:prstGeom prst="rect">
            <a:avLst/>
          </a:prstGeom>
        </p:spPr>
        <p:txBody>
          <a:bodyPr/>
          <a:lstStyle>
            <a:lvl1pPr algn="r">
              <a:buNone/>
              <a:defRPr sz="1200" b="1" i="0">
                <a:solidFill>
                  <a:srgbClr val="FFFFD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7" name="Содержимое 36"/>
          <p:cNvSpPr>
            <a:spLocks noGrp="1"/>
          </p:cNvSpPr>
          <p:nvPr>
            <p:ph sz="quarter" idx="13"/>
          </p:nvPr>
        </p:nvSpPr>
        <p:spPr>
          <a:xfrm>
            <a:off x="142875" y="1071563"/>
            <a:ext cx="8858250" cy="564358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80118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МинФинРТ_2010_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>
            <a:grpSpLocks/>
          </p:cNvGrpSpPr>
          <p:nvPr userDrawn="1"/>
        </p:nvGrpSpPr>
        <p:grpSpPr bwMode="auto">
          <a:xfrm>
            <a:off x="0" y="428625"/>
            <a:ext cx="9144000" cy="93663"/>
            <a:chOff x="-32" y="428611"/>
            <a:chExt cx="9144032" cy="93342"/>
          </a:xfrm>
        </p:grpSpPr>
        <p:sp>
          <p:nvSpPr>
            <p:cNvPr id="7" name="Нижний колонтитул 9"/>
            <p:cNvSpPr txBox="1">
              <a:spLocks/>
            </p:cNvSpPr>
            <p:nvPr/>
          </p:nvSpPr>
          <p:spPr>
            <a:xfrm>
              <a:off x="-32" y="428611"/>
              <a:ext cx="9144032" cy="4588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60000">
                  <a:srgbClr val="FFFFFF"/>
                </a:gs>
                <a:gs pos="100000">
                  <a:srgbClr val="009900"/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8" name="Нижний колонтитул 9"/>
            <p:cNvSpPr txBox="1">
              <a:spLocks/>
            </p:cNvSpPr>
            <p:nvPr/>
          </p:nvSpPr>
          <p:spPr>
            <a:xfrm>
              <a:off x="-32" y="476073"/>
              <a:ext cx="9144032" cy="45880"/>
            </a:xfrm>
            <a:prstGeom prst="rect">
              <a:avLst/>
            </a:prstGeom>
            <a:gradFill>
              <a:gsLst>
                <a:gs pos="60000">
                  <a:srgbClr val="FF0000"/>
                </a:gs>
                <a:gs pos="80000">
                  <a:schemeClr val="bg1"/>
                </a:gs>
                <a:gs pos="100000">
                  <a:srgbClr val="009900"/>
                </a:gs>
              </a:gsLst>
              <a:lin ang="10800000" scaled="1"/>
            </a:gradFill>
            <a:ln>
              <a:noFill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dirty="0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9" name="Нижний колонтитул 9"/>
          <p:cNvSpPr txBox="1">
            <a:spLocks/>
          </p:cNvSpPr>
          <p:nvPr userDrawn="1"/>
        </p:nvSpPr>
        <p:spPr>
          <a:xfrm>
            <a:off x="0" y="0"/>
            <a:ext cx="9144000" cy="428625"/>
          </a:xfrm>
          <a:prstGeom prst="rect">
            <a:avLst/>
          </a:prstGeom>
          <a:gradFill flip="none" rotWithShape="1">
            <a:gsLst>
              <a:gs pos="0">
                <a:srgbClr val="009900"/>
              </a:gs>
              <a:gs pos="50000">
                <a:srgbClr val="49C522"/>
              </a:gs>
              <a:gs pos="100000">
                <a:srgbClr val="009900"/>
              </a:gs>
            </a:gsLst>
            <a:lin ang="5400000" scaled="1"/>
            <a:tileRect/>
          </a:gradFill>
          <a:ln>
            <a:noFill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10" name="Рисунок 9" descr="Герб РТ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913" y="4763"/>
            <a:ext cx="509587" cy="515937"/>
          </a:xfrm>
          <a:prstGeom prst="rect">
            <a:avLst/>
          </a:prstGeom>
          <a:effectLst>
            <a:outerShdw blurRad="190500" algn="ctr" rotWithShape="0">
              <a:schemeClr val="bg1">
                <a:alpha val="63000"/>
              </a:schemeClr>
            </a:outerShdw>
          </a:effectLst>
        </p:spPr>
      </p:pic>
      <p:sp>
        <p:nvSpPr>
          <p:cNvPr id="11" name="TextBox 10"/>
          <p:cNvSpPr txBox="1"/>
          <p:nvPr userDrawn="1"/>
        </p:nvSpPr>
        <p:spPr>
          <a:xfrm>
            <a:off x="585788" y="-28575"/>
            <a:ext cx="1757362" cy="64611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chemeClr val="tx1">
                <a:lumMod val="75000"/>
                <a:lumOff val="25000"/>
                <a:alpha val="96000"/>
              </a:scheme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FFFFD9"/>
                </a:solidFill>
                <a:latin typeface="Arial Narrow" pitchFamily="34" charset="0"/>
              </a:rPr>
              <a:t>Министерство финансов</a:t>
            </a:r>
            <a:br>
              <a:rPr lang="ru-RU" sz="1200" b="1" dirty="0">
                <a:solidFill>
                  <a:srgbClr val="FFFFD9"/>
                </a:solidFill>
                <a:latin typeface="Arial Narrow" pitchFamily="34" charset="0"/>
              </a:rPr>
            </a:br>
            <a:r>
              <a:rPr lang="ru-RU" sz="1200" b="1" dirty="0">
                <a:solidFill>
                  <a:srgbClr val="FFFFD9"/>
                </a:solidFill>
                <a:latin typeface="Arial Narrow" pitchFamily="34" charset="0"/>
              </a:rPr>
              <a:t>Республики Татарстан</a:t>
            </a:r>
            <a:br>
              <a:rPr lang="ru-RU" sz="1200" b="1" dirty="0">
                <a:solidFill>
                  <a:srgbClr val="FFFFD9"/>
                </a:solidFill>
                <a:latin typeface="Arial Narrow" pitchFamily="34" charset="0"/>
              </a:rPr>
            </a:br>
            <a:endParaRPr lang="ru-RU" sz="1200" b="1" dirty="0">
              <a:solidFill>
                <a:srgbClr val="FFFFD9"/>
              </a:solidFill>
              <a:latin typeface="Arial Narrow" pitchFamily="34" charset="0"/>
            </a:endParaRPr>
          </a:p>
        </p:txBody>
      </p:sp>
      <p:sp>
        <p:nvSpPr>
          <p:cNvPr id="33" name="Текст 32"/>
          <p:cNvSpPr>
            <a:spLocks noGrp="1"/>
          </p:cNvSpPr>
          <p:nvPr>
            <p:ph type="body" sz="quarter" idx="10"/>
          </p:nvPr>
        </p:nvSpPr>
        <p:spPr>
          <a:xfrm>
            <a:off x="142844" y="500042"/>
            <a:ext cx="8858312" cy="428628"/>
          </a:xfrm>
          <a:prstGeom prst="rect">
            <a:avLst/>
          </a:prstGeom>
        </p:spPr>
        <p:txBody>
          <a:bodyPr/>
          <a:lstStyle>
            <a:lvl1pPr algn="ctr">
              <a:buNone/>
              <a:defRPr sz="2400" b="1" i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4" name="Текст 32"/>
          <p:cNvSpPr>
            <a:spLocks noGrp="1"/>
          </p:cNvSpPr>
          <p:nvPr>
            <p:ph type="body" sz="quarter" idx="11"/>
          </p:nvPr>
        </p:nvSpPr>
        <p:spPr>
          <a:xfrm>
            <a:off x="1357290" y="51412"/>
            <a:ext cx="6429420" cy="357170"/>
          </a:xfrm>
          <a:prstGeom prst="rect">
            <a:avLst/>
          </a:prstGeom>
        </p:spPr>
        <p:txBody>
          <a:bodyPr/>
          <a:lstStyle>
            <a:lvl1pPr algn="ctr">
              <a:buNone/>
              <a:defRPr sz="1600" b="1" i="0">
                <a:solidFill>
                  <a:srgbClr val="FFFFFF"/>
                </a:solidFill>
                <a:effectLst/>
                <a:latin typeface="Calibri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5" name="Текст 32"/>
          <p:cNvSpPr>
            <a:spLocks noGrp="1"/>
          </p:cNvSpPr>
          <p:nvPr>
            <p:ph type="body" sz="quarter" idx="12"/>
          </p:nvPr>
        </p:nvSpPr>
        <p:spPr>
          <a:xfrm>
            <a:off x="7858148" y="71414"/>
            <a:ext cx="1223970" cy="304020"/>
          </a:xfrm>
          <a:prstGeom prst="rect">
            <a:avLst/>
          </a:prstGeom>
        </p:spPr>
        <p:txBody>
          <a:bodyPr/>
          <a:lstStyle>
            <a:lvl1pPr algn="r">
              <a:buNone/>
              <a:defRPr sz="1200" b="1" i="0">
                <a:solidFill>
                  <a:srgbClr val="FFFFD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7" name="Содержимое 36"/>
          <p:cNvSpPr>
            <a:spLocks noGrp="1"/>
          </p:cNvSpPr>
          <p:nvPr>
            <p:ph sz="quarter" idx="13"/>
          </p:nvPr>
        </p:nvSpPr>
        <p:spPr>
          <a:xfrm>
            <a:off x="142875" y="1071563"/>
            <a:ext cx="8858250" cy="564358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3955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7CC9B-CE86-4A88-8A8B-3BB4250A0800}" type="datetime1">
              <a:rPr lang="ru-RU"/>
              <a:pPr>
                <a:defRPr/>
              </a:pPr>
              <a:t>16.07.2015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D1E2C-EA23-47AE-AC97-544D7570DA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8735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54618-C193-4F58-AF75-8D1EB23294F7}" type="datetime1">
              <a:rPr lang="ru-RU"/>
              <a:pPr>
                <a:defRPr/>
              </a:pPr>
              <a:t>16.07.2015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7A5A0-10B9-4434-9A93-F74A6ADC32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5475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A8224-9AA3-4DC8-9DD3-B8F838265279}" type="datetime1">
              <a:rPr lang="ru-RU"/>
              <a:pPr>
                <a:defRPr/>
              </a:pPr>
              <a:t>16.07.2015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B820C-0E53-4265-A993-1C8862477A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192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4B049-4DCB-41E6-8FAC-C2EC778D468A}" type="datetime1">
              <a:rPr lang="ru-RU"/>
              <a:pPr>
                <a:defRPr/>
              </a:pPr>
              <a:t>16.07.2015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B2971-96A7-449D-B027-5D90BA0B5B6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3268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CB0F2-47BC-4B65-8CFB-E1E7250F735C}" type="datetime1">
              <a:rPr lang="ru-RU"/>
              <a:pPr>
                <a:defRPr/>
              </a:pPr>
              <a:t>16.07.2015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AA8BF-6B23-46C2-A0FB-CAE976FD04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944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987AC-92F7-447A-AE32-F2647AB5AC76}" type="datetime1">
              <a:rPr lang="ru-RU"/>
              <a:pPr>
                <a:defRPr/>
              </a:pPr>
              <a:t>16.07.2015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6CBE6-798E-4E5D-B257-AA857C0FCE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5859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95D40-A5BF-4AFB-921A-001DB07B3335}" type="datetime1">
              <a:rPr lang="ru-RU"/>
              <a:pPr>
                <a:defRPr/>
              </a:pPr>
              <a:t>16.07.2015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C178F-E131-47C5-BCFC-314310A4196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8567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99D39-D46C-4A23-99FF-7927BF716811}" type="datetime1">
              <a:rPr lang="ru-RU"/>
              <a:pPr>
                <a:defRPr/>
              </a:pPr>
              <a:t>16.07.2015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F2329-9C9E-44BD-8F2E-B184AA95BF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3243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274638"/>
            <a:ext cx="8075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1118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55B7DB-509A-4302-96DC-4E5D7100E400}" type="datetime1">
              <a:rPr lang="ru-RU"/>
              <a:pPr>
                <a:defRPr/>
              </a:pPr>
              <a:t>16.07.2015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10400" y="142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377D8B5-76C7-48EE-A993-059F6FC1D1E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9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95878"/>
            <a:ext cx="828092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Calibri" panose="020F0502020204030204" pitchFamily="34" charset="0"/>
              </a:rPr>
              <a:t>О</a:t>
            </a:r>
            <a:r>
              <a:rPr lang="ru-RU" sz="4000" b="1" dirty="0" smtClean="0">
                <a:latin typeface="Calibri" panose="020F0502020204030204" pitchFamily="34" charset="0"/>
              </a:rPr>
              <a:t>б </a:t>
            </a:r>
            <a:r>
              <a:rPr lang="ru-RU" sz="4000" b="1" dirty="0">
                <a:latin typeface="Calibri" panose="020F0502020204030204" pitchFamily="34" charset="0"/>
              </a:rPr>
              <a:t>итогах исполнения </a:t>
            </a:r>
            <a:r>
              <a:rPr lang="ru-RU" sz="4000" b="1" dirty="0" smtClean="0">
                <a:latin typeface="Calibri" panose="020F0502020204030204" pitchFamily="34" charset="0"/>
              </a:rPr>
              <a:t> консолидированного бюджета Республики Татарстан </a:t>
            </a:r>
            <a:r>
              <a:rPr lang="ru-RU" sz="4000" b="1" dirty="0">
                <a:latin typeface="Calibri" panose="020F0502020204030204" pitchFamily="34" charset="0"/>
              </a:rPr>
              <a:t>за </a:t>
            </a:r>
            <a:r>
              <a:rPr lang="ru-RU" sz="4000" b="1" dirty="0" smtClean="0">
                <a:latin typeface="Calibri" panose="020F0502020204030204" pitchFamily="34" charset="0"/>
              </a:rPr>
              <a:t/>
            </a:r>
            <a:br>
              <a:rPr lang="ru-RU" sz="4000" b="1" dirty="0" smtClean="0">
                <a:latin typeface="Calibri" panose="020F0502020204030204" pitchFamily="34" charset="0"/>
              </a:rPr>
            </a:br>
            <a:r>
              <a:rPr lang="ru-RU" sz="4000" b="1" dirty="0" smtClean="0">
                <a:latin typeface="Calibri" panose="020F0502020204030204" pitchFamily="34" charset="0"/>
              </a:rPr>
              <a:t>1 полугодие 201</a:t>
            </a:r>
            <a:r>
              <a:rPr lang="en-US" sz="4000" b="1" dirty="0" smtClean="0">
                <a:latin typeface="Calibri" panose="020F0502020204030204" pitchFamily="34" charset="0"/>
              </a:rPr>
              <a:t>5</a:t>
            </a:r>
            <a:r>
              <a:rPr lang="ru-RU" sz="4000" b="1" dirty="0" smtClean="0">
                <a:latin typeface="Calibri" panose="020F0502020204030204" pitchFamily="34" charset="0"/>
              </a:rPr>
              <a:t> года и </a:t>
            </a:r>
            <a:br>
              <a:rPr lang="ru-RU" sz="4000" b="1" dirty="0" smtClean="0">
                <a:latin typeface="Calibri" panose="020F0502020204030204" pitchFamily="34" charset="0"/>
              </a:rPr>
            </a:br>
            <a:r>
              <a:rPr lang="ru-RU" sz="4000" b="1" dirty="0" smtClean="0">
                <a:latin typeface="Calibri" panose="020F0502020204030204" pitchFamily="34" charset="0"/>
              </a:rPr>
              <a:t>задачах </a:t>
            </a:r>
            <a:r>
              <a:rPr lang="ru-RU" sz="4000" b="1" dirty="0">
                <a:latin typeface="Calibri" panose="020F0502020204030204" pitchFamily="34" charset="0"/>
              </a:rPr>
              <a:t>на </a:t>
            </a:r>
            <a:r>
              <a:rPr lang="ru-RU" sz="4000" b="1" dirty="0" smtClean="0">
                <a:latin typeface="Calibri" panose="020F0502020204030204" pitchFamily="34" charset="0"/>
              </a:rPr>
              <a:t>201</a:t>
            </a:r>
            <a:r>
              <a:rPr lang="en-US" sz="4000" b="1" dirty="0" smtClean="0">
                <a:latin typeface="Calibri" panose="020F0502020204030204" pitchFamily="34" charset="0"/>
              </a:rPr>
              <a:t>5</a:t>
            </a:r>
            <a:r>
              <a:rPr lang="ru-RU" sz="4000" b="1" dirty="0" smtClean="0">
                <a:latin typeface="Calibri" panose="020F0502020204030204" pitchFamily="34" charset="0"/>
              </a:rPr>
              <a:t> год</a:t>
            </a:r>
            <a:endParaRPr lang="ru-RU" sz="4000" b="1" dirty="0">
              <a:latin typeface="Calibri" panose="020F0502020204030204" pitchFamily="34" charset="0"/>
            </a:endParaRPr>
          </a:p>
        </p:txBody>
      </p:sp>
      <p:sp>
        <p:nvSpPr>
          <p:cNvPr id="10" name="Подзаголовок 10"/>
          <p:cNvSpPr txBox="1">
            <a:spLocks/>
          </p:cNvSpPr>
          <p:nvPr/>
        </p:nvSpPr>
        <p:spPr>
          <a:xfrm>
            <a:off x="611560" y="4869160"/>
            <a:ext cx="8496943" cy="838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None/>
            </a:pPr>
            <a:r>
              <a:rPr lang="ru-RU" altLang="ru-RU" sz="2000" b="1" dirty="0" smtClean="0">
                <a:latin typeface="Tahoma" panose="020B0604030504040204" pitchFamily="34" charset="0"/>
                <a:cs typeface="Arial" panose="020B0604020202020204" pitchFamily="34" charset="0"/>
              </a:rPr>
              <a:t>Р.Р. </a:t>
            </a:r>
            <a:r>
              <a:rPr lang="ru-RU" altLang="ru-RU" sz="2000" b="1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Гайзатуллин</a:t>
            </a:r>
            <a:r>
              <a:rPr lang="ru-RU" altLang="ru-RU" sz="2000" b="1" dirty="0" smtClean="0">
                <a:latin typeface="Tahoma" panose="020B0604030504040204" pitchFamily="34" charset="0"/>
                <a:cs typeface="Arial" panose="020B0604020202020204" pitchFamily="34" charset="0"/>
              </a:rPr>
              <a:t>, министр финансов Республики Татарстан</a:t>
            </a:r>
          </a:p>
          <a:p>
            <a:pPr algn="ctr" eaLnBrk="1" hangingPunct="1"/>
            <a:endParaRPr lang="ru-RU" altLang="ru-RU" dirty="0" smtClean="0"/>
          </a:p>
        </p:txBody>
      </p:sp>
      <p:sp>
        <p:nvSpPr>
          <p:cNvPr id="11" name="Text Box 41"/>
          <p:cNvSpPr txBox="1">
            <a:spLocks noChangeArrowheads="1"/>
          </p:cNvSpPr>
          <p:nvPr/>
        </p:nvSpPr>
        <p:spPr bwMode="auto">
          <a:xfrm>
            <a:off x="2987824" y="6085398"/>
            <a:ext cx="4032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ru-RU" altLang="ru-RU" sz="2400" b="1" dirty="0"/>
              <a:t>Казань, </a:t>
            </a:r>
            <a:r>
              <a:rPr lang="ru-RU" altLang="ru-RU" sz="2400" b="1" dirty="0" smtClean="0"/>
              <a:t>16 июля </a:t>
            </a:r>
            <a:r>
              <a:rPr lang="ru-RU" altLang="ru-RU" sz="2400" b="1" dirty="0"/>
              <a:t>2015 г.</a:t>
            </a:r>
          </a:p>
        </p:txBody>
      </p:sp>
      <p:sp>
        <p:nvSpPr>
          <p:cNvPr id="12" name="Подзаголовок 10"/>
          <p:cNvSpPr txBox="1">
            <a:spLocks/>
          </p:cNvSpPr>
          <p:nvPr/>
        </p:nvSpPr>
        <p:spPr>
          <a:xfrm>
            <a:off x="611560" y="260648"/>
            <a:ext cx="8496944" cy="43204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None/>
            </a:pPr>
            <a:r>
              <a:rPr lang="ru-RU" altLang="ru-RU" sz="2000" b="1" dirty="0" smtClean="0">
                <a:latin typeface="Tahoma" panose="020B0604030504040204" pitchFamily="34" charset="0"/>
                <a:cs typeface="Arial" panose="020B0604020202020204" pitchFamily="34" charset="0"/>
              </a:rPr>
              <a:t>МИНИСТЕРСТВО ФИНАНСОВ РЕСПУБЛИКИ ТАТАРСТАН</a:t>
            </a:r>
          </a:p>
          <a:p>
            <a:pPr algn="ctr"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0226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999818934"/>
              </p:ext>
            </p:extLst>
          </p:nvPr>
        </p:nvGraphicFramePr>
        <p:xfrm>
          <a:off x="755576" y="1124744"/>
          <a:ext cx="838763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683568" y="1124744"/>
            <a:ext cx="1285864" cy="33909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i="1" dirty="0"/>
              <a:t>м</a:t>
            </a:r>
            <a:r>
              <a:rPr lang="ru-RU" sz="2000" i="1" dirty="0" smtClean="0"/>
              <a:t>лрд. руб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8" name="Текст 1"/>
          <p:cNvSpPr>
            <a:spLocks noGrp="1"/>
          </p:cNvSpPr>
          <p:nvPr>
            <p:ph type="body" sz="quarter" idx="10"/>
          </p:nvPr>
        </p:nvSpPr>
        <p:spPr>
          <a:xfrm>
            <a:off x="683568" y="46038"/>
            <a:ext cx="8136904" cy="912734"/>
          </a:xfrm>
        </p:spPr>
        <p:txBody>
          <a:bodyPr/>
          <a:lstStyle/>
          <a:p>
            <a:pPr marL="0" indent="0"/>
            <a:r>
              <a:rPr lang="ru-RU" sz="2800" dirty="0"/>
              <a:t>Переплата в бюджет </a:t>
            </a:r>
            <a:r>
              <a:rPr lang="ru-RU" sz="2800" dirty="0" smtClean="0"/>
              <a:t>Республики Татарстан </a:t>
            </a:r>
            <a:br>
              <a:rPr lang="ru-RU" sz="2800" dirty="0" smtClean="0"/>
            </a:br>
            <a:r>
              <a:rPr lang="ru-RU" sz="2800" dirty="0" smtClean="0"/>
              <a:t>по </a:t>
            </a:r>
            <a:r>
              <a:rPr lang="ru-RU" sz="2800" dirty="0"/>
              <a:t>налогу на прибыль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9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10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137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482709310"/>
              </p:ext>
            </p:extLst>
          </p:nvPr>
        </p:nvGraphicFramePr>
        <p:xfrm>
          <a:off x="391549" y="1124744"/>
          <a:ext cx="8792950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Текст 1"/>
          <p:cNvSpPr>
            <a:spLocks noGrp="1"/>
          </p:cNvSpPr>
          <p:nvPr>
            <p:ph type="body" sz="quarter" idx="10"/>
          </p:nvPr>
        </p:nvSpPr>
        <p:spPr>
          <a:xfrm>
            <a:off x="683568" y="47963"/>
            <a:ext cx="8064896" cy="928694"/>
          </a:xfrm>
        </p:spPr>
        <p:txBody>
          <a:bodyPr/>
          <a:lstStyle/>
          <a:p>
            <a:pPr marL="0" indent="0"/>
            <a:r>
              <a:rPr lang="ru-RU" sz="2800" dirty="0" smtClean="0">
                <a:solidFill>
                  <a:schemeClr val="tx1"/>
                </a:solidFill>
              </a:rPr>
              <a:t>Поступление НДФЛ в консолидированный бюджет Республики Татарстан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2843808" y="1916832"/>
            <a:ext cx="1111693" cy="6399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12,8%</a:t>
            </a:r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4860032" y="1637236"/>
            <a:ext cx="967677" cy="6218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9,2%</a:t>
            </a:r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6588224" y="1412776"/>
            <a:ext cx="967677" cy="6218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5,2%</a:t>
            </a:r>
            <a:endParaRPr lang="ru-RU" dirty="0"/>
          </a:p>
        </p:txBody>
      </p:sp>
      <p:sp>
        <p:nvSpPr>
          <p:cNvPr id="12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11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54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8335"/>
            <a:ext cx="8141158" cy="504055"/>
          </a:xfrm>
        </p:spPr>
        <p:txBody>
          <a:bodyPr/>
          <a:lstStyle/>
          <a:p>
            <a:r>
              <a:rPr lang="ru-RU" sz="2800" b="1" dirty="0"/>
              <a:t>Темпы роста поступления </a:t>
            </a:r>
            <a:r>
              <a:rPr lang="ru-RU" sz="2800" b="1" dirty="0" smtClean="0"/>
              <a:t>НДФЛ</a:t>
            </a:r>
            <a:endParaRPr lang="ru-RU" sz="28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54892"/>
              </p:ext>
            </p:extLst>
          </p:nvPr>
        </p:nvGraphicFramePr>
        <p:xfrm>
          <a:off x="683568" y="692696"/>
          <a:ext cx="8280920" cy="540059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07157"/>
                <a:gridCol w="1923789"/>
                <a:gridCol w="1924987"/>
                <a:gridCol w="1924987"/>
              </a:tblGrid>
              <a:tr h="7401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 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% к </a:t>
                      </a:r>
                      <a:r>
                        <a:rPr lang="ru-RU" sz="2800" b="1" dirty="0" smtClean="0">
                          <a:effectLst/>
                        </a:rPr>
                        <a:t>предыдущему </a:t>
                      </a:r>
                      <a:r>
                        <a:rPr lang="ru-RU" sz="2800" b="1" dirty="0">
                          <a:effectLst/>
                        </a:rPr>
                        <a:t>году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47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</a:rPr>
                        <a:t>2013</a:t>
                      </a:r>
                      <a:endParaRPr lang="ru-RU" sz="2800" b="1" dirty="0">
                        <a:effectLst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</a:rPr>
                        <a:t>2014</a:t>
                      </a:r>
                      <a:r>
                        <a:rPr lang="ru-RU" sz="2800" b="1" dirty="0">
                          <a:effectLst/>
                        </a:rPr>
                        <a:t> 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</a:rPr>
                        <a:t>2015</a:t>
                      </a:r>
                      <a:endParaRPr lang="ru-RU" sz="2800" b="1" dirty="0">
                        <a:effectLst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04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январь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31140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1510" algn="l"/>
                        </a:tabLst>
                      </a:pPr>
                      <a:r>
                        <a:rPr lang="ru-RU" sz="2800" dirty="0" smtClean="0">
                          <a:effectLst/>
                        </a:rPr>
                        <a:t>115,6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6098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1665" algn="l"/>
                        </a:tabLst>
                      </a:pPr>
                      <a:r>
                        <a:rPr lang="ru-RU" sz="2800" dirty="0" smtClean="0">
                          <a:effectLst/>
                        </a:rPr>
                        <a:t>107,1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9146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100,7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4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февраль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31140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1510" algn="l"/>
                        </a:tabLst>
                      </a:pPr>
                      <a:r>
                        <a:rPr lang="ru-RU" sz="2800" dirty="0" smtClean="0">
                          <a:effectLst/>
                        </a:rPr>
                        <a:t>112,5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6098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1665" algn="l"/>
                        </a:tabLst>
                      </a:pPr>
                      <a:r>
                        <a:rPr lang="ru-RU" sz="2800" dirty="0" smtClean="0">
                          <a:effectLst/>
                        </a:rPr>
                        <a:t>109,7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9146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105,4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4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март 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31140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1510" algn="l"/>
                        </a:tabLst>
                      </a:pPr>
                      <a:r>
                        <a:rPr lang="ru-RU" sz="2800" dirty="0" smtClean="0">
                          <a:effectLst/>
                        </a:rPr>
                        <a:t>109,9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6098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1665" algn="l"/>
                        </a:tabLst>
                      </a:pPr>
                      <a:r>
                        <a:rPr lang="ru-RU" sz="2800" dirty="0" smtClean="0">
                          <a:effectLst/>
                        </a:rPr>
                        <a:t>119,4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9146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103,6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4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апрель 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31140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1510" algn="l"/>
                        </a:tabLst>
                      </a:pPr>
                      <a:r>
                        <a:rPr lang="ru-RU" sz="2800" dirty="0" smtClean="0">
                          <a:effectLst/>
                        </a:rPr>
                        <a:t>116,5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6098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1665" algn="l"/>
                        </a:tabLst>
                      </a:pPr>
                      <a:r>
                        <a:rPr lang="ru-RU" sz="2800" dirty="0" smtClean="0">
                          <a:effectLst/>
                        </a:rPr>
                        <a:t>106,5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9146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106,6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4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май           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31140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1510" algn="l"/>
                        </a:tabLst>
                      </a:pPr>
                      <a:r>
                        <a:rPr lang="ru-RU" sz="2800" dirty="0" smtClean="0">
                          <a:effectLst/>
                        </a:rPr>
                        <a:t>112,1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6098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1665" algn="l"/>
                        </a:tabLst>
                      </a:pPr>
                      <a:r>
                        <a:rPr lang="en-US" sz="2800" dirty="0" smtClean="0">
                          <a:effectLst/>
                        </a:rPr>
                        <a:t>102</a:t>
                      </a:r>
                      <a:r>
                        <a:rPr lang="ru-RU" sz="2800" dirty="0" smtClean="0">
                          <a:effectLst/>
                        </a:rPr>
                        <a:t>,7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9146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109,0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июнь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31140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1510" algn="l"/>
                        </a:tabLst>
                      </a:pPr>
                      <a:r>
                        <a:rPr lang="ru-RU" sz="2800" dirty="0" smtClean="0">
                          <a:effectLst/>
                        </a:rPr>
                        <a:t>110,7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6098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1665" algn="l"/>
                        </a:tabLst>
                      </a:pPr>
                      <a:r>
                        <a:rPr lang="ru-RU" sz="2800" dirty="0" smtClean="0">
                          <a:effectLst/>
                        </a:rPr>
                        <a:t>110,1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9146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104,9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6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effectLst/>
                        </a:rPr>
                        <a:t>Итого </a:t>
                      </a:r>
                      <a:r>
                        <a:rPr lang="ru-RU" sz="2800" b="1" dirty="0">
                          <a:solidFill>
                            <a:schemeClr val="tx2"/>
                          </a:solidFill>
                          <a:effectLst/>
                        </a:rPr>
                        <a:t>6 </a:t>
                      </a:r>
                      <a:r>
                        <a:rPr lang="ru-RU" sz="2800" b="1" dirty="0" smtClean="0">
                          <a:solidFill>
                            <a:schemeClr val="tx2"/>
                          </a:solidFill>
                          <a:effectLst/>
                        </a:rPr>
                        <a:t>мес.</a:t>
                      </a:r>
                      <a:endParaRPr lang="ru-RU" sz="28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31140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1510" algn="l"/>
                        </a:tabLst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effectLst/>
                        </a:rPr>
                        <a:t>112,8</a:t>
                      </a:r>
                      <a:endParaRPr lang="ru-RU" sz="28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6098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1665" algn="l"/>
                        </a:tabLst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effectLst/>
                        </a:rPr>
                        <a:t>109,2</a:t>
                      </a:r>
                      <a:endParaRPr lang="ru-RU" sz="28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9146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effectLst/>
                        </a:rPr>
                        <a:t>105,2</a:t>
                      </a:r>
                      <a:endParaRPr lang="ru-RU" sz="28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42" name="Picture 2" descr="http://www.analizsaita.ru/wp-content/uploads/2014/03/down-e142797810296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270433"/>
            <a:ext cx="414046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www.analizsaita.ru/wp-content/uploads/2014/03/down-e142797810296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741333"/>
            <a:ext cx="414046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www.analizsaita.ru/wp-content/uploads/2014/03/down-e142797810296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320" y="3854609"/>
            <a:ext cx="414046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www.analizsaita.ru/wp-content/uploads/2014/03/down-e142797810296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430673"/>
            <a:ext cx="414046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www.analizsaita.ru/wp-content/uploads/2014/03/down-e142797810296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967885"/>
            <a:ext cx="414046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www.analizsaita.ru/wp-content/uploads/2014/03/down-e142797810296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543949"/>
            <a:ext cx="414046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www.analizsaita.ru/wp-content/uploads/2014/03/down-e142797810296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290" y="2270433"/>
            <a:ext cx="414046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www.analizsaita.ru/wp-content/uploads/2014/03/down-e142797810296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290" y="2762353"/>
            <a:ext cx="414046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www.analizsaita.ru/wp-content/uploads/2014/03/down-e142797810296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290" y="3356992"/>
            <a:ext cx="414046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www.analizsaita.ru/wp-content/uploads/2014/03/down-e142797810296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136" y="4974324"/>
            <a:ext cx="414046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иконка stock index up, arrow up, стрелка вверх, стрелка, arrow,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271" y="3317396"/>
            <a:ext cx="459468" cy="479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иконка stock index up, arrow up, стрелка вверх, стрелка, arrow,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111" y="3837349"/>
            <a:ext cx="459468" cy="479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иконка stock index up, arrow up, стрелка вверх, стрелка, arrow,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110" y="4379162"/>
            <a:ext cx="459468" cy="479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http://www.analizsaita.ru/wp-content/uploads/2014/03/down-e142797810296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135" y="5550388"/>
            <a:ext cx="414046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12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33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297965" y="116632"/>
            <a:ext cx="8858312" cy="1152128"/>
          </a:xfrm>
        </p:spPr>
        <p:txBody>
          <a:bodyPr>
            <a:normAutofit lnSpcReduction="10000"/>
          </a:bodyPr>
          <a:lstStyle/>
          <a:p>
            <a:pPr marL="88900" indent="12700"/>
            <a:r>
              <a:rPr lang="ru-RU" dirty="0">
                <a:solidFill>
                  <a:schemeClr val="tx1"/>
                </a:solidFill>
              </a:rPr>
              <a:t>Муниципалитеты, в которых темп поступления НДФЛ в консолидированный </a:t>
            </a:r>
            <a:r>
              <a:rPr lang="ru-RU" dirty="0" smtClean="0">
                <a:solidFill>
                  <a:schemeClr val="tx1"/>
                </a:solidFill>
              </a:rPr>
              <a:t>бюджет Республики </a:t>
            </a:r>
            <a:r>
              <a:rPr lang="ru-RU" dirty="0">
                <a:solidFill>
                  <a:schemeClr val="tx1"/>
                </a:solidFill>
              </a:rPr>
              <a:t>Татарстан </a:t>
            </a:r>
            <a:r>
              <a:rPr lang="ru-RU" dirty="0" smtClean="0">
                <a:solidFill>
                  <a:schemeClr val="tx1"/>
                </a:solidFill>
              </a:rPr>
              <a:t>за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1 полугодие 2015 года ниже планового темпа на 2015 год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281958"/>
              </p:ext>
            </p:extLst>
          </p:nvPr>
        </p:nvGraphicFramePr>
        <p:xfrm>
          <a:off x="683568" y="1356170"/>
          <a:ext cx="8352929" cy="479898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983644"/>
                <a:gridCol w="2245051"/>
                <a:gridCol w="2085510"/>
                <a:gridCol w="2038724"/>
              </a:tblGrid>
              <a:tr h="58279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 smtClean="0">
                          <a:effectLst/>
                        </a:rPr>
                        <a:t>Муниципалитет</a:t>
                      </a:r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2" marR="6002" marT="60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Поступление за </a:t>
                      </a:r>
                      <a:r>
                        <a:rPr lang="ru-RU" sz="2000" u="none" strike="noStrike" dirty="0" smtClean="0">
                          <a:effectLst/>
                        </a:rPr>
                        <a:t/>
                      </a:r>
                      <a:br>
                        <a:rPr lang="ru-RU" sz="2000" u="none" strike="noStrike" dirty="0" smtClean="0">
                          <a:effectLst/>
                        </a:rPr>
                      </a:br>
                      <a:r>
                        <a:rPr lang="ru-RU" sz="2000" u="none" strike="noStrike" dirty="0" smtClean="0">
                          <a:effectLst/>
                        </a:rPr>
                        <a:t>1 полугодие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2" marR="6002" marT="60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Темп плана 2015г. к факту 2014г., %</a:t>
                      </a:r>
                    </a:p>
                  </a:txBody>
                  <a:tcPr marL="6002" marR="6002" marT="60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Рост недоимки по НДФЛ на 01.07.2015г. с началом года, тыс. рублей</a:t>
                      </a:r>
                    </a:p>
                  </a:txBody>
                  <a:tcPr marL="6002" marR="6002" marT="60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8656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Темп 2015г. </a:t>
                      </a:r>
                      <a:r>
                        <a:rPr lang="ru-RU" sz="2000" u="none" strike="noStrike" dirty="0" smtClean="0">
                          <a:effectLst/>
                        </a:rPr>
                        <a:t/>
                      </a:r>
                      <a:br>
                        <a:rPr lang="ru-RU" sz="2000" u="none" strike="noStrike" dirty="0" smtClean="0">
                          <a:effectLst/>
                        </a:rPr>
                      </a:br>
                      <a:r>
                        <a:rPr lang="ru-RU" sz="2000" u="none" strike="noStrike" dirty="0" smtClean="0">
                          <a:effectLst/>
                        </a:rPr>
                        <a:t>к </a:t>
                      </a:r>
                      <a:r>
                        <a:rPr lang="ru-RU" sz="2000" u="none" strike="noStrike" dirty="0">
                          <a:effectLst/>
                        </a:rPr>
                        <a:t>2014г, 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2" marR="6002" marT="60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13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 err="1">
                          <a:effectLst/>
                        </a:rPr>
                        <a:t>Агрызский</a:t>
                      </a:r>
                      <a:r>
                        <a:rPr lang="ru-RU" sz="1900" u="none" strike="noStrike" dirty="0">
                          <a:effectLst/>
                        </a:rPr>
                        <a:t>   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60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</a:rPr>
                        <a:t>102,8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60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</a:rPr>
                        <a:t>106,7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60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</a:rPr>
                        <a:t>Алексеевский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60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</a:rPr>
                        <a:t>112,0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60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>
                          <a:effectLst/>
                        </a:rPr>
                        <a:t>113,9</a:t>
                      </a:r>
                      <a:endParaRPr lang="ru-RU" sz="1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60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 err="1">
                          <a:effectLst/>
                        </a:rPr>
                        <a:t>Бугульминский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60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</a:rPr>
                        <a:t>107,8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60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>
                          <a:effectLst/>
                        </a:rPr>
                        <a:t>108,6</a:t>
                      </a:r>
                      <a:endParaRPr lang="ru-RU" sz="1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60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ru-RU" sz="1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r>
                        <a:rPr lang="en-US" sz="1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</a:rPr>
                        <a:t>Высокогорский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60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</a:rPr>
                        <a:t>92,4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60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>
                          <a:effectLst/>
                        </a:rPr>
                        <a:t>105,4</a:t>
                      </a:r>
                      <a:endParaRPr lang="ru-RU" sz="1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60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 err="1" smtClean="0">
                          <a:effectLst/>
                        </a:rPr>
                        <a:t>Р.Слободский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60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</a:rPr>
                        <a:t>102,5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60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</a:rPr>
                        <a:t>106,2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60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 err="1">
                          <a:effectLst/>
                        </a:rPr>
                        <a:t>Сармановский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60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</a:rPr>
                        <a:t>105,8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60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</a:rPr>
                        <a:t>109,8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60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</a:rPr>
                        <a:t>Спасский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60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</a:rPr>
                        <a:t>97,6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60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</a:rPr>
                        <a:t>98,3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60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675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 err="1">
                          <a:effectLst/>
                        </a:rPr>
                        <a:t>Тетюшский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60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>
                          <a:effectLst/>
                        </a:rPr>
                        <a:t>101,1</a:t>
                      </a:r>
                      <a:endParaRPr lang="ru-RU" sz="1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60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</a:rPr>
                        <a:t>111,4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60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1 887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 err="1">
                          <a:effectLst/>
                        </a:rPr>
                        <a:t>Тукаевский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60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>
                          <a:effectLst/>
                        </a:rPr>
                        <a:t>101,0</a:t>
                      </a:r>
                      <a:endParaRPr lang="ru-RU" sz="1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60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</a:rPr>
                        <a:t>111,1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60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 err="1">
                          <a:effectLst/>
                        </a:rPr>
                        <a:t>г.Наб.Челны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60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</a:rPr>
                        <a:t>93,2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60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</a:rPr>
                        <a:t>103,0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60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 err="1">
                          <a:effectLst/>
                        </a:rPr>
                        <a:t>г.Казань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60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</a:rPr>
                        <a:t>105,3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60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</a:rPr>
                        <a:t>113,3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60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41 953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13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271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543806" y="46038"/>
            <a:ext cx="8280920" cy="928694"/>
          </a:xfrm>
        </p:spPr>
        <p:txBody>
          <a:bodyPr/>
          <a:lstStyle/>
          <a:p>
            <a:pPr marL="0" indent="0"/>
            <a:r>
              <a:rPr lang="ru-RU" sz="2800" dirty="0">
                <a:solidFill>
                  <a:schemeClr val="tx1"/>
                </a:solidFill>
              </a:rPr>
              <a:t>Поступление собственных доходов в местные бюджеты Республики </a:t>
            </a:r>
            <a:r>
              <a:rPr lang="ru-RU" sz="2800" dirty="0" smtClean="0">
                <a:solidFill>
                  <a:schemeClr val="tx1"/>
                </a:solidFill>
              </a:rPr>
              <a:t>Татарстан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83454420"/>
              </p:ext>
            </p:extLst>
          </p:nvPr>
        </p:nvGraphicFramePr>
        <p:xfrm>
          <a:off x="683568" y="1268760"/>
          <a:ext cx="835292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2495900" y="4208255"/>
            <a:ext cx="794451" cy="64807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51% </a:t>
            </a: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к плану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4628561" y="4537400"/>
            <a:ext cx="794451" cy="64807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49% </a:t>
            </a: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к плану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14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608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8136904" cy="93610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+mn-lt"/>
              </a:rPr>
              <a:t>Муниципалитеты</a:t>
            </a:r>
            <a:r>
              <a:rPr lang="ru-RU" sz="2400" b="1" dirty="0">
                <a:latin typeface="+mn-lt"/>
              </a:rPr>
              <a:t>, у которых выполнение годового плана по налоговым и неналоговым доходам </a:t>
            </a:r>
            <a:r>
              <a:rPr lang="ru-RU" sz="2400" b="1" dirty="0" smtClean="0">
                <a:latin typeface="+mn-lt"/>
              </a:rPr>
              <a:t/>
            </a:r>
            <a:br>
              <a:rPr lang="ru-RU" sz="2400" b="1" dirty="0" smtClean="0">
                <a:latin typeface="+mn-lt"/>
              </a:rPr>
            </a:br>
            <a:r>
              <a:rPr lang="ru-RU" sz="2400" b="1" dirty="0" smtClean="0">
                <a:latin typeface="+mn-lt"/>
              </a:rPr>
              <a:t>в </a:t>
            </a:r>
            <a:r>
              <a:rPr lang="ru-RU" sz="2400" b="1" dirty="0">
                <a:latin typeface="+mn-lt"/>
              </a:rPr>
              <a:t>1 полугодии 2015 года ниже полугодовой нормы (50</a:t>
            </a:r>
            <a:r>
              <a:rPr lang="ru-RU" sz="2400" b="1" dirty="0" smtClean="0">
                <a:latin typeface="+mn-lt"/>
              </a:rPr>
              <a:t>%)</a:t>
            </a:r>
            <a:endParaRPr lang="ru-RU" sz="2400" b="1" dirty="0"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499798"/>
              </p:ext>
            </p:extLst>
          </p:nvPr>
        </p:nvGraphicFramePr>
        <p:xfrm>
          <a:off x="690854" y="1196752"/>
          <a:ext cx="8280920" cy="4920423"/>
        </p:xfrm>
        <a:graphic>
          <a:graphicData uri="http://schemas.openxmlformats.org/drawingml/2006/table">
            <a:tbl>
              <a:tblPr/>
              <a:tblGrid>
                <a:gridCol w="3062740"/>
                <a:gridCol w="2366663"/>
                <a:gridCol w="2070073"/>
                <a:gridCol w="781444"/>
              </a:tblGrid>
              <a:tr h="34080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Муниципалитет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Итого налоговые и неналоговые доходы                                                                                   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58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План, </a:t>
                      </a:r>
                      <a:b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тыс.руб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Исполнено,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тыс. руб.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2106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АГРЫЗСКИЙ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290 722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138 330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АКТАНЫШСКИЙ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295 334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142 409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АЛЬМЕТЬЕВСКИЙ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1 935 604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957 355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АПАСТОВСКИЙ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180 864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81 866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АРСКИЙ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375 022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182 077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АТНИНСКИЙ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96 316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46 406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БУГУЛЬМИНСКИЙ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1 028 228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492 137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ЕЛАБУЖСКИЙ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810 448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399 324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ЗАИНСКИЙ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510 386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251 435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КАМ-УСТЬИНСКИЙ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155 598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71 650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КУКМОРСКИЙ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369 630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177 066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САРМАНОВСКИЙ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323 313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158 023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СПАССКИЙ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142 383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68 046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ТЕТЮШСКИЙ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194 079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85 714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ЮТАЗИНСКИЙ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188 722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92 923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г.НАБ.ЧЕЛНЫ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3 922 715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1 814 783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15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155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683568" y="116632"/>
            <a:ext cx="8317588" cy="936523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Поступление земельного налога в консолидированный бюджет Республики Татарстан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42547553"/>
              </p:ext>
            </p:extLst>
          </p:nvPr>
        </p:nvGraphicFramePr>
        <p:xfrm>
          <a:off x="544483" y="1123749"/>
          <a:ext cx="8572530" cy="5326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686821" y="1196752"/>
            <a:ext cx="1285864" cy="33909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i="1" dirty="0" smtClean="0"/>
              <a:t>млрд. руб.</a:t>
            </a:r>
            <a:endParaRPr lang="ru-RU" sz="2000" b="1" i="1" dirty="0"/>
          </a:p>
        </p:txBody>
      </p:sp>
      <p:sp>
        <p:nvSpPr>
          <p:cNvPr id="7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16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478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683568" y="132760"/>
            <a:ext cx="8064896" cy="1128759"/>
          </a:xfrm>
        </p:spPr>
        <p:txBody>
          <a:bodyPr/>
          <a:lstStyle/>
          <a:p>
            <a:pPr marL="0" indent="0"/>
            <a:r>
              <a:rPr lang="ru-RU" dirty="0" smtClean="0">
                <a:solidFill>
                  <a:schemeClr val="tx1"/>
                </a:solidFill>
                <a:latin typeface="+mn-lt"/>
              </a:rPr>
              <a:t>Регионы с исполнением плана 40 % и ниже за 1 полугодие 2015 года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12360" y="1284468"/>
            <a:ext cx="1252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err="1">
                <a:latin typeface="+mn-lt"/>
              </a:rPr>
              <a:t>т</a:t>
            </a:r>
            <a:r>
              <a:rPr lang="ru-RU" b="1" i="1" dirty="0" err="1" smtClean="0">
                <a:latin typeface="+mn-lt"/>
              </a:rPr>
              <a:t>ыс.руб</a:t>
            </a:r>
            <a:r>
              <a:rPr lang="ru-RU" b="1" i="1" dirty="0" smtClean="0">
                <a:latin typeface="+mn-lt"/>
              </a:rPr>
              <a:t>.</a:t>
            </a:r>
            <a:endParaRPr lang="ru-RU" b="1" i="1" dirty="0">
              <a:latin typeface="+mn-lt"/>
            </a:endParaRPr>
          </a:p>
        </p:txBody>
      </p:sp>
      <p:sp>
        <p:nvSpPr>
          <p:cNvPr id="10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17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589107"/>
              </p:ext>
            </p:extLst>
          </p:nvPr>
        </p:nvGraphicFramePr>
        <p:xfrm>
          <a:off x="732178" y="1653800"/>
          <a:ext cx="8232310" cy="3736338"/>
        </p:xfrm>
        <a:graphic>
          <a:graphicData uri="http://schemas.openxmlformats.org/drawingml/2006/table">
            <a:tbl>
              <a:tblPr/>
              <a:tblGrid>
                <a:gridCol w="3539369"/>
                <a:gridCol w="1740613"/>
                <a:gridCol w="1944216"/>
                <a:gridCol w="1008112"/>
              </a:tblGrid>
              <a:tr h="11226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>Муниципалитет</a:t>
                      </a:r>
                      <a:endParaRPr lang="ru-RU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>План на 2015 год</a:t>
                      </a:r>
                      <a:endParaRPr lang="ru-RU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>Факт</a:t>
                      </a:r>
                      <a:r>
                        <a:rPr lang="ru-RU" sz="2400" b="0" i="0" u="none" strike="noStrike" baseline="0" dirty="0" smtClean="0">
                          <a:effectLst/>
                          <a:latin typeface="+mn-lt"/>
                        </a:rPr>
                        <a:t> за </a:t>
                      </a:r>
                      <a:br>
                        <a:rPr lang="ru-RU" sz="2400" b="0" i="0" u="none" strike="noStrike" baseline="0" dirty="0" smtClean="0">
                          <a:effectLst/>
                          <a:latin typeface="+mn-lt"/>
                        </a:rPr>
                      </a:br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>1 полугодие </a:t>
                      </a:r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% </a:t>
                      </a:r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>исп.</a:t>
                      </a:r>
                      <a:r>
                        <a:rPr lang="ru-RU" sz="24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br>
                        <a:rPr lang="ru-RU" sz="2400" b="0" i="0" u="none" strike="noStrike" baseline="0" dirty="0" smtClean="0">
                          <a:effectLst/>
                          <a:latin typeface="+mn-lt"/>
                        </a:rPr>
                      </a:br>
                      <a:r>
                        <a:rPr lang="ru-RU" sz="2400" b="0" i="0" u="none" strike="noStrike" baseline="0" dirty="0" smtClean="0">
                          <a:effectLst/>
                          <a:latin typeface="+mn-lt"/>
                        </a:rPr>
                        <a:t>плана</a:t>
                      </a:r>
                      <a:endParaRPr lang="ru-RU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304540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 АКСУБАЕВСКИЙ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12 723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4 663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89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 АКТАНЫШСКИЙ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12 359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3 514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89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 АТНИНСКИЙ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4 605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1 691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89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 БАЛТАСИНСКИЙ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10 806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3 133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89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 КАМ-УСТЬИНСКИЙ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14 160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5 656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89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 ТЕТЮШСКИЙ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19 483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7 349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89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 ЧЕРЕМШАНСКИЙ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11 749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4 518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61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683568" y="188640"/>
            <a:ext cx="8064896" cy="1128759"/>
          </a:xfrm>
        </p:spPr>
        <p:txBody>
          <a:bodyPr/>
          <a:lstStyle/>
          <a:p>
            <a:pPr marL="0" indent="0"/>
            <a:r>
              <a:rPr lang="ru-RU" sz="2200" dirty="0" smtClean="0">
                <a:solidFill>
                  <a:schemeClr val="tx1"/>
                </a:solidFill>
                <a:latin typeface="+mn-lt"/>
              </a:rPr>
              <a:t>Регионы с исполнением плана 40 %</a:t>
            </a: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+mn-lt"/>
              </a:rPr>
              <a:t>и ниже, в которых наблюдается снижение поступлений земельного налога по сравнению с прошлым годом</a:t>
            </a:r>
            <a:endParaRPr lang="ru-RU" sz="22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836936"/>
              </p:ext>
            </p:extLst>
          </p:nvPr>
        </p:nvGraphicFramePr>
        <p:xfrm>
          <a:off x="683568" y="1666419"/>
          <a:ext cx="8280920" cy="3922821"/>
        </p:xfrm>
        <a:graphic>
          <a:graphicData uri="http://schemas.openxmlformats.org/drawingml/2006/table">
            <a:tbl>
              <a:tblPr/>
              <a:tblGrid>
                <a:gridCol w="2885790"/>
                <a:gridCol w="1254670"/>
                <a:gridCol w="1179071"/>
                <a:gridCol w="1311937"/>
                <a:gridCol w="1649452"/>
              </a:tblGrid>
              <a:tr h="102634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2400" b="1" i="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2400" b="1" i="0" u="none" strike="noStrike" dirty="0" smtClean="0">
                          <a:effectLst/>
                          <a:latin typeface="+mn-lt"/>
                        </a:rPr>
                        <a:t>Регионы</a:t>
                      </a:r>
                      <a:endParaRPr lang="ru-RU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2400" b="1" i="0" u="none" strike="noStrike" dirty="0">
                          <a:effectLst/>
                          <a:latin typeface="+mn-lt"/>
                        </a:rPr>
                        <a:t>Поступление за </a:t>
                      </a:r>
                      <a:r>
                        <a:rPr lang="ru-RU" sz="2400" b="1" i="0" u="none" strike="noStrike" dirty="0" smtClean="0">
                          <a:effectLst/>
                          <a:latin typeface="+mn-lt"/>
                        </a:rPr>
                        <a:t>1 полугодие</a:t>
                      </a:r>
                      <a:endParaRPr lang="ru-RU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2400" b="1" i="0" u="none" strike="noStrike" dirty="0">
                          <a:effectLst/>
                          <a:latin typeface="+mn-lt"/>
                        </a:rPr>
                        <a:t>Темп роста </a:t>
                      </a:r>
                      <a:r>
                        <a:rPr lang="ru-RU" sz="2400" b="1" i="0" u="none" strike="noStrike" dirty="0" smtClean="0">
                          <a:effectLst/>
                          <a:latin typeface="+mn-lt"/>
                        </a:rPr>
                        <a:t>2015г</a:t>
                      </a:r>
                      <a:r>
                        <a:rPr lang="ru-RU" sz="2400" b="1" i="0" u="none" strike="noStrike" dirty="0">
                          <a:effectLst/>
                          <a:latin typeface="+mn-lt"/>
                        </a:rPr>
                        <a:t>. </a:t>
                      </a:r>
                      <a:endParaRPr lang="ru-RU" sz="2400" b="1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ru-RU" sz="2400" b="1" i="0" u="none" strike="noStrike" dirty="0" smtClean="0">
                          <a:effectLst/>
                          <a:latin typeface="+mn-lt"/>
                        </a:rPr>
                        <a:t>к 2014г.</a:t>
                      </a:r>
                      <a:endParaRPr lang="ru-RU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2400" b="1" i="0" u="none" strike="noStrike" dirty="0" smtClean="0">
                          <a:effectLst/>
                          <a:latin typeface="+mn-lt"/>
                        </a:rPr>
                        <a:t>% исп. плана</a:t>
                      </a:r>
                      <a:endParaRPr lang="ru-RU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634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 i="0" u="none" strike="noStrike" dirty="0" smtClean="0">
                          <a:effectLst/>
                          <a:latin typeface="+mn-lt"/>
                        </a:rPr>
                        <a:t>2014</a:t>
                      </a:r>
                      <a:endParaRPr lang="ru-RU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 i="0" u="none" strike="noStrike" dirty="0" smtClean="0">
                          <a:effectLst/>
                          <a:latin typeface="+mn-lt"/>
                        </a:rPr>
                        <a:t>2015</a:t>
                      </a:r>
                      <a:endParaRPr lang="ru-RU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 БАЛТАСИНСКИЙ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3 788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3 133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82,7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 КАМ-УСТЬИНСКИЙ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6 057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5 656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93,4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 ТЕТЮШСКИЙ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7 940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7 349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92,6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812360" y="1284468"/>
            <a:ext cx="1252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err="1">
                <a:latin typeface="+mn-lt"/>
              </a:rPr>
              <a:t>т</a:t>
            </a:r>
            <a:r>
              <a:rPr lang="ru-RU" b="1" i="1" dirty="0" err="1" smtClean="0">
                <a:latin typeface="+mn-lt"/>
              </a:rPr>
              <a:t>ыс.руб</a:t>
            </a:r>
            <a:r>
              <a:rPr lang="ru-RU" b="1" i="1" dirty="0" smtClean="0">
                <a:latin typeface="+mn-lt"/>
              </a:rPr>
              <a:t>.</a:t>
            </a:r>
            <a:endParaRPr lang="ru-RU" b="1" i="1" dirty="0">
              <a:latin typeface="+mn-lt"/>
            </a:endParaRPr>
          </a:p>
        </p:txBody>
      </p:sp>
      <p:sp>
        <p:nvSpPr>
          <p:cNvPr id="10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18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042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03200"/>
            <a:ext cx="8064896" cy="360040"/>
          </a:xfrm>
        </p:spPr>
        <p:txBody>
          <a:bodyPr>
            <a:noAutofit/>
          </a:bodyPr>
          <a:lstStyle/>
          <a:p>
            <a:r>
              <a:rPr lang="ru-RU" sz="2000" b="1" dirty="0"/>
              <a:t>Муниципалитеты, у которых увеличилась недоимка по земельному </a:t>
            </a:r>
            <a:r>
              <a:rPr lang="ru-RU" sz="2000" b="1" dirty="0" smtClean="0"/>
              <a:t>налогу</a:t>
            </a:r>
            <a:endParaRPr lang="ru-RU" sz="24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548204"/>
              </p:ext>
            </p:extLst>
          </p:nvPr>
        </p:nvGraphicFramePr>
        <p:xfrm>
          <a:off x="899592" y="1124744"/>
          <a:ext cx="6984777" cy="54726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831351"/>
                <a:gridCol w="1212784"/>
                <a:gridCol w="1202310"/>
                <a:gridCol w="983708"/>
                <a:gridCol w="754624"/>
              </a:tblGrid>
              <a:tr h="30403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Наименование </a:t>
                      </a:r>
                      <a:r>
                        <a:rPr lang="ru-RU" sz="1600" b="1" u="none" strike="noStrike" dirty="0" smtClean="0">
                          <a:effectLst/>
                        </a:rPr>
                        <a:t/>
                      </a:r>
                      <a:br>
                        <a:rPr lang="ru-RU" sz="1600" b="1" u="none" strike="noStrike" dirty="0" smtClean="0">
                          <a:effectLst/>
                        </a:rPr>
                      </a:br>
                      <a:r>
                        <a:rPr lang="ru-RU" sz="1600" b="1" u="none" strike="noStrike" dirty="0" smtClean="0">
                          <a:effectLst/>
                        </a:rPr>
                        <a:t>района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 на </a:t>
                      </a:r>
                      <a:r>
                        <a:rPr lang="ru-RU" sz="1600" b="1" u="none" strike="noStrike" dirty="0" smtClean="0">
                          <a:effectLst/>
                        </a:rPr>
                        <a:t/>
                      </a:r>
                      <a:br>
                        <a:rPr lang="ru-RU" sz="1600" b="1" u="none" strike="noStrike" dirty="0" smtClean="0">
                          <a:effectLst/>
                        </a:rPr>
                      </a:br>
                      <a:r>
                        <a:rPr lang="ru-RU" sz="1600" b="1" u="none" strike="noStrike" dirty="0" smtClean="0">
                          <a:effectLst/>
                        </a:rPr>
                        <a:t>1.07.14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 на </a:t>
                      </a:r>
                      <a:r>
                        <a:rPr lang="ru-RU" sz="1600" b="1" u="none" strike="noStrike" dirty="0" smtClean="0">
                          <a:effectLst/>
                        </a:rPr>
                        <a:t/>
                      </a:r>
                      <a:br>
                        <a:rPr lang="ru-RU" sz="1600" b="1" u="none" strike="noStrike" dirty="0" smtClean="0">
                          <a:effectLst/>
                        </a:rPr>
                      </a:br>
                      <a:r>
                        <a:rPr lang="ru-RU" sz="1600" b="1" u="none" strike="noStrike" dirty="0" smtClean="0">
                          <a:effectLst/>
                        </a:rPr>
                        <a:t>1.07.15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Отклонение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40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(+,-)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Агрызский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1 315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1 442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127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110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</a:rPr>
                        <a:t>Азнакаевский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1 588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1 973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385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124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</a:rPr>
                        <a:t>Аксубаевский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769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929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160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121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Актанышский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917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1 011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94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110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</a:rPr>
                        <a:t>Алькеевский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129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153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119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Апастовский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1 502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1 533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31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102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Арский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1 105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1 305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118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Бавлинский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1 729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2 253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524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130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Балтасинский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903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1 078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175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119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Буинский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1 686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2 294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608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136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Верхнеуслонский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2 792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3 141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349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113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Высокогорский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2 610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2 631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101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Дрожжановский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1 005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1 769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764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176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Елабужский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4 104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4 145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101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Зеленодольский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15 620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18 136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2 516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116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Кайбицкий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728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868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140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119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588224" y="764704"/>
            <a:ext cx="1002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err="1">
                <a:latin typeface="+mn-lt"/>
              </a:rPr>
              <a:t>т</a:t>
            </a:r>
            <a:r>
              <a:rPr lang="ru-RU" sz="1600" b="1" i="1" dirty="0" err="1" smtClean="0">
                <a:latin typeface="+mn-lt"/>
              </a:rPr>
              <a:t>ыс.руб</a:t>
            </a:r>
            <a:r>
              <a:rPr lang="ru-RU" sz="1600" b="1" i="1" dirty="0" smtClean="0">
                <a:latin typeface="+mn-lt"/>
              </a:rPr>
              <a:t>.</a:t>
            </a:r>
            <a:endParaRPr lang="ru-RU" sz="1600" b="1" i="1" dirty="0">
              <a:latin typeface="+mn-lt"/>
            </a:endParaRPr>
          </a:p>
        </p:txBody>
      </p:sp>
      <p:sp>
        <p:nvSpPr>
          <p:cNvPr id="8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19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539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611560" y="46038"/>
            <a:ext cx="8213166" cy="928694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  <a:latin typeface="+mn-lt"/>
              </a:rPr>
              <a:t>Поступление</a:t>
            </a:r>
            <a:r>
              <a:rPr lang="ru-RU" sz="2800" dirty="0" smtClean="0">
                <a:solidFill>
                  <a:schemeClr val="tx1"/>
                </a:solidFill>
              </a:rPr>
              <a:t> доходов в консолидированный бюджет Республики Татарстан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44602906"/>
              </p:ext>
            </p:extLst>
          </p:nvPr>
        </p:nvGraphicFramePr>
        <p:xfrm>
          <a:off x="467544" y="1412776"/>
          <a:ext cx="885698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ая выноска 3"/>
          <p:cNvSpPr/>
          <p:nvPr/>
        </p:nvSpPr>
        <p:spPr>
          <a:xfrm>
            <a:off x="4716016" y="1412776"/>
            <a:ext cx="1080121" cy="455418"/>
          </a:xfrm>
          <a:prstGeom prst="wedgeRect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500"/>
              </a:lnSpc>
            </a:pPr>
            <a:r>
              <a:rPr lang="ru-RU" sz="2800" b="1" dirty="0" smtClean="0">
                <a:sym typeface="Symbol"/>
              </a:rPr>
              <a:t>97,0</a:t>
            </a:r>
            <a:endParaRPr lang="ru-RU" sz="2800" b="1" dirty="0"/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2627784" y="1628800"/>
            <a:ext cx="1016377" cy="504056"/>
          </a:xfrm>
          <a:prstGeom prst="wedgeRect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500"/>
              </a:lnSpc>
            </a:pPr>
            <a:r>
              <a:rPr lang="ru-RU" sz="2800" b="1" dirty="0" smtClean="0">
                <a:solidFill>
                  <a:schemeClr val="tx1"/>
                </a:solidFill>
                <a:sym typeface="Symbol"/>
              </a:rPr>
              <a:t>89,5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9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2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6948264" y="1268759"/>
            <a:ext cx="1080121" cy="515741"/>
          </a:xfrm>
          <a:prstGeom prst="wedgeRect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500"/>
              </a:lnSpc>
            </a:pPr>
            <a:r>
              <a:rPr lang="en-US" sz="2800" b="1" dirty="0" smtClean="0">
                <a:sym typeface="Symbol"/>
              </a:rPr>
              <a:t>106,4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89068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1540" y="46038"/>
            <a:ext cx="8024916" cy="644820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Муниципалитеты, у которых увеличилась недоимка по </a:t>
            </a:r>
            <a:r>
              <a:rPr lang="ru-RU" sz="2200" b="1" dirty="0"/>
              <a:t>земельному</a:t>
            </a:r>
            <a:r>
              <a:rPr lang="ru-RU" sz="2000" b="1" dirty="0"/>
              <a:t> </a:t>
            </a:r>
            <a:r>
              <a:rPr lang="ru-RU" sz="2000" b="1" dirty="0" smtClean="0"/>
              <a:t>налогу (продолжение)</a:t>
            </a:r>
            <a:endParaRPr lang="ru-RU" sz="24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821694"/>
              </p:ext>
            </p:extLst>
          </p:nvPr>
        </p:nvGraphicFramePr>
        <p:xfrm>
          <a:off x="899592" y="1124744"/>
          <a:ext cx="7056783" cy="54726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60693"/>
                <a:gridCol w="1325132"/>
                <a:gridCol w="1214705"/>
                <a:gridCol w="993850"/>
                <a:gridCol w="762403"/>
              </a:tblGrid>
              <a:tr h="30403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Наименование </a:t>
                      </a:r>
                      <a:r>
                        <a:rPr lang="ru-RU" sz="1600" b="1" u="none" strike="noStrike" dirty="0" smtClean="0">
                          <a:effectLst/>
                        </a:rPr>
                        <a:t/>
                      </a:r>
                      <a:br>
                        <a:rPr lang="ru-RU" sz="1600" b="1" u="none" strike="noStrike" dirty="0" smtClean="0">
                          <a:effectLst/>
                        </a:rPr>
                      </a:br>
                      <a:r>
                        <a:rPr lang="ru-RU" sz="1600" b="1" u="none" strike="noStrike" dirty="0" smtClean="0">
                          <a:effectLst/>
                        </a:rPr>
                        <a:t>района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 на </a:t>
                      </a:r>
                      <a:r>
                        <a:rPr lang="ru-RU" sz="1600" b="1" u="none" strike="noStrike" dirty="0" smtClean="0">
                          <a:effectLst/>
                        </a:rPr>
                        <a:t/>
                      </a:r>
                      <a:br>
                        <a:rPr lang="ru-RU" sz="1600" b="1" u="none" strike="noStrike" dirty="0" smtClean="0">
                          <a:effectLst/>
                        </a:rPr>
                      </a:br>
                      <a:r>
                        <a:rPr lang="ru-RU" sz="1600" b="1" u="none" strike="noStrike" dirty="0" smtClean="0">
                          <a:effectLst/>
                        </a:rPr>
                        <a:t>1.07.14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 на </a:t>
                      </a:r>
                      <a:r>
                        <a:rPr lang="ru-RU" sz="1600" b="1" u="none" strike="noStrike" dirty="0" smtClean="0">
                          <a:effectLst/>
                        </a:rPr>
                        <a:t/>
                      </a:r>
                      <a:br>
                        <a:rPr lang="ru-RU" sz="1600" b="1" u="none" strike="noStrike" dirty="0" smtClean="0">
                          <a:effectLst/>
                        </a:rPr>
                      </a:br>
                      <a:r>
                        <a:rPr lang="ru-RU" sz="1600" b="1" u="none" strike="noStrike" dirty="0" smtClean="0">
                          <a:effectLst/>
                        </a:rPr>
                        <a:t>1.07.15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Отклонение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40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(+,-)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</a:rPr>
                        <a:t>Кукморский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3 528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4 382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854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124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Лаишевский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2 804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3 445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641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123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</a:rPr>
                        <a:t>Лениногорский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1 580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2 550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970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161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Мамадышский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1 729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2 346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617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136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Менделеевский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4 356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5 598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1 242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129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Мензелинский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1 546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1 578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102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Новошешминский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351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408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57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116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Нурлатский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2 234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3 498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1 264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157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Пестречинский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1 140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1 820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680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160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Р. </a:t>
                      </a:r>
                      <a:r>
                        <a:rPr lang="ru-RU" sz="1600" u="none" strike="noStrike" dirty="0" err="1" smtClean="0">
                          <a:effectLst/>
                        </a:rPr>
                        <a:t>Слободский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1 588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1 791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203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113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Сабинский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856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867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101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Спасский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781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951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170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122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Тукаевский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3 274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4 290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1 016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131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Тюлячинский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310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360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50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116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Ютазинский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483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493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г. Казань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61 752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140 718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78 966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228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69" marR="3669" marT="3669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804248" y="764704"/>
            <a:ext cx="1002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err="1">
                <a:latin typeface="+mn-lt"/>
              </a:rPr>
              <a:t>т</a:t>
            </a:r>
            <a:r>
              <a:rPr lang="ru-RU" sz="1600" b="1" i="1" dirty="0" err="1" smtClean="0">
                <a:latin typeface="+mn-lt"/>
              </a:rPr>
              <a:t>ыс.руб</a:t>
            </a:r>
            <a:r>
              <a:rPr lang="ru-RU" sz="1600" b="1" i="1" dirty="0" smtClean="0">
                <a:latin typeface="+mn-lt"/>
              </a:rPr>
              <a:t>.</a:t>
            </a:r>
            <a:endParaRPr lang="ru-RU" sz="1600" b="1" i="1" dirty="0">
              <a:latin typeface="+mn-lt"/>
            </a:endParaRPr>
          </a:p>
        </p:txBody>
      </p:sp>
      <p:sp>
        <p:nvSpPr>
          <p:cNvPr id="8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20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765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456394162"/>
              </p:ext>
            </p:extLst>
          </p:nvPr>
        </p:nvGraphicFramePr>
        <p:xfrm>
          <a:off x="623364" y="1412776"/>
          <a:ext cx="8280920" cy="4996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Текст 1"/>
          <p:cNvSpPr>
            <a:spLocks noGrp="1"/>
          </p:cNvSpPr>
          <p:nvPr>
            <p:ph type="body" sz="quarter" idx="10"/>
          </p:nvPr>
        </p:nvSpPr>
        <p:spPr>
          <a:xfrm>
            <a:off x="611560" y="46038"/>
            <a:ext cx="8064896" cy="928694"/>
          </a:xfrm>
        </p:spPr>
        <p:txBody>
          <a:bodyPr/>
          <a:lstStyle/>
          <a:p>
            <a:pPr marL="0" indent="0"/>
            <a:r>
              <a:rPr lang="ru-RU" dirty="0">
                <a:solidFill>
                  <a:schemeClr val="tx1"/>
                </a:solidFill>
              </a:rPr>
              <a:t>Поступление налогов на совокупный доход </a:t>
            </a:r>
            <a:r>
              <a:rPr lang="ru-RU" dirty="0" smtClean="0">
                <a:solidFill>
                  <a:schemeClr val="tx1"/>
                </a:solidFill>
              </a:rPr>
              <a:t>в консолидированный бюджет Республики Татарстан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21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972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1"/>
          <p:cNvSpPr>
            <a:spLocks noGrp="1"/>
          </p:cNvSpPr>
          <p:nvPr>
            <p:ph type="body" sz="quarter" idx="10"/>
          </p:nvPr>
        </p:nvSpPr>
        <p:spPr>
          <a:xfrm>
            <a:off x="611560" y="53183"/>
            <a:ext cx="8064896" cy="1224136"/>
          </a:xfrm>
        </p:spPr>
        <p:txBody>
          <a:bodyPr/>
          <a:lstStyle/>
          <a:p>
            <a:pPr marL="0" indent="0"/>
            <a:r>
              <a:rPr lang="ru-RU" dirty="0" smtClean="0">
                <a:solidFill>
                  <a:schemeClr val="tx1"/>
                </a:solidFill>
              </a:rPr>
              <a:t>Поступление </a:t>
            </a:r>
            <a:r>
              <a:rPr lang="ru-RU" dirty="0">
                <a:solidFill>
                  <a:schemeClr val="tx1"/>
                </a:solidFill>
              </a:rPr>
              <a:t>налогов на совокупный доход в консолидированный бюджет Республики </a:t>
            </a:r>
            <a:r>
              <a:rPr lang="ru-RU" dirty="0" smtClean="0">
                <a:solidFill>
                  <a:schemeClr val="tx1"/>
                </a:solidFill>
              </a:rPr>
              <a:t>Татарстан 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за </a:t>
            </a:r>
            <a:r>
              <a:rPr lang="ru-RU" dirty="0">
                <a:solidFill>
                  <a:schemeClr val="tx1"/>
                </a:solidFill>
              </a:rPr>
              <a:t>1 полугодие </a:t>
            </a:r>
            <a:r>
              <a:rPr lang="ru-RU" dirty="0" smtClean="0">
                <a:solidFill>
                  <a:schemeClr val="tx1"/>
                </a:solidFill>
              </a:rPr>
              <a:t>2014-2015 годов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903989"/>
              </p:ext>
            </p:extLst>
          </p:nvPr>
        </p:nvGraphicFramePr>
        <p:xfrm>
          <a:off x="683567" y="1484518"/>
          <a:ext cx="8352932" cy="4104721"/>
        </p:xfrm>
        <a:graphic>
          <a:graphicData uri="http://schemas.openxmlformats.org/drawingml/2006/table">
            <a:tbl>
              <a:tblPr/>
              <a:tblGrid>
                <a:gridCol w="2088232"/>
                <a:gridCol w="1171878"/>
                <a:gridCol w="1194786"/>
                <a:gridCol w="1113724"/>
                <a:gridCol w="974508"/>
                <a:gridCol w="904901"/>
                <a:gridCol w="904903"/>
              </a:tblGrid>
              <a:tr h="6384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+mn-lt"/>
                        </a:rPr>
                        <a:t>Вид налога</a:t>
                      </a:r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План на 2015г.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1 полугодие 2014г.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1 полугодие 2015г.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% </a:t>
                      </a:r>
                      <a:r>
                        <a:rPr lang="ru-RU" sz="2000" b="0" i="0" u="none" strike="noStrike" dirty="0" smtClean="0">
                          <a:effectLst/>
                          <a:latin typeface="+mn-lt"/>
                        </a:rPr>
                        <a:t>исп. </a:t>
                      </a:r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плана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Отклонение </a:t>
                      </a:r>
                      <a:r>
                        <a:rPr lang="ru-RU" sz="2000" b="0" i="0" u="none" strike="noStrike" dirty="0" smtClean="0">
                          <a:effectLst/>
                          <a:latin typeface="+mn-lt"/>
                        </a:rPr>
                        <a:t/>
                      </a:r>
                      <a:br>
                        <a:rPr lang="ru-RU" sz="2000" b="0" i="0" u="none" strike="noStrike" dirty="0" smtClean="0">
                          <a:effectLst/>
                          <a:latin typeface="+mn-lt"/>
                        </a:rPr>
                      </a:br>
                      <a:r>
                        <a:rPr lang="ru-RU" sz="2000" b="0" i="0" u="none" strike="noStrike" dirty="0" smtClean="0">
                          <a:effectLst/>
                          <a:latin typeface="+mn-lt"/>
                        </a:rPr>
                        <a:t>2015г</a:t>
                      </a:r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. </a:t>
                      </a:r>
                      <a:r>
                        <a:rPr lang="ru-RU" sz="2000" b="0" i="0" u="none" strike="noStrike" dirty="0" smtClean="0">
                          <a:effectLst/>
                          <a:latin typeface="+mn-lt"/>
                        </a:rPr>
                        <a:t>к </a:t>
                      </a:r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2014г.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3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сумма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029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УСН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4 828,9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2 660,8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3 011,6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62,4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350,8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113,2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ЕНВД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2 091,2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1 056,6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1 066,3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51,0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9,6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100,9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5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ЕСХН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41,5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54,9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132,3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12,2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128,7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46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Патентная система налогообложения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20,6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9,4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45,7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0,4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104,1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5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2000" b="1" i="0" u="none" strike="noStrike" dirty="0" smtClean="0">
                          <a:effectLst/>
                          <a:latin typeface="+mn-lt"/>
                        </a:rPr>
                        <a:t>ВСЕГО </a:t>
                      </a:r>
                      <a:endParaRPr lang="ru-RU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effectLst/>
                          <a:latin typeface="+mn-lt"/>
                        </a:rPr>
                        <a:t>6 982,3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3 769,2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effectLst/>
                          <a:latin typeface="+mn-lt"/>
                        </a:rPr>
                        <a:t>4 142,2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effectLst/>
                          <a:latin typeface="+mn-lt"/>
                        </a:rPr>
                        <a:t>59,3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effectLst/>
                          <a:latin typeface="+mn-lt"/>
                        </a:rPr>
                        <a:t>373,0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effectLst/>
                          <a:latin typeface="+mn-lt"/>
                        </a:rPr>
                        <a:t>109,9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BBFF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62540" y="1084409"/>
            <a:ext cx="1098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err="1" smtClean="0">
                <a:latin typeface="+mn-lt"/>
              </a:rPr>
              <a:t>млн.руб</a:t>
            </a:r>
            <a:r>
              <a:rPr lang="ru-RU" dirty="0" smtClean="0">
                <a:latin typeface="+mn-lt"/>
              </a:rPr>
              <a:t>.</a:t>
            </a:r>
            <a:endParaRPr lang="ru-RU" dirty="0">
              <a:latin typeface="+mn-lt"/>
            </a:endParaRPr>
          </a:p>
        </p:txBody>
      </p:sp>
      <p:sp>
        <p:nvSpPr>
          <p:cNvPr id="9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22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897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03200"/>
            <a:ext cx="8784976" cy="936104"/>
          </a:xfrm>
        </p:spPr>
        <p:txBody>
          <a:bodyPr/>
          <a:lstStyle/>
          <a:p>
            <a:r>
              <a:rPr lang="ru-RU" sz="2400" b="1" dirty="0"/>
              <a:t>Муниципалитеты с темпом роста </a:t>
            </a:r>
            <a:r>
              <a:rPr lang="ru-RU" sz="2400" b="1" dirty="0" smtClean="0"/>
              <a:t>налогов на совокупный доход </a:t>
            </a:r>
            <a:r>
              <a:rPr lang="ru-RU" sz="2400" b="1" dirty="0"/>
              <a:t>ниже </a:t>
            </a:r>
            <a:r>
              <a:rPr lang="ru-RU" sz="2400" b="1" dirty="0" smtClean="0"/>
              <a:t>среднереспубликанского (108%) </a:t>
            </a:r>
            <a:r>
              <a:rPr lang="ru-RU" sz="2400" b="1" dirty="0"/>
              <a:t>и ростом недоимки</a:t>
            </a:r>
            <a:r>
              <a:rPr lang="ru-RU" sz="2400" dirty="0"/>
              <a:t> </a:t>
            </a:r>
            <a:endParaRPr lang="ru-RU" sz="28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245328"/>
              </p:ext>
            </p:extLst>
          </p:nvPr>
        </p:nvGraphicFramePr>
        <p:xfrm>
          <a:off x="683568" y="1289118"/>
          <a:ext cx="8280920" cy="5128260"/>
        </p:xfrm>
        <a:graphic>
          <a:graphicData uri="http://schemas.openxmlformats.org/drawingml/2006/table">
            <a:tbl>
              <a:tblPr/>
              <a:tblGrid>
                <a:gridCol w="2277253"/>
                <a:gridCol w="3323459"/>
                <a:gridCol w="2680208"/>
              </a:tblGrid>
              <a:tr h="20660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Муниципалитет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Темп роста поступлений  налогов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 совокупный доход за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полугодие 2015 года к аналогичному периоду прошлого года, 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Рост недоимки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 налогам на совокупный доход 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 01.07.2015г. по сравнению с началом года в местный бюджет, тыс. рублей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3602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АГРЫЗСКИЙ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2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АПАСТОВСКИЙ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2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БУИНСКИЙ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2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ЕЛАБУЖСКИЙ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2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МАМАДЫШСКИЙ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2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САРМАНОВСКИЙ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2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ТЕТЮШСКИЙ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2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ТУКАЕВСКИЙ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23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480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1"/>
          <p:cNvSpPr>
            <a:spLocks noGrp="1"/>
          </p:cNvSpPr>
          <p:nvPr>
            <p:ph type="body" sz="quarter" idx="10"/>
          </p:nvPr>
        </p:nvSpPr>
        <p:spPr>
          <a:xfrm>
            <a:off x="467544" y="360363"/>
            <a:ext cx="8064896" cy="576064"/>
          </a:xfrm>
        </p:spPr>
        <p:txBody>
          <a:bodyPr/>
          <a:lstStyle/>
          <a:p>
            <a:pPr indent="19050"/>
            <a:r>
              <a:rPr lang="ru-RU" sz="2800" dirty="0" smtClean="0">
                <a:solidFill>
                  <a:schemeClr val="tx1"/>
                </a:solidFill>
              </a:rPr>
              <a:t>Поступление неналоговых доходов 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14943837"/>
              </p:ext>
            </p:extLst>
          </p:nvPr>
        </p:nvGraphicFramePr>
        <p:xfrm>
          <a:off x="683568" y="1556792"/>
          <a:ext cx="8245549" cy="508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1585097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i="1" dirty="0" smtClean="0">
                <a:latin typeface="+mj-lt"/>
              </a:rPr>
              <a:t>млрд. руб.</a:t>
            </a:r>
            <a:endParaRPr lang="ru-RU" sz="2000" b="1" i="1" dirty="0">
              <a:latin typeface="+mj-lt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1979712" y="2172439"/>
            <a:ext cx="1296144" cy="44305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 smtClean="0"/>
              <a:t>5,7</a:t>
            </a:r>
            <a:endParaRPr lang="ru-RU" sz="2800" b="1" dirty="0"/>
          </a:p>
        </p:txBody>
      </p:sp>
      <p:sp>
        <p:nvSpPr>
          <p:cNvPr id="10" name="TextBox 1"/>
          <p:cNvSpPr txBox="1"/>
          <p:nvPr/>
        </p:nvSpPr>
        <p:spPr>
          <a:xfrm>
            <a:off x="3563888" y="1985207"/>
            <a:ext cx="1296144" cy="44305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 smtClean="0"/>
              <a:t>6,3</a:t>
            </a:r>
            <a:endParaRPr lang="ru-RU" sz="2800" b="1" dirty="0"/>
          </a:p>
        </p:txBody>
      </p:sp>
      <p:sp>
        <p:nvSpPr>
          <p:cNvPr id="12" name="TextBox 1"/>
          <p:cNvSpPr txBox="1"/>
          <p:nvPr/>
        </p:nvSpPr>
        <p:spPr>
          <a:xfrm>
            <a:off x="3730414" y="6237312"/>
            <a:ext cx="2137730" cy="36003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err="1" smtClean="0"/>
              <a:t>конс</a:t>
            </a:r>
            <a:r>
              <a:rPr lang="ru-RU" sz="2000" b="1" dirty="0" smtClean="0"/>
              <a:t>. бюджет</a:t>
            </a:r>
            <a:endParaRPr lang="ru-RU" sz="2000" b="1" dirty="0"/>
          </a:p>
        </p:txBody>
      </p:sp>
      <p:sp>
        <p:nvSpPr>
          <p:cNvPr id="13" name="TextBox 1"/>
          <p:cNvSpPr txBox="1"/>
          <p:nvPr/>
        </p:nvSpPr>
        <p:spPr>
          <a:xfrm>
            <a:off x="5220104" y="2652339"/>
            <a:ext cx="1296079" cy="44302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 smtClean="0"/>
              <a:t>4,2</a:t>
            </a:r>
            <a:endParaRPr lang="ru-RU" sz="2800" b="1" dirty="0"/>
          </a:p>
        </p:txBody>
      </p:sp>
      <p:sp>
        <p:nvSpPr>
          <p:cNvPr id="14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24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917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683568" y="202104"/>
            <a:ext cx="7992888" cy="1201943"/>
          </a:xfrm>
        </p:spPr>
        <p:txBody>
          <a:bodyPr/>
          <a:lstStyle/>
          <a:p>
            <a:r>
              <a:rPr lang="ru-RU" sz="2000" dirty="0">
                <a:solidFill>
                  <a:schemeClr val="tx1"/>
                </a:solidFill>
                <a:latin typeface="+mn-lt"/>
              </a:rPr>
              <a:t>Муниципалитеты, у которых выполнение годового плана по доходам от аренды земли в 1 полугодии 2015 года ниже полугодовой нормы (50%) </a:t>
            </a: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и имеется рост задолженности по арендной плате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326772"/>
              </p:ext>
            </p:extLst>
          </p:nvPr>
        </p:nvGraphicFramePr>
        <p:xfrm>
          <a:off x="683568" y="1556792"/>
          <a:ext cx="8280920" cy="512809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505152"/>
                <a:gridCol w="1878864"/>
                <a:gridCol w="3896904"/>
              </a:tblGrid>
              <a:tr h="971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Муниципалитет</a:t>
                      </a:r>
                      <a:endParaRPr lang="ru-RU" sz="20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05" marR="6605" marT="66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исполнения плана</a:t>
                      </a:r>
                    </a:p>
                  </a:txBody>
                  <a:tcPr marL="6605" marR="6605" marT="66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Рост задолженности </a:t>
                      </a:r>
                      <a:r>
                        <a:rPr lang="ru-RU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01.07.2015 по сравнению </a:t>
                      </a:r>
                      <a:r>
                        <a:rPr lang="ru-RU" sz="2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</a:t>
                      </a:r>
                      <a:r>
                        <a:rPr lang="ru-RU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началом года, </a:t>
                      </a:r>
                      <a:r>
                        <a:rPr lang="ru-RU" sz="2000" b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тыс.рублей</a:t>
                      </a:r>
                      <a:endParaRPr lang="ru-RU" sz="20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969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u="none" strike="noStrike" dirty="0" err="1">
                          <a:effectLst/>
                        </a:rPr>
                        <a:t>Агрызский</a:t>
                      </a:r>
                      <a:r>
                        <a:rPr lang="ru-RU" sz="1800" b="0" u="none" strike="noStrike" dirty="0">
                          <a:effectLst/>
                        </a:rPr>
                        <a:t>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05" marR="6605" marT="66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u="none" strike="noStrike" dirty="0">
                          <a:effectLst/>
                        </a:rPr>
                        <a:t>38%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05" marR="6605" marT="660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1 624</a:t>
                      </a:r>
                      <a:endParaRPr lang="ru-RU" sz="18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969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u="none" strike="noStrike" dirty="0">
                          <a:effectLst/>
                        </a:rPr>
                        <a:t>Алексеевский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05" marR="6605" marT="66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u="none" strike="noStrike" dirty="0">
                          <a:effectLst/>
                        </a:rPr>
                        <a:t>37%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05" marR="6605" marT="660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7620" marR="7620" marT="7620" marB="0" anchor="ctr"/>
                </a:tc>
              </a:tr>
              <a:tr h="2969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u="none" strike="noStrike" dirty="0" err="1">
                          <a:effectLst/>
                        </a:rPr>
                        <a:t>Алькеевский</a:t>
                      </a:r>
                      <a:r>
                        <a:rPr lang="ru-RU" sz="1800" b="0" u="none" strike="noStrike" dirty="0">
                          <a:effectLst/>
                        </a:rPr>
                        <a:t> 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05" marR="6605" marT="66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u="none" strike="noStrike">
                          <a:effectLst/>
                        </a:rPr>
                        <a:t>48%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05" marR="6605" marT="660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382</a:t>
                      </a:r>
                    </a:p>
                  </a:txBody>
                  <a:tcPr marL="7620" marR="7620" marT="7620" marB="0" anchor="ctr"/>
                </a:tc>
              </a:tr>
              <a:tr h="2969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u="none" strike="noStrike" dirty="0" err="1">
                          <a:effectLst/>
                        </a:rPr>
                        <a:t>Бавлинский</a:t>
                      </a:r>
                      <a:r>
                        <a:rPr lang="ru-RU" sz="1800" b="0" u="none" strike="noStrike" dirty="0">
                          <a:effectLst/>
                        </a:rPr>
                        <a:t>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05" marR="6605" marT="66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u="none" strike="noStrike" dirty="0">
                          <a:effectLst/>
                        </a:rPr>
                        <a:t>46%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05" marR="6605" marT="660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176</a:t>
                      </a:r>
                    </a:p>
                  </a:txBody>
                  <a:tcPr marL="7620" marR="7620" marT="7620" marB="0" anchor="ctr"/>
                </a:tc>
              </a:tr>
              <a:tr h="2969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u="none" strike="noStrike" dirty="0" err="1">
                          <a:effectLst/>
                        </a:rPr>
                        <a:t>Дрожжановский</a:t>
                      </a:r>
                      <a:r>
                        <a:rPr lang="ru-RU" sz="1800" b="0" u="none" strike="noStrike" dirty="0">
                          <a:effectLst/>
                        </a:rPr>
                        <a:t>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05" marR="6605" marT="66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u="none" strike="noStrike" dirty="0">
                          <a:effectLst/>
                        </a:rPr>
                        <a:t>48%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05" marR="6605" marT="660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620" marR="7620" marT="7620" marB="0" anchor="ctr"/>
                </a:tc>
              </a:tr>
              <a:tr h="2969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u="none" strike="noStrike" dirty="0" err="1">
                          <a:effectLst/>
                        </a:rPr>
                        <a:t>Кайбицкий</a:t>
                      </a:r>
                      <a:r>
                        <a:rPr lang="ru-RU" sz="1800" b="0" u="none" strike="noStrike" dirty="0">
                          <a:effectLst/>
                        </a:rPr>
                        <a:t>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05" marR="6605" marT="66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u="none" strike="noStrike" dirty="0">
                          <a:effectLst/>
                        </a:rPr>
                        <a:t>36%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05" marR="6605" marT="660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175</a:t>
                      </a:r>
                    </a:p>
                  </a:txBody>
                  <a:tcPr marL="7620" marR="7620" marT="7620" marB="0" anchor="ctr"/>
                </a:tc>
              </a:tr>
              <a:tr h="2969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u="none" strike="noStrike" dirty="0" err="1">
                          <a:effectLst/>
                        </a:rPr>
                        <a:t>Кукморский</a:t>
                      </a:r>
                      <a:r>
                        <a:rPr lang="ru-RU" sz="1800" b="0" u="none" strike="noStrike" dirty="0">
                          <a:effectLst/>
                        </a:rPr>
                        <a:t> 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05" marR="6605" marT="66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u="none" strike="noStrike" dirty="0">
                          <a:effectLst/>
                        </a:rPr>
                        <a:t>37%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05" marR="6605" marT="660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  <a:endParaRPr lang="ru-RU" sz="18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969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u="none" strike="noStrike" dirty="0" err="1">
                          <a:effectLst/>
                        </a:rPr>
                        <a:t>Мамадышский</a:t>
                      </a:r>
                      <a:r>
                        <a:rPr lang="ru-RU" sz="1800" b="0" u="none" strike="noStrike" dirty="0">
                          <a:effectLst/>
                        </a:rPr>
                        <a:t> 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05" marR="6605" marT="66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u="none" strike="noStrike" dirty="0">
                          <a:effectLst/>
                        </a:rPr>
                        <a:t>46%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05" marR="6605" marT="660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</a:tr>
              <a:tr h="2969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u="none" strike="noStrike" dirty="0">
                          <a:effectLst/>
                        </a:rPr>
                        <a:t>Менделеевский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05" marR="6605" marT="66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u="none" strike="noStrike" dirty="0">
                          <a:effectLst/>
                        </a:rPr>
                        <a:t>32%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05" marR="6605" marT="660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3 627</a:t>
                      </a:r>
                    </a:p>
                  </a:txBody>
                  <a:tcPr marL="7620" marR="7620" marT="7620" marB="0" anchor="ctr"/>
                </a:tc>
              </a:tr>
              <a:tr h="2969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u="none" strike="noStrike" dirty="0">
                          <a:effectLst/>
                        </a:rPr>
                        <a:t>Рыбно-</a:t>
                      </a:r>
                      <a:r>
                        <a:rPr lang="ru-RU" sz="1800" b="0" u="none" strike="noStrike" dirty="0" err="1">
                          <a:effectLst/>
                        </a:rPr>
                        <a:t>Слободский</a:t>
                      </a:r>
                      <a:r>
                        <a:rPr lang="ru-RU" sz="1800" b="0" u="none" strike="noStrike" dirty="0">
                          <a:effectLst/>
                        </a:rPr>
                        <a:t> 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05" marR="6605" marT="66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u="none" strike="noStrike" dirty="0">
                          <a:effectLst/>
                        </a:rPr>
                        <a:t>46%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05" marR="6605" marT="660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265</a:t>
                      </a:r>
                    </a:p>
                  </a:txBody>
                  <a:tcPr marL="7620" marR="7620" marT="7620" marB="0" anchor="ctr"/>
                </a:tc>
              </a:tr>
              <a:tr h="2969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u="none" strike="noStrike" dirty="0">
                          <a:effectLst/>
                        </a:rPr>
                        <a:t>Спасский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05" marR="6605" marT="66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u="none" strike="noStrike" dirty="0">
                          <a:effectLst/>
                        </a:rPr>
                        <a:t>35%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05" marR="6605" marT="660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336</a:t>
                      </a:r>
                      <a:endParaRPr lang="ru-RU" sz="18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969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u="none" strike="noStrike" dirty="0" err="1">
                          <a:effectLst/>
                        </a:rPr>
                        <a:t>Тетюшский</a:t>
                      </a:r>
                      <a:r>
                        <a:rPr lang="ru-RU" sz="1800" b="0" u="none" strike="noStrike" dirty="0">
                          <a:effectLst/>
                        </a:rPr>
                        <a:t>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05" marR="6605" marT="66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u="none" strike="noStrike" dirty="0">
                          <a:effectLst/>
                        </a:rPr>
                        <a:t>41%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05" marR="6605" marT="660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823</a:t>
                      </a:r>
                      <a:endParaRPr lang="ru-RU" sz="18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969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u="none" strike="noStrike" dirty="0" err="1">
                          <a:effectLst/>
                        </a:rPr>
                        <a:t>Тюлячинский</a:t>
                      </a:r>
                      <a:r>
                        <a:rPr lang="ru-RU" sz="1800" b="0" u="none" strike="noStrike" dirty="0">
                          <a:effectLst/>
                        </a:rPr>
                        <a:t>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05" marR="6605" marT="66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u="none" strike="noStrike" dirty="0">
                          <a:effectLst/>
                        </a:rPr>
                        <a:t>35%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05" marR="6605" marT="660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230</a:t>
                      </a:r>
                    </a:p>
                  </a:txBody>
                  <a:tcPr marL="7620" marR="7620" marT="7620" marB="0" anchor="ctr"/>
                </a:tc>
              </a:tr>
              <a:tr h="2969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u="none" strike="noStrike" dirty="0" err="1">
                          <a:effectLst/>
                        </a:rPr>
                        <a:t>Чистопольский</a:t>
                      </a:r>
                      <a:r>
                        <a:rPr lang="ru-RU" sz="1800" b="0" u="none" strike="noStrike" dirty="0">
                          <a:effectLst/>
                        </a:rPr>
                        <a:t> 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05" marR="6605" marT="66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u="none" strike="noStrike" dirty="0">
                          <a:effectLst/>
                        </a:rPr>
                        <a:t>45%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05" marR="6605" marT="660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1 366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6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25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957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611560" y="260648"/>
            <a:ext cx="8064896" cy="1368152"/>
          </a:xfrm>
        </p:spPr>
        <p:txBody>
          <a:bodyPr anchor="ctr">
            <a:noAutofit/>
          </a:bodyPr>
          <a:lstStyle/>
          <a:p>
            <a:r>
              <a:rPr lang="ru-RU" dirty="0">
                <a:solidFill>
                  <a:schemeClr val="tx1"/>
                </a:solidFill>
                <a:latin typeface="+mn-lt"/>
              </a:rPr>
              <a:t>Муниципалитеты, у которых выполнение годового плана по доходам от аренды имущества в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+mn-lt"/>
              </a:rPr>
            </a:br>
            <a:r>
              <a:rPr lang="ru-RU" dirty="0" smtClean="0">
                <a:solidFill>
                  <a:schemeClr val="tx1"/>
                </a:solidFill>
                <a:latin typeface="+mn-lt"/>
              </a:rPr>
              <a:t>1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полугодии 2015 года ниже среднереспубликанского значения (43%) и имеется рост задолженности по арендной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плате</a:t>
            </a:r>
            <a:endParaRPr lang="ru-RU" sz="120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668489"/>
              </p:ext>
            </p:extLst>
          </p:nvPr>
        </p:nvGraphicFramePr>
        <p:xfrm>
          <a:off x="683568" y="1988840"/>
          <a:ext cx="8352928" cy="4176464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645094"/>
                <a:gridCol w="2227447"/>
                <a:gridCol w="3480387"/>
              </a:tblGrid>
              <a:tr h="20448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u="none" strike="noStrike" dirty="0" smtClean="0">
                          <a:effectLst/>
                        </a:rPr>
                        <a:t>Муниципалитет</a:t>
                      </a:r>
                      <a:r>
                        <a:rPr lang="ru-RU" sz="2400" b="0" u="none" strike="noStrike" dirty="0">
                          <a:effectLst/>
                        </a:rPr>
                        <a:t> </a:t>
                      </a:r>
                      <a:endParaRPr lang="ru-RU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u="none" strike="noStrike" dirty="0">
                          <a:effectLst/>
                        </a:rPr>
                        <a:t>% исполнения плана</a:t>
                      </a:r>
                      <a:endParaRPr lang="ru-RU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Рост задолженности на 01.07.2015 по сравнению </a:t>
                      </a:r>
                      <a:br>
                        <a:rPr lang="ru-RU" sz="2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началом года, </a:t>
                      </a:r>
                      <a:r>
                        <a:rPr lang="ru-RU" sz="24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тыс.рублей</a:t>
                      </a:r>
                      <a:endParaRPr lang="ru-RU" sz="2400" b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42632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u="none" strike="noStrike">
                          <a:effectLst/>
                        </a:rPr>
                        <a:t>Алькеевский </a:t>
                      </a:r>
                      <a:endParaRPr lang="ru-RU" sz="24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u="none" strike="noStrike" dirty="0">
                          <a:effectLst/>
                        </a:rPr>
                        <a:t>17%</a:t>
                      </a:r>
                      <a:endParaRPr lang="ru-RU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7620" marR="7620" marT="7620" marB="0" anchor="ctr"/>
                </a:tc>
              </a:tr>
              <a:tr h="42632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u="none" strike="noStrike">
                          <a:effectLst/>
                        </a:rPr>
                        <a:t>Бавлинский </a:t>
                      </a:r>
                      <a:endParaRPr lang="ru-RU" sz="24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u="none" strike="noStrike" dirty="0">
                          <a:effectLst/>
                        </a:rPr>
                        <a:t>34%</a:t>
                      </a:r>
                      <a:endParaRPr lang="ru-RU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7620" marR="7620" marT="7620" marB="0" anchor="ctr"/>
                </a:tc>
              </a:tr>
              <a:tr h="42632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u="none" strike="noStrike" dirty="0" err="1">
                          <a:effectLst/>
                        </a:rPr>
                        <a:t>Кайбицкий</a:t>
                      </a:r>
                      <a:r>
                        <a:rPr lang="ru-RU" sz="2400" u="none" strike="noStrike" dirty="0">
                          <a:effectLst/>
                        </a:rPr>
                        <a:t> </a:t>
                      </a:r>
                      <a:endParaRPr lang="ru-RU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u="none" strike="noStrike" dirty="0">
                          <a:effectLst/>
                        </a:rPr>
                        <a:t>35%</a:t>
                      </a:r>
                      <a:endParaRPr lang="ru-RU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7620" marR="7620" marT="7620" marB="0" anchor="ctr"/>
                </a:tc>
              </a:tr>
              <a:tr h="42632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u="none" strike="noStrike" dirty="0" err="1">
                          <a:effectLst/>
                        </a:rPr>
                        <a:t>Тетюшский</a:t>
                      </a:r>
                      <a:r>
                        <a:rPr lang="ru-RU" sz="2400" u="none" strike="noStrike" dirty="0">
                          <a:effectLst/>
                        </a:rPr>
                        <a:t> </a:t>
                      </a:r>
                      <a:endParaRPr lang="ru-RU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u="none" strike="noStrike" dirty="0">
                          <a:effectLst/>
                        </a:rPr>
                        <a:t>42%</a:t>
                      </a:r>
                      <a:endParaRPr lang="ru-RU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2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42632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u="none" strike="noStrike" dirty="0">
                          <a:effectLst/>
                        </a:rPr>
                        <a:t>Казань</a:t>
                      </a:r>
                      <a:endParaRPr lang="ru-RU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u="none" strike="noStrike" dirty="0">
                          <a:effectLst/>
                        </a:rPr>
                        <a:t>40%</a:t>
                      </a:r>
                      <a:endParaRPr lang="ru-RU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39 222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6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26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137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683568" y="32516"/>
            <a:ext cx="7992888" cy="1128758"/>
          </a:xfrm>
        </p:spPr>
        <p:txBody>
          <a:bodyPr/>
          <a:lstStyle/>
          <a:p>
            <a:pPr marL="0" indent="0"/>
            <a:r>
              <a:rPr lang="ru-RU" dirty="0">
                <a:solidFill>
                  <a:schemeClr val="tx1"/>
                </a:solidFill>
                <a:latin typeface="+mn-lt"/>
              </a:rPr>
              <a:t>Сведения о принятии обязательств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по </a:t>
            </a:r>
            <a:br>
              <a:rPr lang="ru-RU" dirty="0" smtClean="0">
                <a:solidFill>
                  <a:schemeClr val="tx1"/>
                </a:solidFill>
                <a:latin typeface="+mn-lt"/>
              </a:rPr>
            </a:br>
            <a:r>
              <a:rPr lang="ru-RU" dirty="0" smtClean="0">
                <a:solidFill>
                  <a:schemeClr val="tx1"/>
                </a:solidFill>
                <a:latin typeface="+mn-lt"/>
              </a:rPr>
              <a:t>Программе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социальной ипотеки на 2015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год, </a:t>
            </a:r>
            <a:br>
              <a:rPr lang="ru-RU" dirty="0" smtClean="0">
                <a:solidFill>
                  <a:schemeClr val="tx1"/>
                </a:solidFill>
                <a:latin typeface="+mn-lt"/>
              </a:rPr>
            </a:br>
            <a:r>
              <a:rPr lang="ru-RU" dirty="0" smtClean="0">
                <a:solidFill>
                  <a:schemeClr val="tx1"/>
                </a:solidFill>
                <a:latin typeface="+mn-lt"/>
              </a:rPr>
              <a:t>в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разрезе групп плательщиков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84368" y="990130"/>
            <a:ext cx="1037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err="1" smtClean="0">
                <a:latin typeface="+mn-lt"/>
              </a:rPr>
              <a:t>млн.руб</a:t>
            </a:r>
            <a:r>
              <a:rPr lang="ru-RU" i="1" dirty="0" smtClean="0">
                <a:latin typeface="+mn-lt"/>
              </a:rPr>
              <a:t>.</a:t>
            </a:r>
            <a:endParaRPr lang="ru-RU" i="1" dirty="0">
              <a:latin typeface="+mn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546907"/>
              </p:ext>
            </p:extLst>
          </p:nvPr>
        </p:nvGraphicFramePr>
        <p:xfrm>
          <a:off x="683569" y="1377063"/>
          <a:ext cx="8352929" cy="4364033"/>
        </p:xfrm>
        <a:graphic>
          <a:graphicData uri="http://schemas.openxmlformats.org/drawingml/2006/table">
            <a:tbl>
              <a:tblPr/>
              <a:tblGrid>
                <a:gridCol w="3343602"/>
                <a:gridCol w="1120103"/>
                <a:gridCol w="940770"/>
                <a:gridCol w="1572582"/>
                <a:gridCol w="1375872"/>
              </a:tblGrid>
              <a:tr h="7581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effectLst/>
                          <a:latin typeface="+mn-lt"/>
                        </a:rPr>
                        <a:t>Группа плательщиков</a:t>
                      </a:r>
                      <a:r>
                        <a:rPr lang="ru-RU" sz="2000" b="1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effectLst/>
                          <a:latin typeface="+mn-lt"/>
                        </a:rPr>
                        <a:t>План</a:t>
                      </a:r>
                      <a:endParaRPr lang="ru-RU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effectLst/>
                          <a:latin typeface="+mn-lt"/>
                        </a:rPr>
                        <a:t>Принято</a:t>
                      </a:r>
                      <a:r>
                        <a:rPr lang="ru-RU" sz="2000" b="1" i="0" u="none" strike="noStrike" baseline="0" dirty="0" smtClean="0">
                          <a:effectLst/>
                          <a:latin typeface="+mn-lt"/>
                        </a:rPr>
                        <a:t> обязательств</a:t>
                      </a:r>
                      <a:endParaRPr lang="ru-RU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effectLst/>
                          <a:latin typeface="+mn-lt"/>
                        </a:rPr>
                        <a:t>% от плана</a:t>
                      </a:r>
                      <a:endParaRPr lang="ru-RU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365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Крупные организации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>6</a:t>
                      </a:r>
                      <a:r>
                        <a:rPr lang="ru-RU" sz="2400" b="0" i="0" u="none" strike="noStrike" baseline="0" dirty="0" smtClean="0">
                          <a:effectLst/>
                          <a:latin typeface="+mn-lt"/>
                        </a:rPr>
                        <a:t> 250,9</a:t>
                      </a:r>
                      <a:endParaRPr lang="ru-RU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>6 218,6 </a:t>
                      </a:r>
                      <a:endParaRPr lang="ru-RU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>99,5</a:t>
                      </a:r>
                      <a:endParaRPr lang="ru-RU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2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Независимые нефтяные компании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>799,9</a:t>
                      </a:r>
                      <a:endParaRPr lang="ru-RU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>799,9</a:t>
                      </a:r>
                      <a:endParaRPr lang="ru-RU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>100,0</a:t>
                      </a:r>
                      <a:endParaRPr lang="ru-RU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2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 «Государственный жилищный фонд»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>2000,0</a:t>
                      </a:r>
                      <a:endParaRPr lang="ru-RU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>2 000,0</a:t>
                      </a:r>
                      <a:endParaRPr lang="ru-RU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>100,0</a:t>
                      </a:r>
                      <a:endParaRPr lang="ru-RU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effectLst/>
                          <a:latin typeface="+mn-lt"/>
                        </a:rPr>
                        <a:t>Итого крупные </a:t>
                      </a:r>
                      <a:endParaRPr lang="ru-RU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effectLst/>
                          <a:latin typeface="+mn-lt"/>
                        </a:rPr>
                        <a:t>9 050,8</a:t>
                      </a:r>
                      <a:endParaRPr lang="ru-RU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96,3%</a:t>
                      </a:r>
                      <a:endParaRPr lang="ru-RU" sz="2400" b="1" dirty="0"/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effectLst/>
                          <a:latin typeface="+mn-lt"/>
                        </a:rPr>
                        <a:t>9018,5</a:t>
                      </a:r>
                      <a:endParaRPr lang="ru-RU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effectLst/>
                          <a:latin typeface="+mn-lt"/>
                        </a:rPr>
                        <a:t>99,6</a:t>
                      </a:r>
                      <a:endParaRPr lang="ru-RU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093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рочие организации городов и районов Республики Татарстан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349,3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3,7%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340,3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97,4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70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  <a:endParaRPr lang="ru-RU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E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effectLst/>
                          <a:latin typeface="+mn-lt"/>
                        </a:rPr>
                        <a:t>9 400,1 </a:t>
                      </a:r>
                      <a:endParaRPr lang="ru-RU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effectLst/>
                          <a:latin typeface="+mn-lt"/>
                        </a:rPr>
                        <a:t>9 358,8 </a:t>
                      </a:r>
                      <a:endParaRPr lang="ru-RU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effectLst/>
                          <a:latin typeface="+mn-lt"/>
                        </a:rPr>
                        <a:t>99,6</a:t>
                      </a:r>
                      <a:endParaRPr lang="ru-RU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EFF"/>
                    </a:solidFill>
                  </a:tcPr>
                </a:tc>
              </a:tr>
            </a:tbl>
          </a:graphicData>
        </a:graphic>
      </p:graphicFrame>
      <p:sp>
        <p:nvSpPr>
          <p:cNvPr id="8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27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788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683568" y="78858"/>
            <a:ext cx="7963608" cy="1128758"/>
          </a:xfrm>
        </p:spPr>
        <p:txBody>
          <a:bodyPr/>
          <a:lstStyle/>
          <a:p>
            <a:pPr marL="0" indent="0"/>
            <a:r>
              <a:rPr lang="ru-RU" sz="2800" dirty="0" smtClean="0">
                <a:solidFill>
                  <a:schemeClr val="tx1"/>
                </a:solidFill>
              </a:rPr>
              <a:t>Регионы, не обеспечившие 100% выполнение плана по поступлению платежей в ГЖФ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за 1 полугодие 2015 г.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443560"/>
              </p:ext>
            </p:extLst>
          </p:nvPr>
        </p:nvGraphicFramePr>
        <p:xfrm>
          <a:off x="704160" y="1844824"/>
          <a:ext cx="8296108" cy="3600400"/>
        </p:xfrm>
        <a:graphic>
          <a:graphicData uri="http://schemas.openxmlformats.org/drawingml/2006/table">
            <a:tbl>
              <a:tblPr/>
              <a:tblGrid>
                <a:gridCol w="4927263"/>
                <a:gridCol w="3368845"/>
              </a:tblGrid>
              <a:tr h="13519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3200" b="1" i="0" u="none" strike="noStrike" dirty="0" smtClean="0">
                          <a:effectLst/>
                          <a:latin typeface="+mn-lt"/>
                        </a:rPr>
                        <a:t>Регион</a:t>
                      </a:r>
                      <a:endParaRPr lang="ru-RU" sz="32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 smtClean="0">
                          <a:effectLst/>
                          <a:latin typeface="+mn-lt"/>
                        </a:rPr>
                        <a:t>% от плана</a:t>
                      </a:r>
                      <a:endParaRPr lang="ru-RU" sz="32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242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Бугульминский</a:t>
                      </a:r>
                      <a:endParaRPr lang="ru-RU" sz="2800" b="0" i="0" u="none" strike="noStrike" dirty="0">
                        <a:effectLst/>
                        <a:latin typeface="+mn-lt"/>
                      </a:endParaRP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64</a:t>
                      </a:r>
                      <a:endParaRPr lang="ru-RU" sz="3600" b="1" i="0" u="none" strike="noStrike" dirty="0"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42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2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г.Казань</a:t>
                      </a:r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800" b="0" i="0" u="none" strike="noStrike" dirty="0">
                        <a:effectLst/>
                        <a:latin typeface="+mn-lt"/>
                      </a:endParaRP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71</a:t>
                      </a:r>
                      <a:endParaRPr lang="ru-RU" sz="3600" b="1" i="0" u="none" strike="noStrike" dirty="0"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78659" y="1412776"/>
            <a:ext cx="1133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err="1" smtClean="0">
                <a:latin typeface="+mn-lt"/>
              </a:rPr>
              <a:t>млн.руб</a:t>
            </a:r>
            <a:r>
              <a:rPr lang="ru-RU" sz="2000" i="1" dirty="0" smtClean="0">
                <a:latin typeface="+mn-lt"/>
              </a:rPr>
              <a:t>.</a:t>
            </a:r>
            <a:endParaRPr lang="ru-RU" sz="2000" i="1" dirty="0">
              <a:latin typeface="+mn-lt"/>
            </a:endParaRPr>
          </a:p>
        </p:txBody>
      </p:sp>
      <p:sp>
        <p:nvSpPr>
          <p:cNvPr id="8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28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365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611560" y="185479"/>
            <a:ext cx="8064897" cy="624702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</a:rPr>
              <a:t>Расходы бюджетов  за 1 полугодие 201</a:t>
            </a:r>
            <a:r>
              <a:rPr lang="en-US" sz="2800" dirty="0" smtClean="0">
                <a:solidFill>
                  <a:schemeClr val="tx1"/>
                </a:solidFill>
              </a:rPr>
              <a:t>5</a:t>
            </a:r>
            <a:r>
              <a:rPr lang="ru-RU" sz="2800" dirty="0" smtClean="0">
                <a:solidFill>
                  <a:schemeClr val="tx1"/>
                </a:solidFill>
              </a:rPr>
              <a:t> года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458108"/>
              </p:ext>
            </p:extLst>
          </p:nvPr>
        </p:nvGraphicFramePr>
        <p:xfrm>
          <a:off x="755576" y="1772816"/>
          <a:ext cx="8189332" cy="36724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74287"/>
                <a:gridCol w="2815045"/>
              </a:tblGrid>
              <a:tr h="183620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Консолидированный бюджет Республики Татарстан</a:t>
                      </a:r>
                      <a:endParaRPr lang="ru-RU" sz="2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/>
                        <a:t>101,</a:t>
                      </a:r>
                      <a:r>
                        <a:rPr lang="en-US" sz="4800" b="1" dirty="0" smtClean="0"/>
                        <a:t>5</a:t>
                      </a:r>
                      <a:endParaRPr lang="ru-RU" sz="4800" b="1" dirty="0"/>
                    </a:p>
                  </a:txBody>
                  <a:tcPr anchor="ctr"/>
                </a:tc>
              </a:tr>
              <a:tr h="183620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Бюджет Республики Татарстан</a:t>
                      </a:r>
                      <a:endParaRPr lang="ru-RU" sz="2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/>
                        <a:t>90,2</a:t>
                      </a:r>
                      <a:endParaRPr lang="ru-RU" sz="48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452320" y="1124744"/>
            <a:ext cx="1492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i="1" dirty="0" smtClean="0">
                <a:latin typeface="+mn-lt"/>
              </a:rPr>
              <a:t>млрд.руб.</a:t>
            </a:r>
            <a:endParaRPr lang="ru-RU" sz="2400" i="1" dirty="0">
              <a:latin typeface="+mn-lt"/>
            </a:endParaRPr>
          </a:p>
        </p:txBody>
      </p:sp>
      <p:sp>
        <p:nvSpPr>
          <p:cNvPr id="8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29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57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683568" y="116632"/>
            <a:ext cx="8136904" cy="928694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  <a:latin typeface="+mn-lt"/>
              </a:rPr>
              <a:t>Поступление доходов в бюджет </a:t>
            </a:r>
            <a:br>
              <a:rPr lang="ru-RU" sz="2800" dirty="0" smtClean="0">
                <a:solidFill>
                  <a:schemeClr val="tx1"/>
                </a:solidFill>
                <a:latin typeface="+mn-lt"/>
              </a:rPr>
            </a:b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Республики Татарстан</a:t>
            </a:r>
          </a:p>
          <a:p>
            <a:endParaRPr lang="ru-RU" sz="28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7075134"/>
              </p:ext>
            </p:extLst>
          </p:nvPr>
        </p:nvGraphicFramePr>
        <p:xfrm>
          <a:off x="515483" y="1196752"/>
          <a:ext cx="864096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ая выноска 3"/>
          <p:cNvSpPr/>
          <p:nvPr/>
        </p:nvSpPr>
        <p:spPr>
          <a:xfrm>
            <a:off x="6840252" y="1448780"/>
            <a:ext cx="1080119" cy="504056"/>
          </a:xfrm>
          <a:prstGeom prst="wedgeRect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500"/>
              </a:lnSpc>
            </a:pPr>
            <a:r>
              <a:rPr lang="ru-RU" sz="2800" b="1" dirty="0" smtClean="0">
                <a:sym typeface="Symbol"/>
              </a:rPr>
              <a:t>88,7</a:t>
            </a:r>
            <a:endParaRPr lang="ru-RU" sz="2800" b="1" dirty="0"/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4716016" y="1700808"/>
            <a:ext cx="1080119" cy="522383"/>
          </a:xfrm>
          <a:prstGeom prst="wedgeRect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500"/>
              </a:lnSpc>
            </a:pPr>
            <a:r>
              <a:rPr lang="ru-RU" sz="2800" b="1" dirty="0" smtClean="0">
                <a:solidFill>
                  <a:schemeClr val="tx1"/>
                </a:solidFill>
                <a:sym typeface="Symbol"/>
              </a:rPr>
              <a:t>82,3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2591779" y="2060848"/>
            <a:ext cx="1080120" cy="493341"/>
          </a:xfrm>
          <a:prstGeom prst="wedgeRect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500"/>
              </a:lnSpc>
            </a:pPr>
            <a:r>
              <a:rPr lang="ru-RU" sz="2800" b="1" dirty="0" smtClean="0">
                <a:solidFill>
                  <a:schemeClr val="tx1"/>
                </a:solidFill>
                <a:sym typeface="Symbol"/>
              </a:rPr>
              <a:t>73,0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3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102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611560" y="46038"/>
            <a:ext cx="8136904" cy="91273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Структура расходов бюджета Республики Татарстан за 1 полугодие 2015 года, в %</a:t>
            </a:r>
          </a:p>
          <a:p>
            <a:endParaRPr lang="ru-RU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98489178"/>
              </p:ext>
            </p:extLst>
          </p:nvPr>
        </p:nvGraphicFramePr>
        <p:xfrm>
          <a:off x="467543" y="1052736"/>
          <a:ext cx="8641593" cy="5518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63688" y="3429000"/>
            <a:ext cx="2592288" cy="116853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90,2</a:t>
            </a:r>
            <a:br>
              <a:rPr lang="ru-RU" sz="2400" b="1" dirty="0" smtClean="0"/>
            </a:br>
            <a:r>
              <a:rPr lang="ru-RU" sz="2400" i="1" dirty="0" err="1" smtClean="0"/>
              <a:t>млрд.руб</a:t>
            </a:r>
            <a:r>
              <a:rPr lang="en-US" sz="2400" i="1" dirty="0"/>
              <a:t>.</a:t>
            </a:r>
            <a:endParaRPr lang="ru-RU" sz="2400" i="1" dirty="0"/>
          </a:p>
        </p:txBody>
      </p:sp>
      <p:sp>
        <p:nvSpPr>
          <p:cNvPr id="9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30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90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70" y="46038"/>
            <a:ext cx="9117013" cy="576064"/>
          </a:xfrm>
          <a:noFill/>
        </p:spPr>
        <p:txBody>
          <a:bodyPr/>
          <a:lstStyle/>
          <a:p>
            <a:r>
              <a:rPr lang="ru-RU" sz="2400" b="1" dirty="0" smtClean="0"/>
              <a:t>Параметры повышения заработной платы</a:t>
            </a:r>
            <a:endParaRPr lang="ru-RU" sz="24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300633"/>
              </p:ext>
            </p:extLst>
          </p:nvPr>
        </p:nvGraphicFramePr>
        <p:xfrm>
          <a:off x="683569" y="622102"/>
          <a:ext cx="8280921" cy="560832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4341951"/>
                <a:gridCol w="1008250"/>
                <a:gridCol w="981384"/>
                <a:gridCol w="981384"/>
                <a:gridCol w="967952"/>
              </a:tblGrid>
              <a:tr h="57284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Показатели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019" marR="4601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Утвержденные параметры на 2015 </a:t>
                      </a:r>
                      <a:r>
                        <a:rPr lang="ru-RU" sz="1600" dirty="0" smtClean="0">
                          <a:effectLst/>
                          <a:latin typeface="+mn-lt"/>
                        </a:rPr>
                        <a:t>год</a:t>
                      </a:r>
                      <a:br>
                        <a:rPr lang="ru-RU" sz="1600" dirty="0" smtClean="0">
                          <a:effectLst/>
                          <a:latin typeface="+mn-lt"/>
                        </a:rPr>
                      </a:br>
                      <a:r>
                        <a:rPr lang="ru-RU" sz="1600" dirty="0" smtClean="0">
                          <a:effectLst/>
                          <a:latin typeface="+mn-lt"/>
                        </a:rPr>
                        <a:t>(в</a:t>
                      </a:r>
                      <a:r>
                        <a:rPr lang="ru-RU" sz="1600" baseline="0" dirty="0" smtClean="0">
                          <a:effectLst/>
                          <a:latin typeface="+mn-lt"/>
                        </a:rPr>
                        <a:t> новой редакции </a:t>
                      </a:r>
                      <a:br>
                        <a:rPr lang="ru-RU" sz="1600" baseline="0" dirty="0" smtClean="0">
                          <a:effectLst/>
                          <a:latin typeface="+mn-lt"/>
                        </a:rPr>
                      </a:br>
                      <a:r>
                        <a:rPr lang="ru-RU" sz="1600" baseline="0" dirty="0" smtClean="0">
                          <a:effectLst/>
                          <a:latin typeface="+mn-lt"/>
                        </a:rPr>
                        <a:t>«дорожных карт»)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Достигнутые параметры на </a:t>
                      </a:r>
                      <a:r>
                        <a:rPr lang="ru-RU" sz="1600" dirty="0" smtClean="0">
                          <a:effectLst/>
                          <a:latin typeface="+mn-lt"/>
                        </a:rPr>
                        <a:t>01.06.2015 года</a:t>
                      </a:r>
                      <a:br>
                        <a:rPr lang="ru-RU" sz="1600" dirty="0" smtClean="0">
                          <a:effectLst/>
                          <a:latin typeface="+mn-lt"/>
                        </a:rPr>
                      </a:br>
                      <a:r>
                        <a:rPr lang="ru-RU" sz="1600" dirty="0" smtClean="0">
                          <a:effectLst/>
                          <a:latin typeface="+mn-lt"/>
                        </a:rPr>
                        <a:t>(без учёта федеральных учреждений)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019" marR="4601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55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сумма, рублей</a:t>
                      </a:r>
                      <a:endParaRPr lang="ru-RU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019" marR="460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% к средней по региону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019" marR="460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сумма, рублей</a:t>
                      </a:r>
                      <a:endParaRPr lang="ru-RU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019" marR="460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% к средней по региону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019" marR="46019" marT="0" marB="0" anchor="ctr"/>
                </a:tc>
              </a:tr>
              <a:tr h="2227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</a:rPr>
                        <a:t>Прогнозируемый размер средней заработной платы в Республике Татарстан, рублей</a:t>
                      </a:r>
                      <a:endParaRPr lang="ru-RU" sz="16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019" marR="460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29 770,0 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019" marR="4601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019" marR="460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28 307,</a:t>
                      </a:r>
                      <a:r>
                        <a:rPr lang="ru-RU" sz="1600" dirty="0">
                          <a:effectLst/>
                          <a:latin typeface="+mn-lt"/>
                        </a:rPr>
                        <a:t>4</a:t>
                      </a:r>
                      <a:endParaRPr lang="ru-RU" sz="1600" dirty="0" smtClean="0">
                        <a:effectLst/>
                        <a:latin typeface="+mn-lt"/>
                      </a:endParaRPr>
                    </a:p>
                  </a:txBody>
                  <a:tcPr marL="46019" marR="4601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019" marR="46019" marT="0" marB="0" anchor="ctr"/>
                </a:tc>
              </a:tr>
              <a:tr h="2227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</a:rPr>
                        <a:t>Педагогические работники образовательных учреждений общего образования</a:t>
                      </a:r>
                      <a:endParaRPr lang="ru-RU" sz="16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019" marR="460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29 770,0 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100,0 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32 177,9 </a:t>
                      </a:r>
                      <a:endParaRPr lang="ru-RU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113,7 </a:t>
                      </a:r>
                    </a:p>
                  </a:txBody>
                  <a:tcPr marL="68580" marR="68580" marT="0" marB="0" anchor="ctr"/>
                </a:tc>
              </a:tr>
              <a:tr h="2227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</a:rPr>
                        <a:t>Педагогические работники дошкольных учреждений</a:t>
                      </a:r>
                      <a:endParaRPr lang="ru-RU" sz="16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019" marR="460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25 348,2 </a:t>
                      </a:r>
                      <a:endParaRPr lang="ru-RU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100,0 *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28 305,5 </a:t>
                      </a:r>
                      <a:endParaRPr lang="ru-RU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111,5 </a:t>
                      </a:r>
                    </a:p>
                  </a:txBody>
                  <a:tcPr marL="68580" marR="68580" marT="0" marB="0" anchor="ctr"/>
                </a:tc>
              </a:tr>
              <a:tr h="2227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</a:rPr>
                        <a:t>Педагогические работники учреждений дополнительного образования детей</a:t>
                      </a:r>
                      <a:endParaRPr lang="ru-RU" sz="16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019" marR="460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18 308,6 </a:t>
                      </a:r>
                      <a:endParaRPr lang="ru-RU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61,5**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21 611,2 </a:t>
                      </a:r>
                      <a:endParaRPr lang="ru-RU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65,8 </a:t>
                      </a:r>
                    </a:p>
                  </a:txBody>
                  <a:tcPr marL="68580" marR="68580" marT="0" marB="0" anchor="ctr"/>
                </a:tc>
              </a:tr>
              <a:tr h="445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</a:rPr>
                        <a:t>Преподаватели и мастера производственного обучения образовательных учреждений начального и среднего профессионального образования</a:t>
                      </a:r>
                      <a:endParaRPr lang="ru-RU" sz="16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019" marR="460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23 220,6 </a:t>
                      </a:r>
                      <a:endParaRPr lang="ru-RU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78,0 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21 389,0 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75,6 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55576" y="6350551"/>
            <a:ext cx="82809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*от уровня оплаты в сфере общего образования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31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893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59" y="46038"/>
            <a:ext cx="8136905" cy="430634"/>
          </a:xfrm>
          <a:noFill/>
        </p:spPr>
        <p:txBody>
          <a:bodyPr/>
          <a:lstStyle/>
          <a:p>
            <a:r>
              <a:rPr lang="ru-RU" sz="2000" b="1" dirty="0" smtClean="0"/>
              <a:t>Параметры повышения заработной платы (продолжение)</a:t>
            </a:r>
            <a:endParaRPr lang="ru-RU" sz="2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216107"/>
              </p:ext>
            </p:extLst>
          </p:nvPr>
        </p:nvGraphicFramePr>
        <p:xfrm>
          <a:off x="683568" y="463565"/>
          <a:ext cx="8280921" cy="6193536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744416"/>
                <a:gridCol w="1224136"/>
                <a:gridCol w="1152128"/>
                <a:gridCol w="936104"/>
                <a:gridCol w="1224137"/>
              </a:tblGrid>
              <a:tr h="135868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Показатели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019" marR="4601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Утвержденные параметры на 2015 </a:t>
                      </a:r>
                      <a:r>
                        <a:rPr lang="ru-RU" sz="1600" dirty="0" smtClean="0">
                          <a:effectLst/>
                          <a:latin typeface="+mn-lt"/>
                        </a:rPr>
                        <a:t>год</a:t>
                      </a:r>
                      <a:br>
                        <a:rPr lang="ru-RU" sz="1600" dirty="0" smtClean="0">
                          <a:effectLst/>
                          <a:latin typeface="+mn-lt"/>
                        </a:rPr>
                      </a:br>
                      <a:r>
                        <a:rPr lang="ru-RU" sz="1600" dirty="0" smtClean="0">
                          <a:effectLst/>
                          <a:latin typeface="+mn-lt"/>
                        </a:rPr>
                        <a:t>(в</a:t>
                      </a:r>
                      <a:r>
                        <a:rPr lang="ru-RU" sz="1600" baseline="0" dirty="0" smtClean="0">
                          <a:effectLst/>
                          <a:latin typeface="+mn-lt"/>
                        </a:rPr>
                        <a:t> новой редакции </a:t>
                      </a:r>
                      <a:br>
                        <a:rPr lang="ru-RU" sz="1600" baseline="0" dirty="0" smtClean="0">
                          <a:effectLst/>
                          <a:latin typeface="+mn-lt"/>
                        </a:rPr>
                      </a:br>
                      <a:r>
                        <a:rPr lang="ru-RU" sz="1600" baseline="0" dirty="0" smtClean="0">
                          <a:effectLst/>
                          <a:latin typeface="+mn-lt"/>
                        </a:rPr>
                        <a:t>«дорожных карт»)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019" marR="4601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Достигнутые параметры на </a:t>
                      </a:r>
                      <a:r>
                        <a:rPr lang="ru-RU" sz="1600" dirty="0" smtClean="0">
                          <a:effectLst/>
                          <a:latin typeface="+mn-lt"/>
                        </a:rPr>
                        <a:t>01.06.2015 года</a:t>
                      </a:r>
                      <a:br>
                        <a:rPr lang="ru-RU" sz="1600" dirty="0" smtClean="0">
                          <a:effectLst/>
                          <a:latin typeface="+mn-lt"/>
                        </a:rPr>
                      </a:br>
                      <a:r>
                        <a:rPr lang="ru-RU" sz="1600" dirty="0" smtClean="0">
                          <a:effectLst/>
                          <a:latin typeface="+mn-lt"/>
                        </a:rPr>
                        <a:t>(без учёта федеральных учреждений)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019" marR="4601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93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сумма, рублей</a:t>
                      </a:r>
                      <a:endParaRPr lang="ru-RU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019" marR="460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% к средней по региону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019" marR="460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сумма, рублей</a:t>
                      </a:r>
                      <a:endParaRPr lang="ru-RU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019" marR="460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% к </a:t>
                      </a:r>
                      <a:r>
                        <a:rPr lang="ru-RU" sz="1600" dirty="0" smtClean="0">
                          <a:effectLst/>
                          <a:latin typeface="+mn-lt"/>
                        </a:rPr>
                        <a:t>средней</a:t>
                      </a:r>
                      <a:br>
                        <a:rPr lang="ru-RU" sz="1600" dirty="0" smtClean="0">
                          <a:effectLst/>
                          <a:latin typeface="+mn-lt"/>
                        </a:rPr>
                      </a:br>
                      <a:r>
                        <a:rPr lang="ru-RU" sz="1600" dirty="0" smtClean="0">
                          <a:effectLst/>
                          <a:latin typeface="+mn-lt"/>
                        </a:rPr>
                        <a:t>по </a:t>
                      </a:r>
                      <a:r>
                        <a:rPr lang="ru-RU" sz="1600" dirty="0">
                          <a:effectLst/>
                          <a:latin typeface="+mn-lt"/>
                        </a:rPr>
                        <a:t>региону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019" marR="46019" marT="0" marB="0" anchor="ctr"/>
                </a:tc>
              </a:tr>
              <a:tr h="679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</a:rPr>
                        <a:t>Преподаватели образовательных учреждений высшего профессионального образования</a:t>
                      </a:r>
                      <a:endParaRPr lang="ru-RU" sz="16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019" marR="460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33 342,4 </a:t>
                      </a:r>
                      <a:endParaRPr lang="ru-RU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112,0 </a:t>
                      </a:r>
                      <a:endParaRPr lang="ru-RU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32 676,9 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115,4 </a:t>
                      </a:r>
                    </a:p>
                  </a:txBody>
                  <a:tcPr marL="68580" marR="68580" marT="0" marB="0" anchor="ctr"/>
                </a:tc>
              </a:tr>
              <a:tr h="2467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</a:rPr>
                        <a:t>Научные сотрудники</a:t>
                      </a:r>
                      <a:endParaRPr lang="ru-RU" sz="16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019" marR="460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30 960,8 </a:t>
                      </a:r>
                      <a:endParaRPr lang="ru-RU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104,0 </a:t>
                      </a:r>
                      <a:endParaRPr lang="ru-RU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28 784,8 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101,7 </a:t>
                      </a:r>
                    </a:p>
                  </a:txBody>
                  <a:tcPr marL="68580" marR="68580" marT="0" marB="0" anchor="ctr"/>
                </a:tc>
              </a:tr>
              <a:tr h="4528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</a:rPr>
                        <a:t>Работники учреждений культуры, искусства и кинематографии</a:t>
                      </a:r>
                      <a:endParaRPr lang="ru-RU" sz="16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019" marR="460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18 585,2 </a:t>
                      </a:r>
                      <a:endParaRPr lang="ru-RU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62,4 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19 116,9 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67,5 </a:t>
                      </a:r>
                    </a:p>
                  </a:txBody>
                  <a:tcPr marL="68580" marR="68580" marT="0" marB="0" anchor="ctr"/>
                </a:tc>
              </a:tr>
              <a:tr h="2467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</a:rPr>
                        <a:t>Социальные работники</a:t>
                      </a:r>
                      <a:endParaRPr lang="ru-RU" sz="16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019" marR="460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18 682,2 </a:t>
                      </a:r>
                      <a:endParaRPr lang="ru-RU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62,8 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18 345,1 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64,8 </a:t>
                      </a:r>
                    </a:p>
                  </a:txBody>
                  <a:tcPr marL="68580" marR="68580" marT="0" marB="0" anchor="ctr"/>
                </a:tc>
              </a:tr>
              <a:tr h="679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</a:rPr>
                        <a:t>Врачи и работники медицинских организаций, имеющие высшее медицинское образование</a:t>
                      </a:r>
                      <a:endParaRPr lang="ru-RU" sz="16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019" marR="460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37 837,7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127,1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37 586,9 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132,8 </a:t>
                      </a:r>
                    </a:p>
                  </a:txBody>
                  <a:tcPr marL="68580" marR="68580" marT="0" marB="0" anchor="ctr"/>
                </a:tc>
              </a:tr>
              <a:tr h="4528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</a:rPr>
                        <a:t>Средний медицинский (фармацевтический) персонал</a:t>
                      </a:r>
                      <a:endParaRPr lang="ru-RU" sz="16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019" marR="460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22 833,6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76,7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22 667,5 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80,1 </a:t>
                      </a:r>
                    </a:p>
                  </a:txBody>
                  <a:tcPr marL="68580" marR="68580" marT="0" marB="0" anchor="ctr"/>
                </a:tc>
              </a:tr>
              <a:tr h="4528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</a:rPr>
                        <a:t>Младший медицинский (фармацевтический) персонал</a:t>
                      </a:r>
                      <a:endParaRPr lang="ru-RU" sz="16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019" marR="460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15 033,9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50,5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14 890,8 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52,6 </a:t>
                      </a:r>
                    </a:p>
                  </a:txBody>
                  <a:tcPr marL="68580" marR="68580" marT="0" marB="0" anchor="ctr"/>
                </a:tc>
              </a:tr>
              <a:tr h="4528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</a:rPr>
                        <a:t>Педагогический  персонал учреждений для детей-сирот</a:t>
                      </a:r>
                      <a:endParaRPr lang="ru-RU" sz="16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6019" marR="460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24 262,6 </a:t>
                      </a:r>
                      <a:endParaRPr lang="ru-RU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81,5 </a:t>
                      </a:r>
                      <a:endParaRPr lang="ru-RU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25 784,7 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91,1 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32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678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323" y="203200"/>
            <a:ext cx="7776864" cy="1296144"/>
          </a:xfrm>
          <a:noFill/>
        </p:spPr>
        <p:txBody>
          <a:bodyPr/>
          <a:lstStyle/>
          <a:p>
            <a:r>
              <a:rPr lang="ru-RU" sz="2400" b="1" dirty="0"/>
              <a:t>Объем </a:t>
            </a:r>
            <a:r>
              <a:rPr lang="ru-RU" sz="2400" b="1" dirty="0" smtClean="0"/>
              <a:t>средств, высвобождаемых за </a:t>
            </a:r>
            <a:r>
              <a:rPr lang="ru-RU" sz="2400" b="1" dirty="0"/>
              <a:t>счет проведения мероприятий по оптимизации численности персонала и  сокращению расходов на содержание учреждений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044779"/>
              </p:ext>
            </p:extLst>
          </p:nvPr>
        </p:nvGraphicFramePr>
        <p:xfrm>
          <a:off x="827584" y="1772816"/>
          <a:ext cx="8064896" cy="482453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204772"/>
                <a:gridCol w="3860124"/>
              </a:tblGrid>
              <a:tr h="799064">
                <a:tc>
                  <a:txBody>
                    <a:bodyPr/>
                    <a:lstStyle/>
                    <a:p>
                      <a:pPr marL="0" marR="90170" indent="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Наименование отрасли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0170" indent="4502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Сумма, </a:t>
                      </a:r>
                      <a:r>
                        <a:rPr lang="ru-RU" sz="2800" dirty="0" err="1">
                          <a:effectLst/>
                        </a:rPr>
                        <a:t>млн.рублей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29217">
                <a:tc>
                  <a:txBody>
                    <a:bodyPr/>
                    <a:lstStyle/>
                    <a:p>
                      <a:pPr marL="0" marR="90170" indent="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Образование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0170" indent="4502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377,3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9064">
                <a:tc>
                  <a:txBody>
                    <a:bodyPr/>
                    <a:lstStyle/>
                    <a:p>
                      <a:pPr marL="0" marR="90170" indent="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Культура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0170" indent="4502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27,2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9064">
                <a:tc>
                  <a:txBody>
                    <a:bodyPr/>
                    <a:lstStyle/>
                    <a:p>
                      <a:pPr marL="0" marR="9017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</a:rPr>
                        <a:t>Социальное обслуживание</a:t>
                      </a:r>
                      <a:endParaRPr lang="ru-RU" sz="2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0170" indent="4502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28,6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9064">
                <a:tc>
                  <a:txBody>
                    <a:bodyPr/>
                    <a:lstStyle/>
                    <a:p>
                      <a:pPr marL="0" marR="90170" indent="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Здравоохранение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0170" indent="4502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16,6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9064">
                <a:tc>
                  <a:txBody>
                    <a:bodyPr/>
                    <a:lstStyle/>
                    <a:p>
                      <a:pPr marL="0" marR="90170" indent="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ИТОГО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AFFF">
                        <a:alpha val="7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90170" indent="4502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449,7</a:t>
                      </a:r>
                      <a:endParaRPr lang="ru-RU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AFFF">
                        <a:alpha val="78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33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447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1" y="0"/>
            <a:ext cx="7992888" cy="1296144"/>
          </a:xfrm>
          <a:noFill/>
        </p:spPr>
        <p:txBody>
          <a:bodyPr/>
          <a:lstStyle/>
          <a:p>
            <a:r>
              <a:rPr lang="ru-RU" sz="2800" b="1" dirty="0"/>
              <a:t>Министерства, ведомства с низким уровнем сбора доходов от оказания платных услуг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809541"/>
              </p:ext>
            </p:extLst>
          </p:nvPr>
        </p:nvGraphicFramePr>
        <p:xfrm>
          <a:off x="683568" y="1484784"/>
          <a:ext cx="8280920" cy="512318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714540"/>
                <a:gridCol w="2566380"/>
              </a:tblGrid>
              <a:tr h="56220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Министерство,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ведомство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% </a:t>
                      </a:r>
                      <a:r>
                        <a:rPr lang="ru-RU" sz="2400" dirty="0" err="1" smtClean="0"/>
                        <a:t>исп</a:t>
                      </a:r>
                      <a:endParaRPr lang="ru-RU" sz="2400" dirty="0"/>
                    </a:p>
                  </a:txBody>
                  <a:tcPr anchor="ctr"/>
                </a:tc>
              </a:tr>
              <a:tr h="605752"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Академия наук РТ 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2"/>
                          </a:solidFill>
                        </a:rPr>
                        <a:t>29,8</a:t>
                      </a:r>
                      <a:endParaRPr lang="ru-RU" sz="2800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/>
                </a:tc>
              </a:tr>
              <a:tr h="962076"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Управление по охране и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использованию</a:t>
                      </a:r>
                      <a:r>
                        <a:rPr lang="ru-RU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объектов 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животного мира РТ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2"/>
                          </a:solidFill>
                        </a:rPr>
                        <a:t>29,9</a:t>
                      </a:r>
                      <a:endParaRPr lang="ru-RU" sz="2800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/>
                </a:tc>
              </a:tr>
              <a:tr h="1389666"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Управление по обеспечению рационального использования и качества ТЭР в РТ 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2"/>
                          </a:solidFill>
                        </a:rPr>
                        <a:t>35,3</a:t>
                      </a:r>
                      <a:endParaRPr lang="ru-RU" sz="2800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/>
                </a:tc>
              </a:tr>
              <a:tr h="688423"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Татмедиа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2"/>
                          </a:solidFill>
                        </a:rPr>
                        <a:t>37,5</a:t>
                      </a:r>
                      <a:endParaRPr lang="ru-RU" sz="2800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/>
                </a:tc>
              </a:tr>
              <a:tr h="688423"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Министерство образования и науки РТ 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2"/>
                          </a:solidFill>
                        </a:rPr>
                        <a:t>44,4</a:t>
                      </a:r>
                      <a:endParaRPr lang="ru-RU" sz="2800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34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863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1" y="46038"/>
            <a:ext cx="8064896" cy="1150714"/>
          </a:xfrm>
          <a:noFill/>
        </p:spPr>
        <p:txBody>
          <a:bodyPr/>
          <a:lstStyle/>
          <a:p>
            <a:r>
              <a:rPr lang="ru-RU" sz="2800" b="1" dirty="0" smtClean="0"/>
              <a:t>Районы с </a:t>
            </a:r>
            <a:r>
              <a:rPr lang="ru-RU" sz="2800" b="1" dirty="0"/>
              <a:t>низким уровнем сбора доходов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от </a:t>
            </a:r>
            <a:r>
              <a:rPr lang="ru-RU" sz="2800" b="1" dirty="0"/>
              <a:t>оказания платных услуг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48132"/>
              </p:ext>
            </p:extLst>
          </p:nvPr>
        </p:nvGraphicFramePr>
        <p:xfrm>
          <a:off x="755576" y="1268760"/>
          <a:ext cx="8208912" cy="532859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460455"/>
                <a:gridCol w="3748457"/>
              </a:tblGrid>
              <a:tr h="74026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Район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% </a:t>
                      </a:r>
                      <a:r>
                        <a:rPr lang="ru-RU" sz="2400" dirty="0" err="1" smtClean="0"/>
                        <a:t>исп</a:t>
                      </a:r>
                      <a:endParaRPr lang="ru-RU" sz="2400" dirty="0"/>
                    </a:p>
                  </a:txBody>
                  <a:tcPr/>
                </a:tc>
              </a:tr>
              <a:tr h="7402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Нурлатский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19,7</a:t>
                      </a:r>
                      <a:endParaRPr lang="ru-RU" sz="28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7402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Тетюшский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22,1</a:t>
                      </a:r>
                      <a:endParaRPr lang="ru-RU" sz="28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7402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Азнакаевский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27,3</a:t>
                      </a:r>
                      <a:endParaRPr lang="ru-RU" sz="28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66498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Пестречинский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32,8</a:t>
                      </a:r>
                      <a:endParaRPr lang="ru-RU" sz="28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96228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Кукморский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37,3</a:t>
                      </a:r>
                      <a:endParaRPr lang="ru-RU" sz="28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7402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Апастовский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39,6</a:t>
                      </a:r>
                      <a:endParaRPr lang="ru-RU" sz="28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5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35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625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6038"/>
            <a:ext cx="7992888" cy="1650160"/>
          </a:xfrm>
          <a:noFill/>
        </p:spPr>
        <p:txBody>
          <a:bodyPr/>
          <a:lstStyle/>
          <a:p>
            <a:r>
              <a:rPr lang="ru-RU" sz="2800" b="1" dirty="0" smtClean="0"/>
              <a:t>Фактические </a:t>
            </a:r>
            <a:r>
              <a:rPr lang="ru-RU" sz="2800" b="1" dirty="0"/>
              <a:t>показатели по объемам доходов, полученных муниципальными учреждениями от оказания платных </a:t>
            </a:r>
            <a:r>
              <a:rPr lang="ru-RU" sz="2800" b="1" dirty="0" smtClean="0"/>
              <a:t>услуг </a:t>
            </a:r>
            <a:br>
              <a:rPr lang="ru-RU" sz="2800" b="1" dirty="0" smtClean="0"/>
            </a:br>
            <a:r>
              <a:rPr lang="ru-RU" sz="2800" b="1" dirty="0" smtClean="0"/>
              <a:t>в разрезе отраслей</a:t>
            </a:r>
            <a:endParaRPr lang="ru-RU" sz="28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987783"/>
              </p:ext>
            </p:extLst>
          </p:nvPr>
        </p:nvGraphicFramePr>
        <p:xfrm>
          <a:off x="763399" y="1916832"/>
          <a:ext cx="8061327" cy="374441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007115"/>
                <a:gridCol w="2527106"/>
                <a:gridCol w="2527106"/>
              </a:tblGrid>
              <a:tr h="7002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u="none" strike="noStrike" dirty="0" smtClean="0">
                          <a:effectLst/>
                        </a:rPr>
                        <a:t>Отрасль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u="none" strike="noStrike" dirty="0" smtClean="0">
                          <a:effectLst/>
                        </a:rPr>
                        <a:t>Сумма, </a:t>
                      </a:r>
                      <a:r>
                        <a:rPr lang="ru-RU" sz="2400" b="1" u="none" strike="noStrike" dirty="0" err="1" smtClean="0">
                          <a:effectLst/>
                        </a:rPr>
                        <a:t>млн.руб</a:t>
                      </a:r>
                      <a:r>
                        <a:rPr lang="ru-RU" sz="2400" b="1" u="none" strike="noStrike" dirty="0" smtClean="0">
                          <a:effectLst/>
                        </a:rPr>
                        <a:t>.</a:t>
                      </a:r>
                      <a:endParaRPr lang="ru-RU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u="none" strike="noStrike" dirty="0" smtClean="0">
                          <a:effectLst/>
                        </a:rPr>
                        <a:t>% исп.</a:t>
                      </a:r>
                      <a:r>
                        <a:rPr lang="ru-RU" sz="2400" b="1" u="none" strike="noStrike" baseline="0" dirty="0" smtClean="0">
                          <a:effectLst/>
                        </a:rPr>
                        <a:t> плана</a:t>
                      </a:r>
                      <a:endParaRPr lang="ru-RU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002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kern="1200" dirty="0" smtClean="0">
                          <a:effectLst/>
                        </a:rPr>
                        <a:t>Образование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kern="1200" dirty="0" smtClean="0">
                          <a:effectLst/>
                        </a:rPr>
                        <a:t>829,7</a:t>
                      </a:r>
                      <a:endParaRPr lang="ru-RU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u="none" strike="noStrike" dirty="0" smtClean="0">
                          <a:effectLst/>
                        </a:rPr>
                        <a:t>47,6</a:t>
                      </a:r>
                      <a:endParaRPr lang="ru-RU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7002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kern="1200" dirty="0" smtClean="0">
                          <a:effectLst/>
                        </a:rPr>
                        <a:t>Культура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u="none" strike="noStrike" dirty="0" smtClean="0">
                          <a:effectLst/>
                        </a:rPr>
                        <a:t>76,8</a:t>
                      </a:r>
                      <a:endParaRPr lang="ru-RU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u="none" strike="noStrike" dirty="0" smtClean="0">
                          <a:effectLst/>
                        </a:rPr>
                        <a:t>49,8</a:t>
                      </a:r>
                      <a:endParaRPr lang="ru-RU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01453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kern="1200" dirty="0" smtClean="0">
                          <a:effectLst/>
                        </a:rPr>
                        <a:t>Молодежная </a:t>
                      </a:r>
                      <a:br>
                        <a:rPr lang="ru-RU" sz="2400" kern="1200" dirty="0" smtClean="0">
                          <a:effectLst/>
                        </a:rPr>
                      </a:br>
                      <a:r>
                        <a:rPr lang="ru-RU" sz="2400" kern="1200" dirty="0" smtClean="0">
                          <a:effectLst/>
                        </a:rPr>
                        <a:t>политика и спорт 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u="none" strike="noStrike" dirty="0" smtClean="0">
                          <a:effectLst/>
                        </a:rPr>
                        <a:t>42,8</a:t>
                      </a:r>
                      <a:endParaRPr lang="ru-RU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u="none" strike="noStrike" dirty="0" smtClean="0">
                          <a:effectLst/>
                        </a:rPr>
                        <a:t>52,8</a:t>
                      </a:r>
                      <a:endParaRPr lang="ru-RU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6290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kern="1200" dirty="0" smtClean="0">
                          <a:effectLst/>
                        </a:rPr>
                        <a:t>Прочие отрасли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u="none" strike="noStrike" dirty="0" smtClean="0">
                          <a:effectLst/>
                        </a:rPr>
                        <a:t>53,9</a:t>
                      </a:r>
                      <a:endParaRPr lang="ru-RU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u="none" strike="noStrike" dirty="0" smtClean="0">
                          <a:effectLst/>
                        </a:rPr>
                        <a:t>57,7</a:t>
                      </a:r>
                      <a:endParaRPr lang="ru-RU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5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36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490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03200"/>
            <a:ext cx="8064896" cy="1296144"/>
          </a:xfrm>
          <a:noFill/>
        </p:spPr>
        <p:txBody>
          <a:bodyPr/>
          <a:lstStyle/>
          <a:p>
            <a:r>
              <a:rPr lang="ru-RU" sz="2400" b="1" dirty="0"/>
              <a:t>Информация по собираемости родительской платы за присмотр и уход за воспитанниками  дошкольных образовательных учреждений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за </a:t>
            </a:r>
            <a:r>
              <a:rPr lang="ru-RU" sz="2400" b="1" dirty="0"/>
              <a:t>1 полугодие 2015 года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69478"/>
              </p:ext>
            </p:extLst>
          </p:nvPr>
        </p:nvGraphicFramePr>
        <p:xfrm>
          <a:off x="719064" y="1844824"/>
          <a:ext cx="8173416" cy="4379139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4086708"/>
                <a:gridCol w="4086708"/>
              </a:tblGrid>
              <a:tr h="94220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Показатель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Сумма, </a:t>
                      </a:r>
                      <a:r>
                        <a:rPr lang="ru-RU" sz="2400" dirty="0" err="1" smtClean="0">
                          <a:effectLst/>
                        </a:rPr>
                        <a:t>млн.рублей</a:t>
                      </a:r>
                      <a:endParaRPr lang="ru-RU" sz="2400" dirty="0">
                        <a:effectLst/>
                      </a:endParaRPr>
                    </a:p>
                  </a:txBody>
                  <a:tcPr marL="68580" marR="68580" marT="0" marB="0" anchor="ctr"/>
                </a:tc>
              </a:tr>
              <a:tr h="82301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</a:rPr>
                        <a:t>Начислено </a:t>
                      </a:r>
                      <a:r>
                        <a:rPr lang="ru-RU" sz="2400" b="0" dirty="0" smtClean="0">
                          <a:effectLst/>
                        </a:rPr>
                        <a:t/>
                      </a:r>
                      <a:br>
                        <a:rPr lang="ru-RU" sz="2400" b="0" dirty="0" smtClean="0">
                          <a:effectLst/>
                        </a:rPr>
                      </a:br>
                      <a:r>
                        <a:rPr lang="ru-RU" sz="2400" b="0" dirty="0" smtClean="0">
                          <a:effectLst/>
                        </a:rPr>
                        <a:t>родительской </a:t>
                      </a:r>
                      <a:r>
                        <a:rPr lang="ru-RU" sz="2400" b="0" dirty="0">
                          <a:effectLst/>
                        </a:rPr>
                        <a:t>платы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 </a:t>
                      </a:r>
                      <a:r>
                        <a:rPr lang="ru-RU" sz="2400" dirty="0" smtClean="0">
                          <a:effectLst/>
                        </a:rPr>
                        <a:t>842,5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371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</a:rPr>
                        <a:t>Внесено родителями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2 828,6 ( или 99,5%)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371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</a:rPr>
                        <a:t>Переплата (аванс)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23,6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371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</a:rPr>
                        <a:t>Задолженность перед ДДУ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45,2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436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1" dirty="0">
                          <a:effectLst/>
                        </a:rPr>
                        <a:t>В том </a:t>
                      </a:r>
                      <a:r>
                        <a:rPr lang="ru-RU" sz="1800" b="0" i="1" dirty="0" smtClean="0">
                          <a:effectLst/>
                        </a:rPr>
                        <a:t>числе:</a:t>
                      </a:r>
                      <a:endParaRPr lang="ru-RU" sz="1050" b="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1" dirty="0">
                          <a:effectLst/>
                        </a:rPr>
                        <a:t> </a:t>
                      </a:r>
                      <a:endParaRPr lang="ru-RU" sz="1050" b="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53719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1" dirty="0">
                          <a:effectLst/>
                        </a:rPr>
                        <a:t>текущая</a:t>
                      </a:r>
                      <a:endParaRPr lang="ru-RU" sz="1050" b="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1" dirty="0">
                          <a:effectLst/>
                        </a:rPr>
                        <a:t>18,3</a:t>
                      </a:r>
                      <a:endParaRPr lang="ru-RU" sz="1050" b="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3719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1">
                          <a:effectLst/>
                        </a:rPr>
                        <a:t>просроченная</a:t>
                      </a:r>
                      <a:endParaRPr lang="ru-RU" sz="1050" b="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1" dirty="0">
                          <a:effectLst/>
                        </a:rPr>
                        <a:t>26,9</a:t>
                      </a:r>
                      <a:endParaRPr lang="ru-RU" sz="1050" b="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37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413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8988"/>
            <a:ext cx="7992888" cy="504055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Динамика объема </a:t>
            </a:r>
            <a:r>
              <a:rPr lang="ru-RU" sz="2800" b="1" dirty="0"/>
              <a:t>просроченной задолженности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по </a:t>
            </a:r>
            <a:r>
              <a:rPr lang="ru-RU" sz="2800" b="1" dirty="0"/>
              <a:t>родительской плате 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198693284"/>
              </p:ext>
            </p:extLst>
          </p:nvPr>
        </p:nvGraphicFramePr>
        <p:xfrm>
          <a:off x="827558" y="1266120"/>
          <a:ext cx="799716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611560" y="1268760"/>
            <a:ext cx="1440109" cy="43201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i="1" dirty="0" smtClean="0"/>
              <a:t>млн.руб.</a:t>
            </a:r>
            <a:endParaRPr lang="ru-RU" sz="2000" b="1" i="1" dirty="0"/>
          </a:p>
        </p:txBody>
      </p:sp>
      <p:sp>
        <p:nvSpPr>
          <p:cNvPr id="9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38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067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509778"/>
            <a:ext cx="7992888" cy="1041615"/>
          </a:xfrm>
          <a:noFill/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Районы, </a:t>
            </a:r>
            <a:r>
              <a:rPr lang="ru-RU" sz="2800" b="1" dirty="0"/>
              <a:t>в которых на протяжении нескольких месяцев доля просроченной задолженности по родительской плате остается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незначительной </a:t>
            </a:r>
            <a:r>
              <a:rPr lang="ru-RU" sz="2800" b="1" dirty="0"/>
              <a:t>или </a:t>
            </a:r>
            <a:r>
              <a:rPr lang="ru-RU" sz="2800" b="1" dirty="0" smtClean="0"/>
              <a:t>отсутствует </a:t>
            </a:r>
            <a:endParaRPr lang="ru-RU" sz="28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642030"/>
              </p:ext>
            </p:extLst>
          </p:nvPr>
        </p:nvGraphicFramePr>
        <p:xfrm>
          <a:off x="1619672" y="2060848"/>
          <a:ext cx="6096000" cy="4104457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6096000"/>
              </a:tblGrid>
              <a:tr h="586351">
                <a:tc>
                  <a:txBody>
                    <a:bodyPr/>
                    <a:lstStyle/>
                    <a:p>
                      <a:pPr algn="ctr"/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Аксубаевский</a:t>
                      </a:r>
                      <a:endParaRPr lang="ru-RU" sz="2800" dirty="0"/>
                    </a:p>
                  </a:txBody>
                  <a:tcPr/>
                </a:tc>
              </a:tr>
              <a:tr h="586351">
                <a:tc>
                  <a:txBody>
                    <a:bodyPr/>
                    <a:lstStyle/>
                    <a:p>
                      <a:pPr algn="ctr"/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Алькеевский</a:t>
                      </a:r>
                      <a:endParaRPr lang="ru-RU" sz="2800" dirty="0"/>
                    </a:p>
                  </a:txBody>
                  <a:tcPr/>
                </a:tc>
              </a:tr>
              <a:tr h="586351">
                <a:tc>
                  <a:txBody>
                    <a:bodyPr/>
                    <a:lstStyle/>
                    <a:p>
                      <a:pPr algn="ctr"/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Кайбицкий</a:t>
                      </a:r>
                      <a:endParaRPr lang="ru-RU" sz="2800" dirty="0"/>
                    </a:p>
                  </a:txBody>
                  <a:tcPr/>
                </a:tc>
              </a:tr>
              <a:tr h="586351">
                <a:tc>
                  <a:txBody>
                    <a:bodyPr/>
                    <a:lstStyle/>
                    <a:p>
                      <a:pPr algn="ctr"/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Муслюмовский</a:t>
                      </a:r>
                      <a:endParaRPr lang="ru-RU" sz="2800" dirty="0"/>
                    </a:p>
                  </a:txBody>
                  <a:tcPr/>
                </a:tc>
              </a:tr>
              <a:tr h="586351">
                <a:tc>
                  <a:txBody>
                    <a:bodyPr/>
                    <a:lstStyle/>
                    <a:p>
                      <a:pPr algn="ctr"/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Сабинский</a:t>
                      </a:r>
                      <a:endParaRPr lang="ru-RU" sz="2800" dirty="0"/>
                    </a:p>
                  </a:txBody>
                  <a:tcPr/>
                </a:tc>
              </a:tr>
              <a:tr h="586351">
                <a:tc>
                  <a:txBody>
                    <a:bodyPr/>
                    <a:lstStyle/>
                    <a:p>
                      <a:pPr algn="ctr"/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Сармановский</a:t>
                      </a:r>
                      <a:endParaRPr lang="ru-RU" sz="2800" dirty="0"/>
                    </a:p>
                  </a:txBody>
                  <a:tcPr/>
                </a:tc>
              </a:tr>
              <a:tr h="586351">
                <a:tc>
                  <a:txBody>
                    <a:bodyPr/>
                    <a:lstStyle/>
                    <a:p>
                      <a:pPr algn="ctr"/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Чистопольский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39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564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658541" y="74422"/>
            <a:ext cx="8208912" cy="912734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  <a:latin typeface="+mn-lt"/>
              </a:rPr>
              <a:t>Динамика поступления по налогу на прибыль в бюджет Республики Татарстан</a:t>
            </a:r>
            <a:endParaRPr lang="ru-RU" sz="28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417376520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683568" y="1340768"/>
            <a:ext cx="1285864" cy="33909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i="1" dirty="0"/>
              <a:t>м</a:t>
            </a:r>
            <a:r>
              <a:rPr lang="ru-RU" sz="2000" b="1" i="1" dirty="0" smtClean="0"/>
              <a:t>лрд. руб.</a:t>
            </a:r>
            <a:endParaRPr lang="ru-RU" sz="2000" b="1" i="1" dirty="0"/>
          </a:p>
        </p:txBody>
      </p:sp>
      <p:sp>
        <p:nvSpPr>
          <p:cNvPr id="9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4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841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992888" cy="1041615"/>
          </a:xfrm>
          <a:noFill/>
        </p:spPr>
        <p:txBody>
          <a:bodyPr/>
          <a:lstStyle/>
          <a:p>
            <a:r>
              <a:rPr lang="ru-RU" sz="2400" b="1" dirty="0" smtClean="0"/>
              <a:t>Районы, в которых имеется просроченная задолженность </a:t>
            </a:r>
            <a:r>
              <a:rPr lang="ru-RU" sz="2400" b="1" dirty="0"/>
              <a:t>по родительской плате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за </a:t>
            </a:r>
            <a:r>
              <a:rPr lang="ru-RU" sz="2400" b="1" dirty="0"/>
              <a:t>1 полугодие 2015г.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182047"/>
              </p:ext>
            </p:extLst>
          </p:nvPr>
        </p:nvGraphicFramePr>
        <p:xfrm>
          <a:off x="683568" y="2060848"/>
          <a:ext cx="8208912" cy="344690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48272"/>
                <a:gridCol w="1728192"/>
                <a:gridCol w="1711407"/>
                <a:gridCol w="2321041"/>
              </a:tblGrid>
              <a:tr h="213017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</a:rPr>
                        <a:t>Наименование 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</a:rPr>
                        <a:t>муниципального 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</a:rPr>
                        <a:t>образования</a:t>
                      </a:r>
                      <a:endParaRPr lang="ru-RU" sz="2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</a:rPr>
                        <a:t>на 01.01.2015</a:t>
                      </a:r>
                      <a:endParaRPr lang="ru-RU" sz="2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</a:rPr>
                        <a:t>на 01.07.2015</a:t>
                      </a:r>
                      <a:endParaRPr lang="ru-RU" sz="2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</a:rPr>
                        <a:t>Доля просроченной задолженности к начислению </a:t>
                      </a:r>
                      <a:r>
                        <a:rPr lang="ru-RU" sz="2300" dirty="0" smtClean="0">
                          <a:effectLst/>
                        </a:rPr>
                        <a:t/>
                      </a:r>
                      <a:br>
                        <a:rPr lang="ru-RU" sz="2300" dirty="0" smtClean="0">
                          <a:effectLst/>
                        </a:rPr>
                      </a:br>
                      <a:r>
                        <a:rPr lang="ru-RU" sz="2300" dirty="0" smtClean="0">
                          <a:effectLst/>
                        </a:rPr>
                        <a:t>за </a:t>
                      </a:r>
                      <a:r>
                        <a:rPr lang="ru-RU" sz="2300" dirty="0">
                          <a:effectLst/>
                        </a:rPr>
                        <a:t>1 месяц</a:t>
                      </a:r>
                      <a:endParaRPr lang="ru-RU" sz="2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</a:tr>
              <a:tr h="40142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Бавлинский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1,1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1,2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34,6%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142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Менделеевский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0,7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1,2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33,3%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142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Тетюшский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0,5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0,5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32,6%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518027" y="1516873"/>
            <a:ext cx="1306699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-6350">
              <a:lnSpc>
                <a:spcPct val="120000"/>
              </a:lnSpc>
              <a:spcAft>
                <a:spcPts val="0"/>
              </a:spcAft>
            </a:pPr>
            <a:r>
              <a:rPr lang="ru-RU" b="1" i="1" dirty="0" err="1">
                <a:latin typeface="+mn-lt"/>
                <a:ea typeface="Times New Roman" panose="02020603050405020304" pitchFamily="18" charset="0"/>
              </a:rPr>
              <a:t>млн.руб</a:t>
            </a:r>
            <a:r>
              <a:rPr lang="ru-RU" b="1" i="1" dirty="0">
                <a:latin typeface="+mn-lt"/>
                <a:ea typeface="Times New Roman" panose="02020603050405020304" pitchFamily="18" charset="0"/>
              </a:rPr>
              <a:t>.</a:t>
            </a:r>
            <a:endParaRPr lang="ru-RU" sz="1400" b="1" i="1" dirty="0"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8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40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591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4624"/>
            <a:ext cx="8136904" cy="1296144"/>
          </a:xfrm>
          <a:noFill/>
        </p:spPr>
        <p:txBody>
          <a:bodyPr/>
          <a:lstStyle/>
          <a:p>
            <a:r>
              <a:rPr lang="ru-RU" sz="2800" b="1" dirty="0" smtClean="0"/>
              <a:t>Регионы республики, в которых отмечается рост текущей кредиторской задолженности</a:t>
            </a:r>
            <a:endParaRPr lang="ru-RU" sz="28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436296"/>
              </p:ext>
            </p:extLst>
          </p:nvPr>
        </p:nvGraphicFramePr>
        <p:xfrm>
          <a:off x="755576" y="1367011"/>
          <a:ext cx="8136904" cy="4680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75322"/>
                <a:gridCol w="3861582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Регион</a:t>
                      </a:r>
                      <a:endParaRPr lang="ru-RU" sz="24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Сумма</a:t>
                      </a:r>
                      <a:r>
                        <a:rPr lang="ru-RU" sz="2400" b="1" baseline="0" dirty="0" smtClean="0"/>
                        <a:t> роста, </a:t>
                      </a:r>
                      <a:r>
                        <a:rPr lang="ru-RU" sz="2400" b="1" baseline="0" dirty="0" err="1" smtClean="0"/>
                        <a:t>млн.руб</a:t>
                      </a:r>
                      <a:r>
                        <a:rPr lang="ru-RU" sz="2400" b="1" baseline="0" dirty="0" smtClean="0"/>
                        <a:t>.</a:t>
                      </a:r>
                      <a:endParaRPr lang="ru-RU" sz="24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Зеленодольский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13,0</a:t>
                      </a:r>
                      <a:endParaRPr lang="ru-RU" sz="24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Агрызский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3,8</a:t>
                      </a:r>
                      <a:endParaRPr lang="ru-RU" sz="24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Тукаевский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3,5</a:t>
                      </a:r>
                      <a:endParaRPr lang="ru-RU" sz="24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Бавлинский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2,5</a:t>
                      </a:r>
                      <a:endParaRPr lang="ru-RU" sz="24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41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5819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683568" y="203033"/>
            <a:ext cx="8057571" cy="42862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Проверки целевого использования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бюджетных средств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7818" y="1145562"/>
            <a:ext cx="80295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+mn-lt"/>
              </a:rPr>
              <a:t>Департаментом казначейства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в 1 полугодии 2015 года проведено </a:t>
            </a:r>
            <a:r>
              <a:rPr lang="ru-RU" sz="2400" b="1" dirty="0" smtClean="0">
                <a:latin typeface="+mn-lt"/>
              </a:rPr>
              <a:t>169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b="1" dirty="0" smtClean="0">
                <a:latin typeface="+mn-lt"/>
              </a:rPr>
              <a:t>проверок</a:t>
            </a:r>
            <a:endParaRPr lang="ru-RU" sz="2400" b="1" dirty="0">
              <a:latin typeface="+mn-lt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37818" y="2186549"/>
            <a:ext cx="8405847" cy="1659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655607" y="2364064"/>
            <a:ext cx="867814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+mn-lt"/>
              </a:rPr>
              <a:t>Установлены </a:t>
            </a:r>
            <a:r>
              <a:rPr lang="ru-RU" sz="2000" dirty="0">
                <a:latin typeface="+mn-lt"/>
              </a:rPr>
              <a:t>финансовые нарушения </a:t>
            </a:r>
            <a:r>
              <a:rPr lang="ru-RU" sz="2000" dirty="0" smtClean="0">
                <a:latin typeface="+mn-lt"/>
              </a:rPr>
              <a:t>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dirty="0" smtClean="0">
                <a:latin typeface="+mn-lt"/>
              </a:rPr>
              <a:t>по нецелевому использованию бюджетных средств на </a:t>
            </a:r>
            <a:br>
              <a:rPr lang="ru-RU" sz="2000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>1,7 </a:t>
            </a:r>
            <a:r>
              <a:rPr lang="ru-RU" sz="2000" b="1" dirty="0" err="1" smtClean="0">
                <a:latin typeface="+mn-lt"/>
              </a:rPr>
              <a:t>млн.рублей</a:t>
            </a:r>
            <a:endParaRPr lang="ru-RU" sz="2000" b="1" dirty="0" smtClean="0">
              <a:latin typeface="+mn-lt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000" dirty="0" smtClean="0">
                <a:latin typeface="+mn-lt"/>
              </a:rPr>
              <a:t>нарушения </a:t>
            </a:r>
            <a:r>
              <a:rPr lang="ru-RU" sz="2000" dirty="0">
                <a:latin typeface="+mn-lt"/>
              </a:rPr>
              <a:t>законодательства при распоряжении государственным и муниципальным имуществом </a:t>
            </a:r>
            <a:r>
              <a:rPr lang="ru-RU" sz="2000" b="1" dirty="0">
                <a:latin typeface="+mn-lt"/>
              </a:rPr>
              <a:t>- </a:t>
            </a:r>
            <a:r>
              <a:rPr lang="ru-RU" sz="2000" b="1" dirty="0" smtClean="0">
                <a:latin typeface="+mn-lt"/>
              </a:rPr>
              <a:t>69,7 </a:t>
            </a:r>
            <a:r>
              <a:rPr lang="ru-RU" sz="2000" b="1" dirty="0">
                <a:latin typeface="+mn-lt"/>
              </a:rPr>
              <a:t>млн. </a:t>
            </a:r>
            <a:r>
              <a:rPr lang="ru-RU" sz="2000" b="1" dirty="0" smtClean="0">
                <a:latin typeface="+mn-lt"/>
              </a:rPr>
              <a:t>рублей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dirty="0">
                <a:latin typeface="+mn-lt"/>
              </a:rPr>
              <a:t>неэффективное использование бюджетных средств – </a:t>
            </a:r>
            <a:r>
              <a:rPr lang="ru-RU" sz="2000" b="1" dirty="0">
                <a:latin typeface="+mn-lt"/>
              </a:rPr>
              <a:t>201,3 млн. рублей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95928" y="4771756"/>
            <a:ext cx="8360097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i="1" dirty="0"/>
              <a:t>По результатам проверок для принятия мер руководителям учреждений направлены представления, по итогам которых, возмещено и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устранено </a:t>
            </a:r>
            <a:r>
              <a:rPr lang="ru-RU" i="1" dirty="0"/>
              <a:t>около 70 % нарушений</a:t>
            </a:r>
          </a:p>
        </p:txBody>
      </p:sp>
      <p:sp>
        <p:nvSpPr>
          <p:cNvPr id="9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42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697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683568" y="167574"/>
            <a:ext cx="7848872" cy="1317209"/>
          </a:xfrm>
        </p:spPr>
        <p:txBody>
          <a:bodyPr>
            <a:normAutofit fontScale="92500" lnSpcReduction="20000"/>
          </a:bodyPr>
          <a:lstStyle/>
          <a:p>
            <a:pPr marL="87313" indent="0"/>
            <a:r>
              <a:rPr lang="ru-RU" sz="3200" dirty="0" smtClean="0">
                <a:solidFill>
                  <a:schemeClr val="tx1"/>
                </a:solidFill>
              </a:rPr>
              <a:t>Совместно </a:t>
            </a:r>
            <a:r>
              <a:rPr lang="ru-RU" sz="3200" dirty="0">
                <a:solidFill>
                  <a:schemeClr val="tx1"/>
                </a:solidFill>
              </a:rPr>
              <a:t>с министерствами, ведомствами и органами местного самоуправления необходимо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3568" y="1484783"/>
            <a:ext cx="8262944" cy="10984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/>
              <a:t>У</a:t>
            </a:r>
            <a:r>
              <a:rPr lang="ru-RU" sz="2800" b="1" dirty="0" smtClean="0"/>
              <a:t>силить </a:t>
            </a:r>
            <a:r>
              <a:rPr lang="ru-RU" sz="2800" b="1" dirty="0"/>
              <a:t>работу по сбору </a:t>
            </a:r>
            <a:r>
              <a:rPr lang="ru-RU" sz="2800" b="1" dirty="0" smtClean="0"/>
              <a:t>доходов, </a:t>
            </a:r>
            <a:br>
              <a:rPr lang="ru-RU" sz="2800" b="1" dirty="0" smtClean="0"/>
            </a:br>
            <a:r>
              <a:rPr lang="ru-RU" sz="2800" b="1" dirty="0" smtClean="0"/>
              <a:t>сократить </a:t>
            </a:r>
            <a:r>
              <a:rPr lang="ru-RU" sz="2800" b="1" dirty="0"/>
              <a:t>недоимку</a:t>
            </a:r>
            <a:endParaRPr lang="ru-RU" sz="2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68274" y="2690782"/>
            <a:ext cx="8278238" cy="203371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/>
              <a:t>Наиболее </a:t>
            </a:r>
            <a:r>
              <a:rPr lang="ru-RU" sz="2800" b="1" dirty="0"/>
              <a:t>рационально и эффективно использовать средства расходной части, включая бюджетные и внебюджетные источники</a:t>
            </a:r>
            <a:endParaRPr lang="ru-RU" sz="2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3568" y="4865761"/>
            <a:ext cx="8262944" cy="1064736"/>
          </a:xfrm>
          <a:prstGeom prst="roundRect">
            <a:avLst/>
          </a:prstGeom>
          <a:gradFill>
            <a:gsLst>
              <a:gs pos="0">
                <a:schemeClr val="accent6">
                  <a:tint val="50000"/>
                  <a:satMod val="300000"/>
                  <a:alpha val="7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/>
              <a:t>Не </a:t>
            </a:r>
            <a:r>
              <a:rPr lang="ru-RU" sz="2800" b="1" dirty="0"/>
              <a:t>допускать образования просроченной кредиторской задолженности</a:t>
            </a:r>
            <a:endParaRPr lang="ru-RU" sz="2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2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43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793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03200"/>
            <a:ext cx="8060642" cy="1321837"/>
          </a:xfrm>
        </p:spPr>
        <p:txBody>
          <a:bodyPr>
            <a:normAutofit fontScale="90000"/>
          </a:bodyPr>
          <a:lstStyle/>
          <a:p>
            <a:r>
              <a:rPr lang="ru-RU" sz="2700" b="1" dirty="0"/>
              <a:t>Основные показатели </a:t>
            </a:r>
            <a:r>
              <a:rPr lang="ru-RU" sz="2700" b="1" dirty="0" smtClean="0"/>
              <a:t>для </a:t>
            </a:r>
            <a:r>
              <a:rPr lang="ru-RU" sz="2700" b="1" dirty="0"/>
              <a:t>формирования прогноза консолидированного </a:t>
            </a:r>
            <a:r>
              <a:rPr lang="ru-RU" sz="2700" b="1" dirty="0" smtClean="0"/>
              <a:t>бюджета  </a:t>
            </a:r>
            <a:r>
              <a:rPr lang="ru-RU" sz="2700" b="1" dirty="0"/>
              <a:t>Республики Татарстан на </a:t>
            </a:r>
            <a:r>
              <a:rPr lang="ru-RU" sz="2700" b="1" dirty="0" smtClean="0"/>
              <a:t>2016-2018 </a:t>
            </a:r>
            <a:r>
              <a:rPr lang="ru-RU" sz="2700" b="1" dirty="0"/>
              <a:t>годы </a:t>
            </a:r>
            <a:r>
              <a:rPr lang="ru-RU" sz="2700" b="1" dirty="0" smtClean="0"/>
              <a:t>по доходам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150345"/>
              </p:ext>
            </p:extLst>
          </p:nvPr>
        </p:nvGraphicFramePr>
        <p:xfrm>
          <a:off x="702796" y="1525614"/>
          <a:ext cx="8261692" cy="4469301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797196"/>
                <a:gridCol w="1512168"/>
                <a:gridCol w="1440160"/>
                <a:gridCol w="1512168"/>
              </a:tblGrid>
              <a:tr h="658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Наименование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2016 </a:t>
                      </a:r>
                      <a:r>
                        <a:rPr lang="ru-RU" sz="2400" dirty="0">
                          <a:effectLst/>
                        </a:rPr>
                        <a:t>год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2017 </a:t>
                      </a:r>
                      <a:r>
                        <a:rPr lang="ru-RU" sz="2400" dirty="0">
                          <a:effectLst/>
                        </a:rPr>
                        <a:t>год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2018 </a:t>
                      </a:r>
                      <a:r>
                        <a:rPr lang="ru-RU" sz="2400" dirty="0">
                          <a:effectLst/>
                        </a:rPr>
                        <a:t>год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EFF"/>
                    </a:solidFill>
                  </a:tcPr>
                </a:tc>
              </a:tr>
              <a:tr h="658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Цена на нефть, </a:t>
                      </a:r>
                      <a:r>
                        <a:rPr lang="ru-RU" sz="2000" dirty="0" smtClean="0">
                          <a:effectLst/>
                        </a:rPr>
                        <a:t>долларов </a:t>
                      </a:r>
                      <a:br>
                        <a:rPr lang="ru-RU" sz="2000" dirty="0" smtClean="0">
                          <a:effectLst/>
                        </a:rPr>
                      </a:br>
                      <a:r>
                        <a:rPr lang="ru-RU" sz="2000" dirty="0" smtClean="0">
                          <a:effectLst/>
                        </a:rPr>
                        <a:t>за </a:t>
                      </a:r>
                      <a:r>
                        <a:rPr lang="ru-RU" sz="2000" dirty="0">
                          <a:effectLst/>
                        </a:rPr>
                        <a:t>баррель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60</a:t>
                      </a:r>
                      <a:endParaRPr lang="ru-RU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65</a:t>
                      </a:r>
                      <a:endParaRPr lang="ru-RU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70</a:t>
                      </a:r>
                      <a:endParaRPr lang="ru-RU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Курс доллара, рублей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56,8</a:t>
                      </a:r>
                      <a:endParaRPr lang="ru-RU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54,5</a:t>
                      </a:r>
                      <a:endParaRPr lang="ru-RU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53,2</a:t>
                      </a:r>
                      <a:endParaRPr lang="ru-RU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7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Рост валового регионального (внутреннего) продукта, %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102,3</a:t>
                      </a:r>
                      <a:endParaRPr lang="ru-RU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102,3</a:t>
                      </a:r>
                      <a:endParaRPr lang="ru-RU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102,4</a:t>
                      </a:r>
                      <a:endParaRPr lang="ru-RU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Инфляция, (рост %)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107,0</a:t>
                      </a:r>
                      <a:endParaRPr lang="ru-RU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106,3</a:t>
                      </a:r>
                      <a:endParaRPr lang="ru-RU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105,1</a:t>
                      </a:r>
                      <a:endParaRPr lang="ru-RU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94210" y="1912033"/>
            <a:ext cx="879827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44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70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6038"/>
            <a:ext cx="8136904" cy="1368152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Основные показатели </a:t>
            </a:r>
            <a:r>
              <a:rPr lang="ru-RU" sz="2400" b="1" dirty="0" smtClean="0"/>
              <a:t>для </a:t>
            </a:r>
            <a:r>
              <a:rPr lang="ru-RU" sz="2400" b="1" dirty="0"/>
              <a:t>формирования прогноза консолидированного бюджета </a:t>
            </a:r>
            <a:r>
              <a:rPr lang="ru-RU" sz="2400" b="1" dirty="0" smtClean="0"/>
              <a:t>Республики </a:t>
            </a:r>
            <a:r>
              <a:rPr lang="ru-RU" sz="2400" b="1" dirty="0"/>
              <a:t>Татарстан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на 2016-2018 </a:t>
            </a:r>
            <a:r>
              <a:rPr lang="ru-RU" sz="2400" b="1" dirty="0"/>
              <a:t>годы по расходам</a:t>
            </a:r>
            <a:br>
              <a:rPr lang="ru-RU" sz="2400" b="1" dirty="0"/>
            </a:b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879760"/>
              </p:ext>
            </p:extLst>
          </p:nvPr>
        </p:nvGraphicFramePr>
        <p:xfrm>
          <a:off x="683568" y="1124744"/>
          <a:ext cx="8208911" cy="499821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312368"/>
                <a:gridCol w="1800200"/>
                <a:gridCol w="1584176"/>
                <a:gridCol w="1512167"/>
              </a:tblGrid>
              <a:tr h="3057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Наименование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5A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2016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5A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2017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5A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2018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5AEFF"/>
                    </a:solidFill>
                  </a:tcPr>
                </a:tc>
              </a:tr>
              <a:tr h="978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Заработная плата работников государственных и муниципальных бюджетных  и автономных учреждений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повышение с </a:t>
                      </a:r>
                      <a:r>
                        <a:rPr lang="ru-RU" sz="1600" dirty="0" smtClean="0">
                          <a:effectLst/>
                        </a:rPr>
                        <a:t>01.10.2016 </a:t>
                      </a:r>
                      <a:r>
                        <a:rPr lang="ru-RU" sz="1600" dirty="0">
                          <a:effectLst/>
                        </a:rPr>
                        <a:t>г.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 </a:t>
                      </a:r>
                      <a:r>
                        <a:rPr lang="ru-RU" sz="1600" dirty="0" smtClean="0">
                          <a:effectLst/>
                        </a:rPr>
                        <a:t>7,0</a:t>
                      </a:r>
                      <a:r>
                        <a:rPr lang="ru-RU" sz="1600" dirty="0">
                          <a:effectLst/>
                        </a:rPr>
                        <a:t>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повышение с </a:t>
                      </a:r>
                      <a:r>
                        <a:rPr lang="ru-RU" sz="1600" dirty="0" smtClean="0">
                          <a:effectLst/>
                        </a:rPr>
                        <a:t>01.10.2017 </a:t>
                      </a:r>
                      <a:r>
                        <a:rPr lang="ru-RU" sz="1600" dirty="0">
                          <a:effectLst/>
                        </a:rPr>
                        <a:t>г.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 </a:t>
                      </a:r>
                      <a:r>
                        <a:rPr lang="ru-RU" sz="1600" dirty="0" smtClean="0">
                          <a:effectLst/>
                        </a:rPr>
                        <a:t>6,3 </a:t>
                      </a:r>
                      <a:r>
                        <a:rPr lang="ru-RU" sz="1600" dirty="0">
                          <a:effectLst/>
                        </a:rPr>
                        <a:t>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повышение с </a:t>
                      </a:r>
                      <a:r>
                        <a:rPr lang="ru-RU" sz="1600" dirty="0" smtClean="0">
                          <a:effectLst/>
                        </a:rPr>
                        <a:t>01.10.2018 </a:t>
                      </a:r>
                      <a:r>
                        <a:rPr lang="ru-RU" sz="1600" dirty="0">
                          <a:effectLst/>
                        </a:rPr>
                        <a:t>г.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 </a:t>
                      </a:r>
                      <a:r>
                        <a:rPr lang="ru-RU" sz="1600" dirty="0" smtClean="0">
                          <a:effectLst/>
                        </a:rPr>
                        <a:t>5,1 </a:t>
                      </a:r>
                      <a:r>
                        <a:rPr lang="ru-RU" sz="1600" dirty="0">
                          <a:effectLst/>
                        </a:rPr>
                        <a:t>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7124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Заработная плата отдельных категорий работников бюджетной сферы (обозначенных в Указах Президента РФ от 07.05.2012г. №597, от 01.06.2012г. №761, от 28.12.2012г. №1688)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Ежегодное повышение осуществляется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соответствии с «дорожными картами»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38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Заработная плата в органах государственного и муниципального управления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повышение с </a:t>
                      </a:r>
                      <a:r>
                        <a:rPr lang="ru-RU" sz="1600" dirty="0" smtClean="0">
                          <a:effectLst/>
                        </a:rPr>
                        <a:t>01.10.2016 </a:t>
                      </a:r>
                      <a:r>
                        <a:rPr lang="ru-RU" sz="1600" dirty="0">
                          <a:effectLst/>
                        </a:rPr>
                        <a:t>г.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 </a:t>
                      </a:r>
                      <a:r>
                        <a:rPr lang="ru-RU" sz="1600" dirty="0" smtClean="0">
                          <a:effectLst/>
                        </a:rPr>
                        <a:t>7,0</a:t>
                      </a:r>
                      <a:r>
                        <a:rPr lang="ru-RU" sz="1600" dirty="0">
                          <a:effectLst/>
                        </a:rPr>
                        <a:t>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повышение с </a:t>
                      </a:r>
                      <a:r>
                        <a:rPr lang="ru-RU" sz="1600" dirty="0" smtClean="0">
                          <a:effectLst/>
                        </a:rPr>
                        <a:t>01.10.2017 </a:t>
                      </a:r>
                      <a:r>
                        <a:rPr lang="ru-RU" sz="1600" dirty="0">
                          <a:effectLst/>
                        </a:rPr>
                        <a:t>г.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 </a:t>
                      </a:r>
                      <a:r>
                        <a:rPr lang="ru-RU" sz="1600" dirty="0" smtClean="0">
                          <a:effectLst/>
                        </a:rPr>
                        <a:t>6,3 </a:t>
                      </a:r>
                      <a:r>
                        <a:rPr lang="ru-RU" sz="1600" dirty="0">
                          <a:effectLst/>
                        </a:rPr>
                        <a:t>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повышение с </a:t>
                      </a:r>
                      <a:r>
                        <a:rPr lang="ru-RU" sz="1600" dirty="0" smtClean="0">
                          <a:effectLst/>
                        </a:rPr>
                        <a:t>01.10.2018 </a:t>
                      </a:r>
                      <a:r>
                        <a:rPr lang="ru-RU" sz="1600" dirty="0">
                          <a:effectLst/>
                        </a:rPr>
                        <a:t>г.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 </a:t>
                      </a:r>
                      <a:r>
                        <a:rPr lang="ru-RU" sz="1600" dirty="0" smtClean="0">
                          <a:effectLst/>
                        </a:rPr>
                        <a:t>5,1 </a:t>
                      </a:r>
                      <a:r>
                        <a:rPr lang="ru-RU" sz="1600" dirty="0">
                          <a:effectLst/>
                        </a:rPr>
                        <a:t>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338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Публичные обязательства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(денежные выплаты населению)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повышение с </a:t>
                      </a:r>
                      <a:r>
                        <a:rPr lang="ru-RU" sz="1600" dirty="0" smtClean="0">
                          <a:effectLst/>
                        </a:rPr>
                        <a:t>01.01.2016 </a:t>
                      </a:r>
                      <a:r>
                        <a:rPr lang="ru-RU" sz="1600" dirty="0">
                          <a:effectLst/>
                        </a:rPr>
                        <a:t>г.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 </a:t>
                      </a:r>
                      <a:r>
                        <a:rPr lang="ru-RU" sz="1600" dirty="0" smtClean="0">
                          <a:effectLst/>
                        </a:rPr>
                        <a:t>7,0</a:t>
                      </a:r>
                      <a:r>
                        <a:rPr lang="ru-RU" sz="1600" dirty="0">
                          <a:effectLst/>
                        </a:rPr>
                        <a:t>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повышение с </a:t>
                      </a:r>
                      <a:r>
                        <a:rPr lang="ru-RU" sz="1600" dirty="0" smtClean="0">
                          <a:effectLst/>
                        </a:rPr>
                        <a:t>01.01.2017 </a:t>
                      </a:r>
                      <a:r>
                        <a:rPr lang="ru-RU" sz="1600" dirty="0">
                          <a:effectLst/>
                        </a:rPr>
                        <a:t>г.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 </a:t>
                      </a:r>
                      <a:r>
                        <a:rPr lang="ru-RU" sz="1600" dirty="0" smtClean="0">
                          <a:effectLst/>
                        </a:rPr>
                        <a:t>6,3 </a:t>
                      </a:r>
                      <a:r>
                        <a:rPr lang="ru-RU" sz="1600" dirty="0">
                          <a:effectLst/>
                        </a:rPr>
                        <a:t>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повышение с </a:t>
                      </a:r>
                      <a:r>
                        <a:rPr lang="ru-RU" sz="1600" dirty="0" smtClean="0">
                          <a:effectLst/>
                        </a:rPr>
                        <a:t>01.01.2018 </a:t>
                      </a:r>
                      <a:r>
                        <a:rPr lang="ru-RU" sz="1600" dirty="0">
                          <a:effectLst/>
                        </a:rPr>
                        <a:t>г.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 </a:t>
                      </a:r>
                      <a:r>
                        <a:rPr lang="ru-RU" sz="1600" dirty="0" smtClean="0">
                          <a:effectLst/>
                        </a:rPr>
                        <a:t>5,1 </a:t>
                      </a:r>
                      <a:r>
                        <a:rPr lang="ru-RU" sz="1600" dirty="0">
                          <a:effectLst/>
                        </a:rPr>
                        <a:t>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45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485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4624"/>
            <a:ext cx="7920880" cy="1368152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Основные показатели </a:t>
            </a:r>
            <a:r>
              <a:rPr lang="ru-RU" sz="2400" b="1" dirty="0" smtClean="0"/>
              <a:t>для </a:t>
            </a:r>
            <a:r>
              <a:rPr lang="ru-RU" sz="2400" b="1" dirty="0"/>
              <a:t>формирования прогноза консолидированного бюджета </a:t>
            </a:r>
            <a:r>
              <a:rPr lang="ru-RU" sz="2400" b="1" dirty="0" smtClean="0"/>
              <a:t>Республики </a:t>
            </a:r>
            <a:r>
              <a:rPr lang="ru-RU" sz="2400" b="1" dirty="0"/>
              <a:t>Татарстан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на 2016-2018 </a:t>
            </a:r>
            <a:r>
              <a:rPr lang="ru-RU" sz="2400" b="1" dirty="0"/>
              <a:t>годы по </a:t>
            </a:r>
            <a:r>
              <a:rPr lang="ru-RU" sz="2400" b="1" dirty="0" smtClean="0"/>
              <a:t>расходам</a:t>
            </a:r>
            <a:r>
              <a:rPr lang="en-US" sz="2400" b="1" dirty="0" smtClean="0"/>
              <a:t> </a:t>
            </a:r>
            <a:r>
              <a:rPr lang="ru-RU" sz="2400" b="1" dirty="0" smtClean="0"/>
              <a:t>(продолжение)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351133"/>
              </p:ext>
            </p:extLst>
          </p:nvPr>
        </p:nvGraphicFramePr>
        <p:xfrm>
          <a:off x="755576" y="1196752"/>
          <a:ext cx="8208912" cy="439248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95806"/>
                <a:gridCol w="1797753"/>
                <a:gridCol w="1911034"/>
                <a:gridCol w="1804319"/>
              </a:tblGrid>
              <a:tr h="4788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Наименование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5A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2016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5A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2017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5A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2018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5AEFF"/>
                    </a:solidFill>
                  </a:tcPr>
                </a:tc>
              </a:tr>
              <a:tr h="9463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Стипендии</a:t>
                      </a:r>
                      <a:endParaRPr lang="ru-RU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повышение с </a:t>
                      </a:r>
                      <a:r>
                        <a:rPr lang="ru-RU" sz="1600" dirty="0" smtClean="0">
                          <a:effectLst/>
                        </a:rPr>
                        <a:t>01.09.2016 </a:t>
                      </a:r>
                      <a:r>
                        <a:rPr lang="ru-RU" sz="1600" dirty="0">
                          <a:effectLst/>
                        </a:rPr>
                        <a:t>г.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 </a:t>
                      </a:r>
                      <a:r>
                        <a:rPr lang="ru-RU" sz="1600" dirty="0" smtClean="0">
                          <a:effectLst/>
                        </a:rPr>
                        <a:t>7,0</a:t>
                      </a:r>
                      <a:r>
                        <a:rPr lang="ru-RU" sz="1600" dirty="0">
                          <a:effectLst/>
                        </a:rPr>
                        <a:t>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повышение с </a:t>
                      </a:r>
                      <a:r>
                        <a:rPr lang="ru-RU" sz="1600" dirty="0" smtClean="0">
                          <a:effectLst/>
                        </a:rPr>
                        <a:t>01.09.2017 </a:t>
                      </a:r>
                      <a:r>
                        <a:rPr lang="ru-RU" sz="1600" dirty="0">
                          <a:effectLst/>
                        </a:rPr>
                        <a:t>г.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 </a:t>
                      </a:r>
                      <a:r>
                        <a:rPr lang="ru-RU" sz="1600" dirty="0" smtClean="0">
                          <a:effectLst/>
                        </a:rPr>
                        <a:t>6,3 </a:t>
                      </a:r>
                      <a:r>
                        <a:rPr lang="ru-RU" sz="1600" dirty="0">
                          <a:effectLst/>
                        </a:rPr>
                        <a:t>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повышение с </a:t>
                      </a:r>
                      <a:r>
                        <a:rPr lang="ru-RU" sz="1600" dirty="0" smtClean="0">
                          <a:effectLst/>
                        </a:rPr>
                        <a:t>01.09.2018 </a:t>
                      </a:r>
                      <a:r>
                        <a:rPr lang="ru-RU" sz="1600" dirty="0">
                          <a:effectLst/>
                        </a:rPr>
                        <a:t>г.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 </a:t>
                      </a:r>
                      <a:r>
                        <a:rPr lang="ru-RU" sz="1600" dirty="0" smtClean="0">
                          <a:effectLst/>
                        </a:rPr>
                        <a:t>5,1 </a:t>
                      </a:r>
                      <a:r>
                        <a:rPr lang="ru-RU" sz="1600" dirty="0">
                          <a:effectLst/>
                        </a:rPr>
                        <a:t>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4271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Продукты</a:t>
                      </a:r>
                      <a:r>
                        <a:rPr lang="ru-RU" sz="1800" baseline="0" dirty="0" smtClean="0">
                          <a:effectLst/>
                        </a:rPr>
                        <a:t> </a:t>
                      </a:r>
                      <a:r>
                        <a:rPr lang="ru-RU" sz="1800" dirty="0" smtClean="0">
                          <a:effectLst/>
                        </a:rPr>
                        <a:t>питания</a:t>
                      </a:r>
                      <a:r>
                        <a:rPr lang="ru-RU" sz="1800" dirty="0">
                          <a:effectLst/>
                        </a:rPr>
                        <a:t>, медикаменты</a:t>
                      </a:r>
                      <a:endParaRPr lang="ru-RU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повышение с </a:t>
                      </a:r>
                      <a:r>
                        <a:rPr lang="ru-RU" sz="1600" dirty="0" smtClean="0">
                          <a:effectLst/>
                        </a:rPr>
                        <a:t>01.01.2016 </a:t>
                      </a:r>
                      <a:r>
                        <a:rPr lang="ru-RU" sz="1600" dirty="0">
                          <a:effectLst/>
                        </a:rPr>
                        <a:t>г.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 </a:t>
                      </a:r>
                      <a:r>
                        <a:rPr lang="ru-RU" sz="1600" dirty="0" smtClean="0">
                          <a:effectLst/>
                        </a:rPr>
                        <a:t>7,0</a:t>
                      </a:r>
                      <a:r>
                        <a:rPr lang="ru-RU" sz="1600" dirty="0">
                          <a:effectLst/>
                        </a:rPr>
                        <a:t>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повышение с </a:t>
                      </a:r>
                      <a:r>
                        <a:rPr lang="ru-RU" sz="1600" dirty="0" smtClean="0">
                          <a:effectLst/>
                        </a:rPr>
                        <a:t>01.01.2017 </a:t>
                      </a:r>
                      <a:r>
                        <a:rPr lang="ru-RU" sz="1600" dirty="0">
                          <a:effectLst/>
                        </a:rPr>
                        <a:t>г.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 </a:t>
                      </a:r>
                      <a:r>
                        <a:rPr lang="ru-RU" sz="1600" dirty="0" smtClean="0">
                          <a:effectLst/>
                        </a:rPr>
                        <a:t>6,3 </a:t>
                      </a:r>
                      <a:r>
                        <a:rPr lang="ru-RU" sz="1600" dirty="0">
                          <a:effectLst/>
                        </a:rPr>
                        <a:t>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повышение с </a:t>
                      </a:r>
                      <a:r>
                        <a:rPr lang="ru-RU" sz="1600" dirty="0" smtClean="0">
                          <a:effectLst/>
                        </a:rPr>
                        <a:t>01.01.2018 </a:t>
                      </a:r>
                      <a:r>
                        <a:rPr lang="ru-RU" sz="1600" dirty="0">
                          <a:effectLst/>
                        </a:rPr>
                        <a:t>г.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 </a:t>
                      </a:r>
                      <a:r>
                        <a:rPr lang="ru-RU" sz="1600" dirty="0" smtClean="0">
                          <a:effectLst/>
                        </a:rPr>
                        <a:t>5,1 </a:t>
                      </a:r>
                      <a:r>
                        <a:rPr lang="ru-RU" sz="1600" dirty="0">
                          <a:effectLst/>
                        </a:rPr>
                        <a:t>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341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Коммунальные услуги</a:t>
                      </a:r>
                      <a:endParaRPr lang="ru-RU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повышение с </a:t>
                      </a:r>
                      <a:r>
                        <a:rPr lang="ru-RU" sz="1600" dirty="0" smtClean="0">
                          <a:effectLst/>
                        </a:rPr>
                        <a:t>01.07.2016 </a:t>
                      </a:r>
                      <a:r>
                        <a:rPr lang="ru-RU" sz="1600" dirty="0">
                          <a:effectLst/>
                        </a:rPr>
                        <a:t>г.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 </a:t>
                      </a:r>
                      <a:r>
                        <a:rPr lang="ru-RU" sz="1600" dirty="0" smtClean="0">
                          <a:effectLst/>
                        </a:rPr>
                        <a:t>7,5%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повышение с </a:t>
                      </a:r>
                      <a:r>
                        <a:rPr lang="ru-RU" sz="1600" dirty="0" smtClean="0">
                          <a:effectLst/>
                        </a:rPr>
                        <a:t>01.07.2017 </a:t>
                      </a:r>
                      <a:r>
                        <a:rPr lang="ru-RU" sz="1600" dirty="0">
                          <a:effectLst/>
                        </a:rPr>
                        <a:t>г.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 </a:t>
                      </a:r>
                      <a:r>
                        <a:rPr lang="ru-RU" sz="1600" dirty="0" smtClean="0">
                          <a:effectLst/>
                        </a:rPr>
                        <a:t>7,0 </a:t>
                      </a:r>
                      <a:r>
                        <a:rPr lang="ru-RU" sz="1600" dirty="0">
                          <a:effectLst/>
                        </a:rPr>
                        <a:t>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повышение с </a:t>
                      </a:r>
                      <a:r>
                        <a:rPr lang="ru-RU" sz="1600" dirty="0" smtClean="0">
                          <a:effectLst/>
                        </a:rPr>
                        <a:t>01.07.2018 </a:t>
                      </a:r>
                      <a:r>
                        <a:rPr lang="ru-RU" sz="1600" dirty="0">
                          <a:effectLst/>
                        </a:rPr>
                        <a:t>г.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 </a:t>
                      </a:r>
                      <a:r>
                        <a:rPr lang="ru-RU" sz="1600" dirty="0" smtClean="0">
                          <a:effectLst/>
                        </a:rPr>
                        <a:t>6,4 </a:t>
                      </a:r>
                      <a:r>
                        <a:rPr lang="ru-RU" sz="1600" dirty="0">
                          <a:effectLst/>
                        </a:rPr>
                        <a:t>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059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Остальные расходы </a:t>
                      </a:r>
                      <a:endParaRPr lang="ru-RU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 уровне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2015 </a:t>
                      </a:r>
                      <a:r>
                        <a:rPr lang="ru-RU" sz="1800" dirty="0">
                          <a:effectLst/>
                        </a:rPr>
                        <a:t>г.</a:t>
                      </a:r>
                      <a:endParaRPr lang="ru-RU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 уровне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2015 </a:t>
                      </a:r>
                      <a:r>
                        <a:rPr lang="ru-RU" sz="1800" dirty="0">
                          <a:effectLst/>
                        </a:rPr>
                        <a:t>г.</a:t>
                      </a:r>
                      <a:endParaRPr lang="ru-RU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 уровне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2015 </a:t>
                      </a:r>
                      <a:r>
                        <a:rPr lang="ru-RU" sz="1800" dirty="0">
                          <a:effectLst/>
                        </a:rPr>
                        <a:t>г.</a:t>
                      </a:r>
                      <a:endParaRPr lang="ru-RU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46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913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258701" y="116632"/>
            <a:ext cx="8858312" cy="131203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Виды экономической деятельности, по </a:t>
            </a:r>
            <a:r>
              <a:rPr lang="ru-RU" dirty="0" smtClean="0">
                <a:solidFill>
                  <a:schemeClr val="tx1"/>
                </a:solidFill>
              </a:rPr>
              <a:t>которым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увеличились </a:t>
            </a:r>
            <a:r>
              <a:rPr lang="ru-RU" dirty="0" smtClean="0">
                <a:solidFill>
                  <a:schemeClr val="tx1"/>
                </a:solidFill>
              </a:rPr>
              <a:t>поступления </a:t>
            </a:r>
            <a:r>
              <a:rPr lang="ru-RU" dirty="0">
                <a:solidFill>
                  <a:schemeClr val="tx1"/>
                </a:solidFill>
              </a:rPr>
              <a:t>по налогу на прибыль 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бюджет Республики Татарстан в 1 полугодии 2015 года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236029"/>
              </p:ext>
            </p:extLst>
          </p:nvPr>
        </p:nvGraphicFramePr>
        <p:xfrm>
          <a:off x="734797" y="1461356"/>
          <a:ext cx="8229691" cy="5182701"/>
        </p:xfrm>
        <a:graphic>
          <a:graphicData uri="http://schemas.openxmlformats.org/drawingml/2006/table">
            <a:tbl>
              <a:tblPr/>
              <a:tblGrid>
                <a:gridCol w="4485275"/>
                <a:gridCol w="3744416"/>
              </a:tblGrid>
              <a:tr h="15086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2000" b="0" i="0" u="none" strike="noStrike" dirty="0" smtClean="0">
                          <a:effectLst/>
                          <a:latin typeface="+mn-lt"/>
                        </a:rPr>
                        <a:t>Отрасль</a:t>
                      </a:r>
                      <a:endParaRPr lang="ru-RU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7375" marR="7375" marT="73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С</a:t>
                      </a:r>
                      <a:r>
                        <a:rPr lang="ru-RU" sz="2000" b="0" i="0" u="none" strike="noStrike" dirty="0" smtClean="0">
                          <a:effectLst/>
                          <a:latin typeface="+mn-lt"/>
                        </a:rPr>
                        <a:t>умма </a:t>
                      </a:r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роста платежей </a:t>
                      </a:r>
                      <a:r>
                        <a:rPr lang="ru-RU" sz="2000" b="0" i="0" u="none" strike="noStrike" dirty="0" smtClean="0">
                          <a:effectLst/>
                          <a:latin typeface="+mn-lt"/>
                        </a:rPr>
                        <a:t/>
                      </a:r>
                      <a:br>
                        <a:rPr lang="ru-RU" sz="2000" b="0" i="0" u="none" strike="noStrike" dirty="0" smtClean="0">
                          <a:effectLst/>
                          <a:latin typeface="+mn-lt"/>
                        </a:rPr>
                      </a:br>
                      <a:r>
                        <a:rPr lang="ru-RU" sz="2000" b="0" i="0" u="none" strike="noStrike" dirty="0" smtClean="0">
                          <a:effectLst/>
                          <a:latin typeface="+mn-lt"/>
                        </a:rPr>
                        <a:t>к </a:t>
                      </a:r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1 полугодию 2014 года, </a:t>
                      </a:r>
                      <a:r>
                        <a:rPr lang="ru-RU" sz="2000" b="0" i="0" u="none" strike="noStrike" dirty="0" err="1">
                          <a:effectLst/>
                          <a:latin typeface="+mn-lt"/>
                        </a:rPr>
                        <a:t>млн.руб</a:t>
                      </a:r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7375" marR="7375" marT="73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17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+mn-lt"/>
                        </a:rPr>
                        <a:t>добыча полезных ископаемых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2 289,1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7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effectLst/>
                          <a:latin typeface="+mn-lt"/>
                        </a:rPr>
                        <a:t>химическое производство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2 399,9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1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effectLst/>
                          <a:latin typeface="+mn-lt"/>
                        </a:rPr>
                        <a:t>производство судов, летательных и космических  аппаратов и прочих транспортных средств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1 281,9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9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effectLst/>
                          <a:latin typeface="+mn-lt"/>
                        </a:rPr>
                        <a:t>Оптовая и розничная торговля; ремонт авто-транспортных средств, мотоциклов, бытовых изделий и предметов личного пользования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848,2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effectLst/>
                          <a:latin typeface="+mn-lt"/>
                        </a:rPr>
                        <a:t>Операции с недвижимым имуществом, аренда и предоставление услуг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698,7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effectLst/>
                          <a:latin typeface="+mn-lt"/>
                        </a:rPr>
                        <a:t>производство резиновых и пластмассовых</a:t>
                      </a:r>
                      <a:br>
                        <a:rPr lang="ru-RU" sz="1600" b="0" i="0" u="none" strike="noStrike">
                          <a:effectLst/>
                          <a:latin typeface="+mn-lt"/>
                        </a:rPr>
                      </a:br>
                      <a:r>
                        <a:rPr lang="ru-RU" sz="1600" b="0" i="0" u="none" strike="noStrike">
                          <a:effectLst/>
                          <a:latin typeface="+mn-lt"/>
                        </a:rPr>
                        <a:t>изделий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204,8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7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effectLst/>
                          <a:latin typeface="+mn-lt"/>
                        </a:rPr>
                        <a:t>строительство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133,7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5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763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611560" y="46038"/>
            <a:ext cx="8208912" cy="1006698"/>
          </a:xfrm>
        </p:spPr>
        <p:txBody>
          <a:bodyPr>
            <a:normAutofit/>
          </a:bodyPr>
          <a:lstStyle/>
          <a:p>
            <a:pPr marL="0" indent="0"/>
            <a:r>
              <a:rPr lang="ru-RU" dirty="0">
                <a:solidFill>
                  <a:schemeClr val="tx1"/>
                </a:solidFill>
                <a:latin typeface="+mn-lt"/>
              </a:rPr>
              <a:t>Рост налога на прибыль за 1 полугодие 2014-2015 гг.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+mn-lt"/>
              </a:rPr>
            </a:br>
            <a:r>
              <a:rPr lang="ru-RU" dirty="0" smtClean="0">
                <a:solidFill>
                  <a:schemeClr val="tx1"/>
                </a:solidFill>
                <a:latin typeface="+mn-lt"/>
              </a:rPr>
              <a:t>в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разрезе групп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налогоплательщиков</a:t>
            </a:r>
            <a:endParaRPr lang="ru-RU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62700" y="1023211"/>
            <a:ext cx="1037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err="1" smtClean="0">
                <a:latin typeface="+mn-lt"/>
              </a:rPr>
              <a:t>млн.руб</a:t>
            </a:r>
            <a:r>
              <a:rPr lang="ru-RU" i="1" dirty="0" smtClean="0">
                <a:latin typeface="+mn-lt"/>
              </a:rPr>
              <a:t>.</a:t>
            </a:r>
            <a:endParaRPr lang="ru-RU" i="1" dirty="0">
              <a:latin typeface="+mn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918534"/>
              </p:ext>
            </p:extLst>
          </p:nvPr>
        </p:nvGraphicFramePr>
        <p:xfrm>
          <a:off x="647172" y="1556792"/>
          <a:ext cx="8352928" cy="4754398"/>
        </p:xfrm>
        <a:graphic>
          <a:graphicData uri="http://schemas.openxmlformats.org/drawingml/2006/table">
            <a:tbl>
              <a:tblPr/>
              <a:tblGrid>
                <a:gridCol w="2664296"/>
                <a:gridCol w="1296144"/>
                <a:gridCol w="1186955"/>
                <a:gridCol w="1008112"/>
                <a:gridCol w="1160606"/>
                <a:gridCol w="1036815"/>
              </a:tblGrid>
              <a:tr h="520388"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Рост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 том числе по включенным в мониторинг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09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Увеличили поступления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Уменьшили поступления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Сумма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Кол-во, ед.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Сумма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Кол-во,</a:t>
                      </a:r>
                      <a:b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ед.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402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Поступления всего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6 826,1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777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 организациям, включенным в мониторинг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5 930,8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336,5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 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405,7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3811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Крупные плательщики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5 012,7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6 734,1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 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721,4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44604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Прочие плательщики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918,1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4 602,4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-3 684,3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92777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организациям, не включенным в мониторинг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895,3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6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997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827584" y="46038"/>
            <a:ext cx="8210240" cy="768718"/>
          </a:xfrm>
        </p:spPr>
        <p:txBody>
          <a:bodyPr/>
          <a:lstStyle/>
          <a:p>
            <a:pPr marL="0" indent="0"/>
            <a:r>
              <a:rPr lang="ru-RU" dirty="0">
                <a:solidFill>
                  <a:schemeClr val="tx1"/>
                </a:solidFill>
              </a:rPr>
              <a:t>Крупные компании, </a:t>
            </a:r>
            <a:r>
              <a:rPr lang="ru-RU" dirty="0" smtClean="0">
                <a:solidFill>
                  <a:schemeClr val="tx1"/>
                </a:solidFill>
              </a:rPr>
              <a:t>увеличившие </a:t>
            </a:r>
            <a:r>
              <a:rPr lang="ru-RU" dirty="0">
                <a:solidFill>
                  <a:schemeClr val="tx1"/>
                </a:solidFill>
              </a:rPr>
              <a:t>уплату налога на </a:t>
            </a:r>
            <a:r>
              <a:rPr lang="ru-RU" dirty="0" smtClean="0">
                <a:solidFill>
                  <a:schemeClr val="tx1"/>
                </a:solidFill>
              </a:rPr>
              <a:t>прибыль в 1 полугодии </a:t>
            </a:r>
            <a:r>
              <a:rPr lang="ru-RU" dirty="0">
                <a:solidFill>
                  <a:schemeClr val="tx1"/>
                </a:solidFill>
              </a:rPr>
              <a:t>2015 года</a:t>
            </a:r>
            <a:endParaRPr lang="ru-RU" dirty="0">
              <a:solidFill>
                <a:schemeClr val="accent2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173605"/>
              </p:ext>
            </p:extLst>
          </p:nvPr>
        </p:nvGraphicFramePr>
        <p:xfrm>
          <a:off x="755576" y="1103736"/>
          <a:ext cx="8064896" cy="551175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144030"/>
                <a:gridCol w="1384695"/>
                <a:gridCol w="1536171"/>
              </a:tblGrid>
              <a:tr h="65019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Наименование налогоплательщика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Отклонение к </a:t>
                      </a:r>
                      <a:r>
                        <a:rPr lang="ru-RU" sz="2000" b="1" u="none" strike="noStrike" dirty="0" smtClean="0">
                          <a:effectLst/>
                        </a:rPr>
                        <a:t/>
                      </a:r>
                      <a:br>
                        <a:rPr lang="ru-RU" sz="2000" b="1" u="none" strike="noStrike" dirty="0" smtClean="0">
                          <a:effectLst/>
                        </a:rPr>
                      </a:br>
                      <a:r>
                        <a:rPr lang="ru-RU" sz="2000" b="1" u="none" strike="noStrike" dirty="0" smtClean="0">
                          <a:effectLst/>
                        </a:rPr>
                        <a:t>1 полугодию 2014 г.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0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(+,-)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%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762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203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КГН ОАО "Татнефть"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2 138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21%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3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ПАО "Нижнекамскнефтехим"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1 690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+mn-lt"/>
                        </a:rPr>
                        <a:t>в </a:t>
                      </a:r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4,7 раза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3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ОАО "Казанский вертолетный завод"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1 569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+mn-lt"/>
                        </a:rPr>
                        <a:t>130%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3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ОАО "Казаньоргсинтез"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570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+mn-lt"/>
                        </a:rPr>
                        <a:t>103%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3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Малые нефтяные компании в целом 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282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15%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2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Предприятия шинного бизнеса УК "Татнефть-</a:t>
                      </a:r>
                      <a:r>
                        <a:rPr lang="ru-RU" sz="1800" b="0" i="0" u="none" strike="noStrike" dirty="0" err="1">
                          <a:effectLst/>
                          <a:latin typeface="+mn-lt"/>
                        </a:rPr>
                        <a:t>Нефтехим</a:t>
                      </a:r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"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170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3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ОАО "ТАИФ"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15%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3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ОАО "</a:t>
                      </a:r>
                      <a:r>
                        <a:rPr lang="ru-RU" sz="1800" b="0" i="0" u="none" strike="noStrike" dirty="0" err="1">
                          <a:effectLst/>
                          <a:latin typeface="+mn-lt"/>
                        </a:rPr>
                        <a:t>Таттелеком</a:t>
                      </a:r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"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94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65%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3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ОАО "</a:t>
                      </a:r>
                      <a:r>
                        <a:rPr lang="ru-RU" sz="1800" b="0" i="0" u="none" strike="noStrike" dirty="0" err="1">
                          <a:effectLst/>
                          <a:latin typeface="+mn-lt"/>
                        </a:rPr>
                        <a:t>Татэнергосбыт</a:t>
                      </a:r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"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78%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2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err="1">
                          <a:effectLst/>
                          <a:latin typeface="+mn-lt"/>
                        </a:rPr>
                        <a:t>ЗАОр</a:t>
                      </a:r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 "Народное предприятие Набережно-</a:t>
                      </a:r>
                      <a:r>
                        <a:rPr lang="ru-RU" sz="1800" b="0" i="0" u="none" strike="noStrike" dirty="0" err="1">
                          <a:effectLst/>
                          <a:latin typeface="+mn-lt"/>
                        </a:rPr>
                        <a:t>Челнинский</a:t>
                      </a:r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 КБК"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66%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3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ОАО "Сетевая компания"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14%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3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ОАО "</a:t>
                      </a:r>
                      <a:r>
                        <a:rPr lang="ru-RU" sz="1800" b="0" i="0" u="none" strike="noStrike" dirty="0" err="1">
                          <a:effectLst/>
                          <a:latin typeface="+mn-lt"/>
                        </a:rPr>
                        <a:t>Нэфис</a:t>
                      </a:r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1800" b="0" i="0" u="none" strike="noStrike" dirty="0" err="1">
                          <a:effectLst/>
                          <a:latin typeface="+mn-lt"/>
                        </a:rPr>
                        <a:t>Косметикс</a:t>
                      </a:r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"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3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ОАО "</a:t>
                      </a:r>
                      <a:r>
                        <a:rPr lang="ru-RU" sz="1800" b="0" i="0" u="none" strike="noStrike" dirty="0" err="1">
                          <a:effectLst/>
                          <a:latin typeface="+mn-lt"/>
                        </a:rPr>
                        <a:t>Казанькомпрессормаш</a:t>
                      </a:r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"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787326" y="672620"/>
            <a:ext cx="1037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err="1" smtClean="0">
                <a:latin typeface="+mn-lt"/>
              </a:rPr>
              <a:t>млн.руб</a:t>
            </a:r>
            <a:r>
              <a:rPr lang="ru-RU" i="1" dirty="0" smtClean="0">
                <a:latin typeface="+mn-lt"/>
              </a:rPr>
              <a:t>.</a:t>
            </a:r>
            <a:endParaRPr lang="ru-RU" i="1" dirty="0">
              <a:latin typeface="+mn-lt"/>
            </a:endParaRPr>
          </a:p>
        </p:txBody>
      </p:sp>
      <p:sp>
        <p:nvSpPr>
          <p:cNvPr id="8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7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623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611560" y="5332"/>
            <a:ext cx="8213166" cy="768718"/>
          </a:xfrm>
        </p:spPr>
        <p:txBody>
          <a:bodyPr/>
          <a:lstStyle/>
          <a:p>
            <a:pPr marL="0" indent="0"/>
            <a:r>
              <a:rPr lang="ru-RU" dirty="0">
                <a:solidFill>
                  <a:schemeClr val="tx1"/>
                </a:solidFill>
              </a:rPr>
              <a:t>Крупные компании, снизившие уплату налога на 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прибыль в 1 полугодии </a:t>
            </a:r>
            <a:r>
              <a:rPr lang="ru-RU" dirty="0">
                <a:solidFill>
                  <a:schemeClr val="tx1"/>
                </a:solidFill>
              </a:rPr>
              <a:t>2015 года</a:t>
            </a:r>
            <a:endParaRPr lang="ru-RU" dirty="0">
              <a:solidFill>
                <a:schemeClr val="accent2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270732"/>
              </p:ext>
            </p:extLst>
          </p:nvPr>
        </p:nvGraphicFramePr>
        <p:xfrm>
          <a:off x="755576" y="1161959"/>
          <a:ext cx="8096082" cy="457532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823498"/>
                <a:gridCol w="2272584"/>
              </a:tblGrid>
              <a:tr h="825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Наименование налогоплательщика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Отклонение к </a:t>
                      </a:r>
                      <a:r>
                        <a:rPr lang="ru-RU" sz="2000" b="1" u="none" strike="noStrike" dirty="0" smtClean="0">
                          <a:effectLst/>
                        </a:rPr>
                        <a:t/>
                      </a:r>
                      <a:br>
                        <a:rPr lang="ru-RU" sz="2000" b="1" u="none" strike="noStrike" dirty="0" smtClean="0">
                          <a:effectLst/>
                        </a:rPr>
                      </a:br>
                      <a:r>
                        <a:rPr lang="ru-RU" sz="2000" b="1" u="none" strike="noStrike" dirty="0" smtClean="0">
                          <a:effectLst/>
                        </a:rPr>
                        <a:t>1 полугодию 2014 г.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417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ОАО "Генерирующая компания"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9C0006"/>
                          </a:solidFill>
                          <a:effectLst/>
                          <a:latin typeface="+mn-lt"/>
                        </a:rPr>
                        <a:t>-463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9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АО "</a:t>
                      </a:r>
                      <a:r>
                        <a:rPr lang="ru-RU" sz="2000" b="0" i="0" u="none" strike="noStrike" dirty="0" err="1">
                          <a:effectLst/>
                          <a:latin typeface="+mn-lt"/>
                        </a:rPr>
                        <a:t>Транснефть-Прикамье</a:t>
                      </a:r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" 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9C0006"/>
                          </a:solidFill>
                          <a:effectLst/>
                          <a:latin typeface="+mn-lt"/>
                        </a:rPr>
                        <a:t>-154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ОАО "КАМАЗ"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9C0006"/>
                          </a:solidFill>
                          <a:effectLst/>
                          <a:latin typeface="+mn-lt"/>
                        </a:rPr>
                        <a:t>-114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ОАО "ТГК-16"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9C0006"/>
                          </a:solidFill>
                          <a:effectLst/>
                          <a:latin typeface="+mn-lt"/>
                        </a:rPr>
                        <a:t>-111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КГН ОАО "Газпром"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9C0006"/>
                          </a:solidFill>
                          <a:effectLst/>
                          <a:latin typeface="+mn-lt"/>
                        </a:rPr>
                        <a:t>-52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8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effectLst/>
                          <a:latin typeface="+mn-lt"/>
                        </a:rPr>
                        <a:t>КГН ОАО "Лукойл"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9C0006"/>
                          </a:solidFill>
                          <a:effectLst/>
                          <a:latin typeface="+mn-lt"/>
                        </a:rPr>
                        <a:t>-26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effectLst/>
                          <a:latin typeface="+mn-lt"/>
                        </a:rPr>
                        <a:t>ОАО "Татспиртпром"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9C0006"/>
                          </a:solidFill>
                          <a:effectLst/>
                          <a:latin typeface="+mn-lt"/>
                        </a:rPr>
                        <a:t>-26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ЗАО "Кварт"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9C0006"/>
                          </a:solidFill>
                          <a:effectLst/>
                          <a:latin typeface="+mn-lt"/>
                        </a:rPr>
                        <a:t>-3,8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787326" y="740090"/>
            <a:ext cx="1037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err="1" smtClean="0">
                <a:latin typeface="+mn-lt"/>
              </a:rPr>
              <a:t>млн.руб</a:t>
            </a:r>
            <a:r>
              <a:rPr lang="ru-RU" i="1" dirty="0" smtClean="0">
                <a:latin typeface="+mn-lt"/>
              </a:rPr>
              <a:t>.</a:t>
            </a:r>
            <a:endParaRPr lang="ru-RU" i="1" dirty="0">
              <a:latin typeface="+mn-lt"/>
            </a:endParaRPr>
          </a:p>
        </p:txBody>
      </p:sp>
      <p:sp>
        <p:nvSpPr>
          <p:cNvPr id="8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8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055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840" y="76244"/>
            <a:ext cx="8064896" cy="864095"/>
          </a:xfrm>
        </p:spPr>
        <p:txBody>
          <a:bodyPr/>
          <a:lstStyle/>
          <a:p>
            <a:r>
              <a:rPr lang="ru-RU" sz="2400" b="1" dirty="0" smtClean="0">
                <a:latin typeface="+mn-lt"/>
              </a:rPr>
              <a:t>Крупн</a:t>
            </a:r>
            <a:r>
              <a:rPr lang="ru-RU" sz="2400" b="1" dirty="0">
                <a:latin typeface="+mn-lt"/>
              </a:rPr>
              <a:t>ы</a:t>
            </a:r>
            <a:r>
              <a:rPr lang="ru-RU" sz="2400" b="1" dirty="0" smtClean="0">
                <a:latin typeface="+mn-lt"/>
              </a:rPr>
              <a:t>е предприятия ожидающие снижение налога на прибыль в </a:t>
            </a:r>
            <a:r>
              <a:rPr lang="en-US" sz="2400" b="1" dirty="0" smtClean="0">
                <a:latin typeface="+mn-lt"/>
              </a:rPr>
              <a:t>III</a:t>
            </a:r>
            <a:r>
              <a:rPr lang="ru-RU" sz="2400" b="1" dirty="0" smtClean="0">
                <a:latin typeface="+mn-lt"/>
              </a:rPr>
              <a:t> квартале 201</a:t>
            </a:r>
            <a:r>
              <a:rPr lang="ru-RU" sz="2400" b="1" dirty="0">
                <a:latin typeface="+mn-lt"/>
              </a:rPr>
              <a:t>5</a:t>
            </a:r>
            <a:r>
              <a:rPr lang="ru-RU" sz="2400" b="1" dirty="0" smtClean="0">
                <a:latin typeface="+mn-lt"/>
              </a:rPr>
              <a:t> года</a:t>
            </a:r>
            <a:endParaRPr lang="ru-RU" sz="2400" b="1" dirty="0"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245778"/>
              </p:ext>
            </p:extLst>
          </p:nvPr>
        </p:nvGraphicFramePr>
        <p:xfrm>
          <a:off x="730840" y="970548"/>
          <a:ext cx="8161640" cy="5194755"/>
        </p:xfrm>
        <a:graphic>
          <a:graphicData uri="http://schemas.openxmlformats.org/drawingml/2006/table">
            <a:tbl>
              <a:tblPr/>
              <a:tblGrid>
                <a:gridCol w="4950503"/>
                <a:gridCol w="3211137"/>
              </a:tblGrid>
              <a:tr h="6528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Наименование налогоплательщика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+mn-lt"/>
                        </a:rPr>
                        <a:t>Снижение </a:t>
                      </a:r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к </a:t>
                      </a:r>
                      <a:r>
                        <a:rPr lang="en-US" sz="2000" b="0" i="0" u="none" strike="noStrike" dirty="0" smtClean="0">
                          <a:effectLst/>
                          <a:latin typeface="+mn-lt"/>
                        </a:rPr>
                        <a:t>III</a:t>
                      </a:r>
                      <a:r>
                        <a:rPr lang="ru-RU" sz="2000" b="0" i="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кварталу </a:t>
                      </a:r>
                      <a:r>
                        <a:rPr lang="ru-RU" sz="2000" b="0" i="0" u="none" strike="noStrike" dirty="0" smtClean="0">
                          <a:effectLst/>
                          <a:latin typeface="+mn-lt"/>
                        </a:rPr>
                        <a:t>2014 г. </a:t>
                      </a:r>
                      <a:endParaRPr lang="ru-RU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331452">
                <a:tc vMerge="1"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+mn-lt"/>
                        </a:rPr>
                        <a:t>Сумма, </a:t>
                      </a:r>
                      <a:r>
                        <a:rPr lang="ru-RU" sz="2000" b="0" i="0" u="none" strike="noStrike" dirty="0" err="1" smtClean="0">
                          <a:effectLst/>
                          <a:latin typeface="+mn-lt"/>
                        </a:rPr>
                        <a:t>млн.руб</a:t>
                      </a:r>
                      <a:r>
                        <a:rPr lang="ru-RU" sz="2000" b="0" i="0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ru-RU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3294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ПАО "Казанский вертолетный завод"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9C0006"/>
                          </a:solidFill>
                          <a:effectLst/>
                          <a:latin typeface="+mn-lt"/>
                        </a:rPr>
                        <a:t>-1 716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94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КГН ОАО "Газпром"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9C0006"/>
                          </a:solidFill>
                          <a:effectLst/>
                          <a:latin typeface="+mn-lt"/>
                        </a:rPr>
                        <a:t>-493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4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КГН ОАО "Лукойл"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9C0006"/>
                          </a:solidFill>
                          <a:effectLst/>
                          <a:latin typeface="+mn-lt"/>
                        </a:rPr>
                        <a:t>-186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4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ОАО "Сетевая компания"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9C0006"/>
                          </a:solidFill>
                          <a:effectLst/>
                          <a:latin typeface="+mn-lt"/>
                        </a:rPr>
                        <a:t>-96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5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Малые нефтяные компании </a:t>
                      </a:r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/>
                      </a:r>
                      <a:br>
                        <a:rPr lang="ru-RU" sz="1800" b="0" i="0" u="none" strike="noStrike" dirty="0" smtClean="0">
                          <a:effectLst/>
                          <a:latin typeface="+mn-lt"/>
                        </a:rPr>
                      </a:br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20 компаний)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9C0006"/>
                          </a:solidFill>
                          <a:effectLst/>
                          <a:latin typeface="+mn-lt"/>
                        </a:rPr>
                        <a:t>-89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4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АО "</a:t>
                      </a:r>
                      <a:r>
                        <a:rPr lang="ru-RU" sz="1800" b="0" i="0" u="none" strike="noStrike" dirty="0" err="1">
                          <a:effectLst/>
                          <a:latin typeface="+mn-lt"/>
                        </a:rPr>
                        <a:t>Транснефть-Прикамье</a:t>
                      </a:r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"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9C0006"/>
                          </a:solidFill>
                          <a:effectLst/>
                          <a:latin typeface="+mn-lt"/>
                        </a:rPr>
                        <a:t>-73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4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ОАО "</a:t>
                      </a:r>
                      <a:r>
                        <a:rPr lang="ru-RU" sz="1800" b="0" i="0" u="none" strike="noStrike" dirty="0" err="1">
                          <a:effectLst/>
                          <a:latin typeface="+mn-lt"/>
                        </a:rPr>
                        <a:t>Таттелеком</a:t>
                      </a:r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"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9C0006"/>
                          </a:solidFill>
                          <a:effectLst/>
                          <a:latin typeface="+mn-lt"/>
                        </a:rPr>
                        <a:t>-44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4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ОАО "ТГК-16"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9C0006"/>
                          </a:solidFill>
                          <a:effectLst/>
                          <a:latin typeface="+mn-lt"/>
                        </a:rPr>
                        <a:t>-39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4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err="1">
                          <a:effectLst/>
                          <a:latin typeface="+mn-lt"/>
                        </a:rPr>
                        <a:t>ОаО</a:t>
                      </a:r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 "</a:t>
                      </a:r>
                      <a:r>
                        <a:rPr lang="ru-RU" sz="1800" b="0" i="0" u="none" strike="noStrike" dirty="0" err="1">
                          <a:effectLst/>
                          <a:latin typeface="+mn-lt"/>
                        </a:rPr>
                        <a:t>Татэнергосбыт</a:t>
                      </a:r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"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9C0006"/>
                          </a:solidFill>
                          <a:effectLst/>
                          <a:latin typeface="+mn-lt"/>
                        </a:rPr>
                        <a:t>-32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4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ОАО "Генерирующая компания"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9C0006"/>
                          </a:solidFill>
                          <a:effectLst/>
                          <a:latin typeface="+mn-lt"/>
                        </a:rPr>
                        <a:t>-13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4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ЗАО "Кварт"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9C0006"/>
                          </a:solidFill>
                          <a:effectLst/>
                          <a:latin typeface="+mn-lt"/>
                        </a:rPr>
                        <a:t>-11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4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 ОАО "</a:t>
                      </a:r>
                      <a:r>
                        <a:rPr lang="ru-RU" sz="1800" b="0" i="0" u="none" strike="noStrike" dirty="0" err="1">
                          <a:effectLst/>
                          <a:latin typeface="+mn-lt"/>
                        </a:rPr>
                        <a:t>Нэфис</a:t>
                      </a:r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1800" b="0" i="0" u="none" strike="noStrike" dirty="0" err="1">
                          <a:effectLst/>
                          <a:latin typeface="+mn-lt"/>
                        </a:rPr>
                        <a:t>Косметикс</a:t>
                      </a:r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"</a:t>
                      </a:r>
                    </a:p>
                  </a:txBody>
                  <a:tcPr marL="72000" marR="72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9C0006"/>
                          </a:solidFill>
                          <a:effectLst/>
                          <a:latin typeface="+mn-lt"/>
                        </a:rPr>
                        <a:t>-9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A99477"/>
                </a:solidFill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9</a:t>
            </a:fld>
            <a:endParaRPr lang="ru-RU" sz="2000" b="1" dirty="0">
              <a:solidFill>
                <a:srgbClr val="A9947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666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2605</TotalTime>
  <Words>2664</Words>
  <Application>Microsoft Office PowerPoint</Application>
  <PresentationFormat>Экран (4:3)</PresentationFormat>
  <Paragraphs>1126</Paragraphs>
  <Slides>46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53" baseType="lpstr">
      <vt:lpstr>Arial</vt:lpstr>
      <vt:lpstr>Arial Narrow</vt:lpstr>
      <vt:lpstr>Calibri</vt:lpstr>
      <vt:lpstr>Symbol</vt:lpstr>
      <vt:lpstr>Tahoma</vt:lpstr>
      <vt:lpstr>Times New Roman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Крупные предприятия ожидающие снижение налога на прибыль в III квартале 2015 года</vt:lpstr>
      <vt:lpstr>Презентация PowerPoint</vt:lpstr>
      <vt:lpstr>Презентация PowerPoint</vt:lpstr>
      <vt:lpstr>Темпы роста поступления НДФЛ</vt:lpstr>
      <vt:lpstr>Презентация PowerPoint</vt:lpstr>
      <vt:lpstr>Презентация PowerPoint</vt:lpstr>
      <vt:lpstr>Муниципалитеты, у которых выполнение годового плана по налоговым и неналоговым доходам  в 1 полугодии 2015 года ниже полугодовой нормы (50%)</vt:lpstr>
      <vt:lpstr>Презентация PowerPoint</vt:lpstr>
      <vt:lpstr>Презентация PowerPoint</vt:lpstr>
      <vt:lpstr>Презентация PowerPoint</vt:lpstr>
      <vt:lpstr>Муниципалитеты, у которых увеличилась недоимка по земельному налогу</vt:lpstr>
      <vt:lpstr>Муниципалитеты, у которых увеличилась недоимка по земельному налогу (продолжение)</vt:lpstr>
      <vt:lpstr>Презентация PowerPoint</vt:lpstr>
      <vt:lpstr>Презентация PowerPoint</vt:lpstr>
      <vt:lpstr>Муниципалитеты с темпом роста налогов на совокупный доход ниже среднереспубликанского (108%) и ростом недоимки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Параметры повышения заработной платы</vt:lpstr>
      <vt:lpstr>Параметры повышения заработной платы (продолжение)</vt:lpstr>
      <vt:lpstr>Объем средств, высвобождаемых за счет проведения мероприятий по оптимизации численности персонала и  сокращению расходов на содержание учреждений</vt:lpstr>
      <vt:lpstr>Министерства, ведомства с низким уровнем сбора доходов от оказания платных услуг</vt:lpstr>
      <vt:lpstr>Районы с низким уровнем сбора доходов  от оказания платных услуг</vt:lpstr>
      <vt:lpstr>Фактические показатели по объемам доходов, полученных муниципальными учреждениями от оказания платных услуг  в разрезе отраслей</vt:lpstr>
      <vt:lpstr>Информация по собираемости родительской платы за присмотр и уход за воспитанниками  дошкольных образовательных учреждений  за 1 полугодие 2015 года </vt:lpstr>
      <vt:lpstr>Динамика объема просроченной задолженности  по родительской плате </vt:lpstr>
      <vt:lpstr>Районы, в которых на протяжении нескольких месяцев доля просроченной задолженности по родительской плате остается  незначительной или отсутствует </vt:lpstr>
      <vt:lpstr>Районы, в которых имеется просроченная задолженность по родительской плате  за 1 полугодие 2015г.</vt:lpstr>
      <vt:lpstr>Регионы республики, в которых отмечается рост текущей кредиторской задолженности</vt:lpstr>
      <vt:lpstr>Презентация PowerPoint</vt:lpstr>
      <vt:lpstr>Презентация PowerPoint</vt:lpstr>
      <vt:lpstr>Основные показатели для формирования прогноза консолидированного бюджета  Республики Татарстан на 2016-2018 годы по доходам </vt:lpstr>
      <vt:lpstr>Основные показатели для формирования прогноза консолидированного бюджета Республики Татарстан  на 2016-2018 годы по расходам </vt:lpstr>
      <vt:lpstr>Основные показатели для формирования прогноза консолидированного бюджета Республики Татарстан  на 2016-2018 годы по расходам (продолжение)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Низамиев</dc:creator>
  <cp:lastModifiedBy>Семен Сингаевский</cp:lastModifiedBy>
  <cp:revision>344</cp:revision>
  <cp:lastPrinted>2015-07-16T05:03:48Z</cp:lastPrinted>
  <dcterms:created xsi:type="dcterms:W3CDTF">2014-04-30T06:07:51Z</dcterms:created>
  <dcterms:modified xsi:type="dcterms:W3CDTF">2015-07-16T12:22:56Z</dcterms:modified>
</cp:coreProperties>
</file>