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drawings/drawing13.xml" ContentType="application/vnd.openxmlformats-officedocument.drawingml.chartshapes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drawings/drawing15.xml" ContentType="application/vnd.openxmlformats-officedocument.drawingml.chartshapes+xml"/>
  <Override PartName="/ppt/charts/chart17.xml" ContentType="application/vnd.openxmlformats-officedocument.drawingml.chart+xml"/>
  <Override PartName="/ppt/theme/themeOverride10.xml" ContentType="application/vnd.openxmlformats-officedocument.themeOverride+xml"/>
  <Override PartName="/ppt/drawings/drawing16.xml" ContentType="application/vnd.openxmlformats-officedocument.drawingml.chartshapes+xml"/>
  <Override PartName="/ppt/charts/chart18.xml" ContentType="application/vnd.openxmlformats-officedocument.drawingml.chart+xml"/>
  <Override PartName="/ppt/drawings/drawing17.xml" ContentType="application/vnd.openxmlformats-officedocument.drawingml.chartshapes+xml"/>
  <Override PartName="/ppt/charts/chart19.xml" ContentType="application/vnd.openxmlformats-officedocument.drawingml.chart+xml"/>
  <Override PartName="/ppt/theme/themeOverride11.xml" ContentType="application/vnd.openxmlformats-officedocument.themeOverride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theme/themeOverride12.xml" ContentType="application/vnd.openxmlformats-officedocument.themeOverride+xml"/>
  <Override PartName="/ppt/drawings/drawing19.xml" ContentType="application/vnd.openxmlformats-officedocument.drawingml.chartshapes+xml"/>
  <Override PartName="/ppt/charts/chart21.xml" ContentType="application/vnd.openxmlformats-officedocument.drawingml.chart+xml"/>
  <Override PartName="/ppt/drawings/drawing20.xml" ContentType="application/vnd.openxmlformats-officedocument.drawingml.chartshapes+xml"/>
  <Override PartName="/ppt/charts/chart22.xml" ContentType="application/vnd.openxmlformats-officedocument.drawingml.chart+xml"/>
  <Override PartName="/ppt/drawings/drawing2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3"/>
  </p:notesMasterIdLst>
  <p:handoutMasterIdLst>
    <p:handoutMasterId r:id="rId44"/>
  </p:handoutMasterIdLst>
  <p:sldIdLst>
    <p:sldId id="272" r:id="rId2"/>
    <p:sldId id="270" r:id="rId3"/>
    <p:sldId id="273" r:id="rId4"/>
    <p:sldId id="274" r:id="rId5"/>
    <p:sldId id="314" r:id="rId6"/>
    <p:sldId id="293" r:id="rId7"/>
    <p:sldId id="294" r:id="rId8"/>
    <p:sldId id="299" r:id="rId9"/>
    <p:sldId id="301" r:id="rId10"/>
    <p:sldId id="322" r:id="rId11"/>
    <p:sldId id="300" r:id="rId12"/>
    <p:sldId id="319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320" r:id="rId21"/>
    <p:sldId id="286" r:id="rId22"/>
    <p:sldId id="321" r:id="rId23"/>
    <p:sldId id="287" r:id="rId24"/>
    <p:sldId id="302" r:id="rId25"/>
    <p:sldId id="303" r:id="rId26"/>
    <p:sldId id="323" r:id="rId27"/>
    <p:sldId id="291" r:id="rId28"/>
    <p:sldId id="297" r:id="rId29"/>
    <p:sldId id="296" r:id="rId30"/>
    <p:sldId id="292" r:id="rId31"/>
    <p:sldId id="295" r:id="rId32"/>
    <p:sldId id="298" r:id="rId33"/>
    <p:sldId id="304" r:id="rId34"/>
    <p:sldId id="305" r:id="rId35"/>
    <p:sldId id="307" r:id="rId36"/>
    <p:sldId id="308" r:id="rId37"/>
    <p:sldId id="309" r:id="rId38"/>
    <p:sldId id="310" r:id="rId39"/>
    <p:sldId id="318" r:id="rId40"/>
    <p:sldId id="311" r:id="rId41"/>
    <p:sldId id="313" r:id="rId42"/>
  </p:sldIdLst>
  <p:sldSz cx="9144000" cy="6858000" type="screen4x3"/>
  <p:notesSz cx="10234613" cy="7099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C8F6C8-4A9F-4677-BB81-A5CA6B7D8712}">
          <p14:sldIdLst>
            <p14:sldId id="272"/>
            <p14:sldId id="270"/>
            <p14:sldId id="273"/>
            <p14:sldId id="274"/>
            <p14:sldId id="314"/>
            <p14:sldId id="293"/>
            <p14:sldId id="294"/>
            <p14:sldId id="299"/>
            <p14:sldId id="301"/>
            <p14:sldId id="322"/>
            <p14:sldId id="300"/>
            <p14:sldId id="319"/>
            <p14:sldId id="278"/>
            <p14:sldId id="279"/>
            <p14:sldId id="280"/>
            <p14:sldId id="281"/>
            <p14:sldId id="282"/>
            <p14:sldId id="283"/>
            <p14:sldId id="284"/>
            <p14:sldId id="320"/>
            <p14:sldId id="286"/>
            <p14:sldId id="321"/>
            <p14:sldId id="287"/>
            <p14:sldId id="302"/>
            <p14:sldId id="303"/>
            <p14:sldId id="323"/>
            <p14:sldId id="291"/>
            <p14:sldId id="297"/>
            <p14:sldId id="296"/>
            <p14:sldId id="292"/>
            <p14:sldId id="295"/>
            <p14:sldId id="298"/>
            <p14:sldId id="304"/>
            <p14:sldId id="305"/>
            <p14:sldId id="307"/>
            <p14:sldId id="308"/>
            <p14:sldId id="309"/>
            <p14:sldId id="310"/>
            <p14:sldId id="318"/>
            <p14:sldId id="311"/>
            <p14:sldId id="313"/>
          </p14:sldIdLst>
        </p14:section>
        <p14:section name="Раздел без заголовка" id="{4E143C29-AC83-436C-BD2A-54526F713DA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AE96"/>
    <a:srgbClr val="ACA2C7"/>
    <a:srgbClr val="2DB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7" autoAdjust="0"/>
    <p:restoredTop sz="93591" autoAdjust="0"/>
  </p:normalViewPr>
  <p:slideViewPr>
    <p:cSldViewPr snapToGrid="0">
      <p:cViewPr varScale="1">
        <p:scale>
          <a:sx n="85" d="100"/>
          <a:sy n="85" d="100"/>
        </p:scale>
        <p:origin x="129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2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94974042749291"/>
          <c:y val="3.0234735823003824E-2"/>
          <c:w val="0.59663494213111534"/>
          <c:h val="0.7534195079911002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Темп, %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0.34059752622270451"/>
                  <c:y val="-1.02992694501948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3364326158399595"/>
                  <c:y val="-5.0390457705730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658950696179634"/>
                  <c:y val="-1.0409858404719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Республика Татарстан</c:v>
                </c:pt>
                <c:pt idx="1">
                  <c:v>Cубъекты России</c:v>
                </c:pt>
                <c:pt idx="2">
                  <c:v>Приволжский федеральный округ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113.4</c:v>
                </c:pt>
                <c:pt idx="1">
                  <c:v>108</c:v>
                </c:pt>
                <c:pt idx="2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54086784"/>
        <c:axId val="254085664"/>
      </c:barChart>
      <c:catAx>
        <c:axId val="254086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4085664"/>
        <c:crosses val="autoZero"/>
        <c:auto val="1"/>
        <c:lblAlgn val="ctr"/>
        <c:lblOffset val="100"/>
        <c:noMultiLvlLbl val="0"/>
      </c:catAx>
      <c:valAx>
        <c:axId val="254085664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54086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873529136079181"/>
          <c:y val="0.91390460583744659"/>
          <c:w val="0.18227914878727414"/>
          <c:h val="7.6017148888218811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55E-2"/>
          <c:w val="0.82733221923124356"/>
          <c:h val="0.781407421592260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19.600000000000001</c:v>
                </c:pt>
                <c:pt idx="1">
                  <c:v>19.7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920528"/>
        <c:axId val="256921088"/>
        <c:axId val="0"/>
      </c:bar3DChart>
      <c:catAx>
        <c:axId val="25692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256921088"/>
        <c:crosses val="autoZero"/>
        <c:auto val="1"/>
        <c:lblAlgn val="ctr"/>
        <c:lblOffset val="100"/>
        <c:noMultiLvlLbl val="0"/>
      </c:catAx>
      <c:valAx>
        <c:axId val="256921088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692052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55E-2"/>
          <c:w val="0.82733221923124356"/>
          <c:h val="0.781407421592260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9FF29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730.9</c:v>
                </c:pt>
                <c:pt idx="1">
                  <c:v>775.9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684960"/>
        <c:axId val="257685520"/>
        <c:axId val="0"/>
      </c:bar3DChart>
      <c:catAx>
        <c:axId val="2576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685520"/>
        <c:crosses val="autoZero"/>
        <c:auto val="1"/>
        <c:lblAlgn val="ctr"/>
        <c:lblOffset val="100"/>
        <c:noMultiLvlLbl val="0"/>
      </c:catAx>
      <c:valAx>
        <c:axId val="257685520"/>
        <c:scaling>
          <c:orientation val="minMax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684960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55E-2"/>
          <c:w val="0.82733221923124356"/>
          <c:h val="0.781407421592260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79646"/>
            </a:solidFill>
            <a:ln>
              <a:solidFill>
                <a:srgbClr val="F79646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822208"/>
        <c:axId val="257822768"/>
        <c:axId val="0"/>
      </c:bar3DChart>
      <c:catAx>
        <c:axId val="2578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257822768"/>
        <c:crosses val="autoZero"/>
        <c:auto val="1"/>
        <c:lblAlgn val="ctr"/>
        <c:lblOffset val="100"/>
        <c:noMultiLvlLbl val="0"/>
      </c:catAx>
      <c:valAx>
        <c:axId val="257822768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82220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55E-2"/>
          <c:w val="0.82733221923124356"/>
          <c:h val="0.781407421592260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3.8</c:v>
                </c:pt>
                <c:pt idx="1">
                  <c:v>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825008"/>
        <c:axId val="257825568"/>
        <c:axId val="0"/>
      </c:bar3DChart>
      <c:catAx>
        <c:axId val="25782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825568"/>
        <c:crosses val="autoZero"/>
        <c:auto val="1"/>
        <c:lblAlgn val="ctr"/>
        <c:lblOffset val="100"/>
        <c:noMultiLvlLbl val="0"/>
      </c:catAx>
      <c:valAx>
        <c:axId val="257825568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82500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9.921928243462165E-2"/>
          <c:w val="0.82152628977936737"/>
          <c:h val="0.67852204495195745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spPr>
            <a:solidFill>
              <a:srgbClr val="FFFF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4589656029123056E-2"/>
                  <c:y val="-4.6430503711821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347767757252692E-2"/>
                  <c:y val="-3.264993681474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88732241512722E-2"/>
                  <c:y val="-3.5630452871789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11911626952263E-2"/>
                  <c:y val="-2.275732803882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063400580321282E-2"/>
                  <c:y val="-2.2757328038820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063400580321282E-2"/>
                  <c:y val="-1.5794264982166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Конс. бюджет РТ</c:v>
                </c:pt>
                <c:pt idx="1">
                  <c:v>Бюджет РТ</c:v>
                </c:pt>
                <c:pt idx="2">
                  <c:v>Местные бюджеты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7.9</c:v>
                </c:pt>
                <c:pt idx="1">
                  <c:v>3.2</c:v>
                </c:pt>
                <c:pt idx="2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827808"/>
        <c:axId val="257828368"/>
        <c:axId val="0"/>
      </c:bar3DChart>
      <c:catAx>
        <c:axId val="25782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828368"/>
        <c:crosses val="autoZero"/>
        <c:auto val="1"/>
        <c:lblAlgn val="ctr"/>
        <c:lblOffset val="100"/>
        <c:noMultiLvlLbl val="0"/>
      </c:catAx>
      <c:valAx>
        <c:axId val="25782836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827808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spPr>
            <a:solidFill>
              <a:srgbClr val="00B0F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109292529511614E-2"/>
                  <c:y val="-2.434693906063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383805209852082E-2"/>
                  <c:y val="-1.9734932613505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188.1</c:v>
                </c:pt>
                <c:pt idx="1">
                  <c:v>183.7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5058005334993906E-2"/>
                  <c:y val="-2.1351808713083457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accent3"/>
                      </a:solidFill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359001380152635E-2"/>
                  <c:y val="-1.8825368271972443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accent3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151.80000000000001</c:v>
                </c:pt>
                <c:pt idx="1">
                  <c:v>148.1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7610176"/>
        <c:axId val="257610736"/>
        <c:axId val="0"/>
      </c:bar3DChart>
      <c:catAx>
        <c:axId val="2576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7610736"/>
        <c:crosses val="autoZero"/>
        <c:auto val="1"/>
        <c:lblAlgn val="ctr"/>
        <c:lblOffset val="100"/>
        <c:noMultiLvlLbl val="0"/>
      </c:catAx>
      <c:valAx>
        <c:axId val="25761073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7610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DBB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BB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4966473332042253E-3"/>
                  <c:y val="0.32409229890157987"/>
                </c:manualLayout>
              </c:layout>
              <c:spPr/>
              <c:txPr>
                <a:bodyPr anchor="ctr" anchorCtr="0"/>
                <a:lstStyle/>
                <a:p>
                  <a:pPr>
                    <a:defRPr sz="28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173121675188544E-3"/>
                  <c:y val="0.35496153199318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362671140586026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63.4</c:v>
                </c:pt>
                <c:pt idx="1">
                  <c:v>69.7</c:v>
                </c:pt>
                <c:pt idx="2">
                  <c:v>74.7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257613536"/>
        <c:axId val="257614096"/>
        <c:axId val="0"/>
      </c:bar3DChart>
      <c:catAx>
        <c:axId val="2576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614096"/>
        <c:crosses val="autoZero"/>
        <c:auto val="1"/>
        <c:lblAlgn val="ctr"/>
        <c:lblOffset val="100"/>
        <c:noMultiLvlLbl val="0"/>
      </c:catAx>
      <c:valAx>
        <c:axId val="25761409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761353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39FF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0240442472439549E-3"/>
                  <c:y val="0.34051484617805589"/>
                </c:manualLayout>
              </c:layout>
              <c:spPr/>
              <c:txPr>
                <a:bodyPr anchor="ctr" anchorCtr="0"/>
                <a:lstStyle/>
                <a:p>
                  <a:pPr>
                    <a:defRPr sz="28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173433937967564E-3"/>
                  <c:y val="0.29346219855226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0.68300000000000005</c:v>
                </c:pt>
                <c:pt idx="1">
                  <c:v>0.70300000000000007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gapDepth val="55"/>
        <c:shape val="box"/>
        <c:axId val="255905648"/>
        <c:axId val="255906208"/>
        <c:axId val="0"/>
      </c:bar3DChart>
      <c:catAx>
        <c:axId val="25590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5906208"/>
        <c:crosses val="autoZero"/>
        <c:auto val="1"/>
        <c:lblAlgn val="ctr"/>
        <c:lblOffset val="100"/>
        <c:noMultiLvlLbl val="0"/>
      </c:catAx>
      <c:valAx>
        <c:axId val="255906208"/>
        <c:scaling>
          <c:orientation val="minMax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5905648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4283320371811"/>
          <c:y val="0.15122961851208563"/>
          <c:w val="0.88548742344706688"/>
          <c:h val="0.68023233204201561"/>
        </c:manualLayout>
      </c:layout>
      <c:lineChart>
        <c:grouping val="standar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 w="63500">
              <a:solidFill>
                <a:schemeClr val="tx2"/>
              </a:solidFill>
            </a:ln>
          </c:spPr>
          <c:marker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c:spPr>
          </c:marker>
          <c:dPt>
            <c:idx val="8"/>
            <c:marker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/>
                  </a:solidFill>
                </a:ln>
              </c:spPr>
            </c:marker>
            <c:bubble3D val="0"/>
            <c:spPr>
              <a:ln w="63500">
                <a:solidFill>
                  <a:schemeClr val="accent6"/>
                </a:solidFill>
                <a:prstDash val="sysDash"/>
              </a:ln>
            </c:spPr>
          </c:dPt>
          <c:dLbls>
            <c:dLbl>
              <c:idx val="0"/>
              <c:layout>
                <c:manualLayout>
                  <c:x val="-5.7590263268239031E-2"/>
                  <c:y val="5.2410635965821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272659519312669E-2"/>
                  <c:y val="-5.2602382904828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900626782209384E-2"/>
                  <c:y val="-6.5680116917504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270099618560845E-2"/>
                  <c:y val="6.1617535563696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5423193719216523E-2"/>
                  <c:y val="-5.0616199289996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449426915527927E-2"/>
                  <c:y val="5.1230023555091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0161005602480485E-2"/>
                  <c:y val="-7.166002457506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679591156538174E-2"/>
                  <c:y val="-5.2954402099448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9501629448580904E-3"/>
                  <c:y val="6.3955738373148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1 янв</c:v>
                </c:pt>
                <c:pt idx="1">
                  <c:v>1 фев</c:v>
                </c:pt>
                <c:pt idx="2">
                  <c:v>1 мар</c:v>
                </c:pt>
                <c:pt idx="3">
                  <c:v>1 апр</c:v>
                </c:pt>
                <c:pt idx="4">
                  <c:v>1 май</c:v>
                </c:pt>
                <c:pt idx="5">
                  <c:v>1 июн</c:v>
                </c:pt>
                <c:pt idx="6">
                  <c:v>1 июл</c:v>
                </c:pt>
                <c:pt idx="7">
                  <c:v>1 авг</c:v>
                </c:pt>
                <c:pt idx="8">
                  <c:v>1 сен.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93.2</c:v>
                </c:pt>
                <c:pt idx="1">
                  <c:v>95.1</c:v>
                </c:pt>
                <c:pt idx="2">
                  <c:v>93.9</c:v>
                </c:pt>
                <c:pt idx="3">
                  <c:v>96.5</c:v>
                </c:pt>
                <c:pt idx="4">
                  <c:v>104.4</c:v>
                </c:pt>
                <c:pt idx="5">
                  <c:v>104.3</c:v>
                </c:pt>
                <c:pt idx="6">
                  <c:v>104.7</c:v>
                </c:pt>
                <c:pt idx="7">
                  <c:v>111.1</c:v>
                </c:pt>
                <c:pt idx="8">
                  <c:v>90.5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908448"/>
        <c:axId val="255909008"/>
      </c:lineChart>
      <c:catAx>
        <c:axId val="25590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5909008"/>
        <c:crosses val="autoZero"/>
        <c:auto val="1"/>
        <c:lblAlgn val="ctr"/>
        <c:lblOffset val="100"/>
        <c:noMultiLvlLbl val="0"/>
      </c:catAx>
      <c:valAx>
        <c:axId val="255909008"/>
        <c:scaling>
          <c:orientation val="minMax"/>
          <c:min val="85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590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14342850794421E-2"/>
          <c:y val="3.417552732197672E-2"/>
          <c:w val="0.88791847202162721"/>
          <c:h val="0.770974932961785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из федерального бюджета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9930794726511813E-3"/>
                  <c:y val="7.0595180368832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724297875186912E-3"/>
                  <c:y val="6.7508782573842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856978854201676E-4"/>
                  <c:y val="-4.912016355847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4291560197015461E-3"/>
                  <c:y val="6.9566825379208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01.08.15</c:v>
                </c:pt>
                <c:pt idx="1">
                  <c:v>на 01.09.15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81.400000000000006</c:v>
                </c:pt>
                <c:pt idx="1">
                  <c:v>81.400000000000006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гарантии РТ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01.08.15</c:v>
                </c:pt>
                <c:pt idx="1">
                  <c:v>на 01.09.15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29.7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1"/>
        <c:gapDepth val="63"/>
        <c:shape val="box"/>
        <c:axId val="255911808"/>
        <c:axId val="255912368"/>
        <c:axId val="0"/>
      </c:bar3DChart>
      <c:catAx>
        <c:axId val="255911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5912368"/>
        <c:crosses val="autoZero"/>
        <c:auto val="1"/>
        <c:lblAlgn val="ctr"/>
        <c:lblOffset val="100"/>
        <c:noMultiLvlLbl val="0"/>
      </c:catAx>
      <c:valAx>
        <c:axId val="255912368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5911808"/>
        <c:crosses val="autoZero"/>
        <c:crossBetween val="between"/>
        <c:majorUnit val="15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7220669996895"/>
          <c:y val="0.14389570470513094"/>
          <c:w val="0.81046212256609151"/>
          <c:h val="0.66977325952735889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5.0610318660245505E-2"/>
                  <c:y val="-6.1995813062183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543026620230633E-2"/>
                  <c:y val="-6.2628873335780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408442540200853E-2"/>
                  <c:y val="-4.322978847794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543026620230605E-2"/>
                  <c:y val="-6.749887058976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6682301000371933E-2"/>
                  <c:y val="-6.2498954249781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5148654980364618E-2"/>
                  <c:y val="-4.7499205229833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543026620230626E-2"/>
                  <c:y val="-5.499907973980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2018761200447444E-3"/>
                  <c:y val="-3.4999414379877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sz="24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Лист1!$B$2:$B$11</c:f>
              <c:numCache>
                <c:formatCode>0.0</c:formatCode>
                <c:ptCount val="10"/>
                <c:pt idx="0">
                  <c:v>60.9</c:v>
                </c:pt>
                <c:pt idx="1">
                  <c:v>69.400000000000006</c:v>
                </c:pt>
                <c:pt idx="2">
                  <c:v>94</c:v>
                </c:pt>
                <c:pt idx="3">
                  <c:v>60.7</c:v>
                </c:pt>
                <c:pt idx="4">
                  <c:v>78</c:v>
                </c:pt>
                <c:pt idx="5">
                  <c:v>109.6</c:v>
                </c:pt>
                <c:pt idx="6">
                  <c:v>110.6</c:v>
                </c:pt>
                <c:pt idx="7">
                  <c:v>108</c:v>
                </c:pt>
                <c:pt idx="8">
                  <c:v>97.7</c:v>
                </c:pt>
                <c:pt idx="9">
                  <c:v>45.8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2958000"/>
        <c:axId val="252958560"/>
      </c:lineChart>
      <c:catAx>
        <c:axId val="25295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2958560"/>
        <c:crosses val="autoZero"/>
        <c:auto val="1"/>
        <c:lblAlgn val="ctr"/>
        <c:lblOffset val="100"/>
        <c:noMultiLvlLbl val="0"/>
      </c:catAx>
      <c:valAx>
        <c:axId val="252958560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2958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94862328887431E-2"/>
          <c:y val="4.6233913887591432E-2"/>
          <c:w val="0.90482121430604989"/>
          <c:h val="0.5222453915376923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из федерального бюджета</c:v>
                </c:pt>
              </c:strCache>
            </c:strRef>
          </c:tx>
          <c:spPr>
            <a:solidFill>
              <a:srgbClr val="39FF2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на 01.01.12</c:v>
                </c:pt>
                <c:pt idx="1">
                  <c:v>на 01.01.13</c:v>
                </c:pt>
                <c:pt idx="2">
                  <c:v>на 01.01.14</c:v>
                </c:pt>
                <c:pt idx="3">
                  <c:v>на 01.01.15</c:v>
                </c:pt>
                <c:pt idx="4">
                  <c:v>на 01.08.15</c:v>
                </c:pt>
                <c:pt idx="5">
                  <c:v>на 01.09.15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59.9</c:v>
                </c:pt>
                <c:pt idx="1">
                  <c:v>66.900000000000006</c:v>
                </c:pt>
                <c:pt idx="2">
                  <c:v>67.099999999999994</c:v>
                </c:pt>
                <c:pt idx="3">
                  <c:v>72.400000000000006</c:v>
                </c:pt>
                <c:pt idx="4">
                  <c:v>81.400000000000006</c:v>
                </c:pt>
                <c:pt idx="5">
                  <c:v>81.400000000000006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гарантии РТ</c:v>
                </c:pt>
              </c:strCache>
            </c:strRef>
          </c:tx>
          <c:spPr>
            <a:solidFill>
              <a:srgbClr val="65AE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9930794726511813E-3"/>
                  <c:y val="7.0595180368832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724297875186912E-3"/>
                  <c:y val="6.75087825738425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856978854201676E-4"/>
                  <c:y val="-4.9120163558471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291560197015461E-3"/>
                  <c:y val="6.9566825379208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на 01.01.12</c:v>
                </c:pt>
                <c:pt idx="1">
                  <c:v>на 01.01.13</c:v>
                </c:pt>
                <c:pt idx="2">
                  <c:v>на 01.01.14</c:v>
                </c:pt>
                <c:pt idx="3">
                  <c:v>на 01.01.15</c:v>
                </c:pt>
                <c:pt idx="4">
                  <c:v>на 01.08.15</c:v>
                </c:pt>
                <c:pt idx="5">
                  <c:v>на 01.09.15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20.399999999999999</c:v>
                </c:pt>
                <c:pt idx="1">
                  <c:v>18.899999999999999</c:v>
                </c:pt>
                <c:pt idx="2">
                  <c:v>18.2</c:v>
                </c:pt>
                <c:pt idx="3">
                  <c:v>20.8</c:v>
                </c:pt>
                <c:pt idx="4">
                  <c:v>29.7</c:v>
                </c:pt>
                <c:pt idx="5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59573200"/>
        <c:axId val="259573760"/>
        <c:axId val="0"/>
      </c:bar3DChart>
      <c:catAx>
        <c:axId val="259573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9573760"/>
        <c:crosses val="autoZero"/>
        <c:auto val="1"/>
        <c:lblAlgn val="ctr"/>
        <c:lblOffset val="100"/>
        <c:noMultiLvlLbl val="0"/>
      </c:catAx>
      <c:valAx>
        <c:axId val="259573760"/>
        <c:scaling>
          <c:orientation val="minMax"/>
          <c:max val="100"/>
          <c:min val="3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9573200"/>
        <c:crosses val="autoZero"/>
        <c:crossBetween val="between"/>
        <c:majorUnit val="15"/>
      </c:valAx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6003179148571011E-3"/>
                  <c:y val="-2.3703643977986601E-3"/>
                </c:manualLayout>
              </c:layout>
              <c:spPr>
                <a:noFill/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545941388793984E-3"/>
                  <c:y val="1.1851821988993302E-2"/>
                </c:manualLayout>
              </c:layout>
              <c:tx>
                <c:rich>
                  <a:bodyPr/>
                  <a:lstStyle/>
                  <a:p>
                    <a:pPr>
                      <a:defRPr sz="2800" b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202,0</a:t>
                    </a:r>
                    <a:endParaRPr lang="en-US" dirty="0"/>
                  </a:p>
                </c:rich>
              </c:tx>
              <c:spPr>
                <a:noFill/>
                <a:ln w="25400" cap="flat" cmpd="sng" algn="ctr">
                  <a:solidFill>
                    <a:schemeClr val="accent6"/>
                  </a:solidFill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196.2</c:v>
                </c:pt>
                <c:pt idx="1">
                  <c:v>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576000"/>
        <c:axId val="259576560"/>
        <c:axId val="0"/>
      </c:bar3DChart>
      <c:catAx>
        <c:axId val="25957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9576560"/>
        <c:crosses val="autoZero"/>
        <c:auto val="1"/>
        <c:lblAlgn val="ctr"/>
        <c:lblOffset val="100"/>
        <c:noMultiLvlLbl val="0"/>
      </c:catAx>
      <c:valAx>
        <c:axId val="25957656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9576000"/>
        <c:crosses val="autoZero"/>
        <c:crossBetween val="between"/>
        <c:majorUnit val="30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4658414754552135E-3"/>
                  <c:y val="0"/>
                </c:manualLayout>
              </c:layout>
              <c:spPr>
                <a:noFill/>
                <a:ln w="25400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207535291915974E-3"/>
                  <c:y val="1.1851821988993302E-2"/>
                </c:manualLayout>
              </c:layout>
              <c:spPr>
                <a:noFill/>
                <a:ln w="25400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160.69999999999999</c:v>
                </c:pt>
                <c:pt idx="1">
                  <c:v>166.5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578800"/>
        <c:axId val="318300336"/>
        <c:axId val="0"/>
      </c:bar3DChart>
      <c:catAx>
        <c:axId val="2595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318300336"/>
        <c:crosses val="autoZero"/>
        <c:auto val="1"/>
        <c:lblAlgn val="ctr"/>
        <c:lblOffset val="100"/>
        <c:noMultiLvlLbl val="0"/>
      </c:catAx>
      <c:valAx>
        <c:axId val="31830033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259578800"/>
        <c:crosses val="autoZero"/>
        <c:crossBetween val="between"/>
        <c:majorUnit val="30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273E-2"/>
          <c:w val="0.8215262897793677"/>
          <c:h val="0.63166599061206363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Субъектам инвестиционной деятельности</c:v>
                </c:pt>
              </c:strCache>
            </c:strRef>
          </c:tx>
          <c:spPr>
            <a:solidFill>
              <a:srgbClr val="7DBBFF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8.862065426179273E-3"/>
                  <c:y val="-2.180800786996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869356393797426E-2"/>
                  <c:y val="-1.4538671913308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160422673583226E-2"/>
                  <c:y val="-2.417846009897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869356393797439E-2"/>
                  <c:y val="-4.6880539052743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32084534716655E-2"/>
                  <c:y val="-5.265975653639231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7417867440428395E-2"/>
                  <c:y val="-1.938489588441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 Факт</c:v>
                </c:pt>
                <c:pt idx="1">
                  <c:v>2015 Ожид.</c:v>
                </c:pt>
                <c:pt idx="2">
                  <c:v>2016 Прогноз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51</c:v>
                </c:pt>
                <c:pt idx="1">
                  <c:v>86.3</c:v>
                </c:pt>
                <c:pt idx="2">
                  <c:v>159.19999999999999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Предприятиям-резидентам ОЭЗ Алабуга</c:v>
                </c:pt>
              </c:strCache>
            </c:strRef>
          </c:tx>
          <c:spPr>
            <a:solidFill>
              <a:srgbClr val="39FF29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0641690694332877E-2"/>
                  <c:y val="-1.6750763280275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66378487059358E-2"/>
                  <c:y val="-2.1808007869962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25397733104591E-2"/>
                  <c:y val="-3.6399339539807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11911626952263E-2"/>
                  <c:y val="-7.216676200117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2574447668451603E-3"/>
                  <c:y val="-4.8462239711027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063400580321073E-2"/>
                  <c:y val="-4.8462239711027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 Факт</c:v>
                </c:pt>
                <c:pt idx="1">
                  <c:v>2015 Ожид.</c:v>
                </c:pt>
                <c:pt idx="2">
                  <c:v>2016 Прогноз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116.3</c:v>
                </c:pt>
                <c:pt idx="1">
                  <c:v>115.7</c:v>
                </c:pt>
                <c:pt idx="2">
                  <c:v>141.9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2959680"/>
        <c:axId val="252547584"/>
        <c:axId val="0"/>
      </c:bar3DChart>
      <c:catAx>
        <c:axId val="25295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2547584"/>
        <c:crosses val="autoZero"/>
        <c:auto val="1"/>
        <c:lblAlgn val="ctr"/>
        <c:lblOffset val="100"/>
        <c:noMultiLvlLbl val="0"/>
      </c:catAx>
      <c:valAx>
        <c:axId val="252547584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2959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9.921928243462165E-2"/>
          <c:w val="0.82152628977936737"/>
          <c:h val="0.66935265899145535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spPr>
            <a:solidFill>
              <a:srgbClr val="F79646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966378487059358E-2"/>
                  <c:y val="-2.780972097627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320845347166341E-2"/>
                  <c:y val="-3.2649979189708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675312207273582E-2"/>
                  <c:y val="-3.0753838296574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11911626952263E-2"/>
                  <c:y val="-2.275732803882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063400580321282E-2"/>
                  <c:y val="-2.2757328038820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063400580321282E-2"/>
                  <c:y val="-1.5794264982166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 Факт</c:v>
                </c:pt>
                <c:pt idx="1">
                  <c:v>2015 Ожид.</c:v>
                </c:pt>
                <c:pt idx="2">
                  <c:v>2016 Прогноз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620.29999999999995</c:v>
                </c:pt>
                <c:pt idx="1">
                  <c:v>1067.3</c:v>
                </c:pt>
                <c:pt idx="2">
                  <c:v>2918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338752"/>
        <c:axId val="129340992"/>
        <c:axId val="0"/>
      </c:bar3DChart>
      <c:catAx>
        <c:axId val="1293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9340992"/>
        <c:crosses val="autoZero"/>
        <c:auto val="1"/>
        <c:lblAlgn val="ctr"/>
        <c:lblOffset val="100"/>
        <c:noMultiLvlLbl val="0"/>
      </c:catAx>
      <c:valAx>
        <c:axId val="129340992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9338752"/>
        <c:crosses val="autoZero"/>
        <c:crossBetween val="between"/>
        <c:majorUnit val="1000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093170188621728E-3"/>
          <c:y val="0.14004917248717139"/>
          <c:w val="0.58483516409370628"/>
          <c:h val="0.840691404676067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2DB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ACA2C7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BFAE9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5497707270947766"/>
                  <c:y val="4.5172396755679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821320258868928E-2"/>
                  <c:y val="-0.250980319203094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723546081098677E-2"/>
                  <c:y val="-0.13201478575202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435560000838773E-2"/>
                  <c:y val="1.40062174731358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55192910607706E-2"/>
                  <c:y val="-1.53696528020736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991583004691768E-2"/>
                  <c:y val="-7.902363948017427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089483973816608E-2"/>
                  <c:y val="-7.3128622000157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Прочие налоговые доходы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57.3</c:v>
                </c:pt>
                <c:pt idx="1">
                  <c:v>59.3</c:v>
                </c:pt>
                <c:pt idx="2">
                  <c:v>19.7</c:v>
                </c:pt>
                <c:pt idx="3">
                  <c:v>18.899999999999999</c:v>
                </c:pt>
                <c:pt idx="4">
                  <c:v>7.6</c:v>
                </c:pt>
                <c:pt idx="5">
                  <c:v>12.999999999999991</c:v>
                </c:pt>
                <c:pt idx="6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Прочие налоговые доходы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3.2059336823734728</c:v>
                </c:pt>
                <c:pt idx="1">
                  <c:v>3.0978077571669478</c:v>
                </c:pt>
                <c:pt idx="2">
                  <c:v>9.3248730964466997</c:v>
                </c:pt>
                <c:pt idx="3">
                  <c:v>9.71957671957672</c:v>
                </c:pt>
                <c:pt idx="4">
                  <c:v>24.171052631578949</c:v>
                </c:pt>
                <c:pt idx="5">
                  <c:v>14.130769230769239</c:v>
                </c:pt>
                <c:pt idx="6">
                  <c:v>23.253164556962023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155074849760657"/>
          <c:y val="8.0439779008859874E-2"/>
          <c:w val="0.27976841106193095"/>
          <c:h val="0.8302775518334685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093170188621728E-3"/>
          <c:y val="0.14004917248717139"/>
          <c:w val="0.58483516409370628"/>
          <c:h val="0.840691404676067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2DB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ACA2C7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BFAE9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8749174027473736"/>
                  <c:y val="3.75510813166352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462112548784194E-2"/>
                  <c:y val="-0.250980319203094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98195856556064E-2"/>
                  <c:y val="-0.111691277914568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36826012514307"/>
                  <c:y val="4.449147922931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208866812021577E-4"/>
                  <c:y val="-1.41424409853140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88218010906981E-2"/>
                  <c:y val="-2.31449948261069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2637801476924216E-2"/>
                  <c:y val="-1.74746161187420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Прочие налоговые доходы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57.2</c:v>
                </c:pt>
                <c:pt idx="1">
                  <c:v>41.5</c:v>
                </c:pt>
                <c:pt idx="2">
                  <c:v>19.7</c:v>
                </c:pt>
                <c:pt idx="3">
                  <c:v>18.2</c:v>
                </c:pt>
                <c:pt idx="4">
                  <c:v>3.9</c:v>
                </c:pt>
                <c:pt idx="5">
                  <c:v>4.3999999999999924</c:v>
                </c:pt>
                <c:pt idx="6">
                  <c:v>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НДФЛ</c:v>
                </c:pt>
                <c:pt idx="2">
                  <c:v>Налог на имущество</c:v>
                </c:pt>
                <c:pt idx="3">
                  <c:v>Акцизы</c:v>
                </c:pt>
                <c:pt idx="4">
                  <c:v>Налоги на совокупный доход</c:v>
                </c:pt>
                <c:pt idx="5">
                  <c:v>Прочие налоговые доходы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2.5891608391608387</c:v>
                </c:pt>
                <c:pt idx="1">
                  <c:v>3.5686746987951805</c:v>
                </c:pt>
                <c:pt idx="2">
                  <c:v>7.5177664974619285</c:v>
                </c:pt>
                <c:pt idx="3">
                  <c:v>8.1373626373626369</c:v>
                </c:pt>
                <c:pt idx="4">
                  <c:v>37.974358974358971</c:v>
                </c:pt>
                <c:pt idx="5">
                  <c:v>33.659090909090963</c:v>
                </c:pt>
                <c:pt idx="6">
                  <c:v>46.281249999999993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155074849760657"/>
          <c:y val="8.0439779008859874E-2"/>
          <c:w val="0.27976841106193095"/>
          <c:h val="0.8302775518334685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155E-2"/>
          <c:w val="0.82733221923124356"/>
          <c:h val="0.781407421592260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Ожид. 2015</c:v>
                </c:pt>
                <c:pt idx="1">
                  <c:v>Прогноз 2016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57.4</c:v>
                </c:pt>
                <c:pt idx="1">
                  <c:v>59.3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467056"/>
        <c:axId val="256467616"/>
        <c:axId val="0"/>
      </c:bar3DChart>
      <c:catAx>
        <c:axId val="2564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6467616"/>
        <c:crosses val="autoZero"/>
        <c:auto val="1"/>
        <c:lblAlgn val="ctr"/>
        <c:lblOffset val="100"/>
        <c:noMultiLvlLbl val="0"/>
      </c:catAx>
      <c:valAx>
        <c:axId val="256467616"/>
        <c:scaling>
          <c:orientation val="minMax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25646705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7220669996895"/>
          <c:y val="0.14389570470513094"/>
          <c:w val="0.81046212256609151"/>
          <c:h val="0.66977325952735889"/>
        </c:manualLayout>
      </c:layout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dLbls>
            <c:dLbl>
              <c:idx val="0"/>
              <c:layout>
                <c:manualLayout>
                  <c:x val="-7.5148654980364618E-2"/>
                  <c:y val="-4.7499205229833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143964680252904E-2"/>
                  <c:y val="-4.4999247059842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009380600223165E-2"/>
                  <c:y val="-5.249912156981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543026620230723E-2"/>
                  <c:y val="-5.2499121569816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11256720267894E-2"/>
                  <c:y val="-5.249912156981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5211256720267783E-2"/>
                  <c:y val="-4.499924705984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 cap="flat" cmpd="sng" algn="ctr">
                <a:noFill/>
                <a:prstDash val="solid"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Ожид. 2015</c:v>
                </c:pt>
                <c:pt idx="5">
                  <c:v>Прогноз 2016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110.4</c:v>
                </c:pt>
                <c:pt idx="1">
                  <c:v>118.1</c:v>
                </c:pt>
                <c:pt idx="2">
                  <c:v>110.5</c:v>
                </c:pt>
                <c:pt idx="3">
                  <c:v>107.4</c:v>
                </c:pt>
                <c:pt idx="4">
                  <c:v>104.1</c:v>
                </c:pt>
                <c:pt idx="5">
                  <c:v>103.2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6914368"/>
        <c:axId val="256914928"/>
      </c:lineChart>
      <c:catAx>
        <c:axId val="2569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6914928"/>
        <c:crosses val="autoZero"/>
        <c:auto val="1"/>
        <c:lblAlgn val="ctr"/>
        <c:lblOffset val="100"/>
        <c:noMultiLvlLbl val="0"/>
      </c:catAx>
      <c:valAx>
        <c:axId val="256914928"/>
        <c:scaling>
          <c:orientation val="minMax"/>
          <c:min val="5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5691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i="1"/>
            </a:pPr>
            <a:r>
              <a:rPr lang="ru-RU" sz="2000" i="1"/>
              <a:t>млрд. руб.</a:t>
            </a:r>
          </a:p>
        </c:rich>
      </c:tx>
      <c:layout>
        <c:manualLayout>
          <c:xMode val="edge"/>
          <c:yMode val="edge"/>
          <c:x val="9.5356387682308495E-3"/>
          <c:y val="1.46528542683264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32809543293746"/>
          <c:y val="0.12850303210244238"/>
          <c:w val="0.86380713796028163"/>
          <c:h val="0.499676181102363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 т.ч. нефтяные компании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70630544212349E-3"/>
                  <c:y val="-2.94883884783184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31663690484254E-4"/>
                  <c:y val="1.935445908276979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ожид. 2015</c:v>
                </c:pt>
                <c:pt idx="7">
                  <c:v>прогноз 2016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12.1</c:v>
                </c:pt>
                <c:pt idx="1">
                  <c:v>13.6</c:v>
                </c:pt>
                <c:pt idx="2">
                  <c:v>19.600000000000001</c:v>
                </c:pt>
                <c:pt idx="3">
                  <c:v>23.4</c:v>
                </c:pt>
                <c:pt idx="4">
                  <c:v>19.899999999999999</c:v>
                </c:pt>
                <c:pt idx="5">
                  <c:v>24.4</c:v>
                </c:pt>
                <c:pt idx="6">
                  <c:v>24</c:v>
                </c:pt>
                <c:pt idx="7">
                  <c:v>25.1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dLbl>
              <c:idx val="0"/>
              <c:layout>
                <c:manualLayout>
                  <c:x val="2.8677933707456208E-3"/>
                  <c:y val="-8.79171256099586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24,6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338966853727818E-3"/>
                  <c:y val="-0.134317830792992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41644257927155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575604439134199E-17"/>
                  <c:y val="-0.173392108841863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338966853728078E-3"/>
                  <c:y val="-0.158739254573536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71633227563537E-5"/>
                  <c:y val="-0.161877712912448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59,4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2915913354228599E-5"/>
                  <c:y val="-0.185771839621154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756257252940427E-16"/>
                  <c:y val="-0.146006318893375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57,3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Лист1!$B$1:$I$1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ожид. 2015</c:v>
                </c:pt>
                <c:pt idx="7">
                  <c:v>прогноз 2016</c:v>
                </c:pt>
              </c:strCache>
            </c:strRef>
          </c:cat>
          <c:val>
            <c:numRef>
              <c:f>Лист1!$B$3:$I$3</c:f>
              <c:numCache>
                <c:formatCode>#,##0.0</c:formatCode>
                <c:ptCount val="8"/>
                <c:pt idx="0">
                  <c:v>12.500000000000002</c:v>
                </c:pt>
                <c:pt idx="1">
                  <c:v>24.1</c:v>
                </c:pt>
                <c:pt idx="2">
                  <c:v>29.199999999999996</c:v>
                </c:pt>
                <c:pt idx="3">
                  <c:v>36.1</c:v>
                </c:pt>
                <c:pt idx="4">
                  <c:v>31.300000000000004</c:v>
                </c:pt>
                <c:pt idx="5">
                  <c:v>35</c:v>
                </c:pt>
                <c:pt idx="6">
                  <c:v>36.5</c:v>
                </c:pt>
                <c:pt idx="7">
                  <c:v>32.20000000000001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256917728"/>
        <c:axId val="256918288"/>
      </c:barChart>
      <c:catAx>
        <c:axId val="256917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56918288"/>
        <c:crosses val="autoZero"/>
        <c:auto val="1"/>
        <c:lblAlgn val="ctr"/>
        <c:lblOffset val="100"/>
        <c:noMultiLvlLbl val="0"/>
      </c:catAx>
      <c:valAx>
        <c:axId val="25691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56917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999958480761254E-2"/>
          <c:y val="0.8570323701164847"/>
          <c:w val="0.8999999644120813"/>
          <c:h val="7.9471928054100985E-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0.73207</cdr:x>
      <cdr:y>0.2</cdr:y>
    </cdr:from>
    <cdr:to>
      <cdr:x>0.83423</cdr:x>
      <cdr:y>0.38141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2729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 smtClean="0"/>
            <a:t>млн. руб.</a:t>
          </a:r>
          <a:endParaRPr lang="ru-RU" sz="2800" b="1" i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0.0476</cdr:x>
      <cdr:y>0.03853</cdr:y>
    </cdr:from>
    <cdr:to>
      <cdr:x>0.19276</cdr:x>
      <cdr:y>0.10182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889" y="179294"/>
          <a:ext cx="1243869" cy="294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 smtClean="0"/>
            <a:t>млрд. руб.</a:t>
          </a:r>
          <a:endParaRPr lang="ru-RU" sz="2800" b="1" i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0.03182</cdr:x>
      <cdr:y>0.05689</cdr:y>
    </cdr:from>
    <cdr:to>
      <cdr:x>0.17698</cdr:x>
      <cdr:y>0.12018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569" y="304800"/>
          <a:ext cx="1220773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/>
            <a:t>м</a:t>
          </a:r>
          <a:r>
            <a:rPr lang="ru-RU" sz="2800" b="1" i="1" dirty="0" smtClean="0"/>
            <a:t>лрд. руб</a:t>
          </a:r>
          <a:r>
            <a:rPr lang="ru-RU" sz="2800" b="1" dirty="0" smtClean="0"/>
            <a:t>.</a:t>
          </a:r>
          <a:endParaRPr lang="ru-RU" sz="28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0.04665</cdr:x>
      <cdr:y>0.06132</cdr:y>
    </cdr:from>
    <cdr:to>
      <cdr:x>0.19181</cdr:x>
      <cdr:y>0.12461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2375" y="295835"/>
          <a:ext cx="1189899" cy="305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i="1" dirty="0" smtClean="0"/>
            <a:t>млрд. руб.</a:t>
          </a:r>
          <a:endParaRPr lang="ru-RU" sz="2400" b="1" i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0.03531</cdr:x>
      <cdr:y>0.00729</cdr:y>
    </cdr:from>
    <cdr:to>
      <cdr:x>0.18047</cdr:x>
      <cdr:y>0.07058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859" y="34859"/>
          <a:ext cx="1212162" cy="302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i="1" dirty="0"/>
            <a:t>м</a:t>
          </a:r>
          <a:r>
            <a:rPr lang="ru-RU" sz="2400" b="1" i="1" dirty="0" smtClean="0"/>
            <a:t>лрд. руб.</a:t>
          </a:r>
          <a:endParaRPr lang="ru-RU" sz="2400" b="1" i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0.03903</cdr:x>
      <cdr:y>0.00963</cdr:y>
    </cdr:from>
    <cdr:to>
      <cdr:x>0.10907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181" y="54322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%</a:t>
          </a:r>
          <a:endParaRPr lang="ru-RU" sz="32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0.03903</cdr:x>
      <cdr:y>0.00963</cdr:y>
    </cdr:from>
    <cdr:to>
      <cdr:x>0.10907</cdr:x>
      <cdr:y>0.1117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181" y="54322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/>
            <a:t>%</a:t>
          </a:r>
          <a:endParaRPr lang="ru-RU" sz="3200" b="1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0.04199</cdr:y>
    </cdr:from>
    <cdr:to>
      <cdr:x>0.15941</cdr:x>
      <cdr:y>0.11565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-636494" y="228055"/>
          <a:ext cx="1316087" cy="4000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i="1" dirty="0" err="1" smtClean="0">
              <a:latin typeface="+mn-lt"/>
            </a:rPr>
            <a:t>млрд.руб</a:t>
          </a:r>
          <a:r>
            <a:rPr lang="ru-RU" sz="2000" b="1" i="1" dirty="0" smtClean="0">
              <a:latin typeface="+mn-lt"/>
            </a:rPr>
            <a:t>.</a:t>
          </a:r>
          <a:endParaRPr lang="ru-RU" sz="2000" b="1" i="1" dirty="0">
            <a:latin typeface="+mn-lt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</cdr:x>
      <cdr:y>0.00197</cdr:y>
    </cdr:from>
    <cdr:to>
      <cdr:x>0.4183</cdr:x>
      <cdr:y>0.09227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592288" y="10054"/>
          <a:ext cx="1022241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Calibri"/>
            </a:rPr>
            <a:t>111,1</a:t>
          </a:r>
          <a:endParaRPr lang="ru-RU" sz="2400" b="1" dirty="0">
            <a:latin typeface="Calibri"/>
          </a:endParaRPr>
        </a:p>
      </cdr:txBody>
    </cdr:sp>
  </cdr:relSizeAnchor>
  <cdr:relSizeAnchor xmlns:cdr="http://schemas.openxmlformats.org/drawingml/2006/chartDrawing">
    <cdr:from>
      <cdr:x>0.10833</cdr:x>
      <cdr:y>0.74389</cdr:y>
    </cdr:from>
    <cdr:to>
      <cdr:x>0.90833</cdr:x>
      <cdr:y>0.91332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36104" y="4014763"/>
          <a:ext cx="69127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0.03824</cdr:x>
      <cdr:y>0.75723</cdr:y>
    </cdr:from>
    <cdr:to>
      <cdr:x>0.95833</cdr:x>
      <cdr:y>0.85063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0432" y="4086771"/>
          <a:ext cx="7950487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0.55966</cdr:x>
      <cdr:y>0.03447</cdr:y>
    </cdr:from>
    <cdr:to>
      <cdr:x>0.66598</cdr:x>
      <cdr:y>0.11666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625596" y="193585"/>
          <a:ext cx="878729" cy="46163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rPr>
            <a:t>93,2</a:t>
          </a:r>
        </a:p>
      </cdr:txBody>
    </cdr:sp>
  </cdr:relSizeAnchor>
  <cdr:relSizeAnchor xmlns:cdr="http://schemas.openxmlformats.org/drawingml/2006/chartDrawing">
    <cdr:from>
      <cdr:x>0.16391</cdr:x>
      <cdr:y>0.12117</cdr:y>
    </cdr:from>
    <cdr:to>
      <cdr:x>0.25879</cdr:x>
      <cdr:y>0.20337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1354686" y="680592"/>
          <a:ext cx="784178" cy="46168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80,3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0.29816</cdr:x>
      <cdr:y>0.08726</cdr:y>
    </cdr:from>
    <cdr:to>
      <cdr:x>0.39304</cdr:x>
      <cdr:y>0.16946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464303" y="490084"/>
          <a:ext cx="784178" cy="46168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85,8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0.10833</cdr:x>
      <cdr:y>0.74389</cdr:y>
    </cdr:from>
    <cdr:to>
      <cdr:x>0.90833</cdr:x>
      <cdr:y>0.91332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36104" y="4014763"/>
          <a:ext cx="69127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0.03824</cdr:x>
      <cdr:y>0.75723</cdr:y>
    </cdr:from>
    <cdr:to>
      <cdr:x>0.95833</cdr:x>
      <cdr:y>0.85063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0432" y="4086771"/>
          <a:ext cx="7950487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0.00049</cdr:x>
      <cdr:y>0.73077</cdr:y>
    </cdr:from>
    <cdr:to>
      <cdr:x>0.98383</cdr:x>
      <cdr:y>0.8829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55" y="4104456"/>
          <a:ext cx="8496943" cy="85446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* </a:t>
          </a:r>
          <a:r>
            <a:rPr lang="ru-RU" sz="1800" b="1" dirty="0" smtClean="0"/>
            <a:t>Погашение бюджетных кредитов в сумме 66,9 </a:t>
          </a:r>
          <a:r>
            <a:rPr lang="ru-RU" sz="1800" b="1" dirty="0" err="1" smtClean="0"/>
            <a:t>млрд.рублей</a:t>
          </a:r>
          <a:r>
            <a:rPr lang="ru-RU" sz="1800" b="1" dirty="0" smtClean="0"/>
            <a:t> </a:t>
          </a:r>
          <a:br>
            <a:rPr lang="ru-RU" sz="1800" b="1" dirty="0" smtClean="0"/>
          </a:br>
          <a:r>
            <a:rPr lang="ru-RU" sz="1800" b="1" dirty="0" smtClean="0"/>
            <a:t>в соответствии с условиями реструктуризации будет производиться с 2023 года. 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0.61651</cdr:x>
      <cdr:y>0.35573</cdr:y>
    </cdr:from>
    <cdr:to>
      <cdr:x>0.64984</cdr:x>
      <cdr:y>0.39419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95425" y="1997976"/>
          <a:ext cx="275471" cy="21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*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0.75065</cdr:x>
      <cdr:y>0.33209</cdr:y>
    </cdr:from>
    <cdr:to>
      <cdr:x>0.78398</cdr:x>
      <cdr:y>0.37055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204085" y="1865230"/>
          <a:ext cx="275471" cy="216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*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0.88203</cdr:x>
      <cdr:y>0.32086</cdr:y>
    </cdr:from>
    <cdr:to>
      <cdr:x>0.91536</cdr:x>
      <cdr:y>0.35932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289929" y="1802143"/>
          <a:ext cx="275471" cy="21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*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0.68876</cdr:x>
      <cdr:y>0.00135</cdr:y>
    </cdr:from>
    <cdr:to>
      <cdr:x>0.79825</cdr:x>
      <cdr:y>0.08354</cdr:y>
    </cdr:to>
    <cdr:sp macro="" textlink="">
      <cdr:nvSpPr>
        <cdr:cNvPr id="11" name="TextBox 4"/>
        <cdr:cNvSpPr txBox="1"/>
      </cdr:nvSpPr>
      <cdr:spPr>
        <a:xfrm xmlns:a="http://schemas.openxmlformats.org/drawingml/2006/main">
          <a:off x="5692590" y="7558"/>
          <a:ext cx="904925" cy="4616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/>
            <a:t>111,1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0.48351</cdr:x>
      <cdr:y>0.36158</cdr:y>
    </cdr:from>
    <cdr:to>
      <cdr:x>0.51684</cdr:x>
      <cdr:y>0.40004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996160" y="2030843"/>
          <a:ext cx="275471" cy="21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*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0.34787</cdr:x>
      <cdr:y>0.37382</cdr:y>
    </cdr:from>
    <cdr:to>
      <cdr:x>0.3812</cdr:x>
      <cdr:y>0.41228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875129" y="2099584"/>
          <a:ext cx="275470" cy="216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*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0.03478</cdr:x>
      <cdr:y>0</cdr:y>
    </cdr:from>
    <cdr:to>
      <cdr:x>0.17994</cdr:x>
      <cdr:y>0.11179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-1628800"/>
          <a:ext cx="120205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2400" b="1" i="1" dirty="0" smtClean="0"/>
            <a:t>$/</a:t>
          </a:r>
          <a:r>
            <a:rPr lang="ru-RU" sz="2400" b="1" i="1" dirty="0" smtClean="0"/>
            <a:t>бар.</a:t>
          </a:r>
          <a:endParaRPr lang="ru-RU" sz="2400" b="1" i="1" dirty="0"/>
        </a:p>
      </cdr:txBody>
    </cdr:sp>
  </cdr:relSizeAnchor>
  <cdr:relSizeAnchor xmlns:cdr="http://schemas.openxmlformats.org/drawingml/2006/chartDrawing">
    <cdr:from>
      <cdr:x>0.85185</cdr:x>
      <cdr:y>0.88353</cdr:y>
    </cdr:from>
    <cdr:to>
      <cdr:x>0.96228</cdr:x>
      <cdr:y>0.95116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135" y="4488415"/>
          <a:ext cx="914400" cy="343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(</a:t>
          </a:r>
          <a:r>
            <a:rPr lang="ru-RU" sz="1600" dirty="0" smtClean="0"/>
            <a:t>август)</a:t>
          </a:r>
          <a:endParaRPr lang="ru-RU" sz="16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0.0182</cdr:x>
      <cdr:y>0.04377</cdr:y>
    </cdr:from>
    <cdr:to>
      <cdr:x>0.16336</cdr:x>
      <cdr:y>0.10706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772" y="234497"/>
          <a:ext cx="1202503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i="1" u="none" dirty="0"/>
            <a:t>м</a:t>
          </a:r>
          <a:r>
            <a:rPr lang="ru-RU" sz="2400" b="1" i="1" u="none" dirty="0" smtClean="0"/>
            <a:t>лрд. руб.</a:t>
          </a:r>
          <a:endParaRPr lang="ru-RU" sz="2400" b="1" i="1" u="none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0.02794</cdr:x>
      <cdr:y>0.01057</cdr:y>
    </cdr:from>
    <cdr:to>
      <cdr:x>0.1731</cdr:x>
      <cdr:y>0.07386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520" y="56618"/>
          <a:ext cx="1306608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i="1" u="none" dirty="0"/>
            <a:t>м</a:t>
          </a:r>
          <a:r>
            <a:rPr lang="ru-RU" sz="2400" b="1" i="1" u="none" dirty="0" smtClean="0"/>
            <a:t>лрд. руб.</a:t>
          </a:r>
          <a:endParaRPr lang="ru-RU" sz="2400" b="1" i="1" u="none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0.02065</cdr:x>
      <cdr:y>0</cdr:y>
    </cdr:from>
    <cdr:to>
      <cdr:x>0.16581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00174"/>
          <a:ext cx="1270097" cy="331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 smtClean="0"/>
            <a:t>млн. руб.</a:t>
          </a:r>
          <a:endParaRPr lang="ru-RU" sz="28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0.0204</cdr:x>
      <cdr:y>0</cdr:y>
    </cdr:from>
    <cdr:to>
      <cdr:x>0.16556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684" y="-15390"/>
          <a:ext cx="1285864" cy="339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 smtClean="0"/>
            <a:t>млн. руб.</a:t>
          </a:r>
          <a:endParaRPr lang="ru-RU" sz="2800" b="1" i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0.68625</cdr:x>
      <cdr:y>0.06792</cdr:y>
    </cdr:from>
    <cdr:to>
      <cdr:x>0.71864</cdr:x>
      <cdr:y>0.39392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6102424" y="360040"/>
          <a:ext cx="288032" cy="1728192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0.6032</cdr:x>
      <cdr:y>0.188</cdr:y>
    </cdr:from>
    <cdr:to>
      <cdr:x>0.70037</cdr:x>
      <cdr:y>0.2695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63942" y="996625"/>
          <a:ext cx="86408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2"/>
              </a:solidFill>
            </a:rPr>
            <a:t>74%</a:t>
          </a:r>
          <a:endParaRPr lang="ru-RU" sz="2400" b="1" dirty="0">
            <a:solidFill>
              <a:schemeClr val="tx2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0.68625</cdr:x>
      <cdr:y>0.06792</cdr:y>
    </cdr:from>
    <cdr:to>
      <cdr:x>0.71864</cdr:x>
      <cdr:y>0.39392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>
          <a:off x="6102424" y="360040"/>
          <a:ext cx="288032" cy="1728192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0.6032</cdr:x>
      <cdr:y>0.188</cdr:y>
    </cdr:from>
    <cdr:to>
      <cdr:x>0.70037</cdr:x>
      <cdr:y>0.2695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63942" y="996625"/>
          <a:ext cx="86408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2"/>
              </a:solidFill>
            </a:rPr>
            <a:t>80%</a:t>
          </a:r>
          <a:endParaRPr lang="ru-RU" sz="2400" b="1" dirty="0">
            <a:solidFill>
              <a:schemeClr val="tx2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0.03249</cdr:x>
      <cdr:y>0</cdr:y>
    </cdr:from>
    <cdr:to>
      <cdr:x>0.17765</cdr:x>
      <cdr:y>0.06329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532" y="-1500174"/>
          <a:ext cx="1266760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 err="1" smtClean="0"/>
            <a:t>млрд.руб</a:t>
          </a:r>
          <a:r>
            <a:rPr lang="ru-RU" sz="2800" b="1" i="1" dirty="0" smtClean="0"/>
            <a:t>.</a:t>
          </a:r>
          <a:endParaRPr lang="ru-RU" sz="2800" b="1" i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0.00122</cdr:x>
      <cdr:y>0.01941</cdr:y>
    </cdr:from>
    <cdr:to>
      <cdr:x>0.14638</cdr:x>
      <cdr:y>0.1312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04" y="98612"/>
          <a:ext cx="1202059" cy="567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i="1" dirty="0" smtClean="0"/>
            <a:t>%</a:t>
          </a:r>
          <a:endParaRPr lang="ru-RU" sz="2400" b="1" i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0.0366</cdr:x>
      <cdr:y>0.0505</cdr:y>
    </cdr:from>
    <cdr:to>
      <cdr:x>0.1955</cdr:x>
      <cdr:y>0.15087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9387" y="251011"/>
          <a:ext cx="1386663" cy="498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/>
            <a:t>м</a:t>
          </a:r>
          <a:r>
            <a:rPr lang="ru-RU" sz="2800" b="1" i="1" dirty="0" smtClean="0"/>
            <a:t>лрд. руб.</a:t>
          </a:r>
          <a:endParaRPr lang="ru-RU" sz="2800" b="1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4436115" cy="356441"/>
          </a:xfrm>
          <a:prstGeom prst="rect">
            <a:avLst/>
          </a:prstGeom>
        </p:spPr>
        <p:txBody>
          <a:bodyPr vert="horz" lIns="94717" tIns="47358" rIns="94717" bIns="473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6115" y="7"/>
            <a:ext cx="4436115" cy="356441"/>
          </a:xfrm>
          <a:prstGeom prst="rect">
            <a:avLst/>
          </a:prstGeom>
        </p:spPr>
        <p:txBody>
          <a:bodyPr vert="horz" lIns="94717" tIns="47358" rIns="94717" bIns="47358" rtlCol="0"/>
          <a:lstStyle>
            <a:lvl1pPr algn="r">
              <a:defRPr sz="1200"/>
            </a:lvl1pPr>
          </a:lstStyle>
          <a:p>
            <a:fld id="{D4373EE2-D04A-4BFE-8F6E-E70650417D1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6742866"/>
            <a:ext cx="4436115" cy="356441"/>
          </a:xfrm>
          <a:prstGeom prst="rect">
            <a:avLst/>
          </a:prstGeom>
        </p:spPr>
        <p:txBody>
          <a:bodyPr vert="horz" lIns="94717" tIns="47358" rIns="94717" bIns="473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6115" y="6742866"/>
            <a:ext cx="4436115" cy="356441"/>
          </a:xfrm>
          <a:prstGeom prst="rect">
            <a:avLst/>
          </a:prstGeom>
        </p:spPr>
        <p:txBody>
          <a:bodyPr vert="horz" lIns="94717" tIns="47358" rIns="94717" bIns="47358" rtlCol="0" anchor="b"/>
          <a:lstStyle>
            <a:lvl1pPr algn="r">
              <a:defRPr sz="1200"/>
            </a:lvl1pPr>
          </a:lstStyle>
          <a:p>
            <a:fld id="{328CE669-232C-4296-A2E0-AD849B2A5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8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4434999" cy="356198"/>
          </a:xfrm>
          <a:prstGeom prst="rect">
            <a:avLst/>
          </a:prstGeom>
        </p:spPr>
        <p:txBody>
          <a:bodyPr vert="horz" lIns="94717" tIns="47358" rIns="94717" bIns="473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254" y="0"/>
            <a:ext cx="4434999" cy="356198"/>
          </a:xfrm>
          <a:prstGeom prst="rect">
            <a:avLst/>
          </a:prstGeom>
        </p:spPr>
        <p:txBody>
          <a:bodyPr vert="horz" lIns="94717" tIns="47358" rIns="94717" bIns="47358" rtlCol="0"/>
          <a:lstStyle>
            <a:lvl1pPr algn="r">
              <a:defRPr sz="1200"/>
            </a:lvl1pPr>
          </a:lstStyle>
          <a:p>
            <a:fld id="{E63DC4C7-2454-44C7-8585-B677AF5396A9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7" tIns="47358" rIns="94717" bIns="4735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50"/>
          </a:xfrm>
          <a:prstGeom prst="rect">
            <a:avLst/>
          </a:prstGeom>
        </p:spPr>
        <p:txBody>
          <a:bodyPr vert="horz" lIns="94717" tIns="47358" rIns="94717" bIns="473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6743110"/>
            <a:ext cx="4434999" cy="356197"/>
          </a:xfrm>
          <a:prstGeom prst="rect">
            <a:avLst/>
          </a:prstGeom>
        </p:spPr>
        <p:txBody>
          <a:bodyPr vert="horz" lIns="94717" tIns="47358" rIns="94717" bIns="473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254" y="6743110"/>
            <a:ext cx="4434999" cy="356197"/>
          </a:xfrm>
          <a:prstGeom prst="rect">
            <a:avLst/>
          </a:prstGeom>
        </p:spPr>
        <p:txBody>
          <a:bodyPr vert="horz" lIns="94717" tIns="47358" rIns="94717" bIns="47358" rtlCol="0" anchor="b"/>
          <a:lstStyle>
            <a:lvl1pPr algn="r">
              <a:defRPr sz="1200"/>
            </a:lvl1pPr>
          </a:lstStyle>
          <a:p>
            <a:fld id="{849F7FE9-D755-4687-8750-6635378F6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2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F7FE9-D755-4687-8750-6635378F626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31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29.bin"/><Relationship Id="rId20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слайд МФ РТ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53266" y="0"/>
            <a:ext cx="399495" cy="6858000"/>
            <a:chOff x="0" y="0"/>
            <a:chExt cx="380929" cy="6593882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080092"/>
                </p:ext>
              </p:extLst>
            </p:nvPr>
          </p:nvGraphicFramePr>
          <p:xfrm>
            <a:off x="0" y="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r:id="rId3" imgW="1388213" imgH="1856520" progId="">
                    <p:embed/>
                  </p:oleObj>
                </mc:Choice>
                <mc:Fallback>
                  <p:oleObj r:id="rId3" imgW="1388213" imgH="1856520" progId="">
                    <p:embed/>
                    <p:pic>
                      <p:nvPicPr>
                        <p:cNvPr id="0" name="Picture 8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7040311"/>
                </p:ext>
              </p:extLst>
            </p:nvPr>
          </p:nvGraphicFramePr>
          <p:xfrm>
            <a:off x="0" y="42945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r:id="rId5" imgW="1388213" imgH="1856520" progId="">
                    <p:embed/>
                  </p:oleObj>
                </mc:Choice>
                <mc:Fallback>
                  <p:oleObj r:id="rId5" imgW="1388213" imgH="1856520" progId="">
                    <p:embed/>
                    <p:pic>
                      <p:nvPicPr>
                        <p:cNvPr id="0" name="Picture 8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2945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869210"/>
                </p:ext>
              </p:extLst>
            </p:nvPr>
          </p:nvGraphicFramePr>
          <p:xfrm>
            <a:off x="0" y="85891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0" r:id="rId6" imgW="1388213" imgH="1856520" progId="">
                    <p:embed/>
                  </p:oleObj>
                </mc:Choice>
                <mc:Fallback>
                  <p:oleObj r:id="rId6" imgW="1388213" imgH="1856520" progId="">
                    <p:embed/>
                    <p:pic>
                      <p:nvPicPr>
                        <p:cNvPr id="0" name="Picture 8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85891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0261216"/>
                </p:ext>
              </p:extLst>
            </p:nvPr>
          </p:nvGraphicFramePr>
          <p:xfrm>
            <a:off x="0" y="128837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r:id="rId7" imgW="1388213" imgH="1856520" progId="">
                    <p:embed/>
                  </p:oleObj>
                </mc:Choice>
                <mc:Fallback>
                  <p:oleObj r:id="rId7" imgW="1388213" imgH="1856520" progId="">
                    <p:embed/>
                    <p:pic>
                      <p:nvPicPr>
                        <p:cNvPr id="0" name="Picture 8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28837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7539862"/>
                </p:ext>
              </p:extLst>
            </p:nvPr>
          </p:nvGraphicFramePr>
          <p:xfrm>
            <a:off x="0" y="174779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r:id="rId8" imgW="1388213" imgH="1856520" progId="">
                    <p:embed/>
                  </p:oleObj>
                </mc:Choice>
                <mc:Fallback>
                  <p:oleObj r:id="rId8" imgW="1388213" imgH="1856520" progId="">
                    <p:embed/>
                    <p:pic>
                      <p:nvPicPr>
                        <p:cNvPr id="0" name="Picture 8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74779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844075"/>
                </p:ext>
              </p:extLst>
            </p:nvPr>
          </p:nvGraphicFramePr>
          <p:xfrm>
            <a:off x="0" y="217724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r:id="rId9" imgW="1388213" imgH="1856520" progId="">
                    <p:embed/>
                  </p:oleObj>
                </mc:Choice>
                <mc:Fallback>
                  <p:oleObj r:id="rId9" imgW="1388213" imgH="1856520" progId="">
                    <p:embed/>
                    <p:pic>
                      <p:nvPicPr>
                        <p:cNvPr id="0" name="Picture 8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17724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3633722"/>
                </p:ext>
              </p:extLst>
            </p:nvPr>
          </p:nvGraphicFramePr>
          <p:xfrm>
            <a:off x="0" y="260670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4" r:id="rId10" imgW="1388213" imgH="1856520" progId="">
                    <p:embed/>
                  </p:oleObj>
                </mc:Choice>
                <mc:Fallback>
                  <p:oleObj r:id="rId10" imgW="1388213" imgH="1856520" progId="">
                    <p:embed/>
                    <p:pic>
                      <p:nvPicPr>
                        <p:cNvPr id="0" name="Picture 8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60670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5386392"/>
                </p:ext>
              </p:extLst>
            </p:nvPr>
          </p:nvGraphicFramePr>
          <p:xfrm>
            <a:off x="0" y="303616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5" r:id="rId11" imgW="1388213" imgH="1856520" progId="">
                    <p:embed/>
                  </p:oleObj>
                </mc:Choice>
                <mc:Fallback>
                  <p:oleObj r:id="rId11" imgW="1388213" imgH="1856520" progId="">
                    <p:embed/>
                    <p:pic>
                      <p:nvPicPr>
                        <p:cNvPr id="0" name="Picture 8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3616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4894749"/>
                </p:ext>
              </p:extLst>
            </p:nvPr>
          </p:nvGraphicFramePr>
          <p:xfrm>
            <a:off x="0" y="3465618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6" r:id="rId12" imgW="1388213" imgH="1856520" progId="">
                    <p:embed/>
                  </p:oleObj>
                </mc:Choice>
                <mc:Fallback>
                  <p:oleObj r:id="rId12" imgW="1388213" imgH="1856520" progId="">
                    <p:embed/>
                    <p:pic>
                      <p:nvPicPr>
                        <p:cNvPr id="0" name="Picture 8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465618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8826935"/>
                </p:ext>
              </p:extLst>
            </p:nvPr>
          </p:nvGraphicFramePr>
          <p:xfrm>
            <a:off x="0" y="3895075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7" r:id="rId13" imgW="1388213" imgH="1856520" progId="">
                    <p:embed/>
                  </p:oleObj>
                </mc:Choice>
                <mc:Fallback>
                  <p:oleObj r:id="rId13" imgW="1388213" imgH="1856520" progId="">
                    <p:embed/>
                    <p:pic>
                      <p:nvPicPr>
                        <p:cNvPr id="0" name="Picture 8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895075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4149723"/>
                </p:ext>
              </p:extLst>
            </p:nvPr>
          </p:nvGraphicFramePr>
          <p:xfrm>
            <a:off x="0" y="432453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8" r:id="rId14" imgW="1388213" imgH="1856520" progId="">
                    <p:embed/>
                  </p:oleObj>
                </mc:Choice>
                <mc:Fallback>
                  <p:oleObj r:id="rId14" imgW="1388213" imgH="1856520" progId="">
                    <p:embed/>
                    <p:pic>
                      <p:nvPicPr>
                        <p:cNvPr id="0" name="Picture 8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32453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554478"/>
                </p:ext>
              </p:extLst>
            </p:nvPr>
          </p:nvGraphicFramePr>
          <p:xfrm>
            <a:off x="0" y="475398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r:id="rId15" imgW="1388213" imgH="1856520" progId="">
                    <p:embed/>
                  </p:oleObj>
                </mc:Choice>
                <mc:Fallback>
                  <p:oleObj r:id="rId15" imgW="1388213" imgH="1856520" progId="">
                    <p:embed/>
                    <p:pic>
                      <p:nvPicPr>
                        <p:cNvPr id="0" name="Picture 8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5398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0162616"/>
                </p:ext>
              </p:extLst>
            </p:nvPr>
          </p:nvGraphicFramePr>
          <p:xfrm>
            <a:off x="0" y="522561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r:id="rId16" imgW="1388213" imgH="1856520" progId="">
                    <p:embed/>
                  </p:oleObj>
                </mc:Choice>
                <mc:Fallback>
                  <p:oleObj r:id="rId16" imgW="1388213" imgH="1856520" progId="">
                    <p:embed/>
                    <p:pic>
                      <p:nvPicPr>
                        <p:cNvPr id="0" name="Picture 8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22561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2607346"/>
                </p:ext>
              </p:extLst>
            </p:nvPr>
          </p:nvGraphicFramePr>
          <p:xfrm>
            <a:off x="0" y="565506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1" r:id="rId17" imgW="1388213" imgH="1856520" progId="">
                    <p:embed/>
                  </p:oleObj>
                </mc:Choice>
                <mc:Fallback>
                  <p:oleObj r:id="rId17" imgW="1388213" imgH="1856520" progId="">
                    <p:embed/>
                    <p:pic>
                      <p:nvPicPr>
                        <p:cNvPr id="0" name="Picture 8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65506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3551093"/>
                </p:ext>
              </p:extLst>
            </p:nvPr>
          </p:nvGraphicFramePr>
          <p:xfrm>
            <a:off x="0" y="6084526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2" r:id="rId18" imgW="1388213" imgH="1856520" progId="">
                    <p:embed/>
                  </p:oleObj>
                </mc:Choice>
                <mc:Fallback>
                  <p:oleObj r:id="rId18" imgW="1388213" imgH="1856520" progId="">
                    <p:embed/>
                    <p:pic>
                      <p:nvPicPr>
                        <p:cNvPr id="0" name="Picture 8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6084526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04642642"/>
              </p:ext>
            </p:extLst>
          </p:nvPr>
        </p:nvGraphicFramePr>
        <p:xfrm>
          <a:off x="8341131" y="6069668"/>
          <a:ext cx="802869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r:id="rId19" imgW="1805298" imgH="1741500" progId="">
                  <p:embed/>
                </p:oleObj>
              </mc:Choice>
              <mc:Fallback>
                <p:oleObj r:id="rId19" imgW="1805298" imgH="1741500" progId="">
                  <p:embed/>
                  <p:pic>
                    <p:nvPicPr>
                      <p:cNvPr id="0" name="Picture 8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1131" y="6069668"/>
                        <a:ext cx="802869" cy="77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 userDrawn="1"/>
        </p:nvSpPr>
        <p:spPr>
          <a:xfrm>
            <a:off x="514905" y="6458124"/>
            <a:ext cx="775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300" dirty="0" smtClean="0">
                <a:solidFill>
                  <a:srgbClr val="BFAE96"/>
                </a:solidFill>
                <a:effectLst/>
                <a:latin typeface="+mn-lt"/>
              </a:rPr>
              <a:t>Министерство финансов Республики Татарстан</a:t>
            </a:r>
            <a:endParaRPr lang="ru-RU" sz="1800" b="1" spc="300" dirty="0">
              <a:solidFill>
                <a:srgbClr val="BFAE96"/>
              </a:solidFill>
              <a:effectLst/>
              <a:latin typeface="+mn-lt"/>
            </a:endParaRPr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 hasCustomPrompt="1"/>
          </p:nvPr>
        </p:nvSpPr>
        <p:spPr>
          <a:xfrm>
            <a:off x="514905" y="1869735"/>
            <a:ext cx="8528427" cy="9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lvl="0"/>
            <a:r>
              <a:rPr lang="ru-RU" dirty="0" smtClean="0"/>
              <a:t>Заголовок слайда</a:t>
            </a:r>
          </a:p>
        </p:txBody>
      </p:sp>
      <p:sp>
        <p:nvSpPr>
          <p:cNvPr id="24" name="Текст 36"/>
          <p:cNvSpPr>
            <a:spLocks noGrp="1"/>
          </p:cNvSpPr>
          <p:nvPr>
            <p:ph type="body" sz="quarter" idx="11" hasCustomPrompt="1"/>
          </p:nvPr>
        </p:nvSpPr>
        <p:spPr>
          <a:xfrm>
            <a:off x="514905" y="2875640"/>
            <a:ext cx="8528427" cy="9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</a:lstStyle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Министр финансов Республики Татарстан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Р.Р.</a:t>
            </a:r>
            <a:r>
              <a:rPr lang="ru-RU" sz="2800" b="1" baseline="0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Гайзатуллин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23" name="Дата 3"/>
          <p:cNvSpPr>
            <a:spLocks noGrp="1"/>
          </p:cNvSpPr>
          <p:nvPr>
            <p:ph type="dt" sz="half" idx="2"/>
          </p:nvPr>
        </p:nvSpPr>
        <p:spPr>
          <a:xfrm>
            <a:off x="3750418" y="62287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73288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53266" y="0"/>
            <a:ext cx="399495" cy="6858000"/>
            <a:chOff x="0" y="0"/>
            <a:chExt cx="380929" cy="6593882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/>
            </p:nvPr>
          </p:nvGraphicFramePr>
          <p:xfrm>
            <a:off x="0" y="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r:id="rId3" imgW="1388213" imgH="1856520" progId="">
                    <p:embed/>
                  </p:oleObj>
                </mc:Choice>
                <mc:Fallback>
                  <p:oleObj r:id="rId3" imgW="1388213" imgH="1856520" progId="">
                    <p:embed/>
                    <p:pic>
                      <p:nvPicPr>
                        <p:cNvPr id="0" name="Picture 8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/>
            </p:nvPr>
          </p:nvGraphicFramePr>
          <p:xfrm>
            <a:off x="0" y="42945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r:id="rId5" imgW="1388213" imgH="1856520" progId="">
                    <p:embed/>
                  </p:oleObj>
                </mc:Choice>
                <mc:Fallback>
                  <p:oleObj r:id="rId5" imgW="1388213" imgH="1856520" progId="">
                    <p:embed/>
                    <p:pic>
                      <p:nvPicPr>
                        <p:cNvPr id="0" name="Picture 8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2945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/>
            </p:nvPr>
          </p:nvGraphicFramePr>
          <p:xfrm>
            <a:off x="0" y="85891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r:id="rId6" imgW="1388213" imgH="1856520" progId="">
                    <p:embed/>
                  </p:oleObj>
                </mc:Choice>
                <mc:Fallback>
                  <p:oleObj r:id="rId6" imgW="1388213" imgH="1856520" progId="">
                    <p:embed/>
                    <p:pic>
                      <p:nvPicPr>
                        <p:cNvPr id="0" name="Picture 8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85891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/>
            </p:nvPr>
          </p:nvGraphicFramePr>
          <p:xfrm>
            <a:off x="0" y="128837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r:id="rId7" imgW="1388213" imgH="1856520" progId="">
                    <p:embed/>
                  </p:oleObj>
                </mc:Choice>
                <mc:Fallback>
                  <p:oleObj r:id="rId7" imgW="1388213" imgH="1856520" progId="">
                    <p:embed/>
                    <p:pic>
                      <p:nvPicPr>
                        <p:cNvPr id="0" name="Picture 8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28837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/>
            </p:nvPr>
          </p:nvGraphicFramePr>
          <p:xfrm>
            <a:off x="0" y="1747790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r:id="rId8" imgW="1388213" imgH="1856520" progId="">
                    <p:embed/>
                  </p:oleObj>
                </mc:Choice>
                <mc:Fallback>
                  <p:oleObj r:id="rId8" imgW="1388213" imgH="1856520" progId="">
                    <p:embed/>
                    <p:pic>
                      <p:nvPicPr>
                        <p:cNvPr id="0" name="Picture 8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747790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/>
            </p:nvPr>
          </p:nvGraphicFramePr>
          <p:xfrm>
            <a:off x="0" y="2177247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r:id="rId9" imgW="1388213" imgH="1856520" progId="">
                    <p:embed/>
                  </p:oleObj>
                </mc:Choice>
                <mc:Fallback>
                  <p:oleObj r:id="rId9" imgW="1388213" imgH="1856520" progId="">
                    <p:embed/>
                    <p:pic>
                      <p:nvPicPr>
                        <p:cNvPr id="0" name="Picture 8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177247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>
              <p:extLst/>
            </p:nvPr>
          </p:nvGraphicFramePr>
          <p:xfrm>
            <a:off x="0" y="2606704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r:id="rId10" imgW="1388213" imgH="1856520" progId="">
                    <p:embed/>
                  </p:oleObj>
                </mc:Choice>
                <mc:Fallback>
                  <p:oleObj r:id="rId10" imgW="1388213" imgH="1856520" progId="">
                    <p:embed/>
                    <p:pic>
                      <p:nvPicPr>
                        <p:cNvPr id="0" name="Picture 8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606704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/>
            </p:nvPr>
          </p:nvGraphicFramePr>
          <p:xfrm>
            <a:off x="0" y="3036161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9" r:id="rId11" imgW="1388213" imgH="1856520" progId="">
                    <p:embed/>
                  </p:oleObj>
                </mc:Choice>
                <mc:Fallback>
                  <p:oleObj r:id="rId11" imgW="1388213" imgH="1856520" progId="">
                    <p:embed/>
                    <p:pic>
                      <p:nvPicPr>
                        <p:cNvPr id="0" name="Picture 8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36161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>
              <p:extLst/>
            </p:nvPr>
          </p:nvGraphicFramePr>
          <p:xfrm>
            <a:off x="0" y="3465618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0" r:id="rId12" imgW="1388213" imgH="1856520" progId="">
                    <p:embed/>
                  </p:oleObj>
                </mc:Choice>
                <mc:Fallback>
                  <p:oleObj r:id="rId12" imgW="1388213" imgH="1856520" progId="">
                    <p:embed/>
                    <p:pic>
                      <p:nvPicPr>
                        <p:cNvPr id="0" name="Picture 8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465618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/>
            </p:nvPr>
          </p:nvGraphicFramePr>
          <p:xfrm>
            <a:off x="0" y="3895075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1" r:id="rId13" imgW="1388213" imgH="1856520" progId="">
                    <p:embed/>
                  </p:oleObj>
                </mc:Choice>
                <mc:Fallback>
                  <p:oleObj r:id="rId13" imgW="1388213" imgH="1856520" progId="">
                    <p:embed/>
                    <p:pic>
                      <p:nvPicPr>
                        <p:cNvPr id="0" name="Picture 8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895075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/>
            </p:nvPr>
          </p:nvGraphicFramePr>
          <p:xfrm>
            <a:off x="0" y="432453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2" r:id="rId14" imgW="1388213" imgH="1856520" progId="">
                    <p:embed/>
                  </p:oleObj>
                </mc:Choice>
                <mc:Fallback>
                  <p:oleObj r:id="rId14" imgW="1388213" imgH="1856520" progId="">
                    <p:embed/>
                    <p:pic>
                      <p:nvPicPr>
                        <p:cNvPr id="0" name="Picture 8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32453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/>
            </p:nvPr>
          </p:nvGraphicFramePr>
          <p:xfrm>
            <a:off x="0" y="475398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3" r:id="rId15" imgW="1388213" imgH="1856520" progId="">
                    <p:embed/>
                  </p:oleObj>
                </mc:Choice>
                <mc:Fallback>
                  <p:oleObj r:id="rId15" imgW="1388213" imgH="1856520" progId="">
                    <p:embed/>
                    <p:pic>
                      <p:nvPicPr>
                        <p:cNvPr id="0" name="Picture 8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5398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>
              <p:extLst/>
            </p:nvPr>
          </p:nvGraphicFramePr>
          <p:xfrm>
            <a:off x="0" y="5225612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4" r:id="rId16" imgW="1388213" imgH="1856520" progId="">
                    <p:embed/>
                  </p:oleObj>
                </mc:Choice>
                <mc:Fallback>
                  <p:oleObj r:id="rId16" imgW="1388213" imgH="1856520" progId="">
                    <p:embed/>
                    <p:pic>
                      <p:nvPicPr>
                        <p:cNvPr id="0" name="Picture 8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225612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/>
            </p:nvPr>
          </p:nvGraphicFramePr>
          <p:xfrm>
            <a:off x="0" y="5655069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5" r:id="rId17" imgW="1388213" imgH="1856520" progId="">
                    <p:embed/>
                  </p:oleObj>
                </mc:Choice>
                <mc:Fallback>
                  <p:oleObj r:id="rId17" imgW="1388213" imgH="1856520" progId="">
                    <p:embed/>
                    <p:pic>
                      <p:nvPicPr>
                        <p:cNvPr id="0" name="Picture 8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655069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>
              <p:extLst/>
            </p:nvPr>
          </p:nvGraphicFramePr>
          <p:xfrm>
            <a:off x="0" y="6084526"/>
            <a:ext cx="380929" cy="509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6" r:id="rId18" imgW="1388213" imgH="1856520" progId="">
                    <p:embed/>
                  </p:oleObj>
                </mc:Choice>
                <mc:Fallback>
                  <p:oleObj r:id="rId18" imgW="1388213" imgH="1856520" progId="">
                    <p:embed/>
                    <p:pic>
                      <p:nvPicPr>
                        <p:cNvPr id="0" name="Picture 8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6084526"/>
                          <a:ext cx="380929" cy="509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Номер слайда 5"/>
          <p:cNvSpPr txBox="1">
            <a:spLocks/>
          </p:cNvSpPr>
          <p:nvPr userDrawn="1"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400" b="1">
                <a:solidFill>
                  <a:srgbClr val="BFA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2400" b="1" dirty="0">
              <a:solidFill>
                <a:srgbClr val="BFA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бъект 25"/>
          <p:cNvSpPr>
            <a:spLocks noGrp="1"/>
          </p:cNvSpPr>
          <p:nvPr>
            <p:ph sz="quarter" idx="13"/>
          </p:nvPr>
        </p:nvSpPr>
        <p:spPr>
          <a:xfrm>
            <a:off x="514349" y="700996"/>
            <a:ext cx="8520593" cy="552724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 userDrawn="1">
            <p:extLst/>
          </p:nvPr>
        </p:nvGraphicFramePr>
        <p:xfrm>
          <a:off x="8334668" y="6052821"/>
          <a:ext cx="802869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r:id="rId19" imgW="1805298" imgH="1741500" progId="">
                  <p:embed/>
                </p:oleObj>
              </mc:Choice>
              <mc:Fallback>
                <p:oleObj r:id="rId19" imgW="1805298" imgH="1741500" progId="">
                  <p:embed/>
                  <p:pic>
                    <p:nvPicPr>
                      <p:cNvPr id="0" name="Picture 8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668" y="6052821"/>
                        <a:ext cx="802869" cy="77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 userDrawn="1"/>
        </p:nvSpPr>
        <p:spPr>
          <a:xfrm>
            <a:off x="515461" y="6437014"/>
            <a:ext cx="775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300" dirty="0" smtClean="0">
                <a:solidFill>
                  <a:srgbClr val="BFAE96"/>
                </a:solidFill>
                <a:effectLst/>
                <a:latin typeface="+mn-lt"/>
              </a:rPr>
              <a:t>Министерство финансов Республики Татарстан</a:t>
            </a:r>
            <a:endParaRPr lang="ru-RU" sz="1800" b="1" spc="300" dirty="0">
              <a:solidFill>
                <a:srgbClr val="BFAE96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46038"/>
            <a:ext cx="8088112" cy="574747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73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8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5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5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6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4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9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4AD6-83EC-417C-A3DC-B7CFE9249401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3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14903" y="3135827"/>
            <a:ext cx="8528427" cy="9144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/>
                </a:solidFill>
              </a:rPr>
              <a:t>Бюджет </a:t>
            </a:r>
            <a:r>
              <a:rPr lang="ru-RU" sz="4000" dirty="0">
                <a:solidFill>
                  <a:schemeClr val="accent6"/>
                </a:solidFill>
              </a:rPr>
              <a:t>Республики Татарстан </a:t>
            </a:r>
            <a:r>
              <a:rPr lang="ru-RU" sz="4000" dirty="0" smtClean="0">
                <a:solidFill>
                  <a:schemeClr val="accent6"/>
                </a:solidFill>
              </a:rPr>
              <a:t/>
            </a:r>
            <a:br>
              <a:rPr lang="ru-RU" sz="4000" dirty="0" smtClean="0">
                <a:solidFill>
                  <a:schemeClr val="accent6"/>
                </a:solidFill>
              </a:rPr>
            </a:br>
            <a:r>
              <a:rPr lang="ru-RU" sz="4000" dirty="0" smtClean="0">
                <a:solidFill>
                  <a:schemeClr val="accent6"/>
                </a:solidFill>
              </a:rPr>
              <a:t>на 2016 год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14904" y="111829"/>
            <a:ext cx="8528427" cy="2215106"/>
          </a:xfrm>
        </p:spPr>
        <p:txBody>
          <a:bodyPr>
            <a:normAutofit/>
          </a:bodyPr>
          <a:lstStyle/>
          <a:p>
            <a:r>
              <a:rPr lang="ru-RU" dirty="0"/>
              <a:t>Выступление Министра финансов</a:t>
            </a:r>
            <a:br>
              <a:rPr lang="ru-RU" dirty="0"/>
            </a:br>
            <a:r>
              <a:rPr lang="ru-RU" dirty="0"/>
              <a:t>Республики Татарстан</a:t>
            </a:r>
            <a:br>
              <a:rPr lang="ru-RU" dirty="0"/>
            </a:br>
            <a:r>
              <a:rPr lang="ru-RU" dirty="0"/>
              <a:t>Радика </a:t>
            </a:r>
            <a:r>
              <a:rPr lang="ru-RU" dirty="0" err="1"/>
              <a:t>Рауфовича</a:t>
            </a:r>
            <a:r>
              <a:rPr lang="ru-RU" dirty="0"/>
              <a:t> </a:t>
            </a:r>
            <a:r>
              <a:rPr lang="ru-RU" dirty="0" err="1" smtClean="0"/>
              <a:t>Гайзатуллина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7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83515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ysClr val="windowText" lastClr="000000"/>
                </a:solidFill>
                <a:cs typeface="Times New Roman" pitchFamily="18" charset="0"/>
              </a:rPr>
              <a:t>Структура налоговых и неналоговых доходов </a:t>
            </a:r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бюджета Республики </a:t>
            </a:r>
            <a:r>
              <a:rPr lang="ru-RU" dirty="0">
                <a:solidFill>
                  <a:sysClr val="windowText" lastClr="000000"/>
                </a:solidFill>
                <a:cs typeface="Times New Roman" pitchFamily="18" charset="0"/>
              </a:rPr>
              <a:t>Татарстан в </a:t>
            </a:r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2016 году</a:t>
            </a:r>
            <a:endParaRPr lang="en-US" dirty="0">
              <a:solidFill>
                <a:sysClr val="windowText" lastClr="000000"/>
              </a:solidFill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52161420"/>
              </p:ext>
            </p:extLst>
          </p:nvPr>
        </p:nvGraphicFramePr>
        <p:xfrm>
          <a:off x="815788" y="929432"/>
          <a:ext cx="8202452" cy="499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6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19367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Прогноз поступления НДФЛ в консолидированный бюджет </a:t>
            </a:r>
            <a:br>
              <a:rPr lang="ru-RU" dirty="0"/>
            </a:br>
            <a:r>
              <a:rPr lang="ru-RU" dirty="0"/>
              <a:t>Республики </a:t>
            </a:r>
            <a:r>
              <a:rPr lang="ru-RU" dirty="0" smtClean="0"/>
              <a:t>Татарстан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11614794"/>
              </p:ext>
            </p:extLst>
          </p:nvPr>
        </p:nvGraphicFramePr>
        <p:xfrm>
          <a:off x="597878" y="1500174"/>
          <a:ext cx="8726650" cy="497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9311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Темп роста поступления НДФЛ в консолидированный бюджет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Республики </a:t>
            </a:r>
            <a:r>
              <a:rPr lang="ru-RU" dirty="0"/>
              <a:t>Татарстан </a:t>
            </a:r>
            <a:endParaRPr lang="ru-RU" dirty="0" smtClean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4603213"/>
              </p:ext>
            </p:extLst>
          </p:nvPr>
        </p:nvGraphicFramePr>
        <p:xfrm>
          <a:off x="395536" y="1057835"/>
          <a:ext cx="8280920" cy="508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1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64016"/>
          </a:xfrm>
        </p:spPr>
        <p:txBody>
          <a:bodyPr>
            <a:normAutofit/>
          </a:bodyPr>
          <a:lstStyle/>
          <a:p>
            <a:r>
              <a:rPr lang="ru-RU" dirty="0"/>
              <a:t>Объем поступления налога на прибыль в бюджет </a:t>
            </a:r>
            <a:r>
              <a:rPr lang="ru-RU" dirty="0" smtClean="0"/>
              <a:t>Республики </a:t>
            </a:r>
            <a:r>
              <a:rPr lang="ru-RU" dirty="0"/>
              <a:t>Татарстан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3417906"/>
              </p:ext>
            </p:extLst>
          </p:nvPr>
        </p:nvGraphicFramePr>
        <p:xfrm>
          <a:off x="378070" y="1397000"/>
          <a:ext cx="8658426" cy="485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1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234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Прогноз поступления акцизов в </a:t>
            </a:r>
            <a:br>
              <a:rPr lang="ru-RU" dirty="0"/>
            </a:br>
            <a:r>
              <a:rPr lang="ru-RU" dirty="0"/>
              <a:t>консолидированный бюджет </a:t>
            </a:r>
            <a:br>
              <a:rPr lang="ru-RU" dirty="0"/>
            </a:br>
            <a:r>
              <a:rPr lang="ru-RU" dirty="0"/>
              <a:t>Республики </a:t>
            </a:r>
            <a:r>
              <a:rPr lang="ru-RU" dirty="0" smtClean="0"/>
              <a:t>Татарстан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14544"/>
              </p:ext>
            </p:extLst>
          </p:nvPr>
        </p:nvGraphicFramePr>
        <p:xfrm>
          <a:off x="650979" y="1757776"/>
          <a:ext cx="8200059" cy="4271548"/>
        </p:xfrm>
        <a:graphic>
          <a:graphicData uri="http://schemas.openxmlformats.org/drawingml/2006/table">
            <a:tbl>
              <a:tblPr/>
              <a:tblGrid>
                <a:gridCol w="4100031"/>
                <a:gridCol w="2050014"/>
                <a:gridCol w="2050014"/>
              </a:tblGrid>
              <a:tr h="1094492">
                <a:tc>
                  <a:txBody>
                    <a:bodyPr/>
                    <a:lstStyle/>
                    <a:p>
                      <a:pPr marL="179388" indent="0"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Вид акцизов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Ожид</a:t>
                      </a:r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3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  <a:b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3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4264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Нефтепродукты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,8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64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Алкоголь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64"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Пиво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5,2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5,4</a:t>
                      </a:r>
                      <a:endParaRPr lang="ru-RU" sz="3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64">
                <a:tc>
                  <a:txBody>
                    <a:bodyPr/>
                    <a:lstStyle/>
                    <a:p>
                      <a:pPr marL="179388" indent="0"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,6</a:t>
                      </a:r>
                      <a:endParaRPr lang="ru-RU" sz="3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18,9</a:t>
                      </a:r>
                      <a:endParaRPr lang="ru-RU" sz="3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09187" y="1334935"/>
            <a:ext cx="1828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/>
              <a:t>млрд.рублей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5544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19367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Прогноз поступления налога на имущество </a:t>
            </a:r>
            <a:r>
              <a:rPr lang="ru-RU" dirty="0" smtClean="0"/>
              <a:t>организаций в </a:t>
            </a:r>
            <a:r>
              <a:rPr lang="ru-RU" dirty="0"/>
              <a:t>консолидированный бюджет Республики Татарстан</a:t>
            </a:r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0654843"/>
              </p:ext>
            </p:extLst>
          </p:nvPr>
        </p:nvGraphicFramePr>
        <p:xfrm>
          <a:off x="597878" y="1500174"/>
          <a:ext cx="8726650" cy="497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20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46431"/>
          </a:xfrm>
        </p:spPr>
        <p:txBody>
          <a:bodyPr>
            <a:normAutofit fontScale="92500"/>
          </a:bodyPr>
          <a:lstStyle/>
          <a:p>
            <a:r>
              <a:rPr lang="ru-RU" dirty="0"/>
              <a:t>Прогноз поступления налога на имущество физических лиц в бюджеты муниципальных образований Республики Татарстан</a:t>
            </a:r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49972917"/>
              </p:ext>
            </p:extLst>
          </p:nvPr>
        </p:nvGraphicFramePr>
        <p:xfrm>
          <a:off x="575048" y="1675656"/>
          <a:ext cx="8568952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61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46431"/>
          </a:xfrm>
        </p:spPr>
        <p:txBody>
          <a:bodyPr>
            <a:normAutofit/>
          </a:bodyPr>
          <a:lstStyle/>
          <a:p>
            <a:r>
              <a:rPr lang="ru-RU" dirty="0"/>
              <a:t>Прогноз поступления земельного налога </a:t>
            </a:r>
            <a:br>
              <a:rPr lang="ru-RU" dirty="0"/>
            </a:br>
            <a:r>
              <a:rPr lang="ru-RU" dirty="0"/>
              <a:t>в консолидированный бюджет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Республики </a:t>
            </a:r>
            <a:r>
              <a:rPr lang="ru-RU" dirty="0"/>
              <a:t>Татарстан</a:t>
            </a:r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8136629"/>
              </p:ext>
            </p:extLst>
          </p:nvPr>
        </p:nvGraphicFramePr>
        <p:xfrm>
          <a:off x="575048" y="1675656"/>
          <a:ext cx="8568952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0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58150" cy="85077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Прогноз поступления транспортного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налога </a:t>
            </a:r>
            <a:r>
              <a:rPr lang="ru-RU" dirty="0"/>
              <a:t>в бюджет Республики Татарстан </a:t>
            </a:r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15047005"/>
              </p:ext>
            </p:extLst>
          </p:nvPr>
        </p:nvGraphicFramePr>
        <p:xfrm>
          <a:off x="602273" y="1051766"/>
          <a:ext cx="8409842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5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81600"/>
          </a:xfrm>
        </p:spPr>
        <p:txBody>
          <a:bodyPr>
            <a:normAutofit/>
          </a:bodyPr>
          <a:lstStyle/>
          <a:p>
            <a:r>
              <a:rPr lang="ru-RU" dirty="0"/>
              <a:t>Прогноз поступления налогов на совокупный доход в консолидированный бюджет Республики Татарстан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254145"/>
              </p:ext>
            </p:extLst>
          </p:nvPr>
        </p:nvGraphicFramePr>
        <p:xfrm>
          <a:off x="689465" y="1327638"/>
          <a:ext cx="8208351" cy="5038050"/>
        </p:xfrm>
        <a:graphic>
          <a:graphicData uri="http://schemas.openxmlformats.org/drawingml/2006/table">
            <a:tbl>
              <a:tblPr/>
              <a:tblGrid>
                <a:gridCol w="4402245"/>
                <a:gridCol w="1903053"/>
                <a:gridCol w="1903053"/>
              </a:tblGrid>
              <a:tr h="626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 smtClean="0">
                          <a:effectLst/>
                          <a:latin typeface="+mn-lt"/>
                        </a:rPr>
                        <a:t>Ожид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. </a:t>
                      </a:r>
                      <a:br>
                        <a:rPr lang="ru-RU" sz="20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на</a:t>
                      </a:r>
                      <a:r>
                        <a:rPr lang="ru-RU" sz="2000" b="1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201</a:t>
                      </a:r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5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 год</a:t>
                      </a:r>
                      <a:r>
                        <a:rPr lang="ru-RU" sz="2000" b="0" i="0" u="none" strike="noStrike" dirty="0" smtClean="0">
                          <a:effectLst/>
                          <a:latin typeface="+mn-lt"/>
                        </a:rPr>
                        <a:t>   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              </a:t>
                      </a:r>
                      <a:endParaRPr lang="ru-RU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Прогноз на 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201</a:t>
                      </a:r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ru-RU" sz="2000" b="1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0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Налоги на совокупный доход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effectLst/>
                          <a:latin typeface="+mn-lt"/>
                        </a:rPr>
                        <a:t>7,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7,6</a:t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8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1" u="none" strike="noStrike" dirty="0">
                          <a:effectLst/>
                          <a:latin typeface="+mn-lt"/>
                        </a:rPr>
                        <a:t>в том числе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5,0 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5,4 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единый налог на вмененный доход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2,1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2,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млрд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единый сельскохозяйственный налог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60,8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46,7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effectLst/>
                          <a:latin typeface="+mn-lt"/>
                        </a:rPr>
                        <a:t>налог по патентной системе налогообложения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,6 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1,3 </a:t>
                      </a:r>
                      <a:br>
                        <a:rPr lang="ru-RU" sz="2400" b="0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0" i="0" u="none" strike="noStrike" dirty="0" smtClean="0">
                          <a:effectLst/>
                          <a:latin typeface="+mn-lt"/>
                        </a:rPr>
                        <a:t>млн</a:t>
                      </a:r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53000"/>
          </a:xfrm>
        </p:spPr>
        <p:txBody>
          <a:bodyPr>
            <a:noAutofit/>
          </a:bodyPr>
          <a:lstStyle/>
          <a:p>
            <a:r>
              <a:rPr lang="ru-RU" sz="2400" dirty="0"/>
              <a:t>Исполнение доходной части консолидированного бюджета </a:t>
            </a:r>
            <a:r>
              <a:rPr lang="ru-RU" sz="2400" dirty="0" smtClean="0"/>
              <a:t> Республики </a:t>
            </a:r>
            <a:r>
              <a:rPr lang="ru-RU" sz="2400" dirty="0"/>
              <a:t>Татарстан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 </a:t>
            </a:r>
            <a:r>
              <a:rPr lang="ru-RU" sz="2400" dirty="0"/>
              <a:t>8 месяцев </a:t>
            </a:r>
            <a:r>
              <a:rPr lang="ru-RU" sz="2400" dirty="0" smtClean="0"/>
              <a:t>2015 года</a:t>
            </a:r>
            <a:endParaRPr lang="ru-RU" sz="2400" dirty="0"/>
          </a:p>
        </p:txBody>
      </p:sp>
      <p:sp>
        <p:nvSpPr>
          <p:cNvPr id="5" name="TextBox 6"/>
          <p:cNvSpPr txBox="1"/>
          <p:nvPr/>
        </p:nvSpPr>
        <p:spPr>
          <a:xfrm>
            <a:off x="7228688" y="1202994"/>
            <a:ext cx="1516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2000" b="1" i="1" dirty="0" smtClean="0">
                <a:latin typeface="+mn-lt"/>
              </a:rPr>
              <a:t>млрд. руб.</a:t>
            </a:r>
            <a:endParaRPr lang="ru-RU" sz="2000" b="1" i="1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13007"/>
              </p:ext>
            </p:extLst>
          </p:nvPr>
        </p:nvGraphicFramePr>
        <p:xfrm>
          <a:off x="575048" y="1606988"/>
          <a:ext cx="8367816" cy="4406951"/>
        </p:xfrm>
        <a:graphic>
          <a:graphicData uri="http://schemas.openxmlformats.org/drawingml/2006/table">
            <a:tbl>
              <a:tblPr/>
              <a:tblGrid>
                <a:gridCol w="3683763"/>
                <a:gridCol w="2424561"/>
                <a:gridCol w="2259492"/>
              </a:tblGrid>
              <a:tr h="14030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Доходы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План </a:t>
                      </a: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на </a:t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2015 </a:t>
                      </a:r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год</a:t>
                      </a: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Факт </a:t>
                      </a:r>
                      <a:br>
                        <a:rPr lang="ru-RU" sz="2400" b="1" i="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2400" b="1" i="0" u="none" strike="noStrike" dirty="0" smtClean="0">
                          <a:effectLst/>
                          <a:latin typeface="+mn-lt"/>
                        </a:rPr>
                        <a:t>8 месяцев 2015 года</a:t>
                      </a:r>
                      <a:endParaRPr lang="ru-RU" sz="2400" b="1" i="0" u="none" strike="noStrike" dirty="0">
                        <a:effectLst/>
                        <a:latin typeface="+mn-lt"/>
                      </a:endParaRP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49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Налоговые и неналоговые доходы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effectLst/>
                          <a:latin typeface="+mn-lt"/>
                        </a:rPr>
                        <a:t>181,0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effectLst/>
                          <a:latin typeface="+mn-lt"/>
                        </a:rPr>
                        <a:t>139,4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26,5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22,6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9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доходов</a:t>
                      </a:r>
                      <a:endParaRPr lang="ru-RU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207,5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effectLst/>
                          <a:latin typeface="+mn-lt"/>
                        </a:rPr>
                        <a:t>162,0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6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173162"/>
          </a:xfrm>
        </p:spPr>
        <p:txBody>
          <a:bodyPr>
            <a:normAutofit/>
          </a:bodyPr>
          <a:lstStyle/>
          <a:p>
            <a:r>
              <a:rPr lang="ru-RU" dirty="0" smtClean="0"/>
              <a:t>Прогноз поступления неналоговых доходов по видам бюджетов в 2016 году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8781539"/>
              </p:ext>
            </p:extLst>
          </p:nvPr>
        </p:nvGraphicFramePr>
        <p:xfrm>
          <a:off x="459828" y="1219200"/>
          <a:ext cx="8504877" cy="520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29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640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Налоговые и неналоговые доходы консолидированного </a:t>
            </a:r>
            <a:r>
              <a:rPr lang="ru-RU" dirty="0"/>
              <a:t>бюджета </a:t>
            </a:r>
            <a:r>
              <a:rPr lang="ru-RU" dirty="0" smtClean="0"/>
              <a:t>Республики Татарстан  и бюджета Республики Татарстан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6376873"/>
              </p:ext>
            </p:extLst>
          </p:nvPr>
        </p:nvGraphicFramePr>
        <p:xfrm>
          <a:off x="514350" y="1608992"/>
          <a:ext cx="8350525" cy="478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35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5855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Прогнозные параметры доходов консолидированного бюджета Республики Татарстан и бюджета Республики Татарстан на 2016 год, с учетом федеральных средств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3925"/>
              </p:ext>
            </p:extLst>
          </p:nvPr>
        </p:nvGraphicFramePr>
        <p:xfrm>
          <a:off x="865290" y="2107594"/>
          <a:ext cx="7934396" cy="2784444"/>
        </p:xfrm>
        <a:graphic>
          <a:graphicData uri="http://schemas.openxmlformats.org/drawingml/2006/table">
            <a:tbl>
              <a:tblPr firstCol="1" bandRow="1">
                <a:tableStyleId>{BC89EF96-8CEA-46FF-86C4-4CE0E7609802}</a:tableStyleId>
              </a:tblPr>
              <a:tblGrid>
                <a:gridCol w="5661016"/>
                <a:gridCol w="2273380"/>
              </a:tblGrid>
              <a:tr h="139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Консолидированный бюджет </a:t>
                      </a:r>
                      <a:br>
                        <a:rPr lang="ru-RU" sz="2800" dirty="0" smtClean="0">
                          <a:effectLst/>
                        </a:rPr>
                      </a:br>
                      <a:r>
                        <a:rPr lang="ru-RU" sz="2800" dirty="0" smtClean="0">
                          <a:effectLst/>
                        </a:rPr>
                        <a:t>Республики Татарстан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  <a:effectLst/>
                        </a:rPr>
                        <a:t>196,2</a:t>
                      </a:r>
                      <a:br>
                        <a:rPr lang="ru-RU" sz="3200" b="1" dirty="0" smtClean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ru-RU" sz="2400" b="1" dirty="0" err="1" smtClean="0">
                          <a:solidFill>
                            <a:schemeClr val="tx2"/>
                          </a:solidFill>
                          <a:effectLst/>
                        </a:rPr>
                        <a:t>млрд.рублей</a:t>
                      </a:r>
                      <a:endParaRPr lang="ru-RU" sz="24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9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Бюджет Республики Татарстан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  <a:effectLst/>
                        </a:rPr>
                        <a:t>160,7</a:t>
                      </a:r>
                      <a:br>
                        <a:rPr lang="ru-RU" sz="3200" b="1" dirty="0" smtClean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ru-RU" sz="2400" b="1" dirty="0" err="1" smtClean="0">
                          <a:solidFill>
                            <a:schemeClr val="tx2"/>
                          </a:solidFill>
                          <a:effectLst/>
                        </a:rPr>
                        <a:t>млрд.рублей</a:t>
                      </a:r>
                      <a:endParaRPr lang="ru-RU" sz="2400" b="1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8817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Индексы-дефляторы для формирования консолидированного бюджета Республики Татарстан на </a:t>
            </a:r>
            <a:r>
              <a:rPr lang="ru-RU" dirty="0" smtClean="0"/>
              <a:t>2016 </a:t>
            </a:r>
            <a:r>
              <a:rPr lang="ru-RU" dirty="0"/>
              <a:t>год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11590"/>
              </p:ext>
            </p:extLst>
          </p:nvPr>
        </p:nvGraphicFramePr>
        <p:xfrm>
          <a:off x="576376" y="1228725"/>
          <a:ext cx="8418156" cy="47148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40647"/>
                <a:gridCol w="4677509"/>
              </a:tblGrid>
              <a:tr h="2216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Повышение </a:t>
                      </a:r>
                      <a:r>
                        <a:rPr lang="ru-RU" sz="2000" dirty="0">
                          <a:effectLst/>
                        </a:rPr>
                        <a:t>заработной платы в соответствии с Указами Президента Российской Федерации </a:t>
                      </a:r>
                      <a:r>
                        <a:rPr lang="ru-RU" sz="2000" dirty="0" smtClean="0">
                          <a:effectLst/>
                        </a:rPr>
                        <a:t/>
                      </a:r>
                      <a:br>
                        <a:rPr lang="ru-RU" sz="2000" dirty="0" smtClean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от </a:t>
                      </a:r>
                      <a:r>
                        <a:rPr lang="ru-RU" sz="2000" dirty="0">
                          <a:effectLst/>
                        </a:rPr>
                        <a:t>7 мая 2012 года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«дорожными картами»</a:t>
                      </a:r>
                    </a:p>
                  </a:txBody>
                  <a:tcPr marL="68580" marR="68580" marT="0" marB="0" anchor="ctr"/>
                </a:tc>
              </a:tr>
              <a:tr h="62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Публичные </a:t>
                      </a:r>
                      <a:r>
                        <a:rPr lang="ru-RU" sz="2000" dirty="0">
                          <a:effectLst/>
                        </a:rPr>
                        <a:t>обязательства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 01.01.201</a:t>
                      </a: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ru-RU" sz="2000" dirty="0" smtClean="0">
                          <a:effectLst/>
                        </a:rPr>
                        <a:t> на 7,0 %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Стипендии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 01.09.201</a:t>
                      </a: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ru-RU" sz="2000" dirty="0" smtClean="0">
                          <a:effectLst/>
                        </a:rPr>
                        <a:t> на 7,0 %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Коммунальные услуги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 01.07.201</a:t>
                      </a:r>
                      <a:r>
                        <a:rPr lang="en-US" sz="2000" dirty="0" smtClean="0">
                          <a:effectLst/>
                        </a:rPr>
                        <a:t>5</a:t>
                      </a:r>
                      <a:r>
                        <a:rPr lang="ru-RU" sz="2000" dirty="0" smtClean="0">
                          <a:effectLst/>
                        </a:rPr>
                        <a:t> на 7,5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%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Остальные </a:t>
                      </a:r>
                      <a:r>
                        <a:rPr lang="ru-RU" sz="2000" dirty="0">
                          <a:effectLst/>
                        </a:rPr>
                        <a:t>текущие расходы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На уровне 2015 года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8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4246" y="1753569"/>
            <a:ext cx="8150469" cy="28263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 </a:t>
            </a:r>
            <a:r>
              <a:rPr lang="ru-RU" sz="3200" dirty="0"/>
              <a:t>сценарным условиям формирования расходов республиканских министерств и ведомств, бюджетов муниципальных районов и городских округов </a:t>
            </a:r>
            <a:r>
              <a:rPr lang="ru-RU" sz="3200" b="1" dirty="0">
                <a:solidFill>
                  <a:schemeClr val="accent2"/>
                </a:solidFill>
              </a:rPr>
              <a:t>разногласий не имеется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9380456"/>
              </p:ext>
            </p:extLst>
          </p:nvPr>
        </p:nvGraphicFramePr>
        <p:xfrm>
          <a:off x="699247" y="889931"/>
          <a:ext cx="8299358" cy="5197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4894"/>
                <a:gridCol w="1414464"/>
              </a:tblGrid>
              <a:tr h="79658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Расходы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Сумма</a:t>
                      </a:r>
                      <a:r>
                        <a:rPr lang="ru-RU" sz="2000" b="1" baseline="0" dirty="0" smtClean="0"/>
                        <a:t>, </a:t>
                      </a:r>
                      <a:r>
                        <a:rPr lang="ru-RU" sz="2000" b="1" baseline="0" dirty="0" err="1" smtClean="0"/>
                        <a:t>млн.руб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благоустройство муниципальных образований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8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функционирование государственной системы «Открытый Татарстан»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157,6</a:t>
                      </a:r>
                    </a:p>
                  </a:txBody>
                  <a:tcPr marL="7620" marR="7620" marT="7620" marB="0" anchor="ctr"/>
                </a:tc>
              </a:tr>
              <a:tr h="3024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уплату налога на имущество по учреждениям новой сети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134,8</a:t>
                      </a:r>
                    </a:p>
                  </a:txBody>
                  <a:tcPr marL="7620" marR="7620" marT="7620" marB="0" anchor="ctr"/>
                </a:tc>
              </a:tr>
              <a:tr h="328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грантов сельским поселениям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334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техническое обслуживание ПАК «Стрелец-мониторинг»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176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поддержку территориального общественного самоуправления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69,3</a:t>
                      </a:r>
                    </a:p>
                  </a:txBody>
                  <a:tcPr marL="7620" marR="7620" marT="7620" marB="0" anchor="ctr"/>
                </a:tc>
              </a:tr>
              <a:tr h="6176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индексацию расходов органов местного самоуправления  на горюче – смазочные материалы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</a:t>
                      </a:r>
                    </a:p>
                  </a:txBody>
                  <a:tcPr marL="7620" marR="7620" marT="7620" marB="0" anchor="ctr"/>
                </a:tc>
              </a:tr>
              <a:tr h="6176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обслуживание пожарно-охранной сигнализации зданий сельских поселений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28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текущей деятельности мировых судей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7620" marR="7620" marT="7620" marB="0" anchor="ctr"/>
                </a:tc>
              </a:tr>
              <a:tr h="328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7787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Перечень расходов, дополнительно включенных в бюджет на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4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642181" y="1893273"/>
            <a:ext cx="1615493" cy="161192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000" dirty="0" smtClean="0">
                <a:solidFill>
                  <a:prstClr val="white"/>
                </a:solidFill>
              </a:rPr>
              <a:t/>
            </a:r>
            <a:br>
              <a:rPr lang="ru-RU" sz="2000" dirty="0" smtClean="0">
                <a:solidFill>
                  <a:prstClr val="white"/>
                </a:solidFill>
              </a:rPr>
            </a:br>
            <a:r>
              <a:rPr lang="ru-RU" sz="2000" dirty="0" smtClean="0">
                <a:solidFill>
                  <a:prstClr val="white"/>
                </a:solidFill>
              </a:rPr>
              <a:t> бюджета</a:t>
            </a:r>
            <a:br>
              <a:rPr lang="ru-RU" sz="2000" dirty="0" smtClean="0">
                <a:solidFill>
                  <a:prstClr val="white"/>
                </a:solidFill>
              </a:rPr>
            </a:br>
            <a:r>
              <a:rPr lang="ru-RU" sz="2000" dirty="0" smtClean="0">
                <a:solidFill>
                  <a:prstClr val="white"/>
                </a:solidFill>
              </a:rPr>
              <a:t>городских округов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554" y="1893273"/>
            <a:ext cx="2362200" cy="1611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43</a:t>
            </a:r>
            <a:r>
              <a:rPr lang="ru-RU" sz="2000" dirty="0" smtClean="0">
                <a:solidFill>
                  <a:prstClr val="white"/>
                </a:solidFill>
              </a:rPr>
              <a:t/>
            </a:r>
            <a:br>
              <a:rPr lang="ru-RU" sz="2000" dirty="0" smtClean="0">
                <a:solidFill>
                  <a:prstClr val="white"/>
                </a:solidFill>
              </a:rPr>
            </a:br>
            <a:r>
              <a:rPr lang="ru-RU" sz="2000" dirty="0" smtClean="0">
                <a:solidFill>
                  <a:prstClr val="white"/>
                </a:solidFill>
              </a:rPr>
              <a:t>бюджета</a:t>
            </a:r>
            <a:br>
              <a:rPr lang="ru-RU" sz="2000" dirty="0" smtClean="0">
                <a:solidFill>
                  <a:prstClr val="white"/>
                </a:solidFill>
              </a:rPr>
            </a:br>
            <a:r>
              <a:rPr lang="ru-RU" sz="2000" dirty="0" smtClean="0">
                <a:solidFill>
                  <a:prstClr val="white"/>
                </a:solidFill>
              </a:rPr>
              <a:t>муниципальных районов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91350" y="1893273"/>
            <a:ext cx="1943100" cy="161192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911</a:t>
            </a:r>
          </a:p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бюджетов</a:t>
            </a:r>
            <a:br>
              <a:rPr lang="ru-RU" sz="2000" dirty="0" smtClean="0">
                <a:solidFill>
                  <a:prstClr val="white"/>
                </a:solidFill>
              </a:rPr>
            </a:br>
            <a:r>
              <a:rPr lang="ru-RU" sz="2000" dirty="0" smtClean="0">
                <a:solidFill>
                  <a:prstClr val="white"/>
                </a:solidFill>
              </a:rPr>
              <a:t>поселений</a:t>
            </a:r>
          </a:p>
          <a:p>
            <a:pPr algn="ctr"/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9289" y="1893276"/>
            <a:ext cx="1721012" cy="16119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prstClr val="white"/>
                </a:solidFill>
              </a:rPr>
              <a:t>Бюджет Республики Татарстан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4637802" y="-181856"/>
            <a:ext cx="338135" cy="825516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15802" y="4386251"/>
            <a:ext cx="74600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Консолидированный бюджет </a:t>
            </a:r>
            <a:b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Татарстан</a:t>
            </a:r>
            <a:endParaRPr lang="ru-RU" sz="2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514350" y="46038"/>
            <a:ext cx="8088112" cy="143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результате работы</a:t>
            </a:r>
            <a:r>
              <a:rPr lang="en-US" dirty="0" smtClean="0"/>
              <a:t>,</a:t>
            </a:r>
            <a:r>
              <a:rPr lang="ru-RU" dirty="0" smtClean="0"/>
              <a:t> проведенной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Министерством  финансов  </a:t>
            </a:r>
            <a:br>
              <a:rPr lang="ru-RU" dirty="0" smtClean="0"/>
            </a:br>
            <a:r>
              <a:rPr lang="ru-RU" dirty="0" smtClean="0"/>
              <a:t>Республики Татарстан, сформированы: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0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7"/>
            <a:ext cx="8088112" cy="107937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Первоочередные и социально значимые расходы консолидированного бюджета Республики Татарстан</a:t>
            </a:r>
          </a:p>
        </p:txBody>
      </p:sp>
      <p:graphicFrame>
        <p:nvGraphicFramePr>
          <p:cNvPr id="5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5459127"/>
              </p:ext>
            </p:extLst>
          </p:nvPr>
        </p:nvGraphicFramePr>
        <p:xfrm>
          <a:off x="514350" y="1412776"/>
          <a:ext cx="8485633" cy="493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92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5255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Прочие объекты капитального </a:t>
            </a:r>
            <a:r>
              <a:rPr lang="ru-RU" sz="2400" dirty="0"/>
              <a:t>ремонта </a:t>
            </a:r>
            <a:r>
              <a:rPr lang="ru-RU" sz="2400" dirty="0" smtClean="0"/>
              <a:t>в 2016 году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27615"/>
              </p:ext>
            </p:extLst>
          </p:nvPr>
        </p:nvGraphicFramePr>
        <p:xfrm>
          <a:off x="636494" y="564775"/>
          <a:ext cx="8382000" cy="56829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89053"/>
                <a:gridCol w="2292947"/>
              </a:tblGrid>
              <a:tr h="2764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Название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программы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83" marR="2283" marT="22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Сумма</a:t>
                      </a:r>
                      <a:r>
                        <a:rPr lang="ru-RU" sz="2000" b="1" u="none" strike="noStrike" smtClean="0">
                          <a:effectLst/>
                        </a:rPr>
                        <a:t>, млн.руб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83" marR="2283" marT="22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Перевод системы отопления на индивидуальные котлы (двухконтурные котлы)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162,2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Программа ремонта отопления (котельных) объектов социального назначения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69,9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276406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Строительство зданий для ветеринарной службы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98,7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276406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детских лагерей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276406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подростковых клубов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276406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овощехранилищ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50,0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стационарных организаций социального обслуживания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121,3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коровников и строительство силосно-сенажных траншей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532,0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зданий Управлений сельского хозяйства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20,0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Капитальный ремонт зданий подведомственных учреждений Главного управления ветеринарии КМ РТ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30,0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493831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u="none" strike="noStrike" dirty="0">
                          <a:effectLst/>
                        </a:rPr>
                        <a:t>Строительство спортивных площадок в ресурсных центрах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</a:rPr>
                        <a:t>72,4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3" marR="2283" marT="2283" marB="0" anchor="ctr"/>
                </a:tc>
              </a:tr>
              <a:tr h="288966"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1 356,5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83" marR="2283" marT="228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Перечень республиканских целевых </a:t>
            </a:r>
            <a:r>
              <a:rPr lang="ru-RU" sz="2400" dirty="0" smtClean="0"/>
              <a:t>мероприятий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21143"/>
              </p:ext>
            </p:extLst>
          </p:nvPr>
        </p:nvGraphicFramePr>
        <p:xfrm>
          <a:off x="658092" y="641495"/>
          <a:ext cx="8333507" cy="61048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177061"/>
                <a:gridCol w="1156446"/>
              </a:tblGrid>
              <a:tr h="144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>
                    <a:solidFill>
                      <a:srgbClr val="2DB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4 902,5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>
                    <a:solidFill>
                      <a:srgbClr val="2DB9FF"/>
                    </a:solidFill>
                  </a:tcPr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Профилактика наркотизации населения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Сохранение, изучение и развитие государственных языков Республики Татарстан и других языков в Республике Татарстан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182,1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Организация отдыха детей и молодежи, их оздоровления и занятости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1 346,5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Реализация антикоррупционной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политики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Повышение безопасности дорожного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движения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1 573,3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Программа развития малого и среднего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предпринимательства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Популяризация рабочих и инженерных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профессий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Организация деятельности по профилактике правонарушений и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преступлений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143,9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Профилактика терроризма и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экстремизма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Развитие государственной гражданской службы Республики Татарстан и муниципальной службы в Республике Татарстан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31,9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Стратегия развития образования в Республике Татарстан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1600" u="none" strike="noStrike" dirty="0" smtClean="0">
                          <a:effectLst/>
                          <a:latin typeface="+mn-lt"/>
                        </a:rPr>
                      </a:b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на 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2010 - 2015 годы "</a:t>
                      </a:r>
                      <a:r>
                        <a:rPr lang="ru-RU" sz="1600" u="none" strike="noStrike" dirty="0" err="1">
                          <a:effectLst/>
                          <a:latin typeface="+mn-lt"/>
                        </a:rPr>
                        <a:t>Килэчэк</a:t>
                      </a:r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" - "Будущее"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779,1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Развитие комплексной системы защиты прав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потребителей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Обеспечение жильем молодых семей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Экологическая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безопасность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51,9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Развитие сельской молодежи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Сохранение национальной идентичности татарского народа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29,7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2865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Реализация государственной национальной </a:t>
                      </a:r>
                      <a:r>
                        <a:rPr lang="ru-RU" sz="1600" u="none" strike="noStrike" dirty="0" smtClean="0">
                          <a:effectLst/>
                          <a:latin typeface="+mn-lt"/>
                        </a:rPr>
                        <a:t>политики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42,6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+mn-lt"/>
                        </a:rPr>
                        <a:t>Стратегическое управление талантами на 2015-2020 годы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  <a:tr h="144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Патриотическое воспитание молодежи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536" marR="5536" marT="5536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77298" y="310842"/>
            <a:ext cx="106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/>
              <a:t>м</a:t>
            </a:r>
            <a:r>
              <a:rPr lang="ru-RU" sz="1600" b="1" i="1" dirty="0" err="1" smtClean="0"/>
              <a:t>лн.руб</a:t>
            </a:r>
            <a:r>
              <a:rPr lang="ru-RU" sz="1600" b="1" i="1" dirty="0" smtClean="0"/>
              <a:t>.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764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745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Темп роста доходов консолидированного бюджета </a:t>
            </a:r>
            <a:r>
              <a:rPr lang="ru-RU" dirty="0" smtClean="0"/>
              <a:t>за 8 месяцев 2015 года </a:t>
            </a:r>
            <a:r>
              <a:rPr lang="ru-RU" dirty="0"/>
              <a:t>по сравнению с аналогичным периодом прошлого года</a:t>
            </a:r>
            <a:endParaRPr lang="ru-RU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93621274"/>
              </p:ext>
            </p:extLst>
          </p:nvPr>
        </p:nvGraphicFramePr>
        <p:xfrm>
          <a:off x="654423" y="1120588"/>
          <a:ext cx="8391297" cy="513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0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85725"/>
            <a:ext cx="8088112" cy="371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Перечень государственных программ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31949"/>
              </p:ext>
            </p:extLst>
          </p:nvPr>
        </p:nvGraphicFramePr>
        <p:xfrm>
          <a:off x="657226" y="457200"/>
          <a:ext cx="8391524" cy="633984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391524"/>
              </a:tblGrid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"</a:t>
                      </a:r>
                      <a:r>
                        <a:rPr lang="ru-RU" sz="1600" b="0" dirty="0">
                          <a:effectLst/>
                        </a:rPr>
                        <a:t>Развитие здравоохранения Республики Татарстан до 2020 года"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образования и науки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"Социальная поддержка граждан Республики Татарстан" на 2014 – 2020 годы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"Обеспечение качественным жильем и услугами жилищно-коммунального хозяйства населения Республики Татарстан на 2014 - 2020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«Содействие занятости населения Республики Татарстан на 2014 – 2020 годы»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"Обеспечение общественного порядка и противодействие преступности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730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"Защита населения и территорий от чрезвычайных ситуаций, обеспечение пожарной безопасности и безопасности людей на водных объектах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культуры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"Охрана окружающей среды, воспроизводство и использование природных ресурсов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«Развитие молодежной политики, физической культуры и спорта в Республике Татарстан на 2014 – 2020 годы»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"Экономическое развитие и инновационная экономика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информационных и коммуникационных технологий в Республике Татарстан «Открытый Татарстан»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транспортной системы Республики Татарстан на 2014 – 2022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сельского хозяйства и регулирование рынков сельскохозяйственной продукции, сырья и продовольствия в Республике Татарстан на 2013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2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лесного хозяйства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4872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"Управление государственным имуществом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2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85725"/>
            <a:ext cx="8134350" cy="7143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Перечень государственных </a:t>
            </a:r>
            <a:r>
              <a:rPr lang="ru-RU" dirty="0" smtClean="0"/>
              <a:t>программ</a:t>
            </a:r>
            <a:br>
              <a:rPr lang="ru-RU" dirty="0" smtClean="0"/>
            </a:br>
            <a:r>
              <a:rPr lang="ru-RU" dirty="0" smtClean="0"/>
              <a:t>(продолжение)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61397"/>
              </p:ext>
            </p:extLst>
          </p:nvPr>
        </p:nvGraphicFramePr>
        <p:xfrm>
          <a:off x="619126" y="895350"/>
          <a:ext cx="8296274" cy="513789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296274"/>
              </a:tblGrid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"Управление государственными финансами Республики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государственной гражданской службы Республики Татарстан и муниципальной службы в Республике Татарстан на 2014 – 2016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"Реализация государственной национальной политики в Республике Татарстан на 2014 - 2020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Республики Татарстан "Сохранение национальной идентичности татарского народа (2014 – 2016 годы)"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"Сохранение, изучение и развитие государственных языков Республики Татарстан и других языков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2540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юстиции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"Энергосбережение и повышение энергетической эффективности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"Развитие сферы туризма и гостеприимства в Республике Татарстан на 2014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"Реализация антикоррупционной политики Республики Татарстан на 2015 – 2020 годы"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50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«Система химической и биологической безопасности Республики Татарстан на 2015 – 2020 годы»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5290" marR="15290" marT="0" marB="0" anchor="ctr"/>
                </a:tc>
              </a:tr>
              <a:tr h="3108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«Стратегическое управление талантами в Республике Татарстан на 2015-2020 годы</a:t>
                      </a:r>
                      <a:r>
                        <a:rPr lang="ru-RU" sz="1600" b="0" dirty="0" smtClean="0">
                          <a:effectLst/>
                        </a:rPr>
                        <a:t>»</a:t>
                      </a:r>
                      <a:endParaRPr lang="ru-RU" sz="1600" b="0" dirty="0">
                        <a:effectLst/>
                      </a:endParaRPr>
                    </a:p>
                  </a:txBody>
                  <a:tcPr marL="15290" marR="152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9"/>
            <a:ext cx="8088112" cy="118268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Планируемые расходы </a:t>
            </a:r>
            <a:r>
              <a:rPr lang="ru-RU" dirty="0" smtClean="0"/>
              <a:t>2016 </a:t>
            </a:r>
            <a:r>
              <a:rPr lang="ru-RU" dirty="0"/>
              <a:t>года, </a:t>
            </a:r>
            <a:br>
              <a:rPr lang="ru-RU" dirty="0"/>
            </a:br>
            <a:r>
              <a:rPr lang="ru-RU" dirty="0"/>
              <a:t>относящиеся к сфере экономики по разделам бюджетной классификации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973397"/>
              </p:ext>
            </p:extLst>
          </p:nvPr>
        </p:nvGraphicFramePr>
        <p:xfrm>
          <a:off x="666749" y="1739712"/>
          <a:ext cx="8358203" cy="4299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6575"/>
                <a:gridCol w="2072799"/>
                <a:gridCol w="1838829"/>
              </a:tblGrid>
              <a:tr h="553354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Наименование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Расходы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3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конс. бюджета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бюджета</a:t>
                      </a:r>
                      <a:r>
                        <a:rPr lang="ru-RU" sz="2000" b="1" baseline="0" dirty="0" smtClean="0"/>
                        <a:t> РТ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33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Общегосударственные</a:t>
                      </a:r>
                      <a:r>
                        <a:rPr lang="ru-RU" sz="2000" baseline="0" dirty="0" smtClean="0"/>
                        <a:t> вопросы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7,1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97901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Национальная</a:t>
                      </a:r>
                      <a:r>
                        <a:rPr lang="ru-RU" sz="2000" baseline="0" dirty="0" smtClean="0"/>
                        <a:t> безопасность и правоохранительная деятельность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0,9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5533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Национальная экономика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</a:t>
                      </a:r>
                      <a:r>
                        <a:rPr lang="en-US" sz="2800" b="1" dirty="0" smtClean="0"/>
                        <a:t>,</a:t>
                      </a:r>
                      <a:r>
                        <a:rPr lang="ru-RU" sz="2800" b="1" dirty="0" smtClean="0"/>
                        <a:t>5</a:t>
                      </a:r>
                      <a:endParaRPr lang="en-US" sz="2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23,</a:t>
                      </a:r>
                      <a:r>
                        <a:rPr lang="en-US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5533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Жилищно-коммунальное хозяйство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9,2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5533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Охрана окружающей</a:t>
                      </a:r>
                      <a:r>
                        <a:rPr lang="ru-RU" sz="2000" baseline="0" dirty="0" smtClean="0"/>
                        <a:t> среды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0,</a:t>
                      </a:r>
                      <a:r>
                        <a:rPr lang="en-US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9576" y="1355601"/>
            <a:ext cx="1899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i="1" dirty="0" smtClean="0">
                <a:latin typeface="+mj-lt"/>
              </a:rPr>
              <a:t>млрд. рублей</a:t>
            </a:r>
            <a:endParaRPr lang="ru-RU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45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370386"/>
          </a:xfrm>
        </p:spPr>
        <p:txBody>
          <a:bodyPr>
            <a:normAutofit/>
          </a:bodyPr>
          <a:lstStyle/>
          <a:p>
            <a:r>
              <a:rPr lang="ru-RU" dirty="0"/>
              <a:t>Удельный вес социально культурной сферы в расходах консолидированного бюджета Республики Татарстан</a:t>
            </a:r>
          </a:p>
          <a:p>
            <a:endParaRPr lang="ru-RU" dirty="0"/>
          </a:p>
        </p:txBody>
      </p:sp>
      <p:graphicFrame>
        <p:nvGraphicFramePr>
          <p:cNvPr id="4" name="Содержимое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37051741"/>
              </p:ext>
            </p:extLst>
          </p:nvPr>
        </p:nvGraphicFramePr>
        <p:xfrm>
          <a:off x="600636" y="1412776"/>
          <a:ext cx="8399348" cy="488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75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20762"/>
          </a:xfrm>
        </p:spPr>
        <p:txBody>
          <a:bodyPr>
            <a:normAutofit/>
          </a:bodyPr>
          <a:lstStyle/>
          <a:p>
            <a:r>
              <a:rPr lang="ru-RU" dirty="0"/>
              <a:t>Планируемые расходы в отрасли «Образование»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6140" y="1477288"/>
            <a:ext cx="8193741" cy="26016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В 2016 году объем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расходов достигнет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dirty="0" smtClean="0"/>
              <a:t>63,4 </a:t>
            </a:r>
            <a:r>
              <a:rPr lang="ru-RU" sz="3600" b="1" dirty="0"/>
              <a:t>млрд. </a:t>
            </a:r>
            <a:r>
              <a:rPr lang="ru-RU" sz="3600" b="1" dirty="0" smtClean="0"/>
              <a:t>рублей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6139" y="4294094"/>
            <a:ext cx="8193741" cy="12740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Рост на </a:t>
            </a:r>
            <a:r>
              <a:rPr lang="ru-RU" sz="3600" b="1" dirty="0" smtClean="0"/>
              <a:t>57% </a:t>
            </a:r>
            <a:r>
              <a:rPr lang="ru-RU" sz="3600" dirty="0" smtClean="0"/>
              <a:t>за 4 года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321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924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Планируемые расходы </a:t>
            </a:r>
            <a:r>
              <a:rPr lang="ru-RU" dirty="0" smtClean="0"/>
              <a:t>2016 </a:t>
            </a:r>
            <a:r>
              <a:rPr lang="ru-RU" dirty="0"/>
              <a:t>года, относящиеся к социально-культурной сфере по разделам бюджетной классификации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14998"/>
              </p:ext>
            </p:extLst>
          </p:nvPr>
        </p:nvGraphicFramePr>
        <p:xfrm>
          <a:off x="645459" y="1584960"/>
          <a:ext cx="8374385" cy="463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0214"/>
                <a:gridCol w="2344787"/>
                <a:gridCol w="1909384"/>
              </a:tblGrid>
              <a:tr h="415037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Наименование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0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конс. бюджета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бюджета</a:t>
                      </a:r>
                      <a:r>
                        <a:rPr lang="ru-RU" sz="2400" b="1" baseline="0" dirty="0" smtClean="0"/>
                        <a:t> РТ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6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Культура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6,4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2,8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876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Здравоохранение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24,3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24,3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876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Социальная</a:t>
                      </a:r>
                      <a:r>
                        <a:rPr lang="ru-RU" sz="2400" baseline="0" dirty="0" smtClean="0"/>
                        <a:t> политика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17,6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17,0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8982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Физическая культура и спорт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r>
                        <a:rPr lang="en-US" sz="2800" b="1" dirty="0" smtClean="0"/>
                        <a:t>,0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</a:t>
                      </a:r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89823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Средства</a:t>
                      </a:r>
                      <a:r>
                        <a:rPr lang="ru-RU" sz="2400" baseline="0" dirty="0" smtClean="0"/>
                        <a:t> массовой информации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1,1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42902" y="1041995"/>
            <a:ext cx="190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i="1" dirty="0" smtClean="0">
                <a:latin typeface="+mj-lt"/>
              </a:rPr>
              <a:t>млрд. рублей</a:t>
            </a:r>
            <a:endParaRPr lang="ru-RU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4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895256"/>
          </a:xfrm>
        </p:spPr>
        <p:txBody>
          <a:bodyPr>
            <a:normAutofit/>
          </a:bodyPr>
          <a:lstStyle/>
          <a:p>
            <a:r>
              <a:rPr lang="ru-RU" dirty="0"/>
              <a:t>Государственный долг Республики Татарстан в 2015 году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81177523"/>
              </p:ext>
            </p:extLst>
          </p:nvPr>
        </p:nvGraphicFramePr>
        <p:xfrm>
          <a:off x="636494" y="713239"/>
          <a:ext cx="8255986" cy="543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7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1373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Изменение государственного долга Республики Татарстан после погашения </a:t>
            </a:r>
            <a:r>
              <a:rPr lang="ru-RU" dirty="0" err="1"/>
              <a:t>еврооблигационного</a:t>
            </a:r>
            <a:r>
              <a:rPr lang="ru-RU" dirty="0"/>
              <a:t> займа компанией «СИНХ»</a:t>
            </a:r>
          </a:p>
          <a:p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39336"/>
              </p:ext>
            </p:extLst>
          </p:nvPr>
        </p:nvGraphicFramePr>
        <p:xfrm>
          <a:off x="503040" y="1386012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5"/>
          <p:cNvSpPr txBox="1"/>
          <p:nvPr/>
        </p:nvSpPr>
        <p:spPr>
          <a:xfrm>
            <a:off x="376083" y="1289277"/>
            <a:ext cx="1979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ru-RU" sz="2000" b="1" i="1" dirty="0" smtClean="0">
                <a:latin typeface="+mj-lt"/>
              </a:rPr>
              <a:t>млрд. рублей</a:t>
            </a:r>
            <a:endParaRPr lang="ru-RU" sz="2000" b="1" i="1" dirty="0">
              <a:latin typeface="+mj-lt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6479414" y="2030778"/>
            <a:ext cx="100811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atin typeface="+mn-lt"/>
              </a:rPr>
              <a:t>90,5</a:t>
            </a:r>
            <a:endParaRPr lang="ru-RU" sz="2400" b="1" dirty="0">
              <a:latin typeface="+mn-lt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993945">
            <a:off x="4690147" y="1556229"/>
            <a:ext cx="1296144" cy="63279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-18,5%</a:t>
            </a:r>
            <a:endParaRPr lang="ru-RU" dirty="0"/>
          </a:p>
        </p:txBody>
      </p:sp>
      <p:sp>
        <p:nvSpPr>
          <p:cNvPr id="15" name="TextBox 9"/>
          <p:cNvSpPr txBox="1"/>
          <p:nvPr/>
        </p:nvSpPr>
        <p:spPr>
          <a:xfrm>
            <a:off x="4114800" y="2492443"/>
            <a:ext cx="2133600" cy="23391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/>
              <a:t>В </a:t>
            </a:r>
            <a:r>
              <a:rPr lang="ru-RU" sz="1600" i="1" dirty="0" smtClean="0"/>
              <a:t>результате</a:t>
            </a:r>
            <a:br>
              <a:rPr lang="ru-RU" sz="1600" i="1" dirty="0" smtClean="0"/>
            </a:br>
            <a:r>
              <a:rPr lang="ru-RU" sz="1600" i="1" dirty="0" smtClean="0"/>
              <a:t>полного и своевременного</a:t>
            </a:r>
            <a:br>
              <a:rPr lang="ru-RU" sz="1600" i="1" dirty="0" smtClean="0"/>
            </a:br>
            <a:r>
              <a:rPr lang="ru-RU" sz="1600" i="1" dirty="0" smtClean="0"/>
              <a:t>исполнения комп</a:t>
            </a:r>
            <a:r>
              <a:rPr lang="ru-RU" sz="1400" i="1" dirty="0" smtClean="0"/>
              <a:t>а</a:t>
            </a:r>
            <a:r>
              <a:rPr lang="ru-RU" sz="1600" i="1" dirty="0" smtClean="0"/>
              <a:t>нией «СИНХ»</a:t>
            </a:r>
            <a:br>
              <a:rPr lang="ru-RU" sz="1600" i="1" dirty="0" smtClean="0"/>
            </a:br>
            <a:r>
              <a:rPr lang="ru-RU" sz="1600" i="1" dirty="0" err="1" smtClean="0"/>
              <a:t>еврооблигацион-ного</a:t>
            </a:r>
            <a:r>
              <a:rPr lang="ru-RU" sz="1600" i="1" dirty="0" smtClean="0"/>
              <a:t> займа, обеспеченного гос. гарантией РТ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3031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478492" y="0"/>
            <a:ext cx="8088112" cy="850433"/>
          </a:xfrm>
        </p:spPr>
        <p:txBody>
          <a:bodyPr>
            <a:normAutofit fontScale="92500"/>
          </a:bodyPr>
          <a:lstStyle/>
          <a:p>
            <a:r>
              <a:rPr lang="ru-RU" dirty="0"/>
              <a:t>Государственный долг Республики Татарстан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2011-2015 гг.</a:t>
            </a:r>
            <a:endParaRPr lang="ru-RU" dirty="0"/>
          </a:p>
        </p:txBody>
      </p:sp>
      <p:graphicFrame>
        <p:nvGraphicFramePr>
          <p:cNvPr id="9" name="Содержимое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7140"/>
              </p:ext>
            </p:extLst>
          </p:nvPr>
        </p:nvGraphicFramePr>
        <p:xfrm>
          <a:off x="618564" y="907558"/>
          <a:ext cx="8264951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4"/>
          <p:cNvSpPr txBox="1"/>
          <p:nvPr/>
        </p:nvSpPr>
        <p:spPr>
          <a:xfrm>
            <a:off x="4193833" y="1434354"/>
            <a:ext cx="84178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+mn-lt"/>
              </a:rPr>
              <a:t>8</a:t>
            </a:r>
            <a:r>
              <a:rPr lang="en-US" sz="2400" b="1" dirty="0" smtClean="0">
                <a:latin typeface="+mn-lt"/>
              </a:rPr>
              <a:t>5</a:t>
            </a:r>
            <a:r>
              <a:rPr lang="ru-RU" sz="2400" b="1" dirty="0" smtClean="0">
                <a:latin typeface="+mn-lt"/>
              </a:rPr>
              <a:t>,</a:t>
            </a:r>
            <a:r>
              <a:rPr lang="en-US" sz="2400" b="1" dirty="0" smtClean="0">
                <a:latin typeface="+mn-lt"/>
              </a:rPr>
              <a:t>3</a:t>
            </a:r>
            <a:endParaRPr lang="ru-RU" sz="2400" b="1" dirty="0">
              <a:latin typeface="+mn-lt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7434892" y="1126485"/>
            <a:ext cx="8216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90,5</a:t>
            </a:r>
            <a:endParaRPr lang="ru-RU" sz="2400" b="1" dirty="0"/>
          </a:p>
        </p:txBody>
      </p:sp>
      <p:sp>
        <p:nvSpPr>
          <p:cNvPr id="12" name="TextBox 6"/>
          <p:cNvSpPr txBox="1"/>
          <p:nvPr/>
        </p:nvSpPr>
        <p:spPr>
          <a:xfrm>
            <a:off x="478492" y="1131903"/>
            <a:ext cx="1316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i="1" dirty="0" err="1" smtClean="0">
                <a:latin typeface="+mn-lt"/>
              </a:rPr>
              <a:t>млрд.руб</a:t>
            </a:r>
            <a:r>
              <a:rPr lang="ru-RU" sz="2000" b="1" i="1" dirty="0" smtClean="0">
                <a:latin typeface="+mn-lt"/>
              </a:rPr>
              <a:t>.</a:t>
            </a:r>
            <a:endParaRPr lang="ru-RU" sz="2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24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Погашение основного долга по бюджетным кредитам из федерального бюджета в 2015-2032 гг. 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02028"/>
              </p:ext>
            </p:extLst>
          </p:nvPr>
        </p:nvGraphicFramePr>
        <p:xfrm>
          <a:off x="770965" y="717170"/>
          <a:ext cx="7951694" cy="5724420"/>
        </p:xfrm>
        <a:graphic>
          <a:graphicData uri="http://schemas.openxmlformats.org/drawingml/2006/table">
            <a:tbl>
              <a:tblPr/>
              <a:tblGrid>
                <a:gridCol w="4123764"/>
                <a:gridCol w="3827930"/>
              </a:tblGrid>
              <a:tr h="36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млн.рублей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2 213,68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6 780,00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2026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2027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2028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2029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2030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2031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2032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6 694,98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81 405,91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цены </a:t>
            </a:r>
            <a:r>
              <a:rPr lang="ru-RU" dirty="0"/>
              <a:t>на нефть </a:t>
            </a:r>
            <a:r>
              <a:rPr lang="ru-RU" dirty="0" smtClean="0"/>
              <a:t>марки </a:t>
            </a:r>
            <a:r>
              <a:rPr lang="en-US" dirty="0" smtClean="0"/>
              <a:t>“URALS”</a:t>
            </a:r>
            <a:endParaRPr lang="ru-RU" dirty="0" smtClean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2899137"/>
              </p:ext>
            </p:extLst>
          </p:nvPr>
        </p:nvGraphicFramePr>
        <p:xfrm>
          <a:off x="395536" y="1057835"/>
          <a:ext cx="8280920" cy="508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0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86067" y="0"/>
            <a:ext cx="8088112" cy="905435"/>
          </a:xfrm>
        </p:spPr>
        <p:txBody>
          <a:bodyPr>
            <a:normAutofit/>
          </a:bodyPr>
          <a:lstStyle/>
          <a:p>
            <a:r>
              <a:rPr lang="ru-RU" dirty="0"/>
              <a:t>Структура консолидированного бюджета Республики Татарстан в </a:t>
            </a:r>
            <a:r>
              <a:rPr lang="ru-RU" dirty="0" smtClean="0"/>
              <a:t>2016 году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9355662"/>
              </p:ext>
            </p:extLst>
          </p:nvPr>
        </p:nvGraphicFramePr>
        <p:xfrm>
          <a:off x="977152" y="1051938"/>
          <a:ext cx="8283979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30123" y="2545976"/>
            <a:ext cx="1954306" cy="1055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Дефицит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5,8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60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86067" y="0"/>
            <a:ext cx="8088112" cy="905435"/>
          </a:xfrm>
        </p:spPr>
        <p:txBody>
          <a:bodyPr>
            <a:normAutofit/>
          </a:bodyPr>
          <a:lstStyle/>
          <a:p>
            <a:r>
              <a:rPr lang="ru-RU" dirty="0"/>
              <a:t>Структура </a:t>
            </a:r>
            <a:r>
              <a:rPr lang="ru-RU" dirty="0" smtClean="0"/>
              <a:t>бюджета </a:t>
            </a:r>
            <a:r>
              <a:rPr lang="ru-RU" dirty="0"/>
              <a:t>Республики Татарстан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2016 году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1743834"/>
              </p:ext>
            </p:extLst>
          </p:nvPr>
        </p:nvGraphicFramePr>
        <p:xfrm>
          <a:off x="977152" y="1051938"/>
          <a:ext cx="8283979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30123" y="2545976"/>
            <a:ext cx="1954306" cy="10556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Дефицит</a:t>
            </a:r>
            <a:br>
              <a:rPr lang="ru-RU" sz="2800" dirty="0" smtClean="0"/>
            </a:br>
            <a:r>
              <a:rPr lang="ru-RU" sz="2800" b="1" dirty="0" smtClean="0"/>
              <a:t>5,8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48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217986"/>
          </a:xfrm>
        </p:spPr>
        <p:txBody>
          <a:bodyPr>
            <a:normAutofit fontScale="92500"/>
          </a:bodyPr>
          <a:lstStyle/>
          <a:p>
            <a:r>
              <a:rPr lang="ru-RU" dirty="0"/>
              <a:t>Основные показатели для формирования прогноза консолидированного бюджета  Республики Татарстан на </a:t>
            </a:r>
            <a:r>
              <a:rPr lang="ru-RU" dirty="0" smtClean="0"/>
              <a:t>2016 год </a:t>
            </a:r>
            <a:r>
              <a:rPr lang="ru-RU" dirty="0"/>
              <a:t>по доходам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08004"/>
              </p:ext>
            </p:extLst>
          </p:nvPr>
        </p:nvGraphicFramePr>
        <p:xfrm>
          <a:off x="748748" y="1596605"/>
          <a:ext cx="7934396" cy="4176666"/>
        </p:xfrm>
        <a:graphic>
          <a:graphicData uri="http://schemas.openxmlformats.org/drawingml/2006/table">
            <a:tbl>
              <a:tblPr firstCol="1" bandRow="1">
                <a:tableStyleId>{BC89EF96-8CEA-46FF-86C4-4CE0E7609802}</a:tableStyleId>
              </a:tblPr>
              <a:tblGrid>
                <a:gridCol w="5934087"/>
                <a:gridCol w="2000309"/>
              </a:tblGrid>
              <a:tr h="139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Цена на нефть, долларов за баррель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60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9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Курс доллара, рублей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56,8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9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Инфляция, (рост %)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10</a:t>
                      </a:r>
                      <a:r>
                        <a:rPr lang="en-US" sz="2800" dirty="0" smtClean="0">
                          <a:effectLst/>
                        </a:rPr>
                        <a:t>7</a:t>
                      </a:r>
                      <a:r>
                        <a:rPr lang="ru-RU" sz="2800" dirty="0" smtClean="0">
                          <a:effectLst/>
                        </a:rPr>
                        <a:t>,0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30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39812"/>
          </a:xfrm>
        </p:spPr>
        <p:txBody>
          <a:bodyPr>
            <a:normAutofit/>
          </a:bodyPr>
          <a:lstStyle/>
          <a:p>
            <a:r>
              <a:rPr lang="ru-RU" dirty="0"/>
              <a:t>Льготы по налогу на </a:t>
            </a:r>
            <a:r>
              <a:rPr lang="ru-RU" dirty="0" smtClean="0"/>
              <a:t>прибыль (законодательство </a:t>
            </a:r>
            <a:r>
              <a:rPr lang="ru-RU" dirty="0"/>
              <a:t>Республики </a:t>
            </a:r>
            <a:r>
              <a:rPr lang="ru-RU" dirty="0" smtClean="0"/>
              <a:t>Татарстан)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9593815"/>
              </p:ext>
            </p:extLst>
          </p:nvPr>
        </p:nvGraphicFramePr>
        <p:xfrm>
          <a:off x="514350" y="1109649"/>
          <a:ext cx="8524875" cy="524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7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1731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Льготы по налогу на </a:t>
            </a:r>
            <a:r>
              <a:rPr lang="ru-RU" dirty="0" smtClean="0"/>
              <a:t>имущество субъектам </a:t>
            </a:r>
            <a:r>
              <a:rPr lang="ru-RU" dirty="0"/>
              <a:t>инвестиционной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(законодательство </a:t>
            </a:r>
            <a:r>
              <a:rPr lang="ru-RU" dirty="0"/>
              <a:t>Республики </a:t>
            </a:r>
            <a:r>
              <a:rPr lang="ru-RU" dirty="0" smtClean="0"/>
              <a:t>Татарстан)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7574747"/>
              </p:ext>
            </p:extLst>
          </p:nvPr>
        </p:nvGraphicFramePr>
        <p:xfrm>
          <a:off x="619126" y="1515641"/>
          <a:ext cx="819715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5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05634" y="910886"/>
            <a:ext cx="8150469" cy="29625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Министерством </a:t>
            </a:r>
            <a:r>
              <a:rPr lang="ru-RU" sz="2400" dirty="0" smtClean="0"/>
              <a:t>финансов Республики Татарстан </a:t>
            </a:r>
            <a:r>
              <a:rPr lang="ru-RU" sz="2400" dirty="0"/>
              <a:t>совместно с Министерством экономики, налоговой службой, отраслевыми министерствами, предприятиями проведены расчеты по прогнозу отдельных налогов, </a:t>
            </a:r>
            <a:r>
              <a:rPr lang="ru-RU" sz="2400" dirty="0" smtClean="0"/>
              <a:t>рассмотрены </a:t>
            </a:r>
            <a:r>
              <a:rPr lang="ru-RU" sz="2400" dirty="0"/>
              <a:t>предложения муниципалитетов по формированию доходной части местных бюджетов. 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5634" y="4048533"/>
            <a:ext cx="8150469" cy="17366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результате </a:t>
            </a:r>
            <a:r>
              <a:rPr lang="ru-RU" sz="2400" dirty="0" smtClean="0"/>
              <a:t>работы </a:t>
            </a:r>
            <a:r>
              <a:rPr lang="ru-RU" sz="2400" dirty="0"/>
              <a:t>с муниципальными образованиями прогноз по объемам доходов местных бюджетов на 2016 год </a:t>
            </a:r>
            <a:r>
              <a:rPr lang="ru-RU" sz="2400" dirty="0" smtClean="0"/>
              <a:t>согласован </a:t>
            </a:r>
            <a:r>
              <a:rPr lang="ru-RU" sz="2400" dirty="0"/>
              <a:t>с ними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2"/>
                </a:solidFill>
              </a:rPr>
              <a:t>без разногласий </a:t>
            </a:r>
          </a:p>
        </p:txBody>
      </p:sp>
    </p:spTree>
    <p:extLst>
      <p:ext uri="{BB962C8B-B14F-4D97-AF65-F5344CB8AC3E}">
        <p14:creationId xmlns:p14="http://schemas.microsoft.com/office/powerpoint/2010/main" val="13940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46038"/>
            <a:ext cx="8088112" cy="108351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ysClr val="windowText" lastClr="000000"/>
                </a:solidFill>
                <a:cs typeface="Times New Roman" pitchFamily="18" charset="0"/>
              </a:rPr>
              <a:t>Структура налоговых и неналоговых доходов консолидированного бюджета </a:t>
            </a:r>
            <a:br>
              <a:rPr lang="ru-RU" dirty="0">
                <a:solidFill>
                  <a:sysClr val="windowText" lastClr="000000"/>
                </a:solidFill>
                <a:cs typeface="Times New Roman" pitchFamily="18" charset="0"/>
              </a:rPr>
            </a:br>
            <a:r>
              <a:rPr lang="ru-RU" dirty="0">
                <a:solidFill>
                  <a:sysClr val="windowText" lastClr="000000"/>
                </a:solidFill>
                <a:cs typeface="Times New Roman" pitchFamily="18" charset="0"/>
              </a:rPr>
              <a:t>Республики Татарстан в </a:t>
            </a:r>
            <a:r>
              <a:rPr lang="ru-RU" dirty="0" smtClean="0">
                <a:solidFill>
                  <a:sysClr val="windowText" lastClr="000000"/>
                </a:solidFill>
                <a:cs typeface="Times New Roman" pitchFamily="18" charset="0"/>
              </a:rPr>
              <a:t>2016 году</a:t>
            </a:r>
            <a:endParaRPr lang="en-US" dirty="0">
              <a:solidFill>
                <a:sysClr val="windowText" lastClr="000000"/>
              </a:solidFill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6562071"/>
              </p:ext>
            </p:extLst>
          </p:nvPr>
        </p:nvGraphicFramePr>
        <p:xfrm>
          <a:off x="815788" y="929432"/>
          <a:ext cx="8202452" cy="499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0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Ф РТ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1C5"/>
      </a:accent1>
      <a:accent2>
        <a:srgbClr val="DA1B23"/>
      </a:accent2>
      <a:accent3>
        <a:srgbClr val="138815"/>
      </a:accent3>
      <a:accent4>
        <a:srgbClr val="A6A6A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МинфинРТ_2010">
    <a:dk1>
      <a:sysClr val="windowText" lastClr="000000"/>
    </a:dk1>
    <a:lt1>
      <a:sysClr val="window" lastClr="FFFFFF"/>
    </a:lt1>
    <a:dk2>
      <a:srgbClr val="1F497D"/>
    </a:dk2>
    <a:lt2>
      <a:srgbClr val="FFFFD9"/>
    </a:lt2>
    <a:accent1>
      <a:srgbClr val="4F81BD"/>
    </a:accent1>
    <a:accent2>
      <a:srgbClr val="C00000"/>
    </a:accent2>
    <a:accent3>
      <a:srgbClr val="0B9A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1658</Words>
  <Application>Microsoft Office PowerPoint</Application>
  <PresentationFormat>Экран (4:3)</PresentationFormat>
  <Paragraphs>445</Paragraphs>
  <Slides>41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Сингаевский</dc:creator>
  <cp:lastModifiedBy>Семен Сингаевский</cp:lastModifiedBy>
  <cp:revision>94</cp:revision>
  <cp:lastPrinted>2015-09-09T13:36:31Z</cp:lastPrinted>
  <dcterms:created xsi:type="dcterms:W3CDTF">2015-08-31T08:00:32Z</dcterms:created>
  <dcterms:modified xsi:type="dcterms:W3CDTF">2015-09-09T14:59:46Z</dcterms:modified>
</cp:coreProperties>
</file>