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804" r:id="rId1"/>
  </p:sldMasterIdLst>
  <p:notesMasterIdLst>
    <p:notesMasterId r:id="rId44"/>
  </p:notesMasterIdLst>
  <p:handoutMasterIdLst>
    <p:handoutMasterId r:id="rId45"/>
  </p:handoutMasterIdLst>
  <p:sldIdLst>
    <p:sldId id="265" r:id="rId2"/>
    <p:sldId id="608" r:id="rId3"/>
    <p:sldId id="610" r:id="rId4"/>
    <p:sldId id="749" r:id="rId5"/>
    <p:sldId id="611" r:id="rId6"/>
    <p:sldId id="612" r:id="rId7"/>
    <p:sldId id="613" r:id="rId8"/>
    <p:sldId id="614" r:id="rId9"/>
    <p:sldId id="616" r:id="rId10"/>
    <p:sldId id="617" r:id="rId11"/>
    <p:sldId id="642" r:id="rId12"/>
    <p:sldId id="618" r:id="rId13"/>
    <p:sldId id="619" r:id="rId14"/>
    <p:sldId id="620" r:id="rId15"/>
    <p:sldId id="621" r:id="rId16"/>
    <p:sldId id="623" r:id="rId17"/>
    <p:sldId id="625" r:id="rId18"/>
    <p:sldId id="626" r:id="rId19"/>
    <p:sldId id="627" r:id="rId20"/>
    <p:sldId id="624" r:id="rId21"/>
    <p:sldId id="628" r:id="rId22"/>
    <p:sldId id="634" r:id="rId23"/>
    <p:sldId id="635" r:id="rId24"/>
    <p:sldId id="636" r:id="rId25"/>
    <p:sldId id="637" r:id="rId26"/>
    <p:sldId id="633" r:id="rId27"/>
    <p:sldId id="632" r:id="rId28"/>
    <p:sldId id="631" r:id="rId29"/>
    <p:sldId id="630" r:id="rId30"/>
    <p:sldId id="638" r:id="rId31"/>
    <p:sldId id="639" r:id="rId32"/>
    <p:sldId id="640" r:id="rId33"/>
    <p:sldId id="750" r:id="rId34"/>
    <p:sldId id="641" r:id="rId35"/>
    <p:sldId id="629" r:id="rId36"/>
    <p:sldId id="644" r:id="rId37"/>
    <p:sldId id="645" r:id="rId38"/>
    <p:sldId id="646" r:id="rId39"/>
    <p:sldId id="647" r:id="rId40"/>
    <p:sldId id="648" r:id="rId41"/>
    <p:sldId id="649" r:id="rId42"/>
    <p:sldId id="738" r:id="rId43"/>
  </p:sldIdLst>
  <p:sldSz cx="12192000" cy="6858000"/>
  <p:notesSz cx="9928225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68D2"/>
    <a:srgbClr val="6B7B8F"/>
    <a:srgbClr val="AC95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395" autoAdjust="0"/>
  </p:normalViewPr>
  <p:slideViewPr>
    <p:cSldViewPr snapToGrid="0">
      <p:cViewPr varScale="1">
        <p:scale>
          <a:sx n="111" d="100"/>
          <a:sy n="111" d="100"/>
        </p:scale>
        <p:origin x="594" y="12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7" y="9"/>
            <a:ext cx="4303313" cy="341297"/>
          </a:xfrm>
          <a:prstGeom prst="rect">
            <a:avLst/>
          </a:prstGeom>
        </p:spPr>
        <p:txBody>
          <a:bodyPr vert="horz" lIns="91384" tIns="45691" rIns="91384" bIns="4569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2601" y="9"/>
            <a:ext cx="4303313" cy="341297"/>
          </a:xfrm>
          <a:prstGeom prst="rect">
            <a:avLst/>
          </a:prstGeom>
        </p:spPr>
        <p:txBody>
          <a:bodyPr vert="horz" lIns="91384" tIns="45691" rIns="91384" bIns="45691" rtlCol="0"/>
          <a:lstStyle>
            <a:lvl1pPr algn="r">
              <a:defRPr sz="1200"/>
            </a:lvl1pPr>
          </a:lstStyle>
          <a:p>
            <a:fld id="{256277C2-9C2C-4847-8C7B-6909C97CF5D0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7" y="6456380"/>
            <a:ext cx="4303313" cy="341297"/>
          </a:xfrm>
          <a:prstGeom prst="rect">
            <a:avLst/>
          </a:prstGeom>
        </p:spPr>
        <p:txBody>
          <a:bodyPr vert="horz" lIns="91384" tIns="45691" rIns="91384" bIns="4569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2601" y="6456380"/>
            <a:ext cx="4303313" cy="341297"/>
          </a:xfrm>
          <a:prstGeom prst="rect">
            <a:avLst/>
          </a:prstGeom>
        </p:spPr>
        <p:txBody>
          <a:bodyPr vert="horz" lIns="91384" tIns="45691" rIns="91384" bIns="45691" rtlCol="0" anchor="b"/>
          <a:lstStyle>
            <a:lvl1pPr algn="r">
              <a:defRPr sz="1200"/>
            </a:lvl1pPr>
          </a:lstStyle>
          <a:p>
            <a:fld id="{2980665C-8B97-46ED-9AEB-00C0F33C80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8608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5.29412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24-05-14T07:21:41.958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670206D2-9F6B-4786-A9E4-8DE29FB2B390}" emma:medium="tactile" emma:mode="ink">
          <msink:context xmlns:msink="http://schemas.microsoft.com/ink/2010/main" type="inkDrawing" rotatedBoundingBox="9696,6337 19048,6237 19050,6444 9698,6544" semanticType="strikethrough" shapeName="Other"/>
        </emma:interpretation>
      </emma:emma>
    </inkml:annotationXML>
    <inkml:trace contextRef="#ctx0" brushRef="#br0">0 164 0,'46'0'125,"-23"0"-78,0 0-47,23 0 16,-23 0-16,0 0 15,1 0 1,-1 0-16,0 0 16,23 0-1,0 0 1,-23 0-1,46 0 1,-45 0 0,-1 0-16,0 0 15,0 0 1,0 0 0,0 0-1,0 0 1,0 0-1,0 0-15,23 0 16,-22 0-16,-1 0 16,0 0-16,23 0 15,-23 0-15,0 0 16,0 0-16,0 0 16,23 0-16,-22 0 15,22 0 1,-23 0-16,46 0 15,0 0-15,1 0 16,-24 0-16,0 0 16,0 0-16,-23 0 15,23 0-15,1 0 16,-24 0-16,23 0 16,0 0-1,0 0 1,-23 0-1,24 0-15,-24 0 16,0 0-16,46 0 16,-23 0-16,23 0 15,-22 0-15,45 0 16,-23 0-16,1 0 16,-1 0-16,23 0 15,-23 0-15,1 0 16,-24 0-16,-23 0 15,23 0-15,-23 0 16,0 0 62,24 0-62,-1 0-1,46 23-15,-23-23 16,1 0-16,22 0 16,-46 0-16,-69 0 140,-46 0-124,23 0-16,-24 0 16,-22-23-1,46 23-15,0 0 16,-1 0-16,-22-23 15,23 23-15,-46 0 16,69 0 0,-47-23-16,47 23 15,-23 0-15,0-24 16,0 24-16,23 0 16,-1 0-16,-22 0 15,23 0 1,0 0-16,0 0 15,-23 0-15,0 0 16,-24 0-16,-22 0 16,46 0-1,0 0-15,-24 0 16,24 0-16,-46-46 16,46 46-16,-24-23 15,47 23 1,-23 0-16,23 0 15,0 0-15,0 0 16,23-23-16,-23 23 16,-23 0 15,22 0 0,1 0-15,0 0-16,0 0 31,0 0 16,0 0-31,23 46 62,23-46-63,69 0-15,-22 0 16,-24 0-16,0 0 16,23 23-16,24 0 15,-24-23-15,46 0 16,-45 0-16,22 0 15,-46 0-15,0 0 16,1 0-16,-1 0 16,-23 0-16,0 0 15,23 0 1,-23 0 0,0 0-1,0 0-15,24 0 16,-24 0-16,23 0 15,0 0-15,0 0 16,0 0-16,24 0 16,22 0-16,0 0 15,47 0-15,-70 0 16,-23 0-16,1 0 16,-1 0-16,-23 0 15,0 0 48,0 0-32,0 0-15,0 0-1,0 0 1,0 0 15,1-23 0,-1 23-31,23 0 47,0 0-31,0 0-16,0 0 15,1 0-15,-1 0 16,0 0-16,-23 0 16,0 0-16,0 0 15,0 0-15,0 0 16,0 0 0,24 0 46,-24 0-46,23 0-16,23 0 15,0 0-15,24 0 16,-47 0-16,23 0 16,24 0-16,-47 0 15,-23 0-15,23 0 16,0 0-1,-23 0-15,24 0 16,-24 0 0,0 0-1,0 0-15,23 0 16,-23 0-16,0 0 16,23 0-16,1 0 15,-1 0-15,23 0 16,0 0-16,24 0 15,22 0-15,-46 0 16,24 0-16,-1 0 16,0 0-16,1 0 15,-47 0-15,23 0 16,-23 0-16,1 0 16,-1 0-1,0 0-15,0 0 16,0 0-1,1 0-15,-1 0 16,0 0-16,23 0 16,-23 0-1,1 0-15,22 0 0,0 0 16,-23 0 0,24 0-16,-24 0 15,0 0-15,0 0 16,0 0-16,0 0 15,-22 0-15,22 0 16,-23 0-16,23 0 16,-23 0-16,23 0 15,0 0-15,-22 0 16,22-23-16,-23 23 16,23 0-16,0 0 15,0 0-15,24 0 16,22 0-16,0 0 15,-22 0-15,45 0 16,-23 0-16,47 0 16,-24 0-16,47 0 15,-70 0-15,70 0 16,-70 0-16,24 0 16,-47 0-16,24 0 15,-47 0-15,23 0 16,-23 0-1,-23 0-15,23 0 16,-22 0 0,-1 0-16,23 0 15,-23 0-15,23 0 16,-23 0-16,0 0 16,23 0-16,-22 0 15</inkml:trace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5.29412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24-05-14T07:21:37.918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FA95F909-85E8-432C-9A15-169A8CACA4E8}" emma:medium="tactile" emma:mode="ink">
          <msink:context xmlns:msink="http://schemas.microsoft.com/ink/2010/main" type="writingRegion" rotatedBoundingBox="9536,6274 10460,6285 10449,7182 9524,7170"/>
        </emma:interpretation>
      </emma:emma>
    </inkml:annotationXML>
    <inkml:traceGroup>
      <inkml:annotationXML>
        <emma:emma xmlns:emma="http://www.w3.org/2003/04/emma" version="1.0">
          <emma:interpretation id="{9E371F45-976E-4FCF-A551-38A67161D7F8}" emma:medium="tactile" emma:mode="ink">
            <msink:context xmlns:msink="http://schemas.microsoft.com/ink/2010/main" type="paragraph" rotatedBoundingBox="9545,6201 10461,6311 10356,7189 9440,708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A9C391A5-D5D5-417E-B2C0-05BCECF52F14}" emma:medium="tactile" emma:mode="ink">
              <msink:context xmlns:msink="http://schemas.microsoft.com/ink/2010/main" type="inkBullet" rotatedBoundingBox="9536,6274 10460,6285 10458,6428 9534,6416"/>
            </emma:interpretation>
            <emma:one-of disjunction-type="recognition" id="oneOf0">
              <emma:interpretation id="interp0" emma:lang="" emma:confidence="0">
                <emma:literal>→</emma:literal>
              </emma:interpretation>
            </emma:one-of>
          </emma:emma>
        </inkml:annotationXML>
        <inkml:trace contextRef="#ctx0" brushRef="#br0">-92-92 0,'23'0'141,"46"0"-126,-22 0 1,-1 0-16,-23 0 16,0 0-16,0 0 15,23 0-15,-23 0 16,0 0-16,24 0 15,-24 0 1,23 0-16,-23 0 16,0 23-16,23-23 15,0 0-15,-22 0 16,-1 0-16,23 0 16,-23 0-16,0 0 15,0 0-15,23 0 16,-23 0-1,0 0 1,24 23 0,-24-23-1</inkml:trace>
        <inkml:trace contextRef="#ctx0" brushRef="#br0" timeOffset="-1645.7715">0 46 0,'47'0'156,"-1"0"-156,-23 0 15,0 0 1,0 0-16,0 0 16,23 0-16,1 0 15,-1 0-15,0 0 16,0 0-16,46 0 16,-68 0-1,22 0-15,0-23 16,-46 0-16,23 23 15,0 0 1,0 0 0,23 0 15,-23 0-15,1 0-1,-1 0 1</inkml:trace>
      </inkml:traceGroup>
      <inkml:traceGroup>
        <inkml:annotationXML>
          <emma:emma xmlns:emma="http://www.w3.org/2003/04/emma" version="1.0">
            <emma:interpretation id="{DFBFABC7-4250-48B1-A0DF-4CED5147EE26}" emma:medium="tactile" emma:mode="ink">
              <msink:context xmlns:msink="http://schemas.microsoft.com/ink/2010/main" type="line" rotatedBoundingBox="9564,7041 10326,7132 10320,7185 9558,7094"/>
            </emma:interpretation>
          </emma:emma>
        </inkml:annotationXML>
        <inkml:traceGroup>
          <inkml:annotationXML>
            <emma:emma xmlns:emma="http://www.w3.org/2003/04/emma" version="1.0">
              <emma:interpretation id="{5C838FDF-2FAB-4CF9-8256-AA7DB9D2674A}" emma:medium="tactile" emma:mode="ink">
                <msink:context xmlns:msink="http://schemas.microsoft.com/ink/2010/main" type="inkWord" rotatedBoundingBox="9564,7041 10326,7132 10320,7185 9558,7094"/>
              </emma:interpretation>
              <emma:one-of disjunction-type="recognition" id="oneOf1">
                <emma:interpretation id="interp1" emma:lang="" emma:confidence="0">
                  <emma:literal>-</emma:literal>
                </emma:interpretation>
                <emma:interpretation id="interp2" emma:lang="" emma:confidence="0">
                  <emma:literal>.</emma:literal>
                </emma:interpretation>
                <emma:interpretation id="interp3" emma:lang="" emma:confidence="0">
                  <emma:literal>г</emma:literal>
                </emma:interpretation>
                <emma:interpretation id="interp4" emma:lang="" emma:confidence="0">
                  <emma:literal>и</emma:literal>
                </emma:interpretation>
                <emma:interpretation id="interp5" emma:lang="" emma:confidence="0">
                  <emma:literal>мы</emma:literal>
                </emma:interpretation>
              </emma:one-of>
            </emma:emma>
          </inkml:annotationXML>
          <inkml:trace contextRef="#ctx0" brushRef="#br0" timeOffset="237705.4444">-69 716 0,'23'0'46,"0"0"-30,24 0 15,-24 0 1,0 0-17,0 0-15,0 0 16,0 0-16,23 0 15,0 0 17,1 0-32,-1 0 15,0 46-15,0-46 16,0 0-16,0 0 16,-22 0-16,22 0 15,-23 0-15,23 46 16,-23-46-1,0 0 17</inkml:trace>
        </inkml:traceGroup>
      </inkml:traceGroup>
    </inkml:traceGroup>
  </inkml:traceGroup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5.29412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24-05-14T07:25:36.400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CFE6C66D-A71E-472D-A2FD-5202F7C8A5C6}" emma:medium="tactile" emma:mode="ink">
          <msink:context xmlns:msink="http://schemas.microsoft.com/ink/2010/main" type="inkDrawing" rotatedBoundingBox="9790,7233 12653,7253 12652,7275 9789,7255" shapeName="Other"/>
        </emma:interpretation>
      </emma:emma>
    </inkml:annotationXML>
    <inkml:trace contextRef="#ctx0" brushRef="#br0">0 0 0,'23'0'16,"0"0"-16,0 0 16,0 0-16,24 0 15,-1 0 1,0 0 0,0 0-16,0 0 15,1 0 1,-1 0-1,0 0-15,0 0 16,0 0-16,0 0 16,24 0-16,45 0 15,70 0-15,-47 0 16,1 0-16,46 0 16,-1 0-16,1 0 15,0 0-15,-23 0 16,22 0-16,-22 23 15,-47-23-15,1 0 16,-47 0-16,-23 0 16,-23 0-16</inkml:trace>
  </inkml:traceGroup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5.29412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24-05-14T07:25:37.727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C0E1CCEC-A730-41F3-980B-E4D786978453}" emma:medium="tactile" emma:mode="ink">
          <msink:context xmlns:msink="http://schemas.microsoft.com/ink/2010/main" type="inkDrawing" rotatedBoundingBox="9745,6979 15563,7338 15555,7472 9736,7112" semanticType="underline" shapeName="Other"/>
        </emma:interpretation>
      </emma:emma>
    </inkml:annotationXML>
    <inkml:trace contextRef="#ctx0" brushRef="#br0">0 0 0,'23'0'31,"0"0"-31,0 0 16,0 0-16,23 0 15,-23 0-15,24 0 16,-1 0-16,0 0 16,23 23-16,-23-23 15,1 0-15,-1 23 16,0 0-1,23 0-15,-23-23 16,1 0-16,22 0 16,-23 24-16,23-24 15,1 0-15,-1 0 16,23 46-16,-22-46 16,-1 23-16,0-23 15,23 0-15,-22 23 16,-1-23-16,23 0 15,47 0-15,23 0 16,-47 0-16,47 0 16,-24 0-16,1 0 15,-24 0-15,-22 0 16,68 0-16,-92 23 16,70-23-16,-93 0 15,47 46-15,-24-46 16,-23 0-16,-23 0 15,46 0-15,-22 0 16,-1 0 0,0 0-16,23 0 15,-46 0-15,47 0 16,-24 0-16,46 0 16,-46 0-1,0 0-15,1 0 16,45 46-16,23-46 15,-68 0-15,45 0 16,-46 0-16,-23 0 16,23 23-16,-22-23 15,22 0-15,-23 0 16,0 0-16,23 0 16,23 0-1,-46 0-15,24 0 16,22 0-16,-23 0 15,46 0-15,1 0 16,-1 0-16,1 0 16,22 0-16,-23 0 15,-22 0-15,22 0 16,-69 0-16,23 0 16,0 0-16,1 0 15,-24 0 1</inkml:trace>
  </inkml:traceGroup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5.29412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24-05-14T08:42:38.566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 contextRef="#ctx0" brushRef="#br0">0 24 0,'24'0'94,"0"0"-79,0 0-15,24 0 16,-24 0-16,24 0 16,-24 0-16,23 0 15,1 0-15,0 0 16,0 0-16,48 0 15,-48 0-15,24 0 16,-24 0-16,0 0 16,0 0-16,0 0 15,0 0-15,-1 0 16,1 0 0,0 24-1,-24 0 1,0-24 31,0 0-32,0 0-15,0 0 32,0 24 30,-24 24-15,0-24-31,-24-24-16,0 24 15,0-24-15,-48 0 16,0 24-16,25-24 15,-25 0-15,24 0 16,0 0 0,24 0-1,0 0 32,72 0 141,24 0-173,-24 0-15,0 0 16,-1 0 0,-23 0-1,0 0-15,0 0 16,0 0-16,24 0 15,0 0-15,0 0 16,0 0-16,24 0 16,0 0-16,-24 0 15,0 0-15,0 0 16,23 0-16,-47 0 16,0 0-16,0 0 15,0 0 1,0 0 46,0 0-46,0 0 15,0 0-15,0 0-16,24 0 15,0 0 1,0 0-16,24 0 16,-24 0-16,0 0 15,0 0-15,47 0 16,-71 0-16,48 0 16,-48 0-16,0 0 15,24 0 1,-24 0-1,0 0 1,0 0 0,0 0-1,0 0-15,0 0 16,0 0-16,24 0 16,0 0 30,-24 0-14,0 0-32,23 0 15,-23 0-15,24 0 16,-24 0-16,24 0 16,-24 0-16,0 0 15,24 0-15,-24 0 16,24 0-1,-24 0 1,48 0-16,-24 0 16,-24 0-1,0 0-15,24 0 16,0 0-16,47 0 16,49 0-16,-24 0 15,-24 0-15,0 0 16,0 0-16,47 0 15,-71 0-15,-24 0 16,-24 0-16,24 0 16,-24 0-1,0 0 32,0-24-31,0 0-1,24 24-15,0-24 16,0 0 0,24 24-1,-25-24-15,-23 24 16,0 0 0,0 0-16,24 0 15,0-24 1,-24 24-1,0 0-15,0 0 16,0 0-16,24 0 16,-24 0-16,24 0 15,-24 0 1,0 0 0,0 0 15,0 0 0,0 0 0,0 0-31,0 0 16,23 0 0,1 0-1,0 0-15,48 0 16,-24 0-16,-24 0 15,24 0-15,0 24 16,-72 0-16,24-24 16,0 0-1,24 0 1,-24 0 0,24 0-1,-1 0-15,49 0 16,-48 0-16,24 0 15,-24 0-15,48 0 16,-48 0-16,0 0 16,-24 0-16,0 0 15,0 0 1,0 0-16,23 0 31,-23 0 16,0 0-31,0 0-16,0 0 15,0 0 1,0 0-16,0 0 16,72 0-16,-24 0 15,-24 0 1,0 0-16,-24 0 15,0 0-15,24 0 16,-24 0-16,0 0 16,0 0-16,23 0 15,-23 0 1,0 0-16,0 0 16,0 0-1,0 0 1,48 0-16,-48 0 15,0 0 1,0 0 0,0 0-16,0 0 31,0 0 0,0 0-15,24 0 15,-24 0 0,0 0-15,0 0 0,0 0 93,0 0 78,-24 24-187,24-24 16,0 24 31,0-24-31,-1 0 15,1 24 31,0-24 95,0 0-126,24 0 47,-24 0-62,0 0-1,-48 0 157,24-24-156,-24 24 31,0-24 15,48-24-15,24 24-47,48-24 16,-48 48-1,-24 0 1,0 0-1,-24-24-15,-24 24 235,0 0-204,0 0 0,-24 0 1,24 0-1,0 24-16,0-24 1,0 0 0,0 24 15,0-24-31,24 24 47,-24-24 0,24 24 0,0 0 15,0 0-31,-24-24-15,0 0 0,0 0-1,1 0-15,-1 48 16,0-48-1,-24 0 17,24 0-1,0 0-15,0 0-1,0 0-15,0 0 16,-24 0-16,24 0 15,0 0-15,-24 0 16,0 0 0,0 0-16,24 0 15,-48 0 1,24 0 0,25 0-16,-1 0 15,0 0-15,0 0 16,0 0-1,-24 0-15,24 0 16,0 0-16,-24 0 31,24 0-15,0 0 0,0 0 15,0 0-16,0 0-15,-24 0 16,24 0-16,-24 0 16,0 0-16,0 0 15,-47 0-15,47 0 16,24 0-16,-24 0 16,24 0-16,-24 0 15,24 0 1,0 0-1,0 0-15,0 0 16,0 0-16,0 0 16,0 0 15,0 0-15,-48 0-1,48 0 1,0 0-16,0 0 15,0 0-15,-23 0 16,-1 0-16,24 0 16,0 0-16,-24 0 15,0 0-15,24 0 16,-24 0-16,0 0 16,24 0-16,0 0 15,0 0-15,0 0 16,-24 0-1,0 0 1,0 0 0,0 0-1,-47 0 1,47 0-16,-24 0 16,-24 0-16,48 0 15,0 0-15,0 0 16,24 0-16,0 0 15,0-24 48,-24 24-47,24 0-16,0 0 15,0 0-15,-47 0 16,23 0-16,24 0 15,0 0-15,-24 0 16,0 0-16,0 0 16,24 0-16,0 0 15,48 0 235,0 0-234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5.29412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24-05-14T08:42:42.038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 contextRef="#ctx0" brushRef="#br0">0 0 0,'48'0'16,"-24"24"-16,0-24 15,24 0-15,-24 24 16,0-24 0,-1 0-16,1 0 15,0 0-15,0 0 78,0 0-62,24 0-16,-24 0 16,0 0-16,48 0 15,-24 0-15,0 0 16,-24 0-16,0 0 15,0 0-15,24 0 16,-24 0 0,48 0-16,-48 0 15,23 24-15,25-24 16,-24 0-16,24 0 16,-24 0-1,-24 0-15,0 0 16,0 0-16,0 24 15,0-24 1,24 0 0,-24 0-1,0 0 1,48 0-16,-24 0 16,-1 0-16,1 0 15,48 0-15,-72 0 16,0 0-16,24 0 15,0 0 1,0 0-16,0 0 16,-24 0-1,48 0-15,-24 0 16,0 0 0,0 0 15,-1 0-16,-23 0-15,24 0 16,24 0-16,-24 0 16,0 0-1,0 0-15,0 0 16,-24 0 0,0 0-16,0 0 15,24 0-15,24 0 16,-24 0-16,23 0 15,-47 0-15,24 0 16,0 0 0,0 0-16,24 0 15,-24 0-15,0 0 16,0 0 0,0 0-16,0 0 15,24 0-15,-1 0 16,1 0-16,-24 0 15,24 0-15,-24 0 16,0 0-16,-24 0 16,48 0-16,-48 48 15,0-48 1,0 0 0,0 0-1,0 0 16,0 0-15,0 0-16,23 0 16,-23 0-1,24 0 1,-24 0-16,0 0 16,24 0-16,24 0 15,-24 0-15,0 0 16,0 0-1,24 0-15,24 0 16,-48 0-16,-1 0 16,25 0-16,-48 0 15,48 0-15,-48 0 16,0 0-16,0 0 16,48 0-16,-24 0 15,0 0 1,-24 0-16,0 0 15,0 0 1,0 0 15,24 0-15,-24 0-16,23 0 16,-23 0-16,24 0 15,-24 0-15,24 0 16,-24 0-16,0 0 15,24 0 1,0 0 0,0 0-16,0 0 15,0 0-15,0 0 16,-24 0 0,24 0-16,-24 0 15,24 0-15,-25 0 16,25 0-16,-24 0 15,24 0-15,-24 0 16,0 0-16,24 0 16,-72 0 124,-48 48-124,48-48-16,-24 24 16,0-24-16,1 24 15,-25-24-15,-24 0 16,0 0-16,24 0 15,24 0-15,-24 0 16,24 0 0,0 0-16,-23 0 15,-1 0-15,24 0 16,-24 0-16,24 0 16,0 0-16,0 0 15,0 0-15,24 0 16,-24 0-16,24 0 15,-24 0 17,0 0-17,-23 0 1,-1 0-16,0 0 16,-48 0-16,24 0 15,24 0-15,-24 0 16,48 0-16,24 0 15,-23 0-15,23 0 16,0 0 0,0 0-1,-24 0 1,0 0 0,24 0-1,-24 0-15,24 0 16,-24 0-1,-24 0-15,0 0 16,0 0-16,24 0 16,-23 0-16,-1 0 15,24 0-15,0 0 16,0 0-16,24 0 16,0 0-16,0 0 15,0 0-15,0 0 16,0 0-16,-48 0 15,0 0-15,0 0 16,25 0-16,23 0 16,0 0-16,-24 0 15,0 0-15,24 0 16,0 0 0,0 0-1,0 0-15,0 0 16,0 0-16,0 0 15,-24-24-15,24 0 16,-24 24-16,0 0 16,0-24-16,0 0 15,1 24 1,47-24 15,-24 24-31,0-24 31,0 24-15,0 0-16,24-24 31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5.29412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24-05-14T08:42:46.478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 contextRef="#ctx0" brushRef="#br0">0 195 0,'24'0'0,"23"0"110,1 0-95,-24 0-15,0 0 16,24 0-16,-24 0 15,0 0 1,24 0 0,-48-24-1,24 24 17,24 0-17,-24 0 16,0 0 16,0 0-31,24 0 0,-24 0-16,24 0 15,-24-24-15,0 24 16,0 0 78,-1 0-94,1 0 15,24 0 1,0 0-1,-24 0 1,0 0 0,0 0-1,0 0 110,0 0-78,0 0-31,0 0-1,24 0 1,72 0 0,-48 0-16,0 0 15,23 0-15,1 0 16,0 0 0,-24 0-16,-24 0 15,-24 0-15,0 0 16,0 0 62,0 0-47,24 0-15,0 0-1,-24 0 1,0 0-16,-1 0 16,25-24-16,-24 24 15,0 0-15,24 0 16,0 0-16,-24 0 16,24 0-16,0 0 15,0 0-15,0 0 16,0 0-1,-24 0-15,0 0 16,0 0-16,0 0 16,0 0-1,24 0-15,-25 0 16,25 0-16,-24 0 16,24 0-16,-24 0 15,0 0-15,24 0 16,0 0-1,-24 0 1,0 0-16,0 0 16,0 0-1,0 0-15,0 0 16,0 0-16,24 0 16,0 0-1,0 0-15,-1 0 16,1 0-16,0 0 15,0 0-15,0 0 16,-24 0-16,24 0 16,-24 0-16,0 0 15,0 0-15,24 0 32,-24 0-17,0 0 16,0 0-31,0 0 16,0 0-16,0 0 16,24 0-16,-24 0 15,23 0-15,1 0 16,-24 0-16,0 0 16,24 0-1,0 0-15,-24 0 16,0 0-1,0-24-15,24 24 16,-24 0-16,0 0 16,0 0-1,24 0-15,-48-24 16,24 24-16,24 0 16,-24-24 15,0 24 0,0 0-31,0 0 16,-1 0-16,1-24 31,0 24 31,24 0 48,-24 0-79,0-24-15,0 24 15,0 0-31,0 0 16,24 0-16,-24 0 15,24 0-15,-24 0 16,0 0 140,-24 24-93,0 0-17,0 0 1,0 0-31,0 0 0,-24-24-1,24 24 1,-48-24-1,24 24-15,0 0 16,0 0 0,0-24-1,0 0 1,0 24-16,0-24 16,-24 24-1,0-24 16,24 24-15,0-24 15,1 0-15,-1 0 0,0 0-1,-24 0 1,0 0-1,24 0-15,0 0 16,0 0 0,0 0-16,0 0 47,-24 0-16,24 0-16,-48 0 1,48 0-16,0 0 16,-24-24-16,0 24 15,0 0-15,1 0 32,23 0-17,0 0 1,0 0-16,0 0 15,0 0-15,-24 0 16,24 0 15,-48 0-31,24 0 16,0 0 0,0 0-16,0 0 15,-24 0-15,24 0 16,24 0-16,1 0 15,-1 0 1,-24 0 47,-24 0-63,24 0 15,0 0-15,-48 0 16,48 0-16,24 0 15,0 0-15,-24 0 16,24 0 62,-24-24-62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5.29412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24-05-14T08:42:47.637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 contextRef="#ctx0" brushRef="#br0">934 0 0,'-24'24'63,"0"-24"-63,0 0 47,0 0-47,-24 0 31,-23 0-31,47 0 16,-24 0-16,0 0 15,24 0-15,0 0 16,-24 0-1,0 0-15,0 0 16,0 0-16,-24 0 16,24 0-16,0 0 15,0 0-15,1 0 16,23 0-16,0 0 16,-24 0 30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5.29412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24-05-14T08:42:51.957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 contextRef="#ctx0" brushRef="#br0">0 72 0,'24'-24'31,"0"0"-16,0 24 48,0 0-47,0 0-1,0 0-15,0 0 16,24 0-1,-24 0 17,-1 0-17,1 0 1,0 0 0,0 0-1,24 0-15,-24 0 16,0 0-1,0 24 1,0-24 0,24 0 15,-24 0-15,0 0-1,24 0-15,-24 0 16,24 0-16,-24 0 15,0 0-15,0 0 16,0 0-16,24 0 16,-24 0 15,0 0-15,-1 0-1,25 24-15,-24-24 16,0 0-1,24 0 1,0 24 0,-24-24-1,0 0-15,0 0 16,0 0-16,24 0 16,-24 0-16,24 0 15,0 0-15,-24 0 16,0 0-1,0 24 32,0-24-31,24 0 0,-1 0-16,25 0 15,0 0-15,0 0 16,-24 0-16,0 0 15,0 0 1,0 0-16,-24 0 31,0 0-15,0 0 0,0 0-16,0 0 15,24 0-15,-1 0 16,-23 0-16,24 0 15,-24 0 1,0 0-16,0 0 16,24 0-1,-72 0 142,-24 0-142,0 0-15,0 0 16,1 0-16,23 0 15,0 0 1,0 0-16,-48 0 16,24 0-16,-24 0 15,0 0-15,0-24 16,24 24-16,-24 0 16,48 0-16,-24 0 15,24 0 1,1 0-16,-25 0 31,0-24-15,24 24-16,0 0 15,0 0 1,0 0 0,0 0-16,-24-24 15,24 24-15,0 0 16,0-24-16,0 24 15,-24 0 1,24 0 0,0 0-1,0 0-15,-24 0 16,-24 0-16,1 0 16,23 0-16,0 0 15,24 0 1,0 0 31,24-24 31,72 24-31,-24 0-47,0 0 15,-24 0-15,23 0 16,-23 0-16,24 0 16,-24 0-16,0 0 15,24 0 1,0 0-16,24 0 15,-24 0-15,-24 0 16,24 0-16,-24 0 16,0 0-16,24 0 31,0 0-15,-24 0-16,-1 0 15,1 0 1,0 0-1,0 0-15,24 0 16,-24 0-16,0 0 16,24 0-16,0 0 15,0 0 1,24 0-16,-24 0 16,-24 0-16,0 0 15,0 0-15,24 0 31,-24 0 63,0 0-78,0 0-16,23 0 15,-23 0-15,24 0 16,-24 0-16,24 0 16,-24 0-16,0 0 15,0 0-15,0 0 16,24 0 15,-24 0 63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6" y="1"/>
            <a:ext cx="4302231" cy="341064"/>
          </a:xfrm>
          <a:prstGeom prst="rect">
            <a:avLst/>
          </a:prstGeom>
        </p:spPr>
        <p:txBody>
          <a:bodyPr vert="horz" lIns="91336" tIns="45667" rIns="91336" bIns="4566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3714" y="1"/>
            <a:ext cx="4302231" cy="341064"/>
          </a:xfrm>
          <a:prstGeom prst="rect">
            <a:avLst/>
          </a:prstGeom>
        </p:spPr>
        <p:txBody>
          <a:bodyPr vert="horz" lIns="91336" tIns="45667" rIns="91336" bIns="45667" rtlCol="0"/>
          <a:lstStyle>
            <a:lvl1pPr algn="r">
              <a:defRPr sz="1200"/>
            </a:lvl1pPr>
          </a:lstStyle>
          <a:p>
            <a:fld id="{6D2AEFC0-010E-4D63-8ED1-45CDBC807421}" type="datetimeFigureOut">
              <a:rPr lang="ru-RU" smtClean="0"/>
              <a:pPr/>
              <a:t>14.05.2024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925763" y="849313"/>
            <a:ext cx="4076700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36" tIns="45667" rIns="91336" bIns="45667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823" y="3271394"/>
            <a:ext cx="7942580" cy="2676585"/>
          </a:xfrm>
          <a:prstGeom prst="rect">
            <a:avLst/>
          </a:prstGeom>
        </p:spPr>
        <p:txBody>
          <a:bodyPr vert="horz" lIns="91336" tIns="45667" rIns="91336" bIns="4566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6" y="6456621"/>
            <a:ext cx="4302231" cy="341063"/>
          </a:xfrm>
          <a:prstGeom prst="rect">
            <a:avLst/>
          </a:prstGeom>
        </p:spPr>
        <p:txBody>
          <a:bodyPr vert="horz" lIns="91336" tIns="45667" rIns="91336" bIns="4566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3714" y="6456621"/>
            <a:ext cx="4302231" cy="341063"/>
          </a:xfrm>
          <a:prstGeom prst="rect">
            <a:avLst/>
          </a:prstGeom>
        </p:spPr>
        <p:txBody>
          <a:bodyPr vert="horz" lIns="91336" tIns="45667" rIns="91336" bIns="45667" rtlCol="0" anchor="b"/>
          <a:lstStyle>
            <a:lvl1pPr algn="r">
              <a:defRPr sz="1200"/>
            </a:lvl1pPr>
          </a:lstStyle>
          <a:p>
            <a:fld id="{30EDB5DD-F196-44E9-83EF-AFAE366C8A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791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oleObject" Target="../embeddings/oleObject10.bin"/><Relationship Id="rId18" Type="http://schemas.openxmlformats.org/officeDocument/2006/relationships/oleObject" Target="../embeddings/oleObject15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4.bin"/><Relationship Id="rId12" Type="http://schemas.openxmlformats.org/officeDocument/2006/relationships/oleObject" Target="../embeddings/oleObject9.bin"/><Relationship Id="rId17" Type="http://schemas.openxmlformats.org/officeDocument/2006/relationships/oleObject" Target="../embeddings/oleObject14.bin"/><Relationship Id="rId2" Type="http://schemas.openxmlformats.org/officeDocument/2006/relationships/slideMaster" Target="../slideMasters/slideMaster1.xml"/><Relationship Id="rId16" Type="http://schemas.openxmlformats.org/officeDocument/2006/relationships/oleObject" Target="../embeddings/oleObject13.bin"/><Relationship Id="rId20" Type="http://schemas.openxmlformats.org/officeDocument/2006/relationships/image" Target="../media/image2.e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12.bin"/><Relationship Id="rId10" Type="http://schemas.openxmlformats.org/officeDocument/2006/relationships/oleObject" Target="../embeddings/oleObject7.bin"/><Relationship Id="rId19" Type="http://schemas.openxmlformats.org/officeDocument/2006/relationships/oleObject" Target="../embeddings/oleObject16.bin"/><Relationship Id="rId4" Type="http://schemas.openxmlformats.org/officeDocument/2006/relationships/image" Target="../media/image1.emf"/><Relationship Id="rId9" Type="http://schemas.openxmlformats.org/officeDocument/2006/relationships/oleObject" Target="../embeddings/oleObject6.bin"/><Relationship Id="rId14" Type="http://schemas.openxmlformats.org/officeDocument/2006/relationships/oleObject" Target="../embeddings/oleObject11.bin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13" Type="http://schemas.openxmlformats.org/officeDocument/2006/relationships/oleObject" Target="../embeddings/oleObject26.bin"/><Relationship Id="rId18" Type="http://schemas.openxmlformats.org/officeDocument/2006/relationships/oleObject" Target="../embeddings/oleObject31.bin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20.bin"/><Relationship Id="rId12" Type="http://schemas.openxmlformats.org/officeDocument/2006/relationships/oleObject" Target="../embeddings/oleObject25.bin"/><Relationship Id="rId17" Type="http://schemas.openxmlformats.org/officeDocument/2006/relationships/oleObject" Target="../embeddings/oleObject30.bin"/><Relationship Id="rId2" Type="http://schemas.openxmlformats.org/officeDocument/2006/relationships/slideMaster" Target="../slideMasters/slideMaster1.xml"/><Relationship Id="rId16" Type="http://schemas.openxmlformats.org/officeDocument/2006/relationships/oleObject" Target="../embeddings/oleObject29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9.bin"/><Relationship Id="rId11" Type="http://schemas.openxmlformats.org/officeDocument/2006/relationships/oleObject" Target="../embeddings/oleObject24.bin"/><Relationship Id="rId5" Type="http://schemas.openxmlformats.org/officeDocument/2006/relationships/oleObject" Target="../embeddings/oleObject18.bin"/><Relationship Id="rId15" Type="http://schemas.openxmlformats.org/officeDocument/2006/relationships/oleObject" Target="../embeddings/oleObject28.bin"/><Relationship Id="rId10" Type="http://schemas.openxmlformats.org/officeDocument/2006/relationships/oleObject" Target="../embeddings/oleObject23.bin"/><Relationship Id="rId4" Type="http://schemas.openxmlformats.org/officeDocument/2006/relationships/image" Target="../media/image1.emf"/><Relationship Id="rId9" Type="http://schemas.openxmlformats.org/officeDocument/2006/relationships/oleObject" Target="../embeddings/oleObject22.bin"/><Relationship Id="rId14" Type="http://schemas.openxmlformats.org/officeDocument/2006/relationships/oleObject" Target="../embeddings/oleObject27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4AD6-83EC-417C-A3DC-B7CFE92494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14.05.2024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2512B-D0A4-4684-BEF5-3C105475F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970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4AD6-83EC-417C-A3DC-B7CFE92494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14.05.2024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2512B-D0A4-4684-BEF5-3C105475F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911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4AD6-83EC-417C-A3DC-B7CFE92494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14.05.2024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2512B-D0A4-4684-BEF5-3C105475F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2763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71022" y="0"/>
            <a:ext cx="406498" cy="6858000"/>
            <a:chOff x="0" y="0"/>
            <a:chExt cx="380929" cy="6593882"/>
          </a:xfrm>
        </p:grpSpPr>
        <p:graphicFrame>
          <p:nvGraphicFramePr>
            <p:cNvPr id="8" name="Объект 7"/>
            <p:cNvGraphicFramePr>
              <a:graphicFrameLocks noChangeAspect="1"/>
            </p:cNvGraphicFramePr>
            <p:nvPr>
              <p:extLst/>
            </p:nvPr>
          </p:nvGraphicFramePr>
          <p:xfrm>
            <a:off x="0" y="0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202" r:id="rId3" imgW="1388213" imgH="1856520" progId="">
                    <p:embed/>
                  </p:oleObj>
                </mc:Choice>
                <mc:Fallback>
                  <p:oleObj r:id="rId3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0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Объект 8"/>
            <p:cNvGraphicFramePr>
              <a:graphicFrameLocks noChangeAspect="1"/>
            </p:cNvGraphicFramePr>
            <p:nvPr>
              <p:extLst/>
            </p:nvPr>
          </p:nvGraphicFramePr>
          <p:xfrm>
            <a:off x="0" y="429457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203" r:id="rId5" imgW="1388213" imgH="1856520" progId="">
                    <p:embed/>
                  </p:oleObj>
                </mc:Choice>
                <mc:Fallback>
                  <p:oleObj r:id="rId5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429457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Объект 9"/>
            <p:cNvGraphicFramePr>
              <a:graphicFrameLocks noChangeAspect="1"/>
            </p:cNvGraphicFramePr>
            <p:nvPr>
              <p:extLst/>
            </p:nvPr>
          </p:nvGraphicFramePr>
          <p:xfrm>
            <a:off x="0" y="858914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204" r:id="rId6" imgW="1388213" imgH="1856520" progId="">
                    <p:embed/>
                  </p:oleObj>
                </mc:Choice>
                <mc:Fallback>
                  <p:oleObj r:id="rId6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858914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Объект 10"/>
            <p:cNvGraphicFramePr>
              <a:graphicFrameLocks noChangeAspect="1"/>
            </p:cNvGraphicFramePr>
            <p:nvPr>
              <p:extLst/>
            </p:nvPr>
          </p:nvGraphicFramePr>
          <p:xfrm>
            <a:off x="0" y="1288371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205" r:id="rId7" imgW="1388213" imgH="1856520" progId="">
                    <p:embed/>
                  </p:oleObj>
                </mc:Choice>
                <mc:Fallback>
                  <p:oleObj r:id="rId7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288371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Объект 11"/>
            <p:cNvGraphicFramePr>
              <a:graphicFrameLocks noChangeAspect="1"/>
            </p:cNvGraphicFramePr>
            <p:nvPr>
              <p:extLst/>
            </p:nvPr>
          </p:nvGraphicFramePr>
          <p:xfrm>
            <a:off x="0" y="1747790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206" r:id="rId8" imgW="1388213" imgH="1856520" progId="">
                    <p:embed/>
                  </p:oleObj>
                </mc:Choice>
                <mc:Fallback>
                  <p:oleObj r:id="rId8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747790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Объект 12"/>
            <p:cNvGraphicFramePr>
              <a:graphicFrameLocks noChangeAspect="1"/>
            </p:cNvGraphicFramePr>
            <p:nvPr>
              <p:extLst/>
            </p:nvPr>
          </p:nvGraphicFramePr>
          <p:xfrm>
            <a:off x="0" y="2177247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207" r:id="rId9" imgW="1388213" imgH="1856520" progId="">
                    <p:embed/>
                  </p:oleObj>
                </mc:Choice>
                <mc:Fallback>
                  <p:oleObj r:id="rId9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2177247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Объект 13"/>
            <p:cNvGraphicFramePr>
              <a:graphicFrameLocks noChangeAspect="1"/>
            </p:cNvGraphicFramePr>
            <p:nvPr>
              <p:extLst/>
            </p:nvPr>
          </p:nvGraphicFramePr>
          <p:xfrm>
            <a:off x="0" y="2606704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208" r:id="rId10" imgW="1388213" imgH="1856520" progId="">
                    <p:embed/>
                  </p:oleObj>
                </mc:Choice>
                <mc:Fallback>
                  <p:oleObj r:id="rId10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2606704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Объект 14"/>
            <p:cNvGraphicFramePr>
              <a:graphicFrameLocks noChangeAspect="1"/>
            </p:cNvGraphicFramePr>
            <p:nvPr>
              <p:extLst/>
            </p:nvPr>
          </p:nvGraphicFramePr>
          <p:xfrm>
            <a:off x="0" y="3036161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209" r:id="rId11" imgW="1388213" imgH="1856520" progId="">
                    <p:embed/>
                  </p:oleObj>
                </mc:Choice>
                <mc:Fallback>
                  <p:oleObj r:id="rId11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3036161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Объект 15"/>
            <p:cNvGraphicFramePr>
              <a:graphicFrameLocks noChangeAspect="1"/>
            </p:cNvGraphicFramePr>
            <p:nvPr>
              <p:extLst/>
            </p:nvPr>
          </p:nvGraphicFramePr>
          <p:xfrm>
            <a:off x="0" y="3465618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210" r:id="rId12" imgW="1388213" imgH="1856520" progId="">
                    <p:embed/>
                  </p:oleObj>
                </mc:Choice>
                <mc:Fallback>
                  <p:oleObj r:id="rId12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3465618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Объект 16"/>
            <p:cNvGraphicFramePr>
              <a:graphicFrameLocks noChangeAspect="1"/>
            </p:cNvGraphicFramePr>
            <p:nvPr>
              <p:extLst/>
            </p:nvPr>
          </p:nvGraphicFramePr>
          <p:xfrm>
            <a:off x="0" y="3895075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211" r:id="rId13" imgW="1388213" imgH="1856520" progId="">
                    <p:embed/>
                  </p:oleObj>
                </mc:Choice>
                <mc:Fallback>
                  <p:oleObj r:id="rId13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3895075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Объект 17"/>
            <p:cNvGraphicFramePr>
              <a:graphicFrameLocks noChangeAspect="1"/>
            </p:cNvGraphicFramePr>
            <p:nvPr>
              <p:extLst/>
            </p:nvPr>
          </p:nvGraphicFramePr>
          <p:xfrm>
            <a:off x="0" y="4324532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212" r:id="rId14" imgW="1388213" imgH="1856520" progId="">
                    <p:embed/>
                  </p:oleObj>
                </mc:Choice>
                <mc:Fallback>
                  <p:oleObj r:id="rId14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4324532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" name="Объект 18"/>
            <p:cNvGraphicFramePr>
              <a:graphicFrameLocks noChangeAspect="1"/>
            </p:cNvGraphicFramePr>
            <p:nvPr>
              <p:extLst/>
            </p:nvPr>
          </p:nvGraphicFramePr>
          <p:xfrm>
            <a:off x="0" y="4753989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213" r:id="rId15" imgW="1388213" imgH="1856520" progId="">
                    <p:embed/>
                  </p:oleObj>
                </mc:Choice>
                <mc:Fallback>
                  <p:oleObj r:id="rId15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4753989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Объект 19"/>
            <p:cNvGraphicFramePr>
              <a:graphicFrameLocks noChangeAspect="1"/>
            </p:cNvGraphicFramePr>
            <p:nvPr>
              <p:extLst/>
            </p:nvPr>
          </p:nvGraphicFramePr>
          <p:xfrm>
            <a:off x="0" y="5225612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214" r:id="rId16" imgW="1388213" imgH="1856520" progId="">
                    <p:embed/>
                  </p:oleObj>
                </mc:Choice>
                <mc:Fallback>
                  <p:oleObj r:id="rId16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5225612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Объект 20"/>
            <p:cNvGraphicFramePr>
              <a:graphicFrameLocks noChangeAspect="1"/>
            </p:cNvGraphicFramePr>
            <p:nvPr>
              <p:extLst/>
            </p:nvPr>
          </p:nvGraphicFramePr>
          <p:xfrm>
            <a:off x="0" y="5655069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215" r:id="rId17" imgW="1388213" imgH="1856520" progId="">
                    <p:embed/>
                  </p:oleObj>
                </mc:Choice>
                <mc:Fallback>
                  <p:oleObj r:id="rId17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5655069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Объект 21"/>
            <p:cNvGraphicFramePr>
              <a:graphicFrameLocks noChangeAspect="1"/>
            </p:cNvGraphicFramePr>
            <p:nvPr>
              <p:extLst/>
            </p:nvPr>
          </p:nvGraphicFramePr>
          <p:xfrm>
            <a:off x="0" y="6084526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216" r:id="rId18" imgW="1388213" imgH="1856520" progId="">
                    <p:embed/>
                  </p:oleObj>
                </mc:Choice>
                <mc:Fallback>
                  <p:oleObj r:id="rId18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6084526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7" name="Объект 26"/>
          <p:cNvGraphicFramePr>
            <a:graphicFrameLocks noChangeAspect="1"/>
          </p:cNvGraphicFramePr>
          <p:nvPr userDrawn="1">
            <p:extLst/>
          </p:nvPr>
        </p:nvGraphicFramePr>
        <p:xfrm>
          <a:off x="11277600" y="6052822"/>
          <a:ext cx="905782" cy="774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217" r:id="rId19" imgW="1805298" imgH="1741500" progId="">
                  <p:embed/>
                </p:oleObj>
              </mc:Choice>
              <mc:Fallback>
                <p:oleObj r:id="rId19" imgW="1805298" imgH="17415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77600" y="6052822"/>
                        <a:ext cx="905782" cy="77463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13486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71022" y="0"/>
            <a:ext cx="406498" cy="6858000"/>
            <a:chOff x="0" y="0"/>
            <a:chExt cx="380929" cy="6593882"/>
          </a:xfrm>
        </p:grpSpPr>
        <p:graphicFrame>
          <p:nvGraphicFramePr>
            <p:cNvPr id="8" name="Объект 7"/>
            <p:cNvGraphicFramePr>
              <a:graphicFrameLocks noChangeAspect="1"/>
            </p:cNvGraphicFramePr>
            <p:nvPr>
              <p:extLst/>
            </p:nvPr>
          </p:nvGraphicFramePr>
          <p:xfrm>
            <a:off x="0" y="0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106" r:id="rId3" imgW="1388213" imgH="1856520" progId="">
                    <p:embed/>
                  </p:oleObj>
                </mc:Choice>
                <mc:Fallback>
                  <p:oleObj r:id="rId3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0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Объект 8"/>
            <p:cNvGraphicFramePr>
              <a:graphicFrameLocks noChangeAspect="1"/>
            </p:cNvGraphicFramePr>
            <p:nvPr>
              <p:extLst/>
            </p:nvPr>
          </p:nvGraphicFramePr>
          <p:xfrm>
            <a:off x="0" y="429457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107" r:id="rId5" imgW="1388213" imgH="1856520" progId="">
                    <p:embed/>
                  </p:oleObj>
                </mc:Choice>
                <mc:Fallback>
                  <p:oleObj r:id="rId5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429457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Объект 9"/>
            <p:cNvGraphicFramePr>
              <a:graphicFrameLocks noChangeAspect="1"/>
            </p:cNvGraphicFramePr>
            <p:nvPr>
              <p:extLst/>
            </p:nvPr>
          </p:nvGraphicFramePr>
          <p:xfrm>
            <a:off x="0" y="858914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108" r:id="rId6" imgW="1388213" imgH="1856520" progId="">
                    <p:embed/>
                  </p:oleObj>
                </mc:Choice>
                <mc:Fallback>
                  <p:oleObj r:id="rId6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858914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Объект 10"/>
            <p:cNvGraphicFramePr>
              <a:graphicFrameLocks noChangeAspect="1"/>
            </p:cNvGraphicFramePr>
            <p:nvPr>
              <p:extLst/>
            </p:nvPr>
          </p:nvGraphicFramePr>
          <p:xfrm>
            <a:off x="0" y="1288371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109" r:id="rId7" imgW="1388213" imgH="1856520" progId="">
                    <p:embed/>
                  </p:oleObj>
                </mc:Choice>
                <mc:Fallback>
                  <p:oleObj r:id="rId7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288371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Объект 11"/>
            <p:cNvGraphicFramePr>
              <a:graphicFrameLocks noChangeAspect="1"/>
            </p:cNvGraphicFramePr>
            <p:nvPr>
              <p:extLst/>
            </p:nvPr>
          </p:nvGraphicFramePr>
          <p:xfrm>
            <a:off x="0" y="1747790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110" r:id="rId8" imgW="1388213" imgH="1856520" progId="">
                    <p:embed/>
                  </p:oleObj>
                </mc:Choice>
                <mc:Fallback>
                  <p:oleObj r:id="rId8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747790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Объект 12"/>
            <p:cNvGraphicFramePr>
              <a:graphicFrameLocks noChangeAspect="1"/>
            </p:cNvGraphicFramePr>
            <p:nvPr>
              <p:extLst/>
            </p:nvPr>
          </p:nvGraphicFramePr>
          <p:xfrm>
            <a:off x="0" y="2177247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111" r:id="rId9" imgW="1388213" imgH="1856520" progId="">
                    <p:embed/>
                  </p:oleObj>
                </mc:Choice>
                <mc:Fallback>
                  <p:oleObj r:id="rId9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2177247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Объект 13"/>
            <p:cNvGraphicFramePr>
              <a:graphicFrameLocks noChangeAspect="1"/>
            </p:cNvGraphicFramePr>
            <p:nvPr>
              <p:extLst/>
            </p:nvPr>
          </p:nvGraphicFramePr>
          <p:xfrm>
            <a:off x="0" y="2606704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112" r:id="rId10" imgW="1388213" imgH="1856520" progId="">
                    <p:embed/>
                  </p:oleObj>
                </mc:Choice>
                <mc:Fallback>
                  <p:oleObj r:id="rId10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2606704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Объект 14"/>
            <p:cNvGraphicFramePr>
              <a:graphicFrameLocks noChangeAspect="1"/>
            </p:cNvGraphicFramePr>
            <p:nvPr>
              <p:extLst/>
            </p:nvPr>
          </p:nvGraphicFramePr>
          <p:xfrm>
            <a:off x="0" y="3036161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113" r:id="rId11" imgW="1388213" imgH="1856520" progId="">
                    <p:embed/>
                  </p:oleObj>
                </mc:Choice>
                <mc:Fallback>
                  <p:oleObj r:id="rId11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3036161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Объект 15"/>
            <p:cNvGraphicFramePr>
              <a:graphicFrameLocks noChangeAspect="1"/>
            </p:cNvGraphicFramePr>
            <p:nvPr>
              <p:extLst/>
            </p:nvPr>
          </p:nvGraphicFramePr>
          <p:xfrm>
            <a:off x="0" y="3465618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114" r:id="rId12" imgW="1388213" imgH="1856520" progId="">
                    <p:embed/>
                  </p:oleObj>
                </mc:Choice>
                <mc:Fallback>
                  <p:oleObj r:id="rId12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3465618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Объект 16"/>
            <p:cNvGraphicFramePr>
              <a:graphicFrameLocks noChangeAspect="1"/>
            </p:cNvGraphicFramePr>
            <p:nvPr>
              <p:extLst/>
            </p:nvPr>
          </p:nvGraphicFramePr>
          <p:xfrm>
            <a:off x="0" y="3895075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115" r:id="rId13" imgW="1388213" imgH="1856520" progId="">
                    <p:embed/>
                  </p:oleObj>
                </mc:Choice>
                <mc:Fallback>
                  <p:oleObj r:id="rId13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3895075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Объект 17"/>
            <p:cNvGraphicFramePr>
              <a:graphicFrameLocks noChangeAspect="1"/>
            </p:cNvGraphicFramePr>
            <p:nvPr>
              <p:extLst/>
            </p:nvPr>
          </p:nvGraphicFramePr>
          <p:xfrm>
            <a:off x="0" y="4324532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116" r:id="rId14" imgW="1388213" imgH="1856520" progId="">
                    <p:embed/>
                  </p:oleObj>
                </mc:Choice>
                <mc:Fallback>
                  <p:oleObj r:id="rId14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4324532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" name="Объект 18"/>
            <p:cNvGraphicFramePr>
              <a:graphicFrameLocks noChangeAspect="1"/>
            </p:cNvGraphicFramePr>
            <p:nvPr>
              <p:extLst/>
            </p:nvPr>
          </p:nvGraphicFramePr>
          <p:xfrm>
            <a:off x="0" y="4753989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117" r:id="rId15" imgW="1388213" imgH="1856520" progId="">
                    <p:embed/>
                  </p:oleObj>
                </mc:Choice>
                <mc:Fallback>
                  <p:oleObj r:id="rId15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4753989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Объект 19"/>
            <p:cNvGraphicFramePr>
              <a:graphicFrameLocks noChangeAspect="1"/>
            </p:cNvGraphicFramePr>
            <p:nvPr>
              <p:extLst/>
            </p:nvPr>
          </p:nvGraphicFramePr>
          <p:xfrm>
            <a:off x="0" y="5225612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118" r:id="rId16" imgW="1388213" imgH="1856520" progId="">
                    <p:embed/>
                  </p:oleObj>
                </mc:Choice>
                <mc:Fallback>
                  <p:oleObj r:id="rId16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5225612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Объект 20"/>
            <p:cNvGraphicFramePr>
              <a:graphicFrameLocks noChangeAspect="1"/>
            </p:cNvGraphicFramePr>
            <p:nvPr>
              <p:extLst/>
            </p:nvPr>
          </p:nvGraphicFramePr>
          <p:xfrm>
            <a:off x="0" y="5655069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119" r:id="rId17" imgW="1388213" imgH="1856520" progId="">
                    <p:embed/>
                  </p:oleObj>
                </mc:Choice>
                <mc:Fallback>
                  <p:oleObj r:id="rId17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5655069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Объект 21"/>
            <p:cNvGraphicFramePr>
              <a:graphicFrameLocks noChangeAspect="1"/>
            </p:cNvGraphicFramePr>
            <p:nvPr>
              <p:extLst/>
            </p:nvPr>
          </p:nvGraphicFramePr>
          <p:xfrm>
            <a:off x="0" y="6084526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120" r:id="rId18" imgW="1388213" imgH="1856520" progId="">
                    <p:embed/>
                  </p:oleObj>
                </mc:Choice>
                <mc:Fallback>
                  <p:oleObj r:id="rId18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6084526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4" name="Номер слайда 5"/>
          <p:cNvSpPr txBox="1">
            <a:spLocks/>
          </p:cNvSpPr>
          <p:nvPr userDrawn="1"/>
        </p:nvSpPr>
        <p:spPr>
          <a:xfrm>
            <a:off x="11376587" y="46039"/>
            <a:ext cx="779431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400" b="1">
                <a:solidFill>
                  <a:srgbClr val="BFA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‹#›</a:t>
            </a:fld>
            <a:endParaRPr lang="ru-RU" sz="2400" b="1" dirty="0">
              <a:solidFill>
                <a:srgbClr val="BFAE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46039"/>
            <a:ext cx="10784149" cy="574747"/>
          </a:xfrm>
        </p:spPr>
        <p:txBody>
          <a:bodyPr>
            <a:normAutofit/>
          </a:bodyPr>
          <a:lstStyle>
            <a:lvl1pPr marL="0" indent="0" algn="ctr">
              <a:buNone/>
              <a:defRPr sz="2800" b="1">
                <a:latin typeface="Arial Narrow" panose="020B060602020203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 smtClean="0"/>
              <a:t>Заголовок слайда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02303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4AD6-83EC-417C-A3DC-B7CFE92494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14.05.2024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2512B-D0A4-4684-BEF5-3C105475F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088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4AD6-83EC-417C-A3DC-B7CFE92494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14.05.2024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2512B-D0A4-4684-BEF5-3C105475F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913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4AD6-83EC-417C-A3DC-B7CFE92494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14.05.2024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2512B-D0A4-4684-BEF5-3C105475F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70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4AD6-83EC-417C-A3DC-B7CFE92494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14.05.2024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2512B-D0A4-4684-BEF5-3C105475F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674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4AD6-83EC-417C-A3DC-B7CFE92494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14.05.2024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2512B-D0A4-4684-BEF5-3C105475F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426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4AD6-83EC-417C-A3DC-B7CFE92494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14.05.2024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2512B-D0A4-4684-BEF5-3C105475F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962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4AD6-83EC-417C-A3DC-B7CFE92494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14.05.2024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2512B-D0A4-4684-BEF5-3C105475F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849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4AD6-83EC-417C-A3DC-B7CFE92494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14.05.2024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2512B-D0A4-4684-BEF5-3C105475F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2966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264AD6-83EC-417C-A3DC-B7CFE92494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14.05.2024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A2512B-D0A4-4684-BEF5-3C105475F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935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  <p:sldLayoutId id="214748381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13" Type="http://schemas.openxmlformats.org/officeDocument/2006/relationships/customXml" Target="../ink/ink6.xml"/><Relationship Id="rId18" Type="http://schemas.openxmlformats.org/officeDocument/2006/relationships/image" Target="../media/image15.emf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12" Type="http://schemas.openxmlformats.org/officeDocument/2006/relationships/image" Target="../media/image12.emf"/><Relationship Id="rId17" Type="http://schemas.openxmlformats.org/officeDocument/2006/relationships/customXml" Target="../ink/ink8.xml"/><Relationship Id="rId2" Type="http://schemas.openxmlformats.org/officeDocument/2006/relationships/image" Target="../media/image7.png"/><Relationship Id="rId16" Type="http://schemas.openxmlformats.org/officeDocument/2006/relationships/image" Target="../media/image14.emf"/><Relationship Id="rId20" Type="http://schemas.openxmlformats.org/officeDocument/2006/relationships/image" Target="../media/image16.em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emf"/><Relationship Id="rId11" Type="http://schemas.openxmlformats.org/officeDocument/2006/relationships/customXml" Target="../ink/ink5.xml"/><Relationship Id="rId5" Type="http://schemas.openxmlformats.org/officeDocument/2006/relationships/customXml" Target="../ink/ink2.xml"/><Relationship Id="rId15" Type="http://schemas.openxmlformats.org/officeDocument/2006/relationships/customXml" Target="../ink/ink7.xml"/><Relationship Id="rId10" Type="http://schemas.openxmlformats.org/officeDocument/2006/relationships/image" Target="../media/image11.emf"/><Relationship Id="rId19" Type="http://schemas.openxmlformats.org/officeDocument/2006/relationships/customXml" Target="../ink/ink9.xml"/><Relationship Id="rId4" Type="http://schemas.openxmlformats.org/officeDocument/2006/relationships/image" Target="../media/image8.emf"/><Relationship Id="rId9" Type="http://schemas.openxmlformats.org/officeDocument/2006/relationships/customXml" Target="../ink/ink4.xml"/><Relationship Id="rId14" Type="http://schemas.openxmlformats.org/officeDocument/2006/relationships/image" Target="../media/image13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1"/>
          <p:cNvSpPr>
            <a:spLocks noGrp="1"/>
          </p:cNvSpPr>
          <p:nvPr/>
        </p:nvSpPr>
        <p:spPr>
          <a:xfrm>
            <a:off x="585147" y="1372674"/>
            <a:ext cx="11367247" cy="21103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3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dirty="0" smtClean="0">
                <a:solidFill>
                  <a:schemeClr val="accent6"/>
                </a:solidFill>
                <a:latin typeface="Arial Narrow" panose="020B0606020202030204" pitchFamily="34" charset="0"/>
              </a:rPr>
              <a:t/>
            </a:r>
            <a:br>
              <a:rPr lang="ru-RU" sz="4000" dirty="0" smtClean="0">
                <a:solidFill>
                  <a:schemeClr val="accent6"/>
                </a:solidFill>
                <a:latin typeface="Arial Narrow" panose="020B0606020202030204" pitchFamily="34" charset="0"/>
              </a:rPr>
            </a:br>
            <a:r>
              <a:rPr lang="ru-RU" sz="4000" dirty="0">
                <a:solidFill>
                  <a:schemeClr val="accent6"/>
                </a:solidFill>
                <a:latin typeface="Arial Narrow" panose="020B0606020202030204" pitchFamily="34" charset="0"/>
              </a:rPr>
              <a:t>Функциональные возможности взаимодействия между системами бухгалтерского учета и исполнения бюджета в Республике Татарстан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865224" y="5844988"/>
            <a:ext cx="1326776" cy="10130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55408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8535" y="336662"/>
            <a:ext cx="1094578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</a:t>
            </a:r>
            <a:r>
              <a:rPr lang="ru-RU" sz="1600" dirty="0"/>
              <a:t>Если бюджетные назначения в АЦК доведены до учреждения, но в системе бухгалтерского учета данные не сформировались, необходимо проверить загружаемые из АЦК-Финансы документы на наличие ошибок в «Журнале загруженных документов из АЦК-Финансы» (в пункте меню </a:t>
            </a:r>
            <a:r>
              <a:rPr lang="ru-RU" sz="1600" i="1" dirty="0"/>
              <a:t>Администрирование –&gt; Интеграция с прочими системами –&gt; Интеграция с АЦК)</a:t>
            </a:r>
            <a:endParaRPr lang="ru-RU" sz="1600" b="1" i="1" dirty="0">
              <a:solidFill>
                <a:schemeClr val="accent1"/>
              </a:solidFill>
              <a:latin typeface="Arial Narrow" panose="020B0606020202030204" pitchFamily="34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758535" y="1536991"/>
            <a:ext cx="10945785" cy="5154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61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0189" y="196380"/>
            <a:ext cx="106264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Повторная загрузка импортированных бюджетных назначений</a:t>
            </a:r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891546" y="565712"/>
            <a:ext cx="10555079" cy="6050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29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1"/>
          <p:cNvSpPr>
            <a:spLocks noGrp="1"/>
          </p:cNvSpPr>
          <p:nvPr>
            <p:ph type="body" sz="quarter" idx="14"/>
          </p:nvPr>
        </p:nvSpPr>
        <p:spPr>
          <a:xfrm>
            <a:off x="792085" y="133614"/>
            <a:ext cx="10784149" cy="574747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2400" dirty="0" smtClean="0"/>
              <a:t>Интеграция договоров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78263" y="523695"/>
            <a:ext cx="11211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 Обязательные </a:t>
            </a:r>
            <a:r>
              <a:rPr lang="ru-RU" dirty="0"/>
              <a:t>поля для заполнения при интеграции </a:t>
            </a:r>
            <a:r>
              <a:rPr lang="ru-RU" dirty="0" smtClean="0"/>
              <a:t>договоров</a:t>
            </a:r>
            <a:endParaRPr lang="ru-RU" sz="1600" b="1" i="1" dirty="0">
              <a:solidFill>
                <a:schemeClr val="accent1"/>
              </a:solidFill>
              <a:latin typeface="Arial Narrow" panose="020B0606020202030204" pitchFamily="34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/>
          <a:stretch>
            <a:fillRect/>
          </a:stretch>
        </p:blipFill>
        <p:spPr>
          <a:xfrm>
            <a:off x="3000895" y="893027"/>
            <a:ext cx="6508865" cy="5887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58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931653" y="267419"/>
            <a:ext cx="10679502" cy="6236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7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2194134" y="200684"/>
            <a:ext cx="7346681" cy="6571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59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0189" y="196380"/>
            <a:ext cx="106264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Прикрепление подтверждающих документов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73706" y="3416061"/>
            <a:ext cx="106264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Выгрузка договора</a:t>
            </a:r>
          </a:p>
        </p:txBody>
      </p:sp>
      <p:pic>
        <p:nvPicPr>
          <p:cNvPr id="8" name="Рисунок 7"/>
          <p:cNvPicPr/>
          <p:nvPr/>
        </p:nvPicPr>
        <p:blipFill>
          <a:blip r:embed="rId2"/>
          <a:stretch>
            <a:fillRect/>
          </a:stretch>
        </p:blipFill>
        <p:spPr>
          <a:xfrm>
            <a:off x="1828800" y="514627"/>
            <a:ext cx="8626415" cy="2901434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>
          <a:blip r:embed="rId3"/>
          <a:stretch>
            <a:fillRect/>
          </a:stretch>
        </p:blipFill>
        <p:spPr>
          <a:xfrm>
            <a:off x="1820199" y="3734308"/>
            <a:ext cx="8635016" cy="3046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30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4"/>
          </p:nvPr>
        </p:nvSpPr>
        <p:spPr>
          <a:xfrm>
            <a:off x="823818" y="1736824"/>
            <a:ext cx="10784149" cy="350776"/>
          </a:xfrm>
        </p:spPr>
        <p:txBody>
          <a:bodyPr>
            <a:normAutofit/>
          </a:bodyPr>
          <a:lstStyle/>
          <a:p>
            <a:r>
              <a:rPr lang="ru-RU" sz="1800" b="0" dirty="0"/>
              <a:t>Отслеживание процесса выгрузки в фоновом режиме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2361694" y="337104"/>
            <a:ext cx="7708395" cy="1365220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1968460" y="2122100"/>
            <a:ext cx="8494869" cy="465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7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1"/>
          <p:cNvSpPr>
            <a:spLocks noGrp="1"/>
          </p:cNvSpPr>
          <p:nvPr>
            <p:ph type="body" sz="quarter" idx="14"/>
          </p:nvPr>
        </p:nvSpPr>
        <p:spPr>
          <a:xfrm>
            <a:off x="720304" y="192692"/>
            <a:ext cx="10784149" cy="350776"/>
          </a:xfrm>
        </p:spPr>
        <p:txBody>
          <a:bodyPr>
            <a:noAutofit/>
          </a:bodyPr>
          <a:lstStyle/>
          <a:p>
            <a:r>
              <a:rPr lang="ru-RU" sz="1800" b="0" dirty="0"/>
              <a:t>Результаты выгрузки договора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800098" y="543468"/>
            <a:ext cx="10704355" cy="606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8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1"/>
          <p:cNvSpPr txBox="1">
            <a:spLocks/>
          </p:cNvSpPr>
          <p:nvPr/>
        </p:nvSpPr>
        <p:spPr>
          <a:xfrm>
            <a:off x="720304" y="192692"/>
            <a:ext cx="10784149" cy="3507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b="0" dirty="0" smtClean="0"/>
              <a:t>Успешная выгрузка</a:t>
            </a:r>
            <a:endParaRPr lang="ru-RU" sz="1800" b="0" dirty="0"/>
          </a:p>
        </p:txBody>
      </p:sp>
      <p:pic>
        <p:nvPicPr>
          <p:cNvPr id="6" name="Рисунок 5"/>
          <p:cNvPicPr/>
          <p:nvPr/>
        </p:nvPicPr>
        <p:blipFill>
          <a:blip r:embed="rId2"/>
          <a:stretch>
            <a:fillRect/>
          </a:stretch>
        </p:blipFill>
        <p:spPr>
          <a:xfrm>
            <a:off x="2704944" y="543468"/>
            <a:ext cx="6814868" cy="6133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01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2929231" y="543468"/>
            <a:ext cx="6366294" cy="6203551"/>
          </a:xfrm>
          <a:prstGeom prst="rect">
            <a:avLst/>
          </a:prstGeom>
        </p:spPr>
      </p:pic>
      <p:sp>
        <p:nvSpPr>
          <p:cNvPr id="5" name="Текст 1"/>
          <p:cNvSpPr txBox="1">
            <a:spLocks/>
          </p:cNvSpPr>
          <p:nvPr/>
        </p:nvSpPr>
        <p:spPr>
          <a:xfrm>
            <a:off x="720304" y="192692"/>
            <a:ext cx="10784149" cy="3507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b="0" dirty="0"/>
              <a:t>Ошибка выгрузки</a:t>
            </a:r>
          </a:p>
        </p:txBody>
      </p:sp>
    </p:spTree>
    <p:extLst>
      <p:ext uri="{BB962C8B-B14F-4D97-AF65-F5344CB8AC3E}">
        <p14:creationId xmlns:p14="http://schemas.microsoft.com/office/powerpoint/2010/main" val="1062149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4"/>
          </p:nvPr>
        </p:nvSpPr>
        <p:spPr>
          <a:xfrm>
            <a:off x="675409" y="405267"/>
            <a:ext cx="10784149" cy="574747"/>
          </a:xfrm>
        </p:spPr>
        <p:txBody>
          <a:bodyPr>
            <a:noAutofit/>
          </a:bodyPr>
          <a:lstStyle/>
          <a:p>
            <a:r>
              <a:rPr lang="ru-RU" sz="4000" dirty="0" smtClean="0"/>
              <a:t>Материалы и инструкции </a:t>
            </a:r>
            <a:r>
              <a:rPr lang="ru-RU" sz="4000" smtClean="0"/>
              <a:t>для работы</a:t>
            </a:r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778926" y="980014"/>
            <a:ext cx="11211791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500" b="1" i="1" dirty="0">
              <a:solidFill>
                <a:schemeClr val="accent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31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1095555" y="189780"/>
            <a:ext cx="10351698" cy="6504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536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1"/>
          <p:cNvSpPr txBox="1">
            <a:spLocks/>
          </p:cNvSpPr>
          <p:nvPr/>
        </p:nvSpPr>
        <p:spPr>
          <a:xfrm>
            <a:off x="815195" y="115056"/>
            <a:ext cx="10784149" cy="6785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b="0" dirty="0"/>
              <a:t>Добавление </a:t>
            </a:r>
            <a:r>
              <a:rPr lang="en-US" sz="1800" b="0" dirty="0"/>
              <a:t>ID</a:t>
            </a:r>
            <a:r>
              <a:rPr lang="ru-RU" sz="1800" b="0" dirty="0"/>
              <a:t> БО по функции (вручную)</a:t>
            </a:r>
          </a:p>
          <a:p>
            <a:r>
              <a:rPr lang="ru-RU" sz="1800" b="0" dirty="0"/>
              <a:t>В случае, если договор в АЦК-Финансы уже заведен вручную</a:t>
            </a:r>
          </a:p>
        </p:txBody>
      </p:sp>
      <p:pic>
        <p:nvPicPr>
          <p:cNvPr id="6" name="Рисунок 5"/>
          <p:cNvPicPr/>
          <p:nvPr/>
        </p:nvPicPr>
        <p:blipFill>
          <a:blip r:embed="rId2"/>
          <a:stretch>
            <a:fillRect/>
          </a:stretch>
        </p:blipFill>
        <p:spPr>
          <a:xfrm>
            <a:off x="4286016" y="5557188"/>
            <a:ext cx="3842505" cy="1205921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1130059" y="1010180"/>
            <a:ext cx="10023895" cy="4330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66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2797984" y="92355"/>
            <a:ext cx="6872228" cy="663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919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1"/>
          <p:cNvSpPr txBox="1">
            <a:spLocks/>
          </p:cNvSpPr>
          <p:nvPr/>
        </p:nvSpPr>
        <p:spPr>
          <a:xfrm>
            <a:off x="815195" y="115056"/>
            <a:ext cx="10784149" cy="3939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b="0" dirty="0" smtClean="0"/>
              <a:t>Расположение </a:t>
            </a:r>
            <a:r>
              <a:rPr lang="en-US" sz="1800" b="0" dirty="0" smtClean="0"/>
              <a:t>ID</a:t>
            </a:r>
            <a:r>
              <a:rPr lang="ru-RU" sz="1800" b="0" dirty="0" smtClean="0"/>
              <a:t> </a:t>
            </a:r>
            <a:r>
              <a:rPr lang="ru-RU" sz="1800" b="0" dirty="0"/>
              <a:t>БО в АЦК-Финансы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1007133" y="508958"/>
            <a:ext cx="10400271" cy="6098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749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1"/>
          <p:cNvSpPr>
            <a:spLocks noGrp="1"/>
          </p:cNvSpPr>
          <p:nvPr>
            <p:ph type="body" sz="quarter" idx="14"/>
          </p:nvPr>
        </p:nvSpPr>
        <p:spPr>
          <a:xfrm>
            <a:off x="792085" y="133614"/>
            <a:ext cx="10784149" cy="574747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2400" dirty="0" smtClean="0"/>
              <a:t>Интеграция </a:t>
            </a:r>
            <a:r>
              <a:rPr lang="ru-RU" sz="2400" dirty="0"/>
              <a:t>заявок на оплату </a:t>
            </a:r>
            <a:r>
              <a:rPr lang="ru-RU" sz="2400" dirty="0" smtClean="0"/>
              <a:t>расходов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78263" y="523695"/>
            <a:ext cx="11211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 </a:t>
            </a:r>
            <a:r>
              <a:rPr lang="ru-RU" dirty="0"/>
              <a:t>Обязательные поля для заполнения платежных документов при интеграции</a:t>
            </a:r>
          </a:p>
          <a:p>
            <a:pPr algn="ctr"/>
            <a:r>
              <a:rPr lang="ru-RU" dirty="0" smtClean="0"/>
              <a:t>Вкладка </a:t>
            </a:r>
            <a:r>
              <a:rPr lang="ru-RU" dirty="0"/>
              <a:t>«Платежное поручение»</a:t>
            </a:r>
          </a:p>
        </p:txBody>
      </p:sp>
      <p:pic>
        <p:nvPicPr>
          <p:cNvPr id="7" name="Рисунок 6"/>
          <p:cNvPicPr/>
          <p:nvPr/>
        </p:nvPicPr>
        <p:blipFill>
          <a:blip r:embed="rId2"/>
          <a:stretch>
            <a:fillRect/>
          </a:stretch>
        </p:blipFill>
        <p:spPr>
          <a:xfrm>
            <a:off x="3125788" y="1242203"/>
            <a:ext cx="6544424" cy="5305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21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6932" y="290782"/>
            <a:ext cx="11211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 </a:t>
            </a:r>
            <a:r>
              <a:rPr lang="ru-RU" dirty="0"/>
              <a:t>Вкладка «Реквизиты АЦК»</a:t>
            </a:r>
          </a:p>
        </p:txBody>
      </p:sp>
      <p:pic>
        <p:nvPicPr>
          <p:cNvPr id="6" name="Рисунок 5"/>
          <p:cNvPicPr/>
          <p:nvPr/>
        </p:nvPicPr>
        <p:blipFill>
          <a:blip r:embed="rId2"/>
          <a:stretch>
            <a:fillRect/>
          </a:stretch>
        </p:blipFill>
        <p:spPr>
          <a:xfrm>
            <a:off x="926050" y="660113"/>
            <a:ext cx="10633345" cy="503655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36826" y="5696670"/>
            <a:ext cx="112117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 </a:t>
            </a:r>
            <a:r>
              <a:rPr lang="ru-RU" b="1" dirty="0">
                <a:solidFill>
                  <a:srgbClr val="FF0000"/>
                </a:solidFill>
              </a:rPr>
              <a:t>Важный момент.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Значение поля «Наименование бюджета» поля «База АЦК для выгрузки по сервису» должно совпадать со значением поля «Наименование бюджета» в реквизитах выбранного </a:t>
            </a:r>
            <a:endParaRPr lang="ru-RU" dirty="0" smtClean="0"/>
          </a:p>
          <a:p>
            <a:pPr algn="ctr"/>
            <a:r>
              <a:rPr lang="ru-RU" dirty="0" smtClean="0"/>
              <a:t>«</a:t>
            </a:r>
            <a:r>
              <a:rPr lang="ru-RU" dirty="0"/>
              <a:t>Счета плательщика»</a:t>
            </a:r>
          </a:p>
        </p:txBody>
      </p:sp>
    </p:spTree>
    <p:extLst>
      <p:ext uri="{BB962C8B-B14F-4D97-AF65-F5344CB8AC3E}">
        <p14:creationId xmlns:p14="http://schemas.microsoft.com/office/powerpoint/2010/main" val="702198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6932" y="290782"/>
            <a:ext cx="11211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 </a:t>
            </a:r>
            <a:r>
              <a:rPr lang="ru-RU" dirty="0"/>
              <a:t>Прикрепление файлов с подтверждающей документацией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1111237" y="746378"/>
            <a:ext cx="10383180" cy="5732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323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1504021" y="324838"/>
            <a:ext cx="9477406" cy="6136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087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1"/>
          <p:cNvSpPr>
            <a:spLocks noGrp="1"/>
          </p:cNvSpPr>
          <p:nvPr>
            <p:ph type="body" sz="quarter" idx="14"/>
          </p:nvPr>
        </p:nvSpPr>
        <p:spPr>
          <a:xfrm>
            <a:off x="792085" y="133614"/>
            <a:ext cx="10784149" cy="574747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dirty="0"/>
              <a:t>Выгрузка </a:t>
            </a:r>
            <a:r>
              <a:rPr lang="ru-RU" dirty="0" smtClean="0"/>
              <a:t>документов в </a:t>
            </a:r>
            <a:r>
              <a:rPr lang="ru-RU" dirty="0"/>
              <a:t>АЦК-Финансы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78263" y="708361"/>
            <a:ext cx="11211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 </a:t>
            </a:r>
            <a:r>
              <a:rPr lang="ru-RU" dirty="0"/>
              <a:t>Платежные документы необходимо включить в реестр банковских документов </a:t>
            </a:r>
            <a:r>
              <a:rPr lang="ru-RU" i="1" dirty="0"/>
              <a:t>(Финансы – Безналичные расчеты – Реестры банковских документов)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/>
          <a:stretch>
            <a:fillRect/>
          </a:stretch>
        </p:blipFill>
        <p:spPr>
          <a:xfrm>
            <a:off x="977810" y="1549592"/>
            <a:ext cx="10426310" cy="4790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317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1443634" y="463406"/>
            <a:ext cx="9624055" cy="564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59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4"/>
          </p:nvPr>
        </p:nvSpPr>
        <p:spPr>
          <a:xfrm>
            <a:off x="783772" y="190621"/>
            <a:ext cx="10784149" cy="574747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2000" dirty="0"/>
              <a:t>Настройка карточки учреждения в ГИС РТ «Бухгалтерский учет и отчетность государственных органов Республики Татарстан и подведомственных им учреждений»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800101" y="1055716"/>
            <a:ext cx="11003972" cy="5636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890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826477" y="410886"/>
            <a:ext cx="4366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 </a:t>
            </a:r>
            <a:r>
              <a:rPr lang="ru-RU" dirty="0"/>
              <a:t>Результаты </a:t>
            </a:r>
            <a:r>
              <a:rPr lang="ru-RU" dirty="0" smtClean="0"/>
              <a:t>импорта</a:t>
            </a:r>
            <a:endParaRPr lang="ru-RU" dirty="0"/>
          </a:p>
        </p:txBody>
      </p:sp>
      <p:pic>
        <p:nvPicPr>
          <p:cNvPr id="13" name="Рисунок 12"/>
          <p:cNvPicPr/>
          <p:nvPr/>
        </p:nvPicPr>
        <p:blipFill>
          <a:blip r:embed="rId2"/>
          <a:stretch>
            <a:fillRect/>
          </a:stretch>
        </p:blipFill>
        <p:spPr>
          <a:xfrm>
            <a:off x="5313873" y="410886"/>
            <a:ext cx="6280030" cy="617969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936012" y="968728"/>
            <a:ext cx="42570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- Выгружено</a:t>
            </a:r>
            <a:r>
              <a:rPr lang="ru-RU" sz="1600" dirty="0"/>
              <a:t>, но ещё не получен ответ из </a:t>
            </a:r>
            <a:r>
              <a:rPr lang="ru-RU" sz="1600" dirty="0" smtClean="0"/>
              <a:t>АЦК</a:t>
            </a:r>
          </a:p>
          <a:p>
            <a:endParaRPr lang="ru-RU" sz="1600" dirty="0" smtClean="0"/>
          </a:p>
          <a:p>
            <a:r>
              <a:rPr lang="ru-RU" sz="1600" dirty="0" smtClean="0"/>
              <a:t>- Выгружено </a:t>
            </a:r>
            <a:r>
              <a:rPr lang="ru-RU" sz="1600" dirty="0"/>
              <a:t>и получен ответ об успешном </a:t>
            </a:r>
            <a:r>
              <a:rPr lang="ru-RU" sz="1600" dirty="0" smtClean="0"/>
              <a:t>    импорте </a:t>
            </a:r>
            <a:r>
              <a:rPr lang="ru-RU" sz="1600" dirty="0"/>
              <a:t>из </a:t>
            </a:r>
            <a:r>
              <a:rPr lang="ru-RU" sz="1600" dirty="0" smtClean="0"/>
              <a:t>АЦК</a:t>
            </a:r>
          </a:p>
          <a:p>
            <a:endParaRPr lang="ru-RU" sz="1600" dirty="0"/>
          </a:p>
          <a:p>
            <a:r>
              <a:rPr lang="ru-RU" sz="1600" dirty="0" smtClean="0"/>
              <a:t>- Выгружено </a:t>
            </a:r>
            <a:r>
              <a:rPr lang="ru-RU" sz="1600" dirty="0"/>
              <a:t>и получен ответ об ошибке (документы не загрузились в АЦК</a:t>
            </a:r>
            <a:r>
              <a:rPr lang="ru-RU" sz="1600" dirty="0" smtClean="0"/>
              <a:t>)</a:t>
            </a:r>
          </a:p>
          <a:p>
            <a:endParaRPr lang="ru-RU" sz="1600" dirty="0"/>
          </a:p>
          <a:p>
            <a:r>
              <a:rPr lang="ru-RU" sz="1600" dirty="0" smtClean="0"/>
              <a:t>- Частично </a:t>
            </a:r>
            <a:r>
              <a:rPr lang="ru-RU" sz="1600" dirty="0"/>
              <a:t>импортирован –Ошибка в некоторых документах</a:t>
            </a:r>
          </a:p>
        </p:txBody>
      </p:sp>
      <p:pic>
        <p:nvPicPr>
          <p:cNvPr id="15" name="Рисунок 14"/>
          <p:cNvPicPr/>
          <p:nvPr/>
        </p:nvPicPr>
        <p:blipFill>
          <a:blip r:embed="rId3"/>
          <a:stretch>
            <a:fillRect/>
          </a:stretch>
        </p:blipFill>
        <p:spPr>
          <a:xfrm>
            <a:off x="638356" y="940381"/>
            <a:ext cx="298178" cy="372299"/>
          </a:xfrm>
          <a:prstGeom prst="rect">
            <a:avLst/>
          </a:prstGeom>
        </p:spPr>
      </p:pic>
      <p:pic>
        <p:nvPicPr>
          <p:cNvPr id="16" name="Рисунок 15"/>
          <p:cNvPicPr/>
          <p:nvPr/>
        </p:nvPicPr>
        <p:blipFill>
          <a:blip r:embed="rId4"/>
          <a:stretch>
            <a:fillRect/>
          </a:stretch>
        </p:blipFill>
        <p:spPr>
          <a:xfrm>
            <a:off x="653219" y="1518442"/>
            <a:ext cx="274124" cy="320162"/>
          </a:xfrm>
          <a:prstGeom prst="rect">
            <a:avLst/>
          </a:prstGeom>
        </p:spPr>
      </p:pic>
      <p:pic>
        <p:nvPicPr>
          <p:cNvPr id="70666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56" y="2222319"/>
            <a:ext cx="297656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Рисунок 17"/>
          <p:cNvPicPr/>
          <p:nvPr/>
        </p:nvPicPr>
        <p:blipFill>
          <a:blip r:embed="rId6"/>
          <a:stretch>
            <a:fillRect/>
          </a:stretch>
        </p:blipFill>
        <p:spPr>
          <a:xfrm>
            <a:off x="653219" y="2986943"/>
            <a:ext cx="348406" cy="239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324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9582" y="346052"/>
            <a:ext cx="10584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 </a:t>
            </a:r>
            <a:r>
              <a:rPr lang="ru-RU" dirty="0"/>
              <a:t>Результаты запроса в фоновом режиме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1448350" y="1106068"/>
            <a:ext cx="9706784" cy="509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477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36549" y="2243862"/>
            <a:ext cx="1033055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	</a:t>
            </a:r>
            <a:r>
              <a:rPr lang="ru-RU" sz="2000" dirty="0" smtClean="0"/>
              <a:t>В </a:t>
            </a:r>
            <a:r>
              <a:rPr lang="ru-RU" sz="2000" dirty="0"/>
              <a:t>подсистеме «Зарплата и кадры» реализована возможность выгрузки сведений из платежных ведомостей для автоматизированного формирования заявок на кассовый расход в подсистеме «Бухгалтерия». Передача сведений реализована с помощью веб-сервиса </a:t>
            </a:r>
            <a:r>
              <a:rPr lang="ru-RU" sz="2000" dirty="0" smtClean="0"/>
              <a:t>интеграции.</a:t>
            </a:r>
          </a:p>
          <a:p>
            <a:pPr algn="just"/>
            <a:r>
              <a:rPr lang="ru-RU" sz="2000" dirty="0"/>
              <a:t>	</a:t>
            </a:r>
            <a:r>
              <a:rPr lang="ru-RU" sz="2000" dirty="0" smtClean="0"/>
              <a:t>В </a:t>
            </a:r>
            <a:r>
              <a:rPr lang="ru-RU" sz="2000" dirty="0"/>
              <a:t>результате интеграционного взаимодействия, в подсистему «Бухгалтерия» передаются сведения по указанным пользователем платежным и расчетно-платежным ведомостям, предварительно сформированным и утвержденным в подсистеме «Зарплата и кадры». После этого в подсистеме «Бухгалтерия» создаются исходящие банковские документы по каждой выгруженной из подсистемы «Зарплата и кадры» зарплатной ведомости</a:t>
            </a:r>
            <a:r>
              <a:rPr lang="ru-RU" sz="2000" dirty="0" smtClean="0"/>
              <a:t>.  </a:t>
            </a:r>
            <a:endParaRPr lang="ru-RU" sz="2000" dirty="0"/>
          </a:p>
        </p:txBody>
      </p:sp>
      <p:sp>
        <p:nvSpPr>
          <p:cNvPr id="6" name="Текст 1"/>
          <p:cNvSpPr>
            <a:spLocks noGrp="1"/>
          </p:cNvSpPr>
          <p:nvPr>
            <p:ph type="body" sz="quarter" idx="14"/>
          </p:nvPr>
        </p:nvSpPr>
        <p:spPr>
          <a:xfrm>
            <a:off x="809752" y="435534"/>
            <a:ext cx="10784149" cy="574747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dirty="0"/>
              <a:t>Автоматизированное формирование заявок </a:t>
            </a:r>
            <a:endParaRPr lang="ru-RU" dirty="0" smtClean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dirty="0" smtClean="0"/>
              <a:t>на </a:t>
            </a:r>
            <a:r>
              <a:rPr lang="ru-RU" dirty="0"/>
              <a:t>оплату расходов из РПВ</a:t>
            </a:r>
          </a:p>
        </p:txBody>
      </p:sp>
    </p:spTree>
    <p:extLst>
      <p:ext uri="{BB962C8B-B14F-4D97-AF65-F5344CB8AC3E}">
        <p14:creationId xmlns:p14="http://schemas.microsoft.com/office/powerpoint/2010/main" val="3262400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72284" y="164693"/>
            <a:ext cx="1058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Для </a:t>
            </a:r>
            <a:r>
              <a:rPr lang="ru-RU" dirty="0"/>
              <a:t>корректной работы интеграции в подсистеме «Бухгалтерия» должны быть созданы соответствующие шаблоны документов в «Реестре шаблонов» </a:t>
            </a:r>
            <a:r>
              <a:rPr lang="ru-RU" i="1" dirty="0"/>
              <a:t>(Финансы - Безналичные расчеты - Реестр шаблонов)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872284" y="975086"/>
            <a:ext cx="10799256" cy="5434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66103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2289025" y="138573"/>
            <a:ext cx="7407065" cy="655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148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2289029" y="132516"/>
            <a:ext cx="7665859" cy="6604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57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40278" y="284801"/>
            <a:ext cx="1065362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 </a:t>
            </a:r>
            <a:r>
              <a:rPr lang="ru-RU" sz="1600" dirty="0" smtClean="0"/>
              <a:t>В </a:t>
            </a:r>
            <a:r>
              <a:rPr lang="ru-RU" sz="1600" dirty="0"/>
              <a:t>подсистеме «Зарплата и кадры» требуется заполнить таблицу соответствия «Настройка соответствия передачи сведений для формирования платежных документов» </a:t>
            </a:r>
            <a:r>
              <a:rPr lang="ru-RU" sz="1600" i="1" dirty="0"/>
              <a:t>(Администрирование - Настройка соответствия передачи сведений для формирования платежных документов)</a:t>
            </a:r>
            <a:r>
              <a:rPr lang="ru-RU" sz="1600" dirty="0"/>
              <a:t>. Настройка должна быть произведена для каждого уникального набора ключевых параметров ведомостей, которые планируется использовать для передачи сведений в бухгалтерию.</a:t>
            </a:r>
          </a:p>
        </p:txBody>
      </p:sp>
      <p:pic>
        <p:nvPicPr>
          <p:cNvPr id="8" name="Рисунок 7"/>
          <p:cNvPicPr/>
          <p:nvPr/>
        </p:nvPicPr>
        <p:blipFill>
          <a:blip r:embed="rId2"/>
          <a:stretch>
            <a:fillRect/>
          </a:stretch>
        </p:blipFill>
        <p:spPr>
          <a:xfrm>
            <a:off x="1760006" y="1639018"/>
            <a:ext cx="9083469" cy="5055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484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40278" y="284801"/>
            <a:ext cx="106536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 </a:t>
            </a:r>
            <a:r>
              <a:rPr lang="ru-RU" dirty="0"/>
              <a:t>Для выгрузки сведений </a:t>
            </a:r>
            <a:r>
              <a:rPr lang="ru-RU" b="1" dirty="0"/>
              <a:t>в подсистеме «Зарплата и Кадры»</a:t>
            </a:r>
            <a:r>
              <a:rPr lang="ru-RU" dirty="0"/>
              <a:t> необходимо выбрать пункт меню «</a:t>
            </a:r>
            <a:r>
              <a:rPr lang="ru-RU" i="1" dirty="0"/>
              <a:t>Зарплата - Выплаты заработной платы»</a:t>
            </a:r>
            <a:r>
              <a:rPr lang="ru-RU" dirty="0"/>
              <a:t>, выбрать одну или несколько утвержденных ведомостей, которые необходимо выгрузить, и выбрать функцию «Передать сведения в бухгалтерию» в верхнем меню </a:t>
            </a:r>
            <a:r>
              <a:rPr lang="ru-RU" dirty="0" smtClean="0"/>
              <a:t>функций.</a:t>
            </a:r>
            <a:endParaRPr lang="ru-RU" sz="1600" dirty="0"/>
          </a:p>
        </p:txBody>
      </p:sp>
      <p:pic>
        <p:nvPicPr>
          <p:cNvPr id="6" name="Рисунок 5"/>
          <p:cNvPicPr/>
          <p:nvPr/>
        </p:nvPicPr>
        <p:blipFill>
          <a:blip r:embed="rId2"/>
          <a:stretch>
            <a:fillRect/>
          </a:stretch>
        </p:blipFill>
        <p:spPr>
          <a:xfrm>
            <a:off x="1133085" y="1619958"/>
            <a:ext cx="10348673" cy="4832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44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40278" y="284801"/>
            <a:ext cx="106536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 </a:t>
            </a:r>
            <a:r>
              <a:rPr lang="ru-RU" dirty="0"/>
              <a:t>После успешной передачи сведений в бухгалтерию, в реестре выплат по заработной плате, обновляется информация в графах «ЗКР. Дата выгрузки» и «ЗКР. Статус выгрузки», с отображением даты и результата (статуса) выгрузки ведомости соответственно.</a:t>
            </a:r>
            <a:endParaRPr lang="ru-RU" sz="1600" dirty="0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82614" y="1208131"/>
            <a:ext cx="10368948" cy="479585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82614" y="4803655"/>
            <a:ext cx="106536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 </a:t>
            </a:r>
            <a:r>
              <a:rPr lang="ru-RU" dirty="0"/>
              <a:t>Если выгрузка осуществлена успешно, то в подсистеме «Бухгалтерия» по каждой зарплатной ведомости, а также в разрезе каждой уникальной бухгалтерской операции создаются исходящие платежные документы в пункте меню (</a:t>
            </a:r>
            <a:r>
              <a:rPr lang="ru-RU" i="1" dirty="0"/>
              <a:t>Финансы -  Безналичные расчеты - Платежные документы исходящие)</a:t>
            </a:r>
            <a:r>
              <a:rPr lang="ru-RU" dirty="0"/>
              <a:t>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514810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68105" y="708361"/>
            <a:ext cx="1046744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 </a:t>
            </a:r>
            <a:r>
              <a:rPr lang="ru-RU" sz="1600" dirty="0"/>
              <a:t>«Выписка из лицевого счета из системы «АЦК-Финансы» первоначально загружается в «Журнал загруженных документов из АЦК-Финансы», в котором можно просмотреть результат обработки полученного документа и проблемы/замечания.</a:t>
            </a:r>
          </a:p>
          <a:p>
            <a:pPr algn="ctr"/>
            <a:r>
              <a:rPr lang="ru-RU" sz="1600" dirty="0"/>
              <a:t>В результате автозагрузки запускается обработка записей с видом «Выписка из лицевого счета» со статусом обработки «Не обработано». После обработки статус становится либо «Успешно», либо «Ошибка».</a:t>
            </a:r>
          </a:p>
        </p:txBody>
      </p:sp>
      <p:sp>
        <p:nvSpPr>
          <p:cNvPr id="5" name="Текст 1"/>
          <p:cNvSpPr>
            <a:spLocks noGrp="1"/>
          </p:cNvSpPr>
          <p:nvPr>
            <p:ph type="body" sz="quarter" idx="14"/>
          </p:nvPr>
        </p:nvSpPr>
        <p:spPr>
          <a:xfrm>
            <a:off x="809752" y="133614"/>
            <a:ext cx="10784149" cy="574747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dirty="0" smtClean="0"/>
              <a:t>Автоматическая загрузка </a:t>
            </a:r>
            <a:r>
              <a:rPr lang="ru-RU" dirty="0"/>
              <a:t>выписки</a:t>
            </a:r>
            <a:endParaRPr lang="ru-RU" sz="2600" dirty="0"/>
          </a:p>
        </p:txBody>
      </p:sp>
      <p:pic>
        <p:nvPicPr>
          <p:cNvPr id="6" name="Рисунок 5"/>
          <p:cNvPicPr/>
          <p:nvPr/>
        </p:nvPicPr>
        <p:blipFill>
          <a:blip r:embed="rId2"/>
          <a:stretch>
            <a:fillRect/>
          </a:stretch>
        </p:blipFill>
        <p:spPr>
          <a:xfrm>
            <a:off x="1250830" y="2311879"/>
            <a:ext cx="10256807" cy="389914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0830" y="5589609"/>
            <a:ext cx="10032521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 </a:t>
            </a:r>
            <a:r>
              <a:rPr lang="ru-RU" sz="1700" dirty="0"/>
              <a:t>По записям, у которых статус в колонках «Обработки» и «Лог обработки» значение «Успешно», и создаются выписки в пункте </a:t>
            </a:r>
            <a:r>
              <a:rPr lang="ru-RU" sz="1700" i="1" dirty="0"/>
              <a:t>меню (Финансы –&gt; Безналичные расчеты –&gt; Выписки из лицевых счетов)</a:t>
            </a:r>
            <a:endParaRPr lang="ru-RU" sz="1700" dirty="0"/>
          </a:p>
        </p:txBody>
      </p:sp>
    </p:spTree>
    <p:extLst>
      <p:ext uri="{BB962C8B-B14F-4D97-AF65-F5344CB8AC3E}">
        <p14:creationId xmlns:p14="http://schemas.microsoft.com/office/powerpoint/2010/main" val="252930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4"/>
          </p:nvPr>
        </p:nvSpPr>
        <p:spPr>
          <a:xfrm>
            <a:off x="565265" y="6150249"/>
            <a:ext cx="11446626" cy="574747"/>
          </a:xfrm>
        </p:spPr>
        <p:txBody>
          <a:bodyPr>
            <a:noAutofit/>
          </a:bodyPr>
          <a:lstStyle/>
          <a:p>
            <a:r>
              <a:rPr lang="ru-RU" sz="1800" b="0" dirty="0"/>
              <a:t>«Приоритетное учреждение при загрузке документов из АЦК» - для определения учреждения, в которое будут загружаться документы (бюджетные назначения, выписки) в случае, если в ГИС РТ есть несколько учреждений с одинаковыми ИНН и КПП.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989215" y="182880"/>
            <a:ext cx="10449098" cy="5902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380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1061048" y="526209"/>
            <a:ext cx="10472467" cy="567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66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76709" y="267110"/>
            <a:ext cx="10032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 </a:t>
            </a:r>
            <a:r>
              <a:rPr lang="ru-RU" dirty="0"/>
              <a:t>При загрузке выписки происходит поиск и регистрация платежных документов, ранее успешно импортированных в АЦК-Финансы</a:t>
            </a:r>
            <a:endParaRPr lang="ru-RU" sz="1700" dirty="0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92370" y="913441"/>
            <a:ext cx="9816859" cy="499565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84538" y="5828270"/>
            <a:ext cx="10032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 </a:t>
            </a:r>
            <a:r>
              <a:rPr lang="ru-RU" dirty="0"/>
              <a:t>Соответственно такие документы регистрируются и в реестре платежных документов исходящих </a:t>
            </a:r>
            <a:r>
              <a:rPr lang="ru-RU" i="1" dirty="0"/>
              <a:t>(Финансы – Безналичные расчеты – Платежные документы исходящие)</a:t>
            </a:r>
            <a:endParaRPr lang="ru-RU" sz="1700" dirty="0"/>
          </a:p>
        </p:txBody>
      </p:sp>
    </p:spTree>
    <p:extLst>
      <p:ext uri="{BB962C8B-B14F-4D97-AF65-F5344CB8AC3E}">
        <p14:creationId xmlns:p14="http://schemas.microsoft.com/office/powerpoint/2010/main" val="169506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95858" y="2695318"/>
            <a:ext cx="6665607" cy="9620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5400" b="1" dirty="0">
                <a:solidFill>
                  <a:schemeClr val="accent6"/>
                </a:solidFill>
                <a:latin typeface="Arial Narrow" panose="020B0606020202030204" pitchFamily="34" charset="0"/>
              </a:rPr>
              <a:t>Спасибо за внимание !</a:t>
            </a:r>
          </a:p>
        </p:txBody>
      </p:sp>
    </p:spTree>
    <p:extLst>
      <p:ext uri="{BB962C8B-B14F-4D97-AF65-F5344CB8AC3E}">
        <p14:creationId xmlns:p14="http://schemas.microsoft.com/office/powerpoint/2010/main" val="179017051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25236" y="106879"/>
            <a:ext cx="110217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 </a:t>
            </a:r>
            <a:r>
              <a:rPr lang="ru-RU" sz="2000" b="1" dirty="0">
                <a:latin typeface="Arial Narrow" panose="020B0606020202030204" pitchFamily="34" charset="0"/>
                <a:cs typeface="Arial" panose="020B0604020202020204" pitchFamily="34" charset="0"/>
              </a:rPr>
              <a:t>Настройка счетов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831273" y="506989"/>
            <a:ext cx="10815749" cy="6201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872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897775" y="274320"/>
            <a:ext cx="10773294" cy="6434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93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897775" y="224444"/>
            <a:ext cx="10715105" cy="6467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233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872837" y="349135"/>
            <a:ext cx="10706792" cy="6342610"/>
          </a:xfrm>
          <a:prstGeom prst="rect">
            <a:avLst/>
          </a:prstGeom>
          <a:ln>
            <a:solidFill>
              <a:schemeClr val="bg1"/>
            </a:solidFill>
          </a:ln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0" name="Рукописный ввод 9"/>
              <p14:cNvContentPartPr/>
              <p14:nvPr/>
            </p14:nvContentPartPr>
            <p14:xfrm>
              <a:off x="3491444" y="2276935"/>
              <a:ext cx="3367080" cy="67680"/>
            </p14:xfrm>
          </p:contentPart>
        </mc:Choice>
        <mc:Fallback xmlns="">
          <p:pic>
            <p:nvPicPr>
              <p:cNvPr id="10" name="Рукописный ввод 9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453284" y="2238775"/>
                <a:ext cx="3443400" cy="14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6" name="Рукописный ввод 15"/>
              <p14:cNvContentPartPr/>
              <p14:nvPr/>
            </p14:nvContentPartPr>
            <p14:xfrm>
              <a:off x="3433124" y="2260735"/>
              <a:ext cx="333000" cy="324720"/>
            </p14:xfrm>
          </p:contentPart>
        </mc:Choice>
        <mc:Fallback xmlns="">
          <p:pic>
            <p:nvPicPr>
              <p:cNvPr id="16" name="Рукописный ввод 15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394964" y="2222575"/>
                <a:ext cx="409320" cy="40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8" name="Рукописный ввод 17"/>
              <p14:cNvContentPartPr/>
              <p14:nvPr/>
            </p14:nvContentPartPr>
            <p14:xfrm>
              <a:off x="3524564" y="2610295"/>
              <a:ext cx="1031040" cy="8640"/>
            </p14:xfrm>
          </p:contentPart>
        </mc:Choice>
        <mc:Fallback xmlns="">
          <p:pic>
            <p:nvPicPr>
              <p:cNvPr id="18" name="Рукописный ввод 17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486404" y="2572135"/>
                <a:ext cx="1107360" cy="84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9" name="Рукописный ввод 18"/>
              <p14:cNvContentPartPr/>
              <p14:nvPr/>
            </p14:nvContentPartPr>
            <p14:xfrm>
              <a:off x="3508004" y="2519445"/>
              <a:ext cx="2095200" cy="129960"/>
            </p14:xfrm>
          </p:contentPart>
        </mc:Choice>
        <mc:Fallback xmlns="">
          <p:pic>
            <p:nvPicPr>
              <p:cNvPr id="19" name="Рукописный ввод 18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469844" y="2481285"/>
                <a:ext cx="2171520" cy="206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21" name="Рукописный ввод 20"/>
              <p14:cNvContentPartPr/>
              <p14:nvPr/>
            </p14:nvContentPartPr>
            <p14:xfrm>
              <a:off x="4425385" y="2260005"/>
              <a:ext cx="2967840" cy="115200"/>
            </p14:xfrm>
          </p:contentPart>
        </mc:Choice>
        <mc:Fallback xmlns="">
          <p:pic>
            <p:nvPicPr>
              <p:cNvPr id="21" name="Рукописный ввод 20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387225" y="2221845"/>
                <a:ext cx="3044160" cy="19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2" name="Рукописный ввод 21"/>
              <p14:cNvContentPartPr/>
              <p14:nvPr/>
            </p14:nvContentPartPr>
            <p14:xfrm>
              <a:off x="4442665" y="2553405"/>
              <a:ext cx="2217240" cy="115560"/>
            </p14:xfrm>
          </p:contentPart>
        </mc:Choice>
        <mc:Fallback xmlns="">
          <p:pic>
            <p:nvPicPr>
              <p:cNvPr id="22" name="Рукописный ввод 21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4404505" y="2515245"/>
                <a:ext cx="2293560" cy="19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23" name="Рукописный ввод 22"/>
              <p14:cNvContentPartPr/>
              <p14:nvPr/>
            </p14:nvContentPartPr>
            <p14:xfrm>
              <a:off x="5650465" y="2526405"/>
              <a:ext cx="1751400" cy="107280"/>
            </p14:xfrm>
          </p:contentPart>
        </mc:Choice>
        <mc:Fallback xmlns="">
          <p:pic>
            <p:nvPicPr>
              <p:cNvPr id="23" name="Рукописный ввод 22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612305" y="2488245"/>
                <a:ext cx="1827720" cy="18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24" name="Рукописный ввод 23"/>
              <p14:cNvContentPartPr/>
              <p14:nvPr/>
            </p14:nvContentPartPr>
            <p14:xfrm>
              <a:off x="6987505" y="2596605"/>
              <a:ext cx="336600" cy="9000"/>
            </p14:xfrm>
          </p:contentPart>
        </mc:Choice>
        <mc:Fallback xmlns="">
          <p:pic>
            <p:nvPicPr>
              <p:cNvPr id="24" name="Рукописный ввод 23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6949345" y="2558445"/>
                <a:ext cx="412920" cy="85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5" name="Рукописный ввод 24"/>
              <p14:cNvContentPartPr/>
              <p14:nvPr/>
            </p14:nvContentPartPr>
            <p14:xfrm>
              <a:off x="4882585" y="2553405"/>
              <a:ext cx="906120" cy="49680"/>
            </p14:xfrm>
          </p:contentPart>
        </mc:Choice>
        <mc:Fallback xmlns="">
          <p:pic>
            <p:nvPicPr>
              <p:cNvPr id="25" name="Рукописный ввод 24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4844425" y="2515245"/>
                <a:ext cx="982440" cy="126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5462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1"/>
          <p:cNvSpPr>
            <a:spLocks noGrp="1"/>
          </p:cNvSpPr>
          <p:nvPr>
            <p:ph type="body" sz="quarter" idx="14"/>
          </p:nvPr>
        </p:nvSpPr>
        <p:spPr>
          <a:xfrm>
            <a:off x="783772" y="190621"/>
            <a:ext cx="10784149" cy="574747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2600" dirty="0" smtClean="0"/>
              <a:t>Интеграция </a:t>
            </a:r>
            <a:r>
              <a:rPr lang="ru-RU" sz="2600" dirty="0"/>
              <a:t>лимитов из </a:t>
            </a:r>
            <a:r>
              <a:rPr lang="ru-RU" sz="2600" dirty="0" smtClean="0"/>
              <a:t>АЦК-Финансы</a:t>
            </a:r>
            <a:endParaRPr lang="ru-RU" sz="2600" dirty="0"/>
          </a:p>
        </p:txBody>
      </p:sp>
      <p:sp>
        <p:nvSpPr>
          <p:cNvPr id="5" name="TextBox 4"/>
          <p:cNvSpPr txBox="1"/>
          <p:nvPr/>
        </p:nvSpPr>
        <p:spPr>
          <a:xfrm>
            <a:off x="708659" y="669171"/>
            <a:ext cx="1121179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</a:t>
            </a:r>
            <a:r>
              <a:rPr lang="ru-RU" sz="1600" dirty="0" smtClean="0"/>
              <a:t>Для </a:t>
            </a:r>
            <a:r>
              <a:rPr lang="ru-RU" sz="1600" dirty="0"/>
              <a:t>учреждений типа учета «Казенные» по документу из АЦК-Финансы создается два документа: по лимитам и ассигнованиям (Целевые средства - Лимиты).</a:t>
            </a:r>
          </a:p>
          <a:p>
            <a:r>
              <a:rPr lang="ru-RU" sz="1600" dirty="0" smtClean="0"/>
              <a:t>     Для </a:t>
            </a:r>
            <a:r>
              <a:rPr lang="ru-RU" sz="1600" dirty="0"/>
              <a:t>учреждений типа учета «Бюджетное учреждение» и «Автономное учреждение» создается один документ (Целевые средства - План ФХД)</a:t>
            </a:r>
          </a:p>
          <a:p>
            <a:r>
              <a:rPr lang="ru-RU" sz="1600" dirty="0"/>
              <a:t> </a:t>
            </a:r>
            <a:r>
              <a:rPr lang="ru-RU" sz="1600" dirty="0" smtClean="0"/>
              <a:t>    Одновременно </a:t>
            </a:r>
            <a:r>
              <a:rPr lang="ru-RU" sz="1600" dirty="0"/>
              <a:t>с загрузкой бюджетных назначений заполняется справочник «Бюджетные строки АЦК» (в пункте меню Справочники -&gt; Бюджетная классификация -&gt; Бюджетные строки АЦК</a:t>
            </a:r>
            <a:r>
              <a:rPr lang="ru-RU" sz="1600" dirty="0" smtClean="0"/>
              <a:t>)</a:t>
            </a:r>
            <a:endParaRPr lang="ru-RU" sz="1600" b="1" i="1" dirty="0">
              <a:solidFill>
                <a:schemeClr val="accent1"/>
              </a:solidFill>
              <a:latin typeface="Arial Narrow" panose="020B0606020202030204" pitchFamily="34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/>
          <a:stretch>
            <a:fillRect/>
          </a:stretch>
        </p:blipFill>
        <p:spPr>
          <a:xfrm>
            <a:off x="783771" y="2269609"/>
            <a:ext cx="10784149" cy="4380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784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МФ2018_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81C5"/>
      </a:accent1>
      <a:accent2>
        <a:srgbClr val="F5684A"/>
      </a:accent2>
      <a:accent3>
        <a:srgbClr val="3DCD58"/>
      </a:accent3>
      <a:accent4>
        <a:srgbClr val="6C7B90"/>
      </a:accent4>
      <a:accent5>
        <a:srgbClr val="3DB3CD"/>
      </a:accent5>
      <a:accent6>
        <a:srgbClr val="F79646"/>
      </a:accent6>
      <a:hlink>
        <a:srgbClr val="3D4BCD"/>
      </a:hlink>
      <a:folHlink>
        <a:srgbClr val="CD3DC5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60182</TotalTime>
  <Words>874</Words>
  <Application>Microsoft Office PowerPoint</Application>
  <PresentationFormat>Широкоэкранный</PresentationFormat>
  <Paragraphs>56</Paragraphs>
  <Slides>42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42</vt:i4>
      </vt:variant>
    </vt:vector>
  </HeadingPairs>
  <TitlesOfParts>
    <vt:vector size="48" baseType="lpstr">
      <vt:lpstr>Arial</vt:lpstr>
      <vt:lpstr>Arial Narrow</vt:lpstr>
      <vt:lpstr>Calibri</vt:lpstr>
      <vt:lpstr>Calibri Light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Семен Сингаевский</dc:creator>
  <cp:lastModifiedBy>Бандурина Елена Вадимовна</cp:lastModifiedBy>
  <cp:revision>941</cp:revision>
  <cp:lastPrinted>2019-10-02T13:04:58Z</cp:lastPrinted>
  <dcterms:created xsi:type="dcterms:W3CDTF">2018-01-10T08:43:49Z</dcterms:created>
  <dcterms:modified xsi:type="dcterms:W3CDTF">2024-05-14T12:13:25Z</dcterms:modified>
</cp:coreProperties>
</file>