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04" r:id="rId1"/>
  </p:sldMasterIdLst>
  <p:notesMasterIdLst>
    <p:notesMasterId r:id="rId36"/>
  </p:notesMasterIdLst>
  <p:handoutMasterIdLst>
    <p:handoutMasterId r:id="rId37"/>
  </p:handoutMasterIdLst>
  <p:sldIdLst>
    <p:sldId id="265" r:id="rId2"/>
    <p:sldId id="608" r:id="rId3"/>
    <p:sldId id="777" r:id="rId4"/>
    <p:sldId id="779" r:id="rId5"/>
    <p:sldId id="778" r:id="rId6"/>
    <p:sldId id="610" r:id="rId7"/>
    <p:sldId id="749" r:id="rId8"/>
    <p:sldId id="611" r:id="rId9"/>
    <p:sldId id="750" r:id="rId10"/>
    <p:sldId id="612" r:id="rId11"/>
    <p:sldId id="751" r:id="rId12"/>
    <p:sldId id="753" r:id="rId13"/>
    <p:sldId id="754" r:id="rId14"/>
    <p:sldId id="755" r:id="rId15"/>
    <p:sldId id="756" r:id="rId16"/>
    <p:sldId id="757" r:id="rId17"/>
    <p:sldId id="758" r:id="rId18"/>
    <p:sldId id="759" r:id="rId19"/>
    <p:sldId id="761" r:id="rId20"/>
    <p:sldId id="762" r:id="rId21"/>
    <p:sldId id="763" r:id="rId22"/>
    <p:sldId id="764" r:id="rId23"/>
    <p:sldId id="765" r:id="rId24"/>
    <p:sldId id="766" r:id="rId25"/>
    <p:sldId id="767" r:id="rId26"/>
    <p:sldId id="768" r:id="rId27"/>
    <p:sldId id="769" r:id="rId28"/>
    <p:sldId id="771" r:id="rId29"/>
    <p:sldId id="772" r:id="rId30"/>
    <p:sldId id="773" r:id="rId31"/>
    <p:sldId id="774" r:id="rId32"/>
    <p:sldId id="775" r:id="rId33"/>
    <p:sldId id="776" r:id="rId34"/>
    <p:sldId id="738" r:id="rId35"/>
  </p:sldIdLst>
  <p:sldSz cx="12192000" cy="6858000"/>
  <p:notesSz cx="9928225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68D2"/>
    <a:srgbClr val="6B7B8F"/>
    <a:srgbClr val="AC95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6395" autoAdjust="0"/>
  </p:normalViewPr>
  <p:slideViewPr>
    <p:cSldViewPr snapToGrid="0">
      <p:cViewPr varScale="1">
        <p:scale>
          <a:sx n="111" d="100"/>
          <a:sy n="111" d="100"/>
        </p:scale>
        <p:origin x="594" y="12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7" y="9"/>
            <a:ext cx="4303313" cy="341297"/>
          </a:xfrm>
          <a:prstGeom prst="rect">
            <a:avLst/>
          </a:prstGeom>
        </p:spPr>
        <p:txBody>
          <a:bodyPr vert="horz" lIns="91384" tIns="45691" rIns="91384" bIns="4569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601" y="9"/>
            <a:ext cx="4303313" cy="341297"/>
          </a:xfrm>
          <a:prstGeom prst="rect">
            <a:avLst/>
          </a:prstGeom>
        </p:spPr>
        <p:txBody>
          <a:bodyPr vert="horz" lIns="91384" tIns="45691" rIns="91384" bIns="45691" rtlCol="0"/>
          <a:lstStyle>
            <a:lvl1pPr algn="r">
              <a:defRPr sz="1200"/>
            </a:lvl1pPr>
          </a:lstStyle>
          <a:p>
            <a:fld id="{256277C2-9C2C-4847-8C7B-6909C97CF5D0}" type="datetimeFigureOut">
              <a:rPr lang="ru-RU" smtClean="0"/>
              <a:t>12.09.2025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7" y="6456380"/>
            <a:ext cx="4303313" cy="341297"/>
          </a:xfrm>
          <a:prstGeom prst="rect">
            <a:avLst/>
          </a:prstGeom>
        </p:spPr>
        <p:txBody>
          <a:bodyPr vert="horz" lIns="91384" tIns="45691" rIns="91384" bIns="4569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601" y="6456380"/>
            <a:ext cx="4303313" cy="341297"/>
          </a:xfrm>
          <a:prstGeom prst="rect">
            <a:avLst/>
          </a:prstGeom>
        </p:spPr>
        <p:txBody>
          <a:bodyPr vert="horz" lIns="91384" tIns="45691" rIns="91384" bIns="45691" rtlCol="0" anchor="b"/>
          <a:lstStyle>
            <a:lvl1pPr algn="r">
              <a:defRPr sz="1200"/>
            </a:lvl1pPr>
          </a:lstStyle>
          <a:p>
            <a:fld id="{2980665C-8B97-46ED-9AEB-00C0F33C80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8608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6" y="1"/>
            <a:ext cx="4302231" cy="341064"/>
          </a:xfrm>
          <a:prstGeom prst="rect">
            <a:avLst/>
          </a:prstGeom>
        </p:spPr>
        <p:txBody>
          <a:bodyPr vert="horz" lIns="91336" tIns="45667" rIns="91336" bIns="4566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3714" y="1"/>
            <a:ext cx="4302231" cy="341064"/>
          </a:xfrm>
          <a:prstGeom prst="rect">
            <a:avLst/>
          </a:prstGeom>
        </p:spPr>
        <p:txBody>
          <a:bodyPr vert="horz" lIns="91336" tIns="45667" rIns="91336" bIns="45667" rtlCol="0"/>
          <a:lstStyle>
            <a:lvl1pPr algn="r">
              <a:defRPr sz="1200"/>
            </a:lvl1pPr>
          </a:lstStyle>
          <a:p>
            <a:fld id="{6D2AEFC0-010E-4D63-8ED1-45CDBC807421}" type="datetimeFigureOut">
              <a:rPr lang="ru-RU" smtClean="0"/>
              <a:pPr/>
              <a:t>12.09.2025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49313"/>
            <a:ext cx="4076700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36" tIns="45667" rIns="91336" bIns="4566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823" y="3271394"/>
            <a:ext cx="7942580" cy="2676585"/>
          </a:xfrm>
          <a:prstGeom prst="rect">
            <a:avLst/>
          </a:prstGeom>
        </p:spPr>
        <p:txBody>
          <a:bodyPr vert="horz" lIns="91336" tIns="45667" rIns="91336" bIns="4566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6" y="6456621"/>
            <a:ext cx="4302231" cy="341063"/>
          </a:xfrm>
          <a:prstGeom prst="rect">
            <a:avLst/>
          </a:prstGeom>
        </p:spPr>
        <p:txBody>
          <a:bodyPr vert="horz" lIns="91336" tIns="45667" rIns="91336" bIns="4566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3714" y="6456621"/>
            <a:ext cx="4302231" cy="341063"/>
          </a:xfrm>
          <a:prstGeom prst="rect">
            <a:avLst/>
          </a:prstGeom>
        </p:spPr>
        <p:txBody>
          <a:bodyPr vert="horz" lIns="91336" tIns="45667" rIns="91336" bIns="45667" rtlCol="0" anchor="b"/>
          <a:lstStyle>
            <a:lvl1pPr algn="r">
              <a:defRPr sz="1200"/>
            </a:lvl1pPr>
          </a:lstStyle>
          <a:p>
            <a:fld id="{30EDB5DD-F196-44E9-83EF-AFAE366C8A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791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oleObject" Target="../embeddings/oleObject10.bin"/><Relationship Id="rId18" Type="http://schemas.openxmlformats.org/officeDocument/2006/relationships/oleObject" Target="../embeddings/oleObject15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4.bin"/><Relationship Id="rId12" Type="http://schemas.openxmlformats.org/officeDocument/2006/relationships/oleObject" Target="../embeddings/oleObject9.bin"/><Relationship Id="rId17" Type="http://schemas.openxmlformats.org/officeDocument/2006/relationships/oleObject" Target="../embeddings/oleObject14.bin"/><Relationship Id="rId2" Type="http://schemas.openxmlformats.org/officeDocument/2006/relationships/slideMaster" Target="../slideMasters/slideMaster1.xml"/><Relationship Id="rId16" Type="http://schemas.openxmlformats.org/officeDocument/2006/relationships/oleObject" Target="../embeddings/oleObject13.bin"/><Relationship Id="rId20" Type="http://schemas.openxmlformats.org/officeDocument/2006/relationships/image" Target="../media/image2.e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12.bin"/><Relationship Id="rId10" Type="http://schemas.openxmlformats.org/officeDocument/2006/relationships/oleObject" Target="../embeddings/oleObject7.bin"/><Relationship Id="rId19" Type="http://schemas.openxmlformats.org/officeDocument/2006/relationships/oleObject" Target="../embeddings/oleObject16.bin"/><Relationship Id="rId4" Type="http://schemas.openxmlformats.org/officeDocument/2006/relationships/image" Target="../media/image1.emf"/><Relationship Id="rId9" Type="http://schemas.openxmlformats.org/officeDocument/2006/relationships/oleObject" Target="../embeddings/oleObject6.bin"/><Relationship Id="rId14" Type="http://schemas.openxmlformats.org/officeDocument/2006/relationships/oleObject" Target="../embeddings/oleObject11.bin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oleObject" Target="../embeddings/oleObject26.bin"/><Relationship Id="rId18" Type="http://schemas.openxmlformats.org/officeDocument/2006/relationships/oleObject" Target="../embeddings/oleObject31.bin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20.bin"/><Relationship Id="rId12" Type="http://schemas.openxmlformats.org/officeDocument/2006/relationships/oleObject" Target="../embeddings/oleObject25.bin"/><Relationship Id="rId17" Type="http://schemas.openxmlformats.org/officeDocument/2006/relationships/oleObject" Target="../embeddings/oleObject30.bin"/><Relationship Id="rId2" Type="http://schemas.openxmlformats.org/officeDocument/2006/relationships/slideMaster" Target="../slideMasters/slideMaster1.xml"/><Relationship Id="rId16" Type="http://schemas.openxmlformats.org/officeDocument/2006/relationships/oleObject" Target="../embeddings/oleObject29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9.bin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18.bin"/><Relationship Id="rId15" Type="http://schemas.openxmlformats.org/officeDocument/2006/relationships/oleObject" Target="../embeddings/oleObject28.bin"/><Relationship Id="rId10" Type="http://schemas.openxmlformats.org/officeDocument/2006/relationships/oleObject" Target="../embeddings/oleObject23.bin"/><Relationship Id="rId4" Type="http://schemas.openxmlformats.org/officeDocument/2006/relationships/image" Target="../media/image1.emf"/><Relationship Id="rId9" Type="http://schemas.openxmlformats.org/officeDocument/2006/relationships/oleObject" Target="../embeddings/oleObject22.bin"/><Relationship Id="rId14" Type="http://schemas.openxmlformats.org/officeDocument/2006/relationships/oleObject" Target="../embeddings/oleObject27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970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911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2763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71022" y="0"/>
            <a:ext cx="406498" cy="6858000"/>
            <a:chOff x="0" y="0"/>
            <a:chExt cx="380929" cy="6593882"/>
          </a:xfrm>
        </p:grpSpPr>
        <p:graphicFrame>
          <p:nvGraphicFramePr>
            <p:cNvPr id="8" name="Объект 7"/>
            <p:cNvGraphicFramePr>
              <a:graphicFrameLocks noChangeAspect="1"/>
            </p:cNvGraphicFramePr>
            <p:nvPr>
              <p:extLst/>
            </p:nvPr>
          </p:nvGraphicFramePr>
          <p:xfrm>
            <a:off x="0" y="0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490" r:id="rId3" imgW="1388213" imgH="1856520" progId="">
                    <p:embed/>
                  </p:oleObj>
                </mc:Choice>
                <mc:Fallback>
                  <p:oleObj r:id="rId3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Объект 8"/>
            <p:cNvGraphicFramePr>
              <a:graphicFrameLocks noChangeAspect="1"/>
            </p:cNvGraphicFramePr>
            <p:nvPr>
              <p:extLst/>
            </p:nvPr>
          </p:nvGraphicFramePr>
          <p:xfrm>
            <a:off x="0" y="429457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491" r:id="rId5" imgW="1388213" imgH="1856520" progId="">
                    <p:embed/>
                  </p:oleObj>
                </mc:Choice>
                <mc:Fallback>
                  <p:oleObj r:id="rId5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29457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Объект 9"/>
            <p:cNvGraphicFramePr>
              <a:graphicFrameLocks noChangeAspect="1"/>
            </p:cNvGraphicFramePr>
            <p:nvPr>
              <p:extLst/>
            </p:nvPr>
          </p:nvGraphicFramePr>
          <p:xfrm>
            <a:off x="0" y="858914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492" r:id="rId6" imgW="1388213" imgH="1856520" progId="">
                    <p:embed/>
                  </p:oleObj>
                </mc:Choice>
                <mc:Fallback>
                  <p:oleObj r:id="rId6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858914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Объект 10"/>
            <p:cNvGraphicFramePr>
              <a:graphicFrameLocks noChangeAspect="1"/>
            </p:cNvGraphicFramePr>
            <p:nvPr>
              <p:extLst/>
            </p:nvPr>
          </p:nvGraphicFramePr>
          <p:xfrm>
            <a:off x="0" y="1288371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493" r:id="rId7" imgW="1388213" imgH="1856520" progId="">
                    <p:embed/>
                  </p:oleObj>
                </mc:Choice>
                <mc:Fallback>
                  <p:oleObj r:id="rId7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288371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Объект 11"/>
            <p:cNvGraphicFramePr>
              <a:graphicFrameLocks noChangeAspect="1"/>
            </p:cNvGraphicFramePr>
            <p:nvPr>
              <p:extLst/>
            </p:nvPr>
          </p:nvGraphicFramePr>
          <p:xfrm>
            <a:off x="0" y="1747790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494" r:id="rId8" imgW="1388213" imgH="1856520" progId="">
                    <p:embed/>
                  </p:oleObj>
                </mc:Choice>
                <mc:Fallback>
                  <p:oleObj r:id="rId8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747790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Объект 12"/>
            <p:cNvGraphicFramePr>
              <a:graphicFrameLocks noChangeAspect="1"/>
            </p:cNvGraphicFramePr>
            <p:nvPr>
              <p:extLst/>
            </p:nvPr>
          </p:nvGraphicFramePr>
          <p:xfrm>
            <a:off x="0" y="2177247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495" r:id="rId9" imgW="1388213" imgH="1856520" progId="">
                    <p:embed/>
                  </p:oleObj>
                </mc:Choice>
                <mc:Fallback>
                  <p:oleObj r:id="rId9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2177247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Объект 13"/>
            <p:cNvGraphicFramePr>
              <a:graphicFrameLocks noChangeAspect="1"/>
            </p:cNvGraphicFramePr>
            <p:nvPr>
              <p:extLst/>
            </p:nvPr>
          </p:nvGraphicFramePr>
          <p:xfrm>
            <a:off x="0" y="2606704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496" r:id="rId10" imgW="1388213" imgH="1856520" progId="">
                    <p:embed/>
                  </p:oleObj>
                </mc:Choice>
                <mc:Fallback>
                  <p:oleObj r:id="rId10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2606704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Объект 14"/>
            <p:cNvGraphicFramePr>
              <a:graphicFrameLocks noChangeAspect="1"/>
            </p:cNvGraphicFramePr>
            <p:nvPr>
              <p:extLst/>
            </p:nvPr>
          </p:nvGraphicFramePr>
          <p:xfrm>
            <a:off x="0" y="3036161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497" r:id="rId11" imgW="1388213" imgH="1856520" progId="">
                    <p:embed/>
                  </p:oleObj>
                </mc:Choice>
                <mc:Fallback>
                  <p:oleObj r:id="rId11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036161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Объект 15"/>
            <p:cNvGraphicFramePr>
              <a:graphicFrameLocks noChangeAspect="1"/>
            </p:cNvGraphicFramePr>
            <p:nvPr>
              <p:extLst/>
            </p:nvPr>
          </p:nvGraphicFramePr>
          <p:xfrm>
            <a:off x="0" y="3465618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498" r:id="rId12" imgW="1388213" imgH="1856520" progId="">
                    <p:embed/>
                  </p:oleObj>
                </mc:Choice>
                <mc:Fallback>
                  <p:oleObj r:id="rId12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465618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Объект 16"/>
            <p:cNvGraphicFramePr>
              <a:graphicFrameLocks noChangeAspect="1"/>
            </p:cNvGraphicFramePr>
            <p:nvPr>
              <p:extLst/>
            </p:nvPr>
          </p:nvGraphicFramePr>
          <p:xfrm>
            <a:off x="0" y="3895075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499" r:id="rId13" imgW="1388213" imgH="1856520" progId="">
                    <p:embed/>
                  </p:oleObj>
                </mc:Choice>
                <mc:Fallback>
                  <p:oleObj r:id="rId13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895075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Объект 17"/>
            <p:cNvGraphicFramePr>
              <a:graphicFrameLocks noChangeAspect="1"/>
            </p:cNvGraphicFramePr>
            <p:nvPr>
              <p:extLst/>
            </p:nvPr>
          </p:nvGraphicFramePr>
          <p:xfrm>
            <a:off x="0" y="4324532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500" r:id="rId14" imgW="1388213" imgH="1856520" progId="">
                    <p:embed/>
                  </p:oleObj>
                </mc:Choice>
                <mc:Fallback>
                  <p:oleObj r:id="rId14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324532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Объект 18"/>
            <p:cNvGraphicFramePr>
              <a:graphicFrameLocks noChangeAspect="1"/>
            </p:cNvGraphicFramePr>
            <p:nvPr>
              <p:extLst/>
            </p:nvPr>
          </p:nvGraphicFramePr>
          <p:xfrm>
            <a:off x="0" y="4753989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501" r:id="rId15" imgW="1388213" imgH="1856520" progId="">
                    <p:embed/>
                  </p:oleObj>
                </mc:Choice>
                <mc:Fallback>
                  <p:oleObj r:id="rId15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753989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Объект 19"/>
            <p:cNvGraphicFramePr>
              <a:graphicFrameLocks noChangeAspect="1"/>
            </p:cNvGraphicFramePr>
            <p:nvPr>
              <p:extLst/>
            </p:nvPr>
          </p:nvGraphicFramePr>
          <p:xfrm>
            <a:off x="0" y="5225612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502" r:id="rId16" imgW="1388213" imgH="1856520" progId="">
                    <p:embed/>
                  </p:oleObj>
                </mc:Choice>
                <mc:Fallback>
                  <p:oleObj r:id="rId16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5225612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Объект 20"/>
            <p:cNvGraphicFramePr>
              <a:graphicFrameLocks noChangeAspect="1"/>
            </p:cNvGraphicFramePr>
            <p:nvPr>
              <p:extLst/>
            </p:nvPr>
          </p:nvGraphicFramePr>
          <p:xfrm>
            <a:off x="0" y="5655069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503" r:id="rId17" imgW="1388213" imgH="1856520" progId="">
                    <p:embed/>
                  </p:oleObj>
                </mc:Choice>
                <mc:Fallback>
                  <p:oleObj r:id="rId17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5655069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Объект 21"/>
            <p:cNvGraphicFramePr>
              <a:graphicFrameLocks noChangeAspect="1"/>
            </p:cNvGraphicFramePr>
            <p:nvPr>
              <p:extLst/>
            </p:nvPr>
          </p:nvGraphicFramePr>
          <p:xfrm>
            <a:off x="0" y="6084526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504" r:id="rId18" imgW="1388213" imgH="1856520" progId="">
                    <p:embed/>
                  </p:oleObj>
                </mc:Choice>
                <mc:Fallback>
                  <p:oleObj r:id="rId18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6084526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7" name="Объект 26"/>
          <p:cNvGraphicFramePr>
            <a:graphicFrameLocks noChangeAspect="1"/>
          </p:cNvGraphicFramePr>
          <p:nvPr userDrawn="1">
            <p:extLst/>
          </p:nvPr>
        </p:nvGraphicFramePr>
        <p:xfrm>
          <a:off x="11277600" y="6052822"/>
          <a:ext cx="905782" cy="774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05" r:id="rId19" imgW="1805298" imgH="1741500" progId="">
                  <p:embed/>
                </p:oleObj>
              </mc:Choice>
              <mc:Fallback>
                <p:oleObj r:id="rId19" imgW="1805298" imgH="17415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7600" y="6052822"/>
                        <a:ext cx="905782" cy="77463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13486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71022" y="0"/>
            <a:ext cx="406498" cy="6858000"/>
            <a:chOff x="0" y="0"/>
            <a:chExt cx="380929" cy="6593882"/>
          </a:xfrm>
        </p:grpSpPr>
        <p:graphicFrame>
          <p:nvGraphicFramePr>
            <p:cNvPr id="8" name="Объект 7"/>
            <p:cNvGraphicFramePr>
              <a:graphicFrameLocks noChangeAspect="1"/>
            </p:cNvGraphicFramePr>
            <p:nvPr>
              <p:extLst/>
            </p:nvPr>
          </p:nvGraphicFramePr>
          <p:xfrm>
            <a:off x="0" y="0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376" r:id="rId3" imgW="1388213" imgH="1856520" progId="">
                    <p:embed/>
                  </p:oleObj>
                </mc:Choice>
                <mc:Fallback>
                  <p:oleObj r:id="rId3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Объект 8"/>
            <p:cNvGraphicFramePr>
              <a:graphicFrameLocks noChangeAspect="1"/>
            </p:cNvGraphicFramePr>
            <p:nvPr>
              <p:extLst/>
            </p:nvPr>
          </p:nvGraphicFramePr>
          <p:xfrm>
            <a:off x="0" y="429457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377" r:id="rId5" imgW="1388213" imgH="1856520" progId="">
                    <p:embed/>
                  </p:oleObj>
                </mc:Choice>
                <mc:Fallback>
                  <p:oleObj r:id="rId5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29457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Объект 9"/>
            <p:cNvGraphicFramePr>
              <a:graphicFrameLocks noChangeAspect="1"/>
            </p:cNvGraphicFramePr>
            <p:nvPr>
              <p:extLst/>
            </p:nvPr>
          </p:nvGraphicFramePr>
          <p:xfrm>
            <a:off x="0" y="858914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378" r:id="rId6" imgW="1388213" imgH="1856520" progId="">
                    <p:embed/>
                  </p:oleObj>
                </mc:Choice>
                <mc:Fallback>
                  <p:oleObj r:id="rId6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858914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Объект 10"/>
            <p:cNvGraphicFramePr>
              <a:graphicFrameLocks noChangeAspect="1"/>
            </p:cNvGraphicFramePr>
            <p:nvPr>
              <p:extLst/>
            </p:nvPr>
          </p:nvGraphicFramePr>
          <p:xfrm>
            <a:off x="0" y="1288371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379" r:id="rId7" imgW="1388213" imgH="1856520" progId="">
                    <p:embed/>
                  </p:oleObj>
                </mc:Choice>
                <mc:Fallback>
                  <p:oleObj r:id="rId7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288371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Объект 11"/>
            <p:cNvGraphicFramePr>
              <a:graphicFrameLocks noChangeAspect="1"/>
            </p:cNvGraphicFramePr>
            <p:nvPr>
              <p:extLst/>
            </p:nvPr>
          </p:nvGraphicFramePr>
          <p:xfrm>
            <a:off x="0" y="1747790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380" r:id="rId8" imgW="1388213" imgH="1856520" progId="">
                    <p:embed/>
                  </p:oleObj>
                </mc:Choice>
                <mc:Fallback>
                  <p:oleObj r:id="rId8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747790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Объект 12"/>
            <p:cNvGraphicFramePr>
              <a:graphicFrameLocks noChangeAspect="1"/>
            </p:cNvGraphicFramePr>
            <p:nvPr>
              <p:extLst/>
            </p:nvPr>
          </p:nvGraphicFramePr>
          <p:xfrm>
            <a:off x="0" y="2177247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381" r:id="rId9" imgW="1388213" imgH="1856520" progId="">
                    <p:embed/>
                  </p:oleObj>
                </mc:Choice>
                <mc:Fallback>
                  <p:oleObj r:id="rId9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2177247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Объект 13"/>
            <p:cNvGraphicFramePr>
              <a:graphicFrameLocks noChangeAspect="1"/>
            </p:cNvGraphicFramePr>
            <p:nvPr>
              <p:extLst/>
            </p:nvPr>
          </p:nvGraphicFramePr>
          <p:xfrm>
            <a:off x="0" y="2606704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382" r:id="rId10" imgW="1388213" imgH="1856520" progId="">
                    <p:embed/>
                  </p:oleObj>
                </mc:Choice>
                <mc:Fallback>
                  <p:oleObj r:id="rId10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2606704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Объект 14"/>
            <p:cNvGraphicFramePr>
              <a:graphicFrameLocks noChangeAspect="1"/>
            </p:cNvGraphicFramePr>
            <p:nvPr>
              <p:extLst/>
            </p:nvPr>
          </p:nvGraphicFramePr>
          <p:xfrm>
            <a:off x="0" y="3036161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383" r:id="rId11" imgW="1388213" imgH="1856520" progId="">
                    <p:embed/>
                  </p:oleObj>
                </mc:Choice>
                <mc:Fallback>
                  <p:oleObj r:id="rId11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036161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Объект 15"/>
            <p:cNvGraphicFramePr>
              <a:graphicFrameLocks noChangeAspect="1"/>
            </p:cNvGraphicFramePr>
            <p:nvPr>
              <p:extLst/>
            </p:nvPr>
          </p:nvGraphicFramePr>
          <p:xfrm>
            <a:off x="0" y="3465618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384" r:id="rId12" imgW="1388213" imgH="1856520" progId="">
                    <p:embed/>
                  </p:oleObj>
                </mc:Choice>
                <mc:Fallback>
                  <p:oleObj r:id="rId12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465618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Объект 16"/>
            <p:cNvGraphicFramePr>
              <a:graphicFrameLocks noChangeAspect="1"/>
            </p:cNvGraphicFramePr>
            <p:nvPr>
              <p:extLst/>
            </p:nvPr>
          </p:nvGraphicFramePr>
          <p:xfrm>
            <a:off x="0" y="3895075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385" r:id="rId13" imgW="1388213" imgH="1856520" progId="">
                    <p:embed/>
                  </p:oleObj>
                </mc:Choice>
                <mc:Fallback>
                  <p:oleObj r:id="rId13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895075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Объект 17"/>
            <p:cNvGraphicFramePr>
              <a:graphicFrameLocks noChangeAspect="1"/>
            </p:cNvGraphicFramePr>
            <p:nvPr>
              <p:extLst/>
            </p:nvPr>
          </p:nvGraphicFramePr>
          <p:xfrm>
            <a:off x="0" y="4324532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386" r:id="rId14" imgW="1388213" imgH="1856520" progId="">
                    <p:embed/>
                  </p:oleObj>
                </mc:Choice>
                <mc:Fallback>
                  <p:oleObj r:id="rId14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324532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Объект 18"/>
            <p:cNvGraphicFramePr>
              <a:graphicFrameLocks noChangeAspect="1"/>
            </p:cNvGraphicFramePr>
            <p:nvPr>
              <p:extLst/>
            </p:nvPr>
          </p:nvGraphicFramePr>
          <p:xfrm>
            <a:off x="0" y="4753989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387" r:id="rId15" imgW="1388213" imgH="1856520" progId="">
                    <p:embed/>
                  </p:oleObj>
                </mc:Choice>
                <mc:Fallback>
                  <p:oleObj r:id="rId15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753989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Объект 19"/>
            <p:cNvGraphicFramePr>
              <a:graphicFrameLocks noChangeAspect="1"/>
            </p:cNvGraphicFramePr>
            <p:nvPr>
              <p:extLst/>
            </p:nvPr>
          </p:nvGraphicFramePr>
          <p:xfrm>
            <a:off x="0" y="5225612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388" r:id="rId16" imgW="1388213" imgH="1856520" progId="">
                    <p:embed/>
                  </p:oleObj>
                </mc:Choice>
                <mc:Fallback>
                  <p:oleObj r:id="rId16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5225612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Объект 20"/>
            <p:cNvGraphicFramePr>
              <a:graphicFrameLocks noChangeAspect="1"/>
            </p:cNvGraphicFramePr>
            <p:nvPr>
              <p:extLst/>
            </p:nvPr>
          </p:nvGraphicFramePr>
          <p:xfrm>
            <a:off x="0" y="5655069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389" r:id="rId17" imgW="1388213" imgH="1856520" progId="">
                    <p:embed/>
                  </p:oleObj>
                </mc:Choice>
                <mc:Fallback>
                  <p:oleObj r:id="rId17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5655069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Объект 21"/>
            <p:cNvGraphicFramePr>
              <a:graphicFrameLocks noChangeAspect="1"/>
            </p:cNvGraphicFramePr>
            <p:nvPr>
              <p:extLst/>
            </p:nvPr>
          </p:nvGraphicFramePr>
          <p:xfrm>
            <a:off x="0" y="6084526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390" r:id="rId18" imgW="1388213" imgH="1856520" progId="">
                    <p:embed/>
                  </p:oleObj>
                </mc:Choice>
                <mc:Fallback>
                  <p:oleObj r:id="rId18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6084526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4" name="Номер слайда 5"/>
          <p:cNvSpPr txBox="1">
            <a:spLocks/>
          </p:cNvSpPr>
          <p:nvPr userDrawn="1"/>
        </p:nvSpPr>
        <p:spPr>
          <a:xfrm>
            <a:off x="11376587" y="46039"/>
            <a:ext cx="779431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400" b="1">
                <a:solidFill>
                  <a:srgbClr val="BFA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‹#›</a:t>
            </a:fld>
            <a:endParaRPr lang="ru-RU" sz="2400" b="1" dirty="0">
              <a:solidFill>
                <a:srgbClr val="BFA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46039"/>
            <a:ext cx="10784149" cy="574747"/>
          </a:xfrm>
        </p:spPr>
        <p:txBody>
          <a:bodyPr>
            <a:normAutofit/>
          </a:bodyPr>
          <a:lstStyle>
            <a:lvl1pPr marL="0" indent="0" algn="ctr">
              <a:buNone/>
              <a:defRPr sz="2800" b="1">
                <a:latin typeface="Arial Narrow" panose="020B060602020203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 smtClean="0"/>
              <a:t>Заголовок слайда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0230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088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913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70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674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426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962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849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966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935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  <p:sldLayoutId id="214748381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minfin.tatarstan.ru/cb" TargetMode="Externa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1"/>
          <p:cNvSpPr>
            <a:spLocks noGrp="1"/>
          </p:cNvSpPr>
          <p:nvPr/>
        </p:nvSpPr>
        <p:spPr>
          <a:xfrm>
            <a:off x="585147" y="1372674"/>
            <a:ext cx="11367247" cy="37218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3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 smtClean="0">
                <a:solidFill>
                  <a:schemeClr val="accent6"/>
                </a:solidFill>
                <a:latin typeface="Arial Narrow" panose="020B0606020202030204" pitchFamily="34" charset="0"/>
              </a:rPr>
              <a:t/>
            </a:r>
            <a:br>
              <a:rPr lang="ru-RU" sz="4000" dirty="0" smtClean="0">
                <a:solidFill>
                  <a:schemeClr val="accent6"/>
                </a:solidFill>
                <a:latin typeface="Arial Narrow" panose="020B0606020202030204" pitchFamily="34" charset="0"/>
              </a:rPr>
            </a:br>
            <a:r>
              <a:rPr lang="ru-RU" sz="4800" dirty="0">
                <a:solidFill>
                  <a:schemeClr val="tx2"/>
                </a:solidFill>
              </a:rPr>
              <a:t>Электронные первичные документы в Системе бухгалтерского учета</a:t>
            </a:r>
          </a:p>
          <a:p>
            <a:r>
              <a:rPr lang="ru-RU" sz="4800" dirty="0">
                <a:solidFill>
                  <a:schemeClr val="tx2"/>
                </a:solidFill>
              </a:rPr>
              <a:t> Республики Татарстан</a:t>
            </a:r>
            <a:endParaRPr lang="ru-RU" sz="4800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865224" y="5844988"/>
            <a:ext cx="1326776" cy="10130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55408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8872" y="285898"/>
            <a:ext cx="11094027" cy="607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форме настройки  внести серийный номер сертификата и период его действия ( в том числе во вкладке «Внутреннее содержание»), вид подписываемого документа и наименование учреждения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2973746" y="893437"/>
            <a:ext cx="6504278" cy="5808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9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8872" y="285898"/>
            <a:ext cx="11094027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ru-RU" dirty="0"/>
              <a:t>Привязать сертификат </a:t>
            </a:r>
            <a:r>
              <a:rPr lang="ru-RU" dirty="0" smtClean="0"/>
              <a:t>ЭЦП УФК к </a:t>
            </a:r>
            <a:r>
              <a:rPr lang="ru-RU" dirty="0"/>
              <a:t>пользователю (функция администратора, ответственного за заведение пользователей в учреждении)</a:t>
            </a:r>
          </a:p>
          <a:p>
            <a:r>
              <a:rPr lang="ru-RU" dirty="0"/>
              <a:t> </a:t>
            </a:r>
            <a:r>
              <a:rPr lang="ru-RU" sz="1600" dirty="0"/>
              <a:t>В меню системы «Администрирование – Пользователи» в учетной карточке пользователя, наделенного полномочиями подписания ЭЦП во вкладке «Настройка ЭП и шифрования» внести с помощью кнопки «Добавить» серийный номер соответствующего сертификата.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3856238" y="1763226"/>
            <a:ext cx="4934471" cy="5011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05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5236" y="106879"/>
            <a:ext cx="11021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tx2"/>
                </a:solidFill>
              </a:rPr>
              <a:t> </a:t>
            </a:r>
            <a:r>
              <a:rPr lang="ru-RU" b="1" dirty="0">
                <a:solidFill>
                  <a:schemeClr val="tx2"/>
                </a:solidFill>
              </a:rPr>
              <a:t>Заполнение новых полей карточки «Комиссии»</a:t>
            </a:r>
            <a:endParaRPr lang="ru-RU" sz="2000" b="1" dirty="0">
              <a:solidFill>
                <a:schemeClr val="tx2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25237" y="476211"/>
            <a:ext cx="108567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ru-RU" dirty="0"/>
              <a:t>В </a:t>
            </a:r>
            <a:r>
              <a:rPr lang="ru-RU" b="1" dirty="0" smtClean="0"/>
              <a:t>Карточке </a:t>
            </a:r>
            <a:r>
              <a:rPr lang="ru-RU" b="1" dirty="0"/>
              <a:t>учреждения </a:t>
            </a:r>
            <a:r>
              <a:rPr lang="ru-RU" dirty="0"/>
              <a:t>в действующих комиссиях на вкладке </a:t>
            </a:r>
            <a:r>
              <a:rPr lang="ru-RU" dirty="0" smtClean="0"/>
              <a:t>« </a:t>
            </a:r>
            <a:r>
              <a:rPr lang="ru-RU" dirty="0" err="1" smtClean="0"/>
              <a:t>Доп.настройки</a:t>
            </a:r>
            <a:r>
              <a:rPr lang="ru-RU" dirty="0"/>
              <a:t>» заполнить </a:t>
            </a:r>
            <a:r>
              <a:rPr lang="ru-RU" dirty="0" smtClean="0"/>
              <a:t>поля, необходимые </a:t>
            </a:r>
            <a:r>
              <a:rPr lang="ru-RU" dirty="0"/>
              <a:t>для создания и подписания электронных первичных документов.</a:t>
            </a:r>
            <a:endParaRPr lang="ru-RU" sz="1400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1136469" y="1122542"/>
            <a:ext cx="4931574" cy="5678139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6441769" y="1122542"/>
            <a:ext cx="5413912" cy="5678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35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5236" y="106879"/>
            <a:ext cx="11021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tx2"/>
                </a:solidFill>
              </a:rPr>
              <a:t> </a:t>
            </a:r>
            <a:r>
              <a:rPr lang="ru-RU" b="1" dirty="0">
                <a:solidFill>
                  <a:schemeClr val="tx2"/>
                </a:solidFill>
              </a:rPr>
              <a:t>Настройка маршрутов документов</a:t>
            </a:r>
            <a:endParaRPr lang="ru-RU" sz="2000" b="1" dirty="0">
              <a:solidFill>
                <a:schemeClr val="tx2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25236" y="660877"/>
            <a:ext cx="1085671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ru-RU" sz="1600" dirty="0"/>
              <a:t>Администрирование – Настройки ЭДО – Настройки маршрутов документов</a:t>
            </a:r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1132609" y="1184097"/>
            <a:ext cx="10027227" cy="4883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52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6409" y="99769"/>
            <a:ext cx="108567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Пример созданных маршрутов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656409" y="614573"/>
            <a:ext cx="10576164" cy="606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32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6409" y="99769"/>
            <a:ext cx="108567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Пример созданных маршрутов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656409" y="727363"/>
            <a:ext cx="10968903" cy="534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00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5236" y="476211"/>
            <a:ext cx="11021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tx2"/>
                </a:solidFill>
              </a:rPr>
              <a:t> </a:t>
            </a:r>
            <a:r>
              <a:rPr lang="ru-RU" b="1" dirty="0">
                <a:solidFill>
                  <a:schemeClr val="tx2"/>
                </a:solidFill>
              </a:rPr>
              <a:t>Реестр ЭДО</a:t>
            </a:r>
            <a:endParaRPr lang="ru-RU" sz="2000" b="1" dirty="0">
              <a:solidFill>
                <a:schemeClr val="tx2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07770" y="1055012"/>
            <a:ext cx="1085671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</a:t>
            </a:r>
            <a:r>
              <a:rPr lang="ru-RU" sz="1600" dirty="0" smtClean="0"/>
              <a:t>Подписание </a:t>
            </a:r>
            <a:r>
              <a:rPr lang="ru-RU" sz="1600" dirty="0"/>
              <a:t>электронных документов простой подписью и усиленной квалифицированной подписью реализовано в </a:t>
            </a:r>
            <a:r>
              <a:rPr lang="ru-RU" sz="1600" b="1" dirty="0"/>
              <a:t>«Реестре ЭДО»</a:t>
            </a:r>
            <a:endParaRPr lang="ru-RU" sz="1600" dirty="0"/>
          </a:p>
          <a:p>
            <a:r>
              <a:rPr lang="ru-RU" sz="1600" dirty="0" smtClean="0"/>
              <a:t>     У </a:t>
            </a:r>
            <a:r>
              <a:rPr lang="ru-RU" sz="1600" dirty="0"/>
              <a:t>пользователей, которым добавлены </a:t>
            </a:r>
            <a:r>
              <a:rPr lang="ru-RU" sz="1600" dirty="0" smtClean="0"/>
              <a:t>роли </a:t>
            </a:r>
            <a:r>
              <a:rPr lang="ru-RU" sz="1600" dirty="0"/>
              <a:t>****_ЭДО, становится доступен новый реестр «Реестр ЭДО»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1424284" y="2371291"/>
            <a:ext cx="9423689" cy="1940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4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8552" y="5200985"/>
            <a:ext cx="1085671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</a:t>
            </a:r>
            <a:r>
              <a:rPr lang="ru-RU" sz="1600" dirty="0" smtClean="0"/>
              <a:t>Наличие </a:t>
            </a:r>
            <a:r>
              <a:rPr lang="ru-RU" sz="1600" dirty="0"/>
              <a:t>функций зависит от маршрута подписания, в котором задан начальный статус записи, настройки роли пользователя, а также доступность во вкладке «Подписанты» формуляра конкретному пользователю. Все функции доступны как с формы реестра, так и из формы редактирования.</a:t>
            </a:r>
          </a:p>
          <a:p>
            <a:r>
              <a:rPr lang="ru-RU" sz="1600" dirty="0" smtClean="0"/>
              <a:t>     Маршруты </a:t>
            </a:r>
            <a:r>
              <a:rPr lang="ru-RU" sz="1600" dirty="0"/>
              <a:t>подписания реализованы только для вида документа </a:t>
            </a:r>
            <a:r>
              <a:rPr lang="ru-RU" sz="1600" b="1" dirty="0"/>
              <a:t>«Электронный первичный документ»</a:t>
            </a:r>
            <a:r>
              <a:rPr lang="ru-RU" sz="1600" dirty="0"/>
              <a:t>.</a:t>
            </a:r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728552" y="342899"/>
            <a:ext cx="10856717" cy="4717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40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5236" y="106879"/>
            <a:ext cx="11021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tx2"/>
                </a:solidFill>
              </a:rPr>
              <a:t> </a:t>
            </a:r>
            <a:r>
              <a:rPr lang="ru-RU" b="1" dirty="0">
                <a:solidFill>
                  <a:schemeClr val="tx2"/>
                </a:solidFill>
              </a:rPr>
              <a:t>Создание формуляра ЭДО</a:t>
            </a:r>
            <a:endParaRPr lang="ru-RU" sz="2000" b="1" dirty="0">
              <a:solidFill>
                <a:schemeClr val="tx2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25236" y="660877"/>
            <a:ext cx="5257801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    Возможны </a:t>
            </a:r>
            <a:r>
              <a:rPr lang="ru-RU" sz="1600" dirty="0"/>
              <a:t>два варианта создания электронного документа:</a:t>
            </a:r>
          </a:p>
          <a:p>
            <a:pPr lvl="0" algn="just"/>
            <a:r>
              <a:rPr lang="ru-RU" sz="1600" dirty="0" smtClean="0"/>
              <a:t>    1. Создать </a:t>
            </a:r>
            <a:r>
              <a:rPr lang="ru-RU" sz="1600" dirty="0"/>
              <a:t>сам документ в соответствующем реестре системы (например, в Расчеты – Расчеты с подотчетными лицами – Отчет о расходах подотчетного лица), а потом привязать его к формуляру ЭДО для </a:t>
            </a:r>
            <a:r>
              <a:rPr lang="ru-RU" sz="1600" dirty="0" smtClean="0"/>
              <a:t>подписания.</a:t>
            </a:r>
          </a:p>
          <a:p>
            <a:pPr lvl="0" algn="just"/>
            <a:endParaRPr lang="ru-RU" sz="1600" dirty="0"/>
          </a:p>
          <a:p>
            <a:pPr lvl="0" algn="just"/>
            <a:r>
              <a:rPr lang="ru-RU" sz="1600" dirty="0" smtClean="0"/>
              <a:t>    2. Создать </a:t>
            </a:r>
            <a:r>
              <a:rPr lang="ru-RU" sz="1600" dirty="0"/>
              <a:t>новый документ непосредственно из формуляра в реестре ЭДО и подписать </a:t>
            </a:r>
            <a:r>
              <a:rPr lang="ru-RU" sz="1600" dirty="0" smtClean="0"/>
              <a:t>его.</a:t>
            </a:r>
          </a:p>
          <a:p>
            <a:pPr lvl="0" algn="just"/>
            <a:endParaRPr lang="ru-RU" sz="1600" dirty="0"/>
          </a:p>
          <a:p>
            <a:pPr algn="just"/>
            <a:endParaRPr lang="ru-RU" sz="1600" dirty="0" smtClean="0"/>
          </a:p>
          <a:p>
            <a:pPr algn="just"/>
            <a:endParaRPr lang="ru-RU" sz="1600" dirty="0"/>
          </a:p>
          <a:p>
            <a:pPr algn="just"/>
            <a:r>
              <a:rPr lang="ru-RU" sz="1600" dirty="0" smtClean="0"/>
              <a:t>Для </a:t>
            </a:r>
            <a:r>
              <a:rPr lang="ru-RU" sz="1600" dirty="0"/>
              <a:t>обоих вариантов необходимо создать формуляр </a:t>
            </a:r>
            <a:r>
              <a:rPr lang="ru-RU" sz="1600" dirty="0" smtClean="0"/>
              <a:t>ЭДО.</a:t>
            </a:r>
            <a:endParaRPr lang="ru-RU" sz="1600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5974774" y="660877"/>
            <a:ext cx="5765424" cy="5802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46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753254" y="133061"/>
            <a:ext cx="8962246" cy="6589857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3"/>
          <a:stretch>
            <a:fillRect/>
          </a:stretch>
        </p:blipFill>
        <p:spPr>
          <a:xfrm>
            <a:off x="7657234" y="3427989"/>
            <a:ext cx="4400550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35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4"/>
          </p:nvPr>
        </p:nvSpPr>
        <p:spPr>
          <a:xfrm>
            <a:off x="675409" y="405267"/>
            <a:ext cx="10784149" cy="574747"/>
          </a:xfrm>
        </p:spPr>
        <p:txBody>
          <a:bodyPr>
            <a:noAutofit/>
          </a:bodyPr>
          <a:lstStyle/>
          <a:p>
            <a:r>
              <a:rPr lang="ru-RU" sz="4000" dirty="0" smtClean="0"/>
              <a:t>Материалы и инструкции для работы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778926" y="980014"/>
            <a:ext cx="1121179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500" b="1" i="1" dirty="0">
              <a:solidFill>
                <a:schemeClr val="accent1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53088" y="3244334"/>
            <a:ext cx="55256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https://minfin.tatarstan.ru/cb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31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6018" y="328368"/>
            <a:ext cx="108671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    </a:t>
            </a:r>
            <a:r>
              <a:rPr lang="ru-RU" sz="1600" dirty="0"/>
              <a:t>Для 1 варианта в поле «Создать новый документ» не активируем параметр и провалившись в поле «Отчет о расходах подотчетного лица (или другое название в зависимости от выбранного вида документа)» выбираем ранее созданный документ из соответствующего реестра и сохраняем формуляр.</a:t>
            </a:r>
          </a:p>
        </p:txBody>
      </p:sp>
      <p:pic>
        <p:nvPicPr>
          <p:cNvPr id="7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2571605" y="1159365"/>
            <a:ext cx="7819304" cy="5467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10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6018" y="328368"/>
            <a:ext cx="1086710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     Для </a:t>
            </a:r>
            <a:r>
              <a:rPr lang="ru-RU" sz="1600" dirty="0"/>
              <a:t>2 варианта в поле «Создать новый документ» активируем параметр и в открывшейся форме создания нового документа (соответствует форме документа в соответствующем реестре) заполняем все необходимые </a:t>
            </a:r>
            <a:r>
              <a:rPr lang="ru-RU" sz="1600" dirty="0" smtClean="0"/>
              <a:t>поля первичного документа и выбираем его для прикрепления в формуляр  </a:t>
            </a:r>
            <a:r>
              <a:rPr lang="ru-RU" sz="1600" dirty="0"/>
              <a:t>и </a:t>
            </a:r>
            <a:r>
              <a:rPr lang="ru-RU" sz="1600" dirty="0" smtClean="0"/>
              <a:t>сохраняем.</a:t>
            </a:r>
            <a:endParaRPr lang="ru-RU" sz="1600" dirty="0"/>
          </a:p>
          <a:p>
            <a:pPr algn="just"/>
            <a:r>
              <a:rPr lang="ru-RU" sz="1600" dirty="0" smtClean="0"/>
              <a:t>     Во </a:t>
            </a:r>
            <a:r>
              <a:rPr lang="ru-RU" sz="1600" dirty="0"/>
              <a:t>вкладке формуляра </a:t>
            </a:r>
            <a:r>
              <a:rPr lang="ru-RU" sz="1600" dirty="0" smtClean="0"/>
              <a:t>созданного электронного документа </a:t>
            </a:r>
            <a:r>
              <a:rPr lang="ru-RU" sz="1600" b="1" dirty="0" smtClean="0"/>
              <a:t>«Документы</a:t>
            </a:r>
            <a:r>
              <a:rPr lang="ru-RU" sz="1600" b="1" dirty="0"/>
              <a:t>» </a:t>
            </a:r>
            <a:r>
              <a:rPr lang="ru-RU" sz="1600" dirty="0"/>
              <a:t>отображается связанный/созданный документ по функции </a:t>
            </a:r>
            <a:r>
              <a:rPr lang="ru-RU" sz="1600" b="1" dirty="0"/>
              <a:t>«Заполнить содержание»</a:t>
            </a:r>
            <a:r>
              <a:rPr lang="ru-RU" sz="1600" dirty="0"/>
              <a:t>. Из нее можно открыть документ на просмотр либо разорвать связь документа и формуляра ЭДО по кнопке «Удалить связь с документом» (данная функция доступна для документов на статусе «Черновик</a:t>
            </a:r>
            <a:r>
              <a:rPr lang="ru-RU" sz="1600" dirty="0" smtClean="0"/>
              <a:t>»).</a:t>
            </a:r>
            <a:endParaRPr lang="ru-RU" sz="16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6018" y="2346006"/>
            <a:ext cx="10867109" cy="3898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44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6017" y="473840"/>
            <a:ext cx="108671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     </a:t>
            </a:r>
            <a:r>
              <a:rPr lang="ru-RU" sz="1600" dirty="0"/>
              <a:t>После сохранения формуляра с прикрепленным первичным учетным документом (по 1 или 2 варианту) необходимо заполнить поле «Маршрут документа» выбором из справочника соответствующего виду документа маршрута.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7755" y="1143000"/>
            <a:ext cx="10775370" cy="5382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27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6017" y="473840"/>
            <a:ext cx="1086710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     </a:t>
            </a:r>
            <a:r>
              <a:rPr lang="ru-RU" sz="1600" dirty="0"/>
              <a:t>После чего, на вкладке «Подписанты» отображаются этапы подписания и роли пользователей, которые определены маршрутом подписания. По каждому этапу надо выбрать пользователя, который будет подписывать документ.</a:t>
            </a:r>
          </a:p>
          <a:p>
            <a:pPr algn="just"/>
            <a:r>
              <a:rPr lang="ru-RU" sz="1600" dirty="0" smtClean="0"/>
              <a:t>     Если </a:t>
            </a:r>
            <a:r>
              <a:rPr lang="ru-RU" sz="1600" dirty="0"/>
              <a:t>в маршруте задана комиссия в поле «Список (комиссия)», то подписанты подтягиваются из комиссии, указанной в маршруте.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646017" y="1744517"/>
            <a:ext cx="10950238" cy="443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42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6017" y="473840"/>
            <a:ext cx="1086710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     На </a:t>
            </a:r>
            <a:r>
              <a:rPr lang="ru-RU" sz="1600" dirty="0"/>
              <a:t>вкладке формуляра «Файлы» можно прикрепить заранее отсканированные подтверждающие документы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646017" y="1095115"/>
            <a:ext cx="10867109" cy="5014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58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6017" y="473840"/>
            <a:ext cx="1086710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     </a:t>
            </a:r>
            <a:r>
              <a:rPr lang="ru-RU" sz="1600" dirty="0"/>
              <a:t>Созданный ответственным исполнителем электронный документ подписывается им простой электронной подписью (ПЭП) с помощью кнопки «Подписать </a:t>
            </a:r>
            <a:r>
              <a:rPr lang="en-US" sz="1600" dirty="0"/>
              <a:t>XML</a:t>
            </a:r>
            <a:r>
              <a:rPr lang="ru-RU" sz="1600" dirty="0"/>
              <a:t>» и переходит на следующий этап маршрута.</a:t>
            </a:r>
          </a:p>
          <a:p>
            <a:pPr algn="just"/>
            <a:r>
              <a:rPr lang="ru-RU" sz="1600" dirty="0" smtClean="0"/>
              <a:t>     Далее </a:t>
            </a:r>
            <a:r>
              <a:rPr lang="ru-RU" sz="1600" dirty="0"/>
              <a:t>документ последовательно подписывается или отклоняется пользователями, указанными на вкладке «Подписанты», вплоть до утверждения документа руководителем учреждения (или уполномоченным лицом) квалифицированной электронно-цифровой подписью (ЭЦП) с помощью кнопки «Подписать </a:t>
            </a:r>
            <a:r>
              <a:rPr lang="en-US" sz="1600" dirty="0"/>
              <a:t>XML</a:t>
            </a:r>
            <a:r>
              <a:rPr lang="ru-RU" sz="1600" dirty="0"/>
              <a:t>».</a:t>
            </a:r>
          </a:p>
          <a:p>
            <a:pPr algn="just"/>
            <a:r>
              <a:rPr lang="ru-RU" sz="1600" dirty="0" smtClean="0"/>
              <a:t>     По </a:t>
            </a:r>
            <a:r>
              <a:rPr lang="ru-RU" sz="1600" dirty="0"/>
              <a:t>результатам подписания документа на вкладке «Файлы» отображаются записи со ссылкой на скачивание созданных файлов (без визуализации штампа печати), сформированные в результате выполнения функции </a:t>
            </a:r>
            <a:r>
              <a:rPr lang="ru-RU" sz="1600" b="1" dirty="0"/>
              <a:t>«Подписать XML»</a:t>
            </a:r>
            <a:r>
              <a:rPr lang="ru-RU" sz="1600" dirty="0"/>
              <a:t>.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6718" y="2289722"/>
            <a:ext cx="10785705" cy="4048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25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9145" y="702440"/>
            <a:ext cx="108671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     </a:t>
            </a:r>
            <a:r>
              <a:rPr lang="ru-RU" sz="1600" dirty="0"/>
              <a:t>На вкладке «История изменений» отображаются записи истории смены статусов формуляра </a:t>
            </a:r>
            <a:r>
              <a:rPr lang="ru-RU" sz="1600" dirty="0" smtClean="0"/>
              <a:t>ЭДО, фиксируются </a:t>
            </a:r>
            <a:r>
              <a:rPr lang="ru-RU" sz="1600" dirty="0"/>
              <a:t>дата и время, пользователь, подразделение, исходный статус записи и введенный комментарий при выполнении функций.</a:t>
            </a:r>
          </a:p>
          <a:p>
            <a:endParaRPr lang="ru-RU" sz="1600" dirty="0"/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017" y="1467686"/>
            <a:ext cx="10867109" cy="45174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3364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6017" y="264835"/>
            <a:ext cx="10867109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dirty="0" smtClean="0"/>
              <a:t>На </a:t>
            </a:r>
            <a:r>
              <a:rPr lang="ru-RU" dirty="0"/>
              <a:t>вкладке </a:t>
            </a:r>
            <a:r>
              <a:rPr lang="ru-RU" b="1" dirty="0"/>
              <a:t>«История подписания»</a:t>
            </a:r>
            <a:r>
              <a:rPr lang="ru-RU" dirty="0"/>
              <a:t> </a:t>
            </a:r>
            <a:r>
              <a:rPr lang="ru-RU" dirty="0" smtClean="0"/>
              <a:t>отражается история </a:t>
            </a:r>
            <a:r>
              <a:rPr lang="ru-RU" dirty="0"/>
              <a:t>подписания формуляра </a:t>
            </a:r>
            <a:r>
              <a:rPr lang="ru-RU" dirty="0" smtClean="0"/>
              <a:t>ЭДО,</a:t>
            </a:r>
            <a:r>
              <a:rPr lang="ru-RU" dirty="0" smtClean="0">
                <a:solidFill>
                  <a:prstClr val="black"/>
                </a:solidFill>
              </a:rPr>
              <a:t> фиксируется </a:t>
            </a:r>
            <a:r>
              <a:rPr lang="ru-RU" dirty="0">
                <a:solidFill>
                  <a:prstClr val="black"/>
                </a:solidFill>
              </a:rPr>
              <a:t>информация о дате и времени подписания, подписанте, комментарии. </a:t>
            </a:r>
          </a:p>
          <a:p>
            <a:pPr lvl="0" algn="just"/>
            <a:r>
              <a:rPr lang="ru-RU" dirty="0">
                <a:solidFill>
                  <a:prstClr val="black"/>
                </a:solidFill>
              </a:rPr>
              <a:t>     В поле «Архив» сохраняется архив с исходно-подписываемым документом без подписи (в формате .*</a:t>
            </a:r>
            <a:r>
              <a:rPr lang="ru-RU" dirty="0" err="1">
                <a:solidFill>
                  <a:prstClr val="black"/>
                </a:solidFill>
              </a:rPr>
              <a:t>pdf</a:t>
            </a:r>
            <a:r>
              <a:rPr lang="ru-RU" dirty="0">
                <a:solidFill>
                  <a:prstClr val="black"/>
                </a:solidFill>
              </a:rPr>
              <a:t> и .*</a:t>
            </a:r>
            <a:r>
              <a:rPr lang="ru-RU" dirty="0" err="1">
                <a:solidFill>
                  <a:prstClr val="black"/>
                </a:solidFill>
              </a:rPr>
              <a:t>xml</a:t>
            </a:r>
            <a:r>
              <a:rPr lang="ru-RU" dirty="0">
                <a:solidFill>
                  <a:prstClr val="black"/>
                </a:solidFill>
              </a:rPr>
              <a:t>) и его открепляемая ЭЦП. При нажатии на ссылку производится скачивание архива на ПК.</a:t>
            </a:r>
          </a:p>
          <a:p>
            <a:pPr lvl="0" algn="just"/>
            <a:r>
              <a:rPr lang="ru-RU" dirty="0">
                <a:solidFill>
                  <a:prstClr val="black"/>
                </a:solidFill>
              </a:rPr>
              <a:t>     В поле «Файл для печати» сохраняется подписанный документ (в формате .*</a:t>
            </a:r>
            <a:r>
              <a:rPr lang="ru-RU" dirty="0" err="1">
                <a:solidFill>
                  <a:prstClr val="black"/>
                </a:solidFill>
              </a:rPr>
              <a:t>pdf</a:t>
            </a:r>
            <a:r>
              <a:rPr lang="ru-RU" dirty="0">
                <a:solidFill>
                  <a:prstClr val="black"/>
                </a:solidFill>
              </a:rPr>
              <a:t>) со штампами подписей (ПЭП и ЭЦП). При нажатии на ссылку производится открытие документа в окне браузера с возможностью дальнейшего скачивания файла на ПК либо его выводе на печать.</a:t>
            </a:r>
          </a:p>
          <a:p>
            <a:pPr algn="just"/>
            <a:endParaRPr lang="ru-RU" sz="1600" dirty="0"/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149" y="2416628"/>
            <a:ext cx="10484128" cy="41883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7876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5236" y="199212"/>
            <a:ext cx="11021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tx2"/>
                </a:solidFill>
              </a:rPr>
              <a:t> </a:t>
            </a:r>
            <a:r>
              <a:rPr lang="ru-RU" b="1" dirty="0">
                <a:solidFill>
                  <a:schemeClr val="tx2"/>
                </a:solidFill>
              </a:rPr>
              <a:t>Функция «Подписать XML»</a:t>
            </a:r>
            <a:endParaRPr lang="ru-RU" sz="2000" b="1" dirty="0">
              <a:solidFill>
                <a:schemeClr val="tx2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25236" y="809885"/>
            <a:ext cx="110217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     Применяется </a:t>
            </a:r>
            <a:r>
              <a:rPr lang="ru-RU" sz="1600" dirty="0"/>
              <a:t>для формуляров с видом документа «Электронный первичный документ», у которого есть связь с документом системы из соответствующего реестра.</a:t>
            </a:r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5236" y="1636001"/>
            <a:ext cx="11021786" cy="345340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25236" y="5211772"/>
            <a:ext cx="110217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Функция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предназначена для подписания формуляра ЭДО, как простой электронной подписью (ПЭП), так и усиленной подписью (ЭЦП).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717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5236" y="199212"/>
            <a:ext cx="11021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tx2"/>
                </a:solidFill>
              </a:rPr>
              <a:t> </a:t>
            </a:r>
            <a:r>
              <a:rPr lang="ru-RU" b="1" dirty="0">
                <a:solidFill>
                  <a:schemeClr val="tx2"/>
                </a:solidFill>
              </a:rPr>
              <a:t>Подписание простой электронной подписью (ПЭП)</a:t>
            </a:r>
            <a:endParaRPr lang="ru-RU" sz="2000" b="1" dirty="0">
              <a:solidFill>
                <a:schemeClr val="tx2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25236" y="809885"/>
            <a:ext cx="110217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     </a:t>
            </a:r>
            <a:r>
              <a:rPr lang="ru-RU" sz="1600" dirty="0"/>
              <a:t>При вызове функции открывается предупреждающее окно с возможностью ввода комментария. Обязательность комментария задается в маршруте подписания документа: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45869" y="5024736"/>
            <a:ext cx="110217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dirty="0"/>
              <a:t>При нажатии кнопки «Да» открывается .</a:t>
            </a:r>
            <a:r>
              <a:rPr lang="ru-RU" dirty="0" err="1"/>
              <a:t>pdf</a:t>
            </a:r>
            <a:r>
              <a:rPr lang="ru-RU" dirty="0"/>
              <a:t> с отображением печатной формы документа.</a:t>
            </a:r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45869" y="1492393"/>
            <a:ext cx="10380519" cy="3328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611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 smtClean="0"/>
              <a:t>Материалы на сайте Минфина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493" y="838865"/>
            <a:ext cx="9959531" cy="4885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4740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66651" y="473305"/>
            <a:ext cx="10546476" cy="5584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79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5235" y="321513"/>
            <a:ext cx="110217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     </a:t>
            </a:r>
            <a:r>
              <a:rPr lang="ru-RU" sz="1600" dirty="0"/>
              <a:t>При нажатии «Добавить подпись» появляется визуализация оттиска простой электронной подписи с указанием даты/времени и пользователя системы:</a:t>
            </a:r>
          </a:p>
        </p:txBody>
      </p:sp>
      <p:pic>
        <p:nvPicPr>
          <p:cNvPr id="6" name="Рисунок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539" y="1147827"/>
            <a:ext cx="10208144" cy="55945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3860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5235" y="321513"/>
            <a:ext cx="110217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     </a:t>
            </a:r>
            <a:r>
              <a:rPr lang="ru-RU" sz="1600" dirty="0"/>
              <a:t>При успешном подписании формуляр ЭДО переходит в статус «Подписан». В реестре ЭДО у документа появляется символ ключа, заполняется Подписант и Дата подписания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493" y="980987"/>
            <a:ext cx="10943528" cy="53470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9400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5235" y="342295"/>
            <a:ext cx="1102178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     </a:t>
            </a:r>
            <a:r>
              <a:rPr lang="ru-RU" sz="1600" dirty="0"/>
              <a:t>Подписание ЭЦП проходит по аналогичной схеме, только отличается видом штампа на печатной форме документа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52351" y="6126172"/>
            <a:ext cx="1061921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/>
              <a:t>Также при подписании документа автоматически формируется электронный документ в формате </a:t>
            </a:r>
            <a:r>
              <a:rPr lang="en-US" sz="1500" dirty="0"/>
              <a:t>XML</a:t>
            </a:r>
            <a:r>
              <a:rPr lang="ru-RU" sz="1500" dirty="0"/>
              <a:t> с электронной подписью.</a:t>
            </a:r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45869" y="809371"/>
            <a:ext cx="10349049" cy="5103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09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95858" y="2695318"/>
            <a:ext cx="6665607" cy="962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5400" b="1" dirty="0">
                <a:solidFill>
                  <a:schemeClr val="accent6"/>
                </a:solidFill>
                <a:latin typeface="Arial Narrow" panose="020B0606020202030204" pitchFamily="34" charset="0"/>
              </a:rPr>
              <a:t>Спасибо за внимание !</a:t>
            </a:r>
          </a:p>
        </p:txBody>
      </p:sp>
    </p:spTree>
    <p:extLst>
      <p:ext uri="{BB962C8B-B14F-4D97-AF65-F5344CB8AC3E}">
        <p14:creationId xmlns:p14="http://schemas.microsoft.com/office/powerpoint/2010/main" val="179017051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 smtClean="0"/>
              <a:t>Перечень материалов на сайте Минфина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0661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 smtClean="0"/>
              <a:t>Инструкции в ГИС РТ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1547" y="579860"/>
            <a:ext cx="9032665" cy="60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3719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4"/>
          </p:nvPr>
        </p:nvSpPr>
        <p:spPr>
          <a:xfrm>
            <a:off x="783772" y="190621"/>
            <a:ext cx="10784149" cy="574747"/>
          </a:xfrm>
        </p:spPr>
        <p:txBody>
          <a:bodyPr>
            <a:noAutofit/>
          </a:bodyPr>
          <a:lstStyle/>
          <a:p>
            <a:pPr lvl="0"/>
            <a:r>
              <a:rPr lang="ru-RU" sz="1800" dirty="0">
                <a:solidFill>
                  <a:schemeClr val="tx2"/>
                </a:solidFill>
                <a:latin typeface="+mj-lt"/>
              </a:rPr>
              <a:t>Определение ролей и сотрудников, участвующих в создании и подписании электронных первичных документов.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783772" y="765368"/>
            <a:ext cx="10989128" cy="5915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89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4"/>
          </p:nvPr>
        </p:nvSpPr>
        <p:spPr>
          <a:xfrm>
            <a:off x="716973" y="985966"/>
            <a:ext cx="10816936" cy="3970498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chemeClr val="tx2"/>
                </a:solidFill>
                <a:latin typeface="+mj-lt"/>
              </a:rPr>
              <a:t>Для </a:t>
            </a:r>
            <a:r>
              <a:rPr lang="ru-RU" dirty="0" smtClean="0">
                <a:solidFill>
                  <a:schemeClr val="tx2"/>
                </a:solidFill>
                <a:latin typeface="+mj-lt"/>
              </a:rPr>
              <a:t>всех указанных </a:t>
            </a:r>
            <a:r>
              <a:rPr lang="ru-RU" dirty="0">
                <a:solidFill>
                  <a:schemeClr val="tx2"/>
                </a:solidFill>
                <a:latin typeface="+mj-lt"/>
              </a:rPr>
              <a:t>сотрудников необходимо выпустить </a:t>
            </a:r>
            <a:endParaRPr lang="ru-RU" dirty="0" smtClean="0">
              <a:solidFill>
                <a:schemeClr val="tx2"/>
              </a:solidFill>
              <a:latin typeface="+mj-lt"/>
            </a:endParaRPr>
          </a:p>
          <a:p>
            <a:r>
              <a:rPr lang="ru-RU" dirty="0">
                <a:solidFill>
                  <a:schemeClr val="tx2"/>
                </a:solidFill>
                <a:latin typeface="+mj-lt"/>
              </a:rPr>
              <a:t>и установить </a:t>
            </a:r>
            <a:r>
              <a:rPr lang="ru-RU" dirty="0" smtClean="0">
                <a:solidFill>
                  <a:schemeClr val="tx2"/>
                </a:solidFill>
                <a:latin typeface="+mj-lt"/>
              </a:rPr>
              <a:t>на </a:t>
            </a:r>
            <a:r>
              <a:rPr lang="ru-RU" dirty="0">
                <a:solidFill>
                  <a:schemeClr val="tx2"/>
                </a:solidFill>
                <a:latin typeface="+mj-lt"/>
              </a:rPr>
              <a:t>рабочие места (в случае отсутствия)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сертификаты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Поволжского удостоверяющего центра 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latin typeface="+mj-lt"/>
            </a:endParaRPr>
          </a:p>
          <a:p>
            <a:r>
              <a:rPr lang="ru-RU" dirty="0" smtClean="0">
                <a:solidFill>
                  <a:schemeClr val="tx2"/>
                </a:solidFill>
                <a:latin typeface="+mj-lt"/>
              </a:rPr>
              <a:t>и 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сертификат Электронно-цифровой подписи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УФК</a:t>
            </a:r>
            <a:r>
              <a:rPr lang="ru-RU" dirty="0">
                <a:solidFill>
                  <a:schemeClr val="tx2"/>
                </a:solidFill>
                <a:latin typeface="+mj-lt"/>
              </a:rPr>
              <a:t> </a:t>
            </a:r>
            <a:endParaRPr lang="ru-RU" dirty="0" smtClean="0">
              <a:solidFill>
                <a:schemeClr val="tx2"/>
              </a:solidFill>
              <a:latin typeface="+mj-lt"/>
            </a:endParaRPr>
          </a:p>
          <a:p>
            <a:r>
              <a:rPr lang="ru-RU" dirty="0" smtClean="0">
                <a:solidFill>
                  <a:schemeClr val="tx2"/>
                </a:solidFill>
                <a:latin typeface="+mj-lt"/>
              </a:rPr>
              <a:t>для </a:t>
            </a:r>
            <a:r>
              <a:rPr lang="ru-RU" dirty="0">
                <a:solidFill>
                  <a:schemeClr val="tx2"/>
                </a:solidFill>
                <a:latin typeface="+mj-lt"/>
              </a:rPr>
              <a:t>руководителей учреждения и лиц, уполномоченных на подписание ЭЦП (например,  главбух или </a:t>
            </a:r>
            <a:r>
              <a:rPr lang="ru-RU" dirty="0" smtClean="0">
                <a:solidFill>
                  <a:schemeClr val="tx2"/>
                </a:solidFill>
                <a:latin typeface="+mj-lt"/>
              </a:rPr>
              <a:t>председатель комиссии) </a:t>
            </a:r>
            <a:endParaRPr lang="ru-RU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3938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5236" y="106879"/>
            <a:ext cx="11021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 </a:t>
            </a:r>
            <a:r>
              <a:rPr lang="ru-RU" b="1" dirty="0">
                <a:solidFill>
                  <a:schemeClr val="tx2"/>
                </a:solidFill>
              </a:rPr>
              <a:t>Создание учетных записей пользователей</a:t>
            </a:r>
            <a:endParaRPr lang="ru-RU" sz="2000" b="1" dirty="0">
              <a:solidFill>
                <a:schemeClr val="tx2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79318" y="476211"/>
            <a:ext cx="10952018" cy="5878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Необходимо </a:t>
            </a:r>
            <a:r>
              <a:rPr lang="ru-RU" sz="1200" u="sng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создать учетные записи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пользователей (логин 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пароль</a:t>
            </a:r>
            <a:r>
              <a:rPr lang="ru-RU" sz="1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 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ранее не работающих в ГИС РТ, которые будут участвовать в создании, согласовании и подписании электронных бухгалтерских документов с присвоением им соответствующих ролей. </a:t>
            </a: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Сотрудникам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имеющим в ГИС РТ учетные записи, необходимо </a:t>
            </a:r>
            <a:r>
              <a:rPr lang="ru-RU" sz="1200" u="sng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добавить роли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согласно выполняемым функциям.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Перечень ролей: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Ответственный </a:t>
            </a:r>
            <a:r>
              <a:rPr lang="ru-RU" sz="120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исполнитель _ ЭДО (+ ЭДО  _ Оператор _ БУХ</a:t>
            </a:r>
            <a:r>
              <a:rPr lang="ru-RU" sz="1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для всех пользователей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Ответственное лицо кадровой </a:t>
            </a:r>
            <a:r>
              <a:rPr lang="ru-RU" sz="120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службы _ ЭДО</a:t>
            </a:r>
            <a:endParaRPr lang="ru-RU" sz="12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Ответственный исполнитель бухгалтерской </a:t>
            </a:r>
            <a:r>
              <a:rPr lang="ru-RU" sz="120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службы _ ЭДО</a:t>
            </a:r>
            <a:endParaRPr lang="ru-RU" sz="12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Ответственное лицо финансово-экономической </a:t>
            </a:r>
            <a:r>
              <a:rPr lang="ru-RU" sz="120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службы _ ЭДО</a:t>
            </a:r>
            <a:endParaRPr lang="ru-RU" sz="12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Ответственное лицо контрактной службы (контрактный управляющий</a:t>
            </a:r>
            <a:r>
              <a:rPr lang="ru-RU" sz="120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/ комиссии </a:t>
            </a:r>
            <a:r>
              <a:rPr lang="ru-RU" sz="1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 осуществлению </a:t>
            </a:r>
            <a:r>
              <a:rPr lang="ru-RU" sz="120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закупок _ ЭДО</a:t>
            </a:r>
            <a:endParaRPr lang="ru-RU" sz="12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Главный </a:t>
            </a:r>
            <a:r>
              <a:rPr lang="ru-RU" sz="120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бухгалтер _ ЭДО</a:t>
            </a:r>
            <a:endParaRPr lang="ru-RU" sz="12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Руководитель финансово-экономического подразделения (уполномоченное лицо</a:t>
            </a:r>
            <a:r>
              <a:rPr lang="ru-RU" sz="120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_ ЭДО</a:t>
            </a:r>
            <a:endParaRPr lang="ru-RU" sz="12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Руководитель структурного </a:t>
            </a:r>
            <a:r>
              <a:rPr lang="ru-RU" sz="120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подразделения _ ЭДО</a:t>
            </a:r>
            <a:endParaRPr lang="ru-RU" sz="12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Руководитель (или лицо, им уполномоченное) </a:t>
            </a:r>
            <a:r>
              <a:rPr lang="ru-RU" sz="120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учреждения, </a:t>
            </a:r>
            <a:r>
              <a:rPr lang="ru-RU" sz="1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осуществляющего оплату </a:t>
            </a:r>
            <a:r>
              <a:rPr lang="ru-RU" sz="120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расходов</a:t>
            </a:r>
            <a:r>
              <a:rPr lang="ru-RU" sz="1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- </a:t>
            </a:r>
            <a:r>
              <a:rPr lang="ru-RU" sz="120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согласование _ ЭДО</a:t>
            </a:r>
            <a:endParaRPr lang="ru-RU" sz="12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Секретарь </a:t>
            </a:r>
            <a:r>
              <a:rPr lang="ru-RU" sz="120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комиссии _ ЭДО</a:t>
            </a:r>
            <a:endParaRPr lang="ru-RU" sz="12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Член </a:t>
            </a:r>
            <a:r>
              <a:rPr lang="ru-RU" sz="120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комиссии _ ЭДО</a:t>
            </a:r>
            <a:endParaRPr lang="ru-RU" sz="12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Заместитель председателя </a:t>
            </a:r>
            <a:r>
              <a:rPr lang="ru-RU" sz="120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комиссии _ ЭДО</a:t>
            </a:r>
            <a:endParaRPr lang="ru-RU" sz="12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Председатель </a:t>
            </a:r>
            <a:r>
              <a:rPr lang="ru-RU" sz="120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комиссии _ ЭДО</a:t>
            </a:r>
            <a:endParaRPr lang="ru-RU" sz="12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Руководитель </a:t>
            </a:r>
            <a:r>
              <a:rPr lang="ru-RU" sz="120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учреждения _ ЭДО</a:t>
            </a:r>
            <a:endParaRPr lang="ru-RU" sz="12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120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Администратор _ ЭДО </a:t>
            </a:r>
            <a:r>
              <a:rPr lang="ru-RU" sz="1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(роль для прикрепления сертификатов и настройки маршрутов подписания документов)</a:t>
            </a:r>
          </a:p>
          <a:p>
            <a:r>
              <a:rPr lang="ru-RU" sz="1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Расширенный </a:t>
            </a:r>
            <a:r>
              <a:rPr lang="ru-RU" sz="120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доступ _ ЭДО</a:t>
            </a:r>
            <a:endParaRPr lang="ru-RU" sz="1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87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5236" y="106879"/>
            <a:ext cx="110217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 smtClean="0"/>
              <a:t> </a:t>
            </a:r>
            <a:r>
              <a:rPr lang="ru-RU" b="1" dirty="0">
                <a:solidFill>
                  <a:schemeClr val="tx2"/>
                </a:solidFill>
              </a:rPr>
              <a:t>Прикрепление сертификатов ЭЦП в ГИС РТ к учреждению и соответствующему пользователю</a:t>
            </a:r>
          </a:p>
          <a:p>
            <a:pPr algn="ctr"/>
            <a:r>
              <a:rPr lang="ru-RU" b="1" dirty="0">
                <a:solidFill>
                  <a:schemeClr val="tx2"/>
                </a:solidFill>
              </a:rPr>
              <a:t>Сертификаты ЭЦП Удостоверяющего центра УФК необходимо зарегистрировать в ГИС РТ</a:t>
            </a:r>
            <a:endParaRPr lang="ru-RU" sz="2000" b="1" dirty="0">
              <a:solidFill>
                <a:schemeClr val="tx2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79318" y="753210"/>
            <a:ext cx="109520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ru-RU" sz="1400" dirty="0"/>
              <a:t>Привязать </a:t>
            </a:r>
            <a:r>
              <a:rPr lang="ru-RU" sz="1400" dirty="0" smtClean="0"/>
              <a:t>сертификат </a:t>
            </a:r>
            <a:r>
              <a:rPr lang="ru-RU" sz="1400" b="1" dirty="0" smtClean="0"/>
              <a:t>ЭЛЕКТРОННО-ЦИФРОВОЙ ПОДПИСИ УФК </a:t>
            </a:r>
            <a:r>
              <a:rPr lang="ru-RU" sz="1400" dirty="0"/>
              <a:t>к учреждению (функция администратора, ответственного </a:t>
            </a:r>
            <a:r>
              <a:rPr lang="ru-RU" sz="1400" dirty="0" smtClean="0"/>
              <a:t>за заведение </a:t>
            </a:r>
            <a:r>
              <a:rPr lang="ru-RU" sz="1400" dirty="0"/>
              <a:t>пользователей в учреждении</a:t>
            </a:r>
            <a:r>
              <a:rPr lang="ru-RU" sz="1400" dirty="0" smtClean="0"/>
              <a:t>). Сертификаты Поволжского удостоверяющего </a:t>
            </a:r>
            <a:r>
              <a:rPr lang="ru-RU" sz="1400" dirty="0"/>
              <a:t>ц</a:t>
            </a:r>
            <a:r>
              <a:rPr lang="ru-RU" sz="1400" dirty="0" smtClean="0"/>
              <a:t>ентра прикреплять не надо.</a:t>
            </a:r>
            <a:endParaRPr lang="ru-RU" sz="1400" dirty="0"/>
          </a:p>
          <a:p>
            <a:pPr algn="just"/>
            <a:r>
              <a:rPr lang="ru-RU" sz="1400" dirty="0"/>
              <a:t>В меню системы «Администрирование – Настройки ЭДО – Доступные сертификаты пользователей ЭДО бухгалтерии» через создание новой записи.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966822" y="1707317"/>
            <a:ext cx="8403305" cy="4963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00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МФ2018_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81C5"/>
      </a:accent1>
      <a:accent2>
        <a:srgbClr val="F5684A"/>
      </a:accent2>
      <a:accent3>
        <a:srgbClr val="3DCD58"/>
      </a:accent3>
      <a:accent4>
        <a:srgbClr val="6C7B90"/>
      </a:accent4>
      <a:accent5>
        <a:srgbClr val="3DB3CD"/>
      </a:accent5>
      <a:accent6>
        <a:srgbClr val="F79646"/>
      </a:accent6>
      <a:hlink>
        <a:srgbClr val="3D4BCD"/>
      </a:hlink>
      <a:folHlink>
        <a:srgbClr val="CD3DC5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60502</TotalTime>
  <Words>1316</Words>
  <Application>Microsoft Office PowerPoint</Application>
  <PresentationFormat>Широкоэкранный</PresentationFormat>
  <Paragraphs>86</Paragraphs>
  <Slides>34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34</vt:i4>
      </vt:variant>
    </vt:vector>
  </HeadingPairs>
  <TitlesOfParts>
    <vt:vector size="40" baseType="lpstr">
      <vt:lpstr>Arial</vt:lpstr>
      <vt:lpstr>Arial Narrow</vt:lpstr>
      <vt:lpstr>Calibri</vt:lpstr>
      <vt:lpstr>Calibri Light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Семен Сингаевский</dc:creator>
  <cp:lastModifiedBy>Бандурина Елена Вадимовна</cp:lastModifiedBy>
  <cp:revision>966</cp:revision>
  <cp:lastPrinted>2019-10-02T13:04:58Z</cp:lastPrinted>
  <dcterms:created xsi:type="dcterms:W3CDTF">2018-01-10T08:43:49Z</dcterms:created>
  <dcterms:modified xsi:type="dcterms:W3CDTF">2025-09-12T11:20:42Z</dcterms:modified>
</cp:coreProperties>
</file>