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8" r:id="rId2"/>
    <p:sldMasterId id="2147483673" r:id="rId3"/>
  </p:sldMasterIdLst>
  <p:notesMasterIdLst>
    <p:notesMasterId r:id="rId34"/>
  </p:notesMasterIdLst>
  <p:handoutMasterIdLst>
    <p:handoutMasterId r:id="rId35"/>
  </p:handoutMasterIdLst>
  <p:sldIdLst>
    <p:sldId id="488" r:id="rId4"/>
    <p:sldId id="490" r:id="rId5"/>
    <p:sldId id="466" r:id="rId6"/>
    <p:sldId id="506" r:id="rId7"/>
    <p:sldId id="467" r:id="rId8"/>
    <p:sldId id="469" r:id="rId9"/>
    <p:sldId id="507" r:id="rId10"/>
    <p:sldId id="472" r:id="rId11"/>
    <p:sldId id="473" r:id="rId12"/>
    <p:sldId id="491" r:id="rId13"/>
    <p:sldId id="492" r:id="rId14"/>
    <p:sldId id="476" r:id="rId15"/>
    <p:sldId id="493" r:id="rId16"/>
    <p:sldId id="494" r:id="rId17"/>
    <p:sldId id="497" r:id="rId18"/>
    <p:sldId id="484" r:id="rId19"/>
    <p:sldId id="495" r:id="rId20"/>
    <p:sldId id="509" r:id="rId21"/>
    <p:sldId id="508" r:id="rId22"/>
    <p:sldId id="510" r:id="rId23"/>
    <p:sldId id="511" r:id="rId24"/>
    <p:sldId id="513" r:id="rId25"/>
    <p:sldId id="514" r:id="rId26"/>
    <p:sldId id="515" r:id="rId27"/>
    <p:sldId id="516" r:id="rId28"/>
    <p:sldId id="517" r:id="rId29"/>
    <p:sldId id="502" r:id="rId30"/>
    <p:sldId id="503" r:id="rId31"/>
    <p:sldId id="504" r:id="rId32"/>
    <p:sldId id="518" r:id="rId3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DBBFF"/>
    <a:srgbClr val="39FF29"/>
    <a:srgbClr val="FF8080"/>
    <a:srgbClr val="FFFF00"/>
    <a:srgbClr val="65AEFF"/>
    <a:srgbClr val="93CDDD"/>
    <a:srgbClr val="ECECEC"/>
    <a:srgbClr val="7BFF71"/>
    <a:srgbClr val="FFBFBF"/>
    <a:srgbClr val="66FFFF"/>
  </p:clrMru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4922164170549874E-2"/>
          <c:y val="0.12032627687832689"/>
          <c:w val="0.89014807102509841"/>
          <c:h val="0.546168932167710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3800568163080709E-3"/>
                  <c:y val="0.10545142420072989"/>
                </c:manualLayout>
              </c:layout>
              <c:showVal val="1"/>
            </c:dLbl>
            <c:dLbl>
              <c:idx val="1"/>
              <c:layout>
                <c:manualLayout>
                  <c:x val="2.8912998737845156E-3"/>
                  <c:y val="0.11452533412593426"/>
                </c:manualLayout>
              </c:layout>
              <c:showVal val="1"/>
            </c:dLbl>
            <c:dLbl>
              <c:idx val="2"/>
              <c:layout>
                <c:manualLayout>
                  <c:x val="1.5932475278310489E-3"/>
                  <c:y val="0.11907704699477836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36.200000000000003</c:v>
                </c:pt>
                <c:pt idx="1">
                  <c:v>39.6</c:v>
                </c:pt>
                <c:pt idx="2">
                  <c:v>43.4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8397357680487612E-3"/>
                  <c:y val="0.13276142394434806"/>
                </c:manualLayout>
              </c:layout>
              <c:showVal val="1"/>
            </c:dLbl>
            <c:dLbl>
              <c:idx val="1"/>
              <c:layout>
                <c:manualLayout>
                  <c:x val="7.8256887289196494E-3"/>
                  <c:y val="0.1282097573204117"/>
                </c:manualLayout>
              </c:layout>
              <c:showVal val="1"/>
            </c:dLbl>
            <c:dLbl>
              <c:idx val="2"/>
              <c:layout>
                <c:manualLayout>
                  <c:x val="9.2713206415312686E-3"/>
                  <c:y val="0.14439029566515404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21.7</c:v>
                </c:pt>
                <c:pt idx="1">
                  <c:v>23.7</c:v>
                </c:pt>
                <c:pt idx="2">
                  <c:v>26.1</c:v>
                </c:pt>
              </c:numCache>
            </c:numRef>
          </c:val>
        </c:ser>
        <c:shape val="box"/>
        <c:axId val="114893184"/>
        <c:axId val="114895104"/>
        <c:axId val="0"/>
      </c:bar3DChart>
      <c:catAx>
        <c:axId val="114893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14895104"/>
        <c:crosses val="autoZero"/>
        <c:auto val="1"/>
        <c:lblAlgn val="ctr"/>
        <c:lblOffset val="100"/>
      </c:catAx>
      <c:valAx>
        <c:axId val="114895104"/>
        <c:scaling>
          <c:orientation val="minMax"/>
          <c:max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1489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036209011148423E-2"/>
          <c:y val="0.78277751902210291"/>
          <c:w val="0.88873718374532218"/>
          <c:h val="0.20121826290585321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5949090297998696E-2"/>
          <c:y val="0.26519334314966581"/>
          <c:w val="0.89014807102509663"/>
          <c:h val="0.495484656634396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3800399179340904E-3"/>
                  <c:y val="0.16755337043927826"/>
                </c:manualLayout>
              </c:layout>
              <c:showVal val="1"/>
            </c:dLbl>
            <c:dLbl>
              <c:idx val="1"/>
              <c:layout>
                <c:manualLayout>
                  <c:x val="6.6843823074031498E-3"/>
                  <c:y val="0.18904765667664494"/>
                </c:manualLayout>
              </c:layout>
              <c:showVal val="1"/>
            </c:dLbl>
            <c:dLbl>
              <c:idx val="2"/>
              <c:layout>
                <c:manualLayout>
                  <c:x val="1.5932926401907303E-3"/>
                  <c:y val="0.21347197729203798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25</c:v>
                </c:pt>
                <c:pt idx="1">
                  <c:v>24.8</c:v>
                </c:pt>
                <c:pt idx="2">
                  <c:v>25.3</c:v>
                </c:pt>
              </c:numCache>
            </c:numRef>
          </c:val>
        </c:ser>
        <c:shape val="box"/>
        <c:axId val="107857024"/>
        <c:axId val="107858560"/>
        <c:axId val="0"/>
      </c:bar3DChart>
      <c:catAx>
        <c:axId val="107857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07858560"/>
        <c:crossesAt val="0"/>
        <c:auto val="1"/>
        <c:lblAlgn val="ctr"/>
        <c:lblOffset val="100"/>
      </c:catAx>
      <c:valAx>
        <c:axId val="107858560"/>
        <c:scaling>
          <c:orientation val="minMax"/>
          <c:max val="3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07857024"/>
        <c:crosses val="autoZero"/>
        <c:crossBetween val="between"/>
        <c:majorUnit val="15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4922164170549805E-2"/>
          <c:y val="0.12032627687832693"/>
          <c:w val="0.89014807102509663"/>
          <c:h val="0.546168932167710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3800568163080709E-3"/>
                  <c:y val="0.10545142420072989"/>
                </c:manualLayout>
              </c:layout>
              <c:showVal val="1"/>
            </c:dLbl>
            <c:dLbl>
              <c:idx val="1"/>
              <c:layout>
                <c:manualLayout>
                  <c:x val="2.8912998737845156E-3"/>
                  <c:y val="0.11452533412593406"/>
                </c:manualLayout>
              </c:layout>
              <c:showVal val="1"/>
            </c:dLbl>
            <c:dLbl>
              <c:idx val="2"/>
              <c:layout>
                <c:manualLayout>
                  <c:x val="1.5932475278310489E-3"/>
                  <c:y val="0.11907704699477835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3.6</c:v>
                </c:pt>
                <c:pt idx="1">
                  <c:v>3.8</c:v>
                </c:pt>
                <c:pt idx="2" formatCode="0.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8397357680487612E-3"/>
                  <c:y val="0.13276142394434806"/>
                </c:manualLayout>
              </c:layout>
              <c:showVal val="1"/>
            </c:dLbl>
            <c:dLbl>
              <c:idx val="1"/>
              <c:layout>
                <c:manualLayout>
                  <c:x val="7.8256887289196424E-3"/>
                  <c:y val="0.1282097573204117"/>
                </c:manualLayout>
              </c:layout>
              <c:showVal val="1"/>
            </c:dLbl>
            <c:dLbl>
              <c:idx val="2"/>
              <c:layout>
                <c:manualLayout>
                  <c:x val="9.2713206415312686E-3"/>
                  <c:y val="0.14439029566515404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hape val="box"/>
        <c:axId val="134592000"/>
        <c:axId val="134593536"/>
        <c:axId val="0"/>
      </c:bar3DChart>
      <c:catAx>
        <c:axId val="134592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4593536"/>
        <c:crosses val="autoZero"/>
        <c:auto val="1"/>
        <c:lblAlgn val="ctr"/>
        <c:lblOffset val="100"/>
      </c:catAx>
      <c:valAx>
        <c:axId val="134593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4592000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4.5036209011148395E-2"/>
          <c:y val="0.78277751902210291"/>
          <c:w val="0.88873718374532007"/>
          <c:h val="0.20121826290585321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8.4922164170549833E-2"/>
          <c:y val="0.12032627687832695"/>
          <c:w val="0.89014807102509663"/>
          <c:h val="0.546168932167710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3800568163080709E-3"/>
                  <c:y val="0.10545142420072989"/>
                </c:manualLayout>
              </c:layout>
              <c:showVal val="1"/>
            </c:dLbl>
            <c:dLbl>
              <c:idx val="1"/>
              <c:layout>
                <c:manualLayout>
                  <c:x val="2.8912998737845156E-3"/>
                  <c:y val="0.11452533412593406"/>
                </c:manualLayout>
              </c:layout>
              <c:showVal val="1"/>
            </c:dLbl>
            <c:dLbl>
              <c:idx val="2"/>
              <c:layout>
                <c:manualLayout>
                  <c:x val="1.5932475278310494E-3"/>
                  <c:y val="0.11907704699477835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4.3</c:v>
                </c:pt>
                <c:pt idx="2" formatCode="0.0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8397357680487612E-3"/>
                  <c:y val="0.13276142394434806"/>
                </c:manualLayout>
              </c:layout>
              <c:showVal val="1"/>
            </c:dLbl>
            <c:dLbl>
              <c:idx val="1"/>
              <c:layout>
                <c:manualLayout>
                  <c:x val="7.8256887289196424E-3"/>
                  <c:y val="0.1282097573204117"/>
                </c:manualLayout>
              </c:layout>
              <c:showVal val="1"/>
            </c:dLbl>
            <c:dLbl>
              <c:idx val="2"/>
              <c:layout>
                <c:manualLayout>
                  <c:x val="9.2713206415312686E-3"/>
                  <c:y val="0.14439029566515404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2.1</c:v>
                </c:pt>
                <c:pt idx="1">
                  <c:v>2.1</c:v>
                </c:pt>
                <c:pt idx="2">
                  <c:v>2.1</c:v>
                </c:pt>
              </c:numCache>
            </c:numRef>
          </c:val>
        </c:ser>
        <c:shape val="box"/>
        <c:axId val="135062272"/>
        <c:axId val="135063808"/>
        <c:axId val="0"/>
      </c:bar3DChart>
      <c:catAx>
        <c:axId val="135062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5063808"/>
        <c:crosses val="autoZero"/>
        <c:auto val="1"/>
        <c:lblAlgn val="ctr"/>
        <c:lblOffset val="100"/>
      </c:catAx>
      <c:valAx>
        <c:axId val="135063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5062272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4.5036209011148416E-2"/>
          <c:y val="0.78277751902210291"/>
          <c:w val="0.88873718374531996"/>
          <c:h val="0.20121826290585321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5949090297998696E-2"/>
          <c:y val="8.3855901769913296E-2"/>
          <c:w val="0.89014807102509663"/>
          <c:h val="0.676822098014150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3800399179340904E-3"/>
                  <c:y val="0.16755337043927826"/>
                </c:manualLayout>
              </c:layout>
              <c:showVal val="1"/>
            </c:dLbl>
            <c:dLbl>
              <c:idx val="1"/>
              <c:layout>
                <c:manualLayout>
                  <c:x val="6.6843823074031515E-3"/>
                  <c:y val="0.18904765667664494"/>
                </c:manualLayout>
              </c:layout>
              <c:showVal val="1"/>
            </c:dLbl>
            <c:dLbl>
              <c:idx val="2"/>
              <c:layout>
                <c:manualLayout>
                  <c:x val="1.5932926401907303E-3"/>
                  <c:y val="0.21347197729203798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8.5</c:v>
                </c:pt>
                <c:pt idx="1">
                  <c:v>7.5</c:v>
                </c:pt>
                <c:pt idx="2">
                  <c:v>6.9</c:v>
                </c:pt>
              </c:numCache>
            </c:numRef>
          </c:val>
        </c:ser>
        <c:shape val="box"/>
        <c:axId val="135117440"/>
        <c:axId val="135119232"/>
        <c:axId val="0"/>
      </c:bar3DChart>
      <c:catAx>
        <c:axId val="135117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5119232"/>
        <c:crossesAt val="0"/>
        <c:auto val="1"/>
        <c:lblAlgn val="ctr"/>
        <c:lblOffset val="100"/>
      </c:catAx>
      <c:valAx>
        <c:axId val="135119232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35117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1EFB-1ECB-4DA0-8413-97BF4254F271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8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378488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091E4-76D8-4630-9F3A-565D710D5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78B79-9E1A-4C6A-9EE8-9359B3788E9F}" type="datetimeFigureOut">
              <a:rPr lang="ru-RU"/>
              <a:pPr>
                <a:defRPr/>
              </a:pPr>
              <a:t>01.11.2010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4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3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3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2EF1CF-8BA0-4C01-AE56-E72862E61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</a:t>
            </a:r>
            <a:r>
              <a:rPr lang="ru-RU" baseline="0" dirty="0" smtClean="0"/>
              <a:t> №0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</a:t>
            </a:r>
            <a:r>
              <a:rPr lang="ru-RU" baseline="0" dirty="0" smtClean="0"/>
              <a:t> №0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EF1CF-8BA0-4C01-AE56-E72862E6135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 userDrawn="1"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7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Нижний колонтитул 9"/>
          <p:cNvSpPr txBox="1">
            <a:spLocks/>
          </p:cNvSpPr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0" name="Рисунок 9" descr="Герб РТ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42862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1357290" y="51412"/>
            <a:ext cx="6429420" cy="357170"/>
          </a:xfrm>
          <a:prstGeom prst="rect">
            <a:avLst/>
          </a:prstGeom>
        </p:spPr>
        <p:txBody>
          <a:bodyPr/>
          <a:lstStyle>
            <a:lvl1pPr algn="ctr">
              <a:buNone/>
              <a:defRPr sz="1600" b="1" i="0">
                <a:solidFill>
                  <a:srgbClr val="FFFFFF"/>
                </a:solidFill>
                <a:effectLst/>
                <a:latin typeface="Calibri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32"/>
          <p:cNvSpPr>
            <a:spLocks noGrp="1"/>
          </p:cNvSpPr>
          <p:nvPr>
            <p:ph type="body" sz="quarter" idx="12"/>
          </p:nvPr>
        </p:nvSpPr>
        <p:spPr>
          <a:xfrm>
            <a:off x="7858148" y="71414"/>
            <a:ext cx="1223970" cy="304020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 b="1" i="0">
                <a:solidFill>
                  <a:srgbClr val="FFFF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Содержимое 36"/>
          <p:cNvSpPr>
            <a:spLocks noGrp="1"/>
          </p:cNvSpPr>
          <p:nvPr>
            <p:ph sz="quarter" idx="13"/>
          </p:nvPr>
        </p:nvSpPr>
        <p:spPr>
          <a:xfrm>
            <a:off x="142875" y="1071563"/>
            <a:ext cx="8858250" cy="564358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инФинРТ_2010_Заста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643050"/>
            <a:ext cx="8858312" cy="1714512"/>
          </a:xfrm>
          <a:prstGeom prst="rect">
            <a:avLst/>
          </a:prstGeom>
        </p:spPr>
        <p:txBody>
          <a:bodyPr anchor="ctr"/>
          <a:lstStyle>
            <a:lvl1pPr>
              <a:defRPr sz="32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6"/>
          <p:cNvGrpSpPr>
            <a:grpSpLocks/>
          </p:cNvGrpSpPr>
          <p:nvPr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1" name="Нижний колонтитул 9"/>
          <p:cNvSpPr txBox="1">
            <a:spLocks/>
          </p:cNvSpPr>
          <p:nvPr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2" name="Рисунок 11" descr="Герб 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C0F1B1"/>
            </a:gs>
            <a:gs pos="7001">
              <a:srgbClr val="E0F8D8"/>
            </a:gs>
            <a:gs pos="32001">
              <a:srgbClr val="FFFFFF"/>
            </a:gs>
            <a:gs pos="47000">
              <a:srgbClr val="FFFFFF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6"/>
          <p:cNvGrpSpPr>
            <a:grpSpLocks/>
          </p:cNvGrpSpPr>
          <p:nvPr/>
        </p:nvGrpSpPr>
        <p:grpSpPr bwMode="auto">
          <a:xfrm>
            <a:off x="0" y="428625"/>
            <a:ext cx="9144000" cy="93663"/>
            <a:chOff x="-32" y="428611"/>
            <a:chExt cx="9144032" cy="93342"/>
          </a:xfrm>
        </p:grpSpPr>
        <p:sp>
          <p:nvSpPr>
            <p:cNvPr id="8" name="Нижний колонтитул 9"/>
            <p:cNvSpPr txBox="1">
              <a:spLocks/>
            </p:cNvSpPr>
            <p:nvPr/>
          </p:nvSpPr>
          <p:spPr>
            <a:xfrm>
              <a:off x="-32" y="428611"/>
              <a:ext cx="9144032" cy="4588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rgbClr val="FFFFFF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Нижний колонтитул 9"/>
            <p:cNvSpPr txBox="1">
              <a:spLocks/>
            </p:cNvSpPr>
            <p:nvPr/>
          </p:nvSpPr>
          <p:spPr>
            <a:xfrm>
              <a:off x="-32" y="476073"/>
              <a:ext cx="9144032" cy="45880"/>
            </a:xfrm>
            <a:prstGeom prst="rect">
              <a:avLst/>
            </a:prstGeom>
            <a:gradFill>
              <a:gsLst>
                <a:gs pos="60000">
                  <a:srgbClr val="FF0000"/>
                </a:gs>
                <a:gs pos="80000">
                  <a:schemeClr val="bg1"/>
                </a:gs>
                <a:gs pos="100000">
                  <a:srgbClr val="009900"/>
                </a:gs>
              </a:gsLst>
              <a:lin ang="10800000" scaled="1"/>
            </a:gra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1" name="Нижний колонтитул 9"/>
          <p:cNvSpPr txBox="1">
            <a:spLocks/>
          </p:cNvSpPr>
          <p:nvPr/>
        </p:nvSpPr>
        <p:spPr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rgbClr val="009900"/>
              </a:gs>
              <a:gs pos="50000">
                <a:srgbClr val="49C522"/>
              </a:gs>
              <a:gs pos="100000">
                <a:srgbClr val="009900"/>
              </a:gs>
            </a:gsLst>
            <a:lin ang="5400000" scaled="1"/>
            <a:tileRect/>
          </a:gra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2" name="Рисунок 11" descr="Герб 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3" y="4763"/>
            <a:ext cx="509587" cy="515937"/>
          </a:xfrm>
          <a:prstGeom prst="rect">
            <a:avLst/>
          </a:prstGeom>
          <a:effectLst>
            <a:outerShdw blurRad="1905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85788" y="-28575"/>
            <a:ext cx="1757362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9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Министерство финансов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  <a:t>Республики Татарстан</a:t>
            </a:r>
            <a:br>
              <a:rPr lang="ru-RU" sz="1200" b="1" dirty="0">
                <a:solidFill>
                  <a:srgbClr val="FFFFD9"/>
                </a:solidFill>
                <a:latin typeface="Arial Narrow" pitchFamily="34" charset="0"/>
              </a:rPr>
            </a:br>
            <a:endParaRPr lang="ru-RU" sz="1200" b="1" dirty="0">
              <a:solidFill>
                <a:srgbClr val="FFFFD9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881" y="61889"/>
            <a:ext cx="9015444" cy="6729436"/>
          </a:xfrm>
          <a:prstGeom prst="rect">
            <a:avLst/>
          </a:prstGeom>
          <a:solidFill>
            <a:srgbClr val="65AEFF">
              <a:alpha val="12000"/>
            </a:srgbClr>
          </a:solidFill>
          <a:ln w="127000">
            <a:gradFill>
              <a:gsLst>
                <a:gs pos="0">
                  <a:srgbClr val="65AEFF"/>
                </a:gs>
                <a:gs pos="50000">
                  <a:srgbClr val="C2D1ED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Герб РТ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00513" y="468313"/>
            <a:ext cx="952500" cy="965200"/>
          </a:xfrm>
          <a:prstGeom prst="rect">
            <a:avLst/>
          </a:prstGeom>
          <a:effectLst>
            <a:outerShdw blurRad="114300" algn="ctr" rotWithShape="0">
              <a:schemeClr val="bg1">
                <a:alpha val="88000"/>
              </a:scheme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61913"/>
            <a:ext cx="9144000" cy="369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96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+mj-lt"/>
              </a:rPr>
              <a:t>Министерство финансов Республики Татарстан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0" y="2071678"/>
            <a:ext cx="9144000" cy="214314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Выступление Министра финансов</a:t>
            </a:r>
            <a:br>
              <a:rPr lang="ru-RU" sz="4400" b="1" dirty="0" smtClean="0"/>
            </a:br>
            <a:r>
              <a:rPr lang="ru-RU" sz="4400" b="1" dirty="0" smtClean="0"/>
              <a:t>Республики Татарстан</a:t>
            </a:r>
            <a:br>
              <a:rPr lang="ru-RU" sz="4400" b="1" dirty="0" smtClean="0"/>
            </a:br>
            <a:r>
              <a:rPr lang="ru-RU" sz="4400" b="1" dirty="0" smtClean="0"/>
              <a:t>Р.Р. </a:t>
            </a:r>
            <a:r>
              <a:rPr lang="ru-RU" sz="4400" b="1" dirty="0" err="1" smtClean="0"/>
              <a:t>Гайзатуллина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 lIns="0" tIns="0"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поступлений налога на прибыль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в 2011-2013 годах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396552" y="1916832"/>
          <a:ext cx="100446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4712" y="2996952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n-lt"/>
              </a:rPr>
              <a:t>млрд. рублей</a:t>
            </a:r>
            <a:endParaRPr lang="ru-RU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152349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При оценке поступлений использованы данные мониторинга крупных и средних налогоплательщиков.</a:t>
            </a:r>
            <a:endParaRPr lang="ru-RU" sz="3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10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69671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поступления акцизов в 2011-2013 годах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3068960"/>
          <a:ext cx="8858312" cy="37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6"/>
                <a:gridCol w="4429156"/>
              </a:tblGrid>
              <a:tr h="612000"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Год 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Сумма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2011</a:t>
                      </a:r>
                      <a:endParaRPr lang="ru-RU" sz="4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8,4</a:t>
                      </a:r>
                      <a:endParaRPr lang="ru-RU" sz="4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2012</a:t>
                      </a:r>
                      <a:endParaRPr lang="ru-RU" sz="4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9,4</a:t>
                      </a:r>
                      <a:endParaRPr lang="ru-RU" sz="4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2013</a:t>
                      </a:r>
                      <a:endParaRPr lang="ru-RU" sz="4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9,4</a:t>
                      </a:r>
                      <a:endParaRPr lang="ru-RU" sz="4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094301"/>
            <a:ext cx="9144000" cy="2052288"/>
          </a:xfrm>
          <a:prstGeom prst="rect">
            <a:avLst/>
          </a:prstGeom>
          <a:noFill/>
        </p:spPr>
        <p:txBody>
          <a:bodyPr wrap="square" lIns="36000" tIns="36000" rtlCol="0">
            <a:sp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В расчетах акцизов на 2011 год учтены объемы производства предприятий республики, изменение порядка и нормативов зачисления в бюджет Республики Татарстан.</a:t>
            </a:r>
            <a:endParaRPr lang="ru-RU" sz="32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11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4300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поступления налогов на имущество в консолидированный бюджет РТ в 2011 - 2013 гг.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1357298"/>
          <a:ext cx="8858311" cy="5287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0115"/>
                <a:gridCol w="1402732"/>
                <a:gridCol w="1402732"/>
                <a:gridCol w="1402732"/>
              </a:tblGrid>
              <a:tr h="576000">
                <a:tc gridSpan="4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 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</a:tr>
              <a:tr h="63532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 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2011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Налог на имущество организаций</a:t>
                      </a:r>
                      <a:endParaRPr lang="ru-RU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9,3</a:t>
                      </a:r>
                      <a:endParaRPr lang="ru-RU" sz="32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9,7</a:t>
                      </a:r>
                      <a:endParaRPr lang="ru-RU" sz="32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10,2</a:t>
                      </a:r>
                      <a:endParaRPr lang="ru-RU" sz="32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274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Земельный налог</a:t>
                      </a:r>
                      <a:endParaRPr lang="ru-RU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3,5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3,8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4,0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96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Транспортный налог</a:t>
                      </a:r>
                      <a:endParaRPr lang="ru-RU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1,95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1,97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1,99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Налог на имущество физических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лиц</a:t>
                      </a:r>
                      <a:endParaRPr lang="ru-RU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0,04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0,44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0,46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ИТОГО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14,8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15,9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16,6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12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624702"/>
          </a:xfrm>
        </p:spPr>
        <p:txBody>
          <a:bodyPr lIns="0" tIns="0"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поступлений налогов на совокупный доход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468560" y="1052736"/>
          <a:ext cx="101886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4712" y="1052736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n-lt"/>
              </a:rPr>
              <a:t>млрд. рублей</a:t>
            </a:r>
            <a:endParaRPr lang="ru-RU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13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624702"/>
          </a:xfrm>
        </p:spPr>
        <p:txBody>
          <a:bodyPr lIns="0" tIns="0"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поступлений неналоговых доходов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468560" y="1052736"/>
          <a:ext cx="101886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4712" y="1052736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n-lt"/>
              </a:rPr>
              <a:t>млрд. рублей</a:t>
            </a:r>
            <a:endParaRPr lang="ru-RU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14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Прогноз поступлений межбюджетных трансфертов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из федерального бюджета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396552" y="1745432"/>
          <a:ext cx="100446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4712" y="1556792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n-lt"/>
              </a:rPr>
              <a:t>млрд. рублей</a:t>
            </a:r>
            <a:endParaRPr lang="ru-RU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15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1704822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Принципы формирования расходов консолидированного бюджета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Республики Татарстан на 2011 год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6651" y="2204864"/>
          <a:ext cx="8858280" cy="4392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858280"/>
              </a:tblGrid>
              <a:tr h="104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Индексация с </a:t>
                      </a:r>
                      <a:r>
                        <a:rPr lang="ru-RU" sz="3200" b="1" u="none" strike="noStrike" dirty="0" smtClean="0"/>
                        <a:t>01.06.2011</a:t>
                      </a:r>
                      <a:r>
                        <a:rPr lang="ru-RU" sz="3200" u="none" strike="noStrike" baseline="0" dirty="0" smtClean="0"/>
                        <a:t> зарплаты бюджетников на </a:t>
                      </a:r>
                      <a:r>
                        <a:rPr lang="ru-RU" sz="3200" b="1" u="none" strike="noStrike" baseline="0" dirty="0" smtClean="0"/>
                        <a:t>6,5%</a:t>
                      </a:r>
                      <a:r>
                        <a:rPr lang="ru-RU" sz="3200" u="none" strike="noStrike" baseline="0" dirty="0" smtClean="0"/>
                        <a:t>;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154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baseline="0" dirty="0" smtClean="0"/>
                        <a:t>Увеличение фонда оплаты труда по образовательным учреждениям в связи в </a:t>
                      </a:r>
                      <a:r>
                        <a:rPr lang="ru-RU" sz="3200" u="none" strike="noStrike" dirty="0" smtClean="0"/>
                        <a:t>внедрением</a:t>
                      </a:r>
                      <a:r>
                        <a:rPr lang="ru-RU" sz="3200" u="none" strike="noStrike" baseline="0" dirty="0" smtClean="0"/>
                        <a:t> отраслевой системы оплаты труда.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Рост социальных страховых взносов на </a:t>
                      </a:r>
                      <a:r>
                        <a:rPr lang="ru-RU" sz="3200" b="1" u="none" strike="noStrike" dirty="0" smtClean="0"/>
                        <a:t>8%</a:t>
                      </a:r>
                      <a:r>
                        <a:rPr lang="ru-RU" sz="3200" u="none" strike="noStrike" dirty="0" smtClean="0"/>
                        <a:t>;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104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Индексация публичных обязательств в меру</a:t>
                      </a:r>
                      <a:r>
                        <a:rPr lang="ru-RU" sz="3200" u="none" strike="noStrike" baseline="0" dirty="0" smtClean="0"/>
                        <a:t> инфляции на </a:t>
                      </a:r>
                      <a:r>
                        <a:rPr lang="ru-RU" sz="3200" b="1" u="none" strike="noStrike" baseline="0" dirty="0" smtClean="0"/>
                        <a:t>6,5%</a:t>
                      </a:r>
                      <a:r>
                        <a:rPr lang="ru-RU" sz="3200" u="none" strike="noStrike" baseline="0" dirty="0" smtClean="0"/>
                        <a:t>;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16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1802" y="2110496"/>
          <a:ext cx="8858280" cy="454953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858280"/>
              </a:tblGrid>
              <a:tr h="104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Повышение с </a:t>
                      </a:r>
                      <a:r>
                        <a:rPr lang="ru-RU" sz="3200" b="1" u="none" strike="noStrike" dirty="0" smtClean="0"/>
                        <a:t>01.09.2011</a:t>
                      </a:r>
                      <a:r>
                        <a:rPr lang="ru-RU" sz="3200" u="none" strike="noStrike" dirty="0" smtClean="0"/>
                        <a:t> стипендиального фонда на </a:t>
                      </a:r>
                      <a:r>
                        <a:rPr lang="ru-RU" sz="3200" b="1" u="none" strike="noStrike" dirty="0" smtClean="0"/>
                        <a:t>6,5%</a:t>
                      </a:r>
                      <a:r>
                        <a:rPr lang="ru-RU" sz="3200" u="none" strike="noStrike" dirty="0" smtClean="0"/>
                        <a:t>;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104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Индексация</a:t>
                      </a:r>
                      <a:r>
                        <a:rPr lang="ru-RU" sz="3200" u="none" strike="noStrike" baseline="0" dirty="0" smtClean="0"/>
                        <a:t> расходов на оплату коммунальных услуг на </a:t>
                      </a:r>
                      <a:r>
                        <a:rPr lang="ru-RU" sz="3200" b="1" u="none" strike="noStrike" baseline="0" dirty="0" smtClean="0"/>
                        <a:t>15%</a:t>
                      </a:r>
                      <a:r>
                        <a:rPr lang="ru-RU" sz="3200" u="none" strike="noStrike" baseline="0" dirty="0" smtClean="0"/>
                        <a:t>;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strike="noStrike" dirty="0" smtClean="0"/>
                        <a:t>Индексация</a:t>
                      </a:r>
                      <a:r>
                        <a:rPr lang="ru-RU" sz="3200" u="none" strike="noStrike" baseline="0" dirty="0" smtClean="0"/>
                        <a:t> расходов на питание и медикаменты на </a:t>
                      </a:r>
                      <a:r>
                        <a:rPr lang="ru-RU" sz="3200" b="1" u="none" strike="noStrike" baseline="0" dirty="0" smtClean="0"/>
                        <a:t>6,5%</a:t>
                      </a:r>
                      <a:r>
                        <a:rPr lang="ru-RU" sz="3200" u="none" strike="noStrike" baseline="0" dirty="0" smtClean="0"/>
                        <a:t>;</a:t>
                      </a:r>
                      <a:endParaRPr lang="ru-RU" sz="3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154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/>
                        <a:t>Сохранение остальных расходов бюджетных учреждений</a:t>
                      </a:r>
                      <a:br>
                        <a:rPr lang="ru-RU" sz="3200" u="none" strike="noStrike" dirty="0" smtClean="0"/>
                      </a:br>
                      <a:r>
                        <a:rPr lang="ru-RU" sz="3200" b="1" u="none" strike="noStrike" dirty="0" smtClean="0"/>
                        <a:t>на уровне 2010</a:t>
                      </a:r>
                      <a:r>
                        <a:rPr lang="ru-RU" sz="3200" b="1" u="none" strike="noStrike" baseline="0" dirty="0" smtClean="0"/>
                        <a:t> года</a:t>
                      </a:r>
                      <a:r>
                        <a:rPr lang="ru-RU" sz="3200" u="none" strike="noStrike" baseline="0" dirty="0" smtClean="0"/>
                        <a:t>;</a:t>
                      </a:r>
                    </a:p>
                  </a:txBody>
                  <a:tcPr marL="6814" marR="6814" marT="6814" marB="0" anchor="ctr"/>
                </a:tc>
              </a:tr>
            </a:tbl>
          </a:graphicData>
        </a:graphic>
      </p:graphicFrame>
      <p:sp>
        <p:nvSpPr>
          <p:cNvPr id="7" name="Текст 1"/>
          <p:cNvSpPr>
            <a:spLocks noGrp="1"/>
          </p:cNvSpPr>
          <p:nvPr>
            <p:ph type="body" sz="quarter" idx="10"/>
          </p:nvPr>
        </p:nvSpPr>
        <p:spPr>
          <a:xfrm>
            <a:off x="142844" y="500042"/>
            <a:ext cx="8858312" cy="1704822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Принципы формирования расходов консолидированного бюджета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Республики Татарстан на 2011 год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17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«Национальная экономика»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1484784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16,8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16,8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16,7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16,7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18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«Жилищно-коммунальное хозяйство»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1484784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6,4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6,4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2,3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2,3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19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 lIns="0" tIns="0"/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Проект бюджета Республики Татарстан на 2011 год и плановый период 2012-2013 годов </a:t>
            </a:r>
            <a:endParaRPr lang="ru-RU" sz="32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60" y="1772816"/>
          <a:ext cx="8858280" cy="4896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858280"/>
              </a:tblGrid>
              <a:tr h="13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u="none" strike="noStrike" dirty="0" smtClean="0"/>
                        <a:t>Внесен на рассмотрение</a:t>
                      </a:r>
                      <a:r>
                        <a:rPr lang="ru-RU" sz="3600" u="none" strike="noStrike" baseline="0" dirty="0" smtClean="0"/>
                        <a:t> </a:t>
                      </a:r>
                      <a:r>
                        <a:rPr lang="ru-RU" sz="3600" b="1" u="none" strike="noStrike" baseline="0" dirty="0" smtClean="0"/>
                        <a:t>Президентом Республики Татарстан</a:t>
                      </a:r>
                      <a:r>
                        <a:rPr lang="ru-RU" sz="3600" u="none" strike="noStrike" baseline="0" dirty="0" smtClean="0"/>
                        <a:t>;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255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u="none" strike="noStrike" dirty="0" smtClean="0"/>
                        <a:t>Составлен</a:t>
                      </a:r>
                      <a:r>
                        <a:rPr lang="ru-RU" sz="3600" u="none" strike="noStrike" baseline="0" dirty="0" smtClean="0"/>
                        <a:t> с учетом ожидаемого </a:t>
                      </a:r>
                      <a:r>
                        <a:rPr lang="ru-RU" sz="3600" b="0" u="none" strike="noStrike" baseline="0" dirty="0" smtClean="0"/>
                        <a:t>исполнения</a:t>
                      </a:r>
                      <a:r>
                        <a:rPr lang="ru-RU" sz="3600" b="1" u="none" strike="noStrike" baseline="0" dirty="0" smtClean="0"/>
                        <a:t> консолидированного бюджета республики</a:t>
                      </a:r>
                      <a:r>
                        <a:rPr lang="ru-RU" sz="3600" u="none" strike="noStrike" baseline="0" dirty="0" smtClean="0"/>
                        <a:t>, изменений </a:t>
                      </a:r>
                      <a:r>
                        <a:rPr lang="ru-RU" sz="3600" b="1" u="none" strike="noStrike" baseline="0" dirty="0" smtClean="0"/>
                        <a:t>федерального законодательства</a:t>
                      </a:r>
                      <a:r>
                        <a:rPr lang="ru-RU" sz="3600" u="none" strike="noStrike" baseline="0" dirty="0" smtClean="0"/>
                        <a:t> и проекта Закона о </a:t>
                      </a:r>
                      <a:r>
                        <a:rPr lang="ru-RU" sz="3600" b="1" u="none" strike="noStrike" baseline="0" dirty="0" smtClean="0"/>
                        <a:t>федеральном бюджете</a:t>
                      </a:r>
                      <a:r>
                        <a:rPr lang="ru-RU" sz="3600" u="none" strike="noStrike" baseline="0" dirty="0" smtClean="0"/>
                        <a:t>;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  <a:tr h="97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u="none" strike="noStrike" dirty="0" smtClean="0"/>
                        <a:t>Содержит </a:t>
                      </a:r>
                      <a:r>
                        <a:rPr lang="ru-RU" sz="3600" b="1" u="none" strike="noStrike" dirty="0" smtClean="0"/>
                        <a:t>23</a:t>
                      </a:r>
                      <a:r>
                        <a:rPr lang="ru-RU" sz="3600" u="none" strike="noStrike" dirty="0" smtClean="0"/>
                        <a:t> статьи.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14" marR="6814" marT="6814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«Образование»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1484784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35,8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36,3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18,8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18,9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20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«Культура и кинематография»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1484784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3,6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3,7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1,6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1,6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21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«Физическая культура и спорт»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1484784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млн.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834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851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373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375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22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«Обслуживание государственного и муниципального долга»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2132856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1,6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1,6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0,7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0,7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23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«Здравоохранение»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2132856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16,0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16,3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12,1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12,2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24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Характеристика расходных частей бюджетов по разделу «Социальная политика»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23" y="2132856"/>
          <a:ext cx="9000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0"/>
                <a:gridCol w="1800000"/>
                <a:gridCol w="18000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11,6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12,1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11,2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11,7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25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Межбюджетные трансферта из бюджета РТ в местные бюджеты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6000" y="2168860"/>
          <a:ext cx="6912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000"/>
                <a:gridCol w="3456000"/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2012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2013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5AEFF"/>
                    </a:solidFill>
                  </a:tcPr>
                </a:tc>
              </a:tr>
              <a:tr h="119948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17,1</a:t>
                      </a:r>
                      <a:endParaRPr lang="ru-RU" sz="4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16,4</a:t>
                      </a:r>
                      <a:endParaRPr lang="ru-RU" sz="4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26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консолидированного бюджета РТ и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084" y="1770224"/>
          <a:ext cx="9036000" cy="475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000"/>
                <a:gridCol w="1692000"/>
                <a:gridCol w="1692000"/>
                <a:gridCol w="1800000"/>
              </a:tblGrid>
              <a:tr h="540000">
                <a:tc gridSpan="4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Доходы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Дефицит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103,4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113,6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10,2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79,7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89,9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10,2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27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консолидированного бюджета РТ и бюджета РТ в 2012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084" y="1770224"/>
          <a:ext cx="9036000" cy="475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000"/>
                <a:gridCol w="1692000"/>
                <a:gridCol w="1692000"/>
                <a:gridCol w="1800000"/>
              </a:tblGrid>
              <a:tr h="540000">
                <a:tc gridSpan="4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Доходы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Дефицит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107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115,3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8,3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81,4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90,4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9,0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28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консолидированного бюджета РТ и бюджета РТ в 2013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084" y="1770224"/>
          <a:ext cx="9036000" cy="475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000"/>
                <a:gridCol w="1692000"/>
                <a:gridCol w="1692000"/>
                <a:gridCol w="1800000"/>
              </a:tblGrid>
              <a:tr h="540000">
                <a:tc gridSpan="4">
                  <a:txBody>
                    <a:bodyPr/>
                    <a:lstStyle/>
                    <a:p>
                      <a:pPr algn="r"/>
                      <a:r>
                        <a:rPr lang="ru-RU" sz="3200" b="0" dirty="0" smtClean="0"/>
                        <a:t>млрд. рублей</a:t>
                      </a:r>
                      <a:endParaRPr lang="ru-RU" sz="3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Наименование</a:t>
                      </a:r>
                      <a:endParaRPr lang="ru-RU" sz="3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Доходы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Расходы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Дефицит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AEFF"/>
                    </a:solidFill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Консолидированный бюджет</a:t>
                      </a:r>
                      <a:r>
                        <a:rPr lang="ru-RU" sz="3200" b="0" baseline="0" dirty="0" smtClean="0"/>
                        <a:t> </a:t>
                      </a:r>
                      <a:r>
                        <a:rPr lang="ru-RU" sz="3200" b="0" dirty="0" smtClean="0"/>
                        <a:t>РТ</a:t>
                      </a:r>
                      <a:endParaRPr lang="ru-RU" sz="32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111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119,1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8,1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000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/>
                        <a:t>Бюджет РТ</a:t>
                      </a:r>
                      <a:endParaRPr lang="ru-RU" sz="3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83,6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93,0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9,4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4448" y="1"/>
            <a:ext cx="537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29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056750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Факторы, влияющие на объем доходной части  консолидированного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5760" y="1714488"/>
          <a:ext cx="8892480" cy="498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4065"/>
                <a:gridCol w="3428415"/>
              </a:tblGrid>
              <a:tr h="288000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+mn-lt"/>
                        </a:rPr>
                        <a:t>млрд. рублей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4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4000" b="1" baseline="0" dirty="0" smtClean="0">
                          <a:solidFill>
                            <a:schemeClr val="tx1"/>
                          </a:solidFill>
                        </a:rPr>
                        <a:t> тарифов страховых взносов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Налог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Сумма снижения</a:t>
                      </a:r>
                      <a:endParaRPr lang="ru-RU" sz="3600" b="1" dirty="0"/>
                    </a:p>
                  </a:txBody>
                  <a:tcPr anchor="ctr">
                    <a:solidFill>
                      <a:srgbClr val="65AE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Налог на прибыль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4,2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Налоги на совокупный доход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1,2</a:t>
                      </a:r>
                      <a:endParaRPr lang="ru-RU" sz="3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3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0" y="3074375"/>
            <a:ext cx="9144000" cy="70925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Благодарю 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Факторы, влияющие на объем доходных частей  консолидированного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56" y="1571612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Вступление в силу федерального закона №229-ФЗ в части увеличения расходов, относимых на уменьшение налогооблагаемой прибыли из-за роста коэффициента, применяемого к ставке рефинансирования Центрального Банка РФ, по долговым обязательствам с 1,1 до 1,8 по рублевым кредитам и 0,8 по кредитам в иностранной валюте приведет к выпадающим доходам консолидированного бюджета в сумме порядка </a:t>
            </a:r>
            <a:r>
              <a:rPr lang="en-US" sz="3200" b="1" dirty="0" smtClean="0">
                <a:latin typeface="+mj-lt"/>
              </a:rPr>
              <a:t>3,8</a:t>
            </a:r>
            <a:r>
              <a:rPr lang="ru-RU" sz="3200" b="1" dirty="0" smtClean="0">
                <a:latin typeface="+mj-lt"/>
              </a:rPr>
              <a:t> млрд. рублей.</a:t>
            </a:r>
            <a:endParaRPr lang="ru-RU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4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756" y="1916832"/>
            <a:ext cx="89644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+mj-lt"/>
              </a:rPr>
              <a:t>Вступление в силу федерального закона №229-ФЗ исключающего авансовые платежи и изменяющего сроки уплаты имущественных налогов приведет к выпадающим доходам консолидированного бюджета в сумме порядка </a:t>
            </a:r>
            <a:r>
              <a:rPr lang="ru-RU" sz="4400" b="1" dirty="0" smtClean="0">
                <a:latin typeface="+mj-lt"/>
              </a:rPr>
              <a:t>700 млн. рублей.</a:t>
            </a:r>
            <a:endParaRPr lang="ru-RU" sz="4000" b="1" dirty="0">
              <a:latin typeface="+mj-lt"/>
            </a:endParaRPr>
          </a:p>
        </p:txBody>
      </p:sp>
      <p:sp>
        <p:nvSpPr>
          <p:cNvPr id="7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1128758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Факторы, влияющие на объем доходных частей  консолидированного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5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4000" y="1556792"/>
          <a:ext cx="8856000" cy="514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0"/>
                <a:gridCol w="1296000"/>
                <a:gridCol w="1296000"/>
                <a:gridCol w="1296000"/>
                <a:gridCol w="1296000"/>
              </a:tblGrid>
              <a:tr h="13320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Снижение пропорций 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40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4000" b="1" baseline="0" dirty="0" smtClean="0">
                          <a:solidFill>
                            <a:schemeClr val="tx1"/>
                          </a:solidFill>
                        </a:rPr>
                        <a:t>компенсации НДПИ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2010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2011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2012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5A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2013</a:t>
                      </a:r>
                      <a:endParaRPr lang="ru-RU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5AE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Сумма</a:t>
                      </a:r>
                      <a:br>
                        <a:rPr lang="ru-RU" sz="3600" dirty="0" smtClean="0"/>
                      </a:br>
                      <a:r>
                        <a:rPr lang="ru-RU" sz="3600" dirty="0" smtClean="0"/>
                        <a:t>(млн.</a:t>
                      </a:r>
                      <a:r>
                        <a:rPr lang="ru-RU" sz="3600" baseline="0" dirty="0" smtClean="0"/>
                        <a:t> руб.)</a:t>
                      </a:r>
                      <a:endParaRPr lang="ru-RU" sz="3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1 880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1 253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627</a:t>
                      </a:r>
                      <a:endParaRPr lang="ru-RU" sz="36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% компенсации</a:t>
                      </a:r>
                      <a:endParaRPr lang="ru-RU" sz="3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Снижение</a:t>
                      </a:r>
                    </a:p>
                    <a:p>
                      <a:pPr algn="ctr"/>
                      <a:r>
                        <a:rPr lang="ru-RU" sz="3600" dirty="0" smtClean="0"/>
                        <a:t>(млн.</a:t>
                      </a:r>
                      <a:r>
                        <a:rPr lang="ru-RU" sz="3600" baseline="0" dirty="0" smtClean="0"/>
                        <a:t> руб.)</a:t>
                      </a:r>
                      <a:endParaRPr lang="ru-RU" sz="3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627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1 253</a:t>
                      </a:r>
                      <a:endParaRPr lang="ru-RU" sz="36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1 880</a:t>
                      </a:r>
                      <a:endParaRPr lang="ru-RU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84742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Факторы, влияющие на объем доходной части  консолидированного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6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984742"/>
          </a:xfrm>
        </p:spPr>
        <p:txBody>
          <a:bodyPr lIns="0" tIns="0"/>
          <a:lstStyle/>
          <a:p>
            <a:pPr marL="0" indent="0"/>
            <a:r>
              <a:rPr lang="ru-RU" sz="3200" dirty="0" smtClean="0">
                <a:solidFill>
                  <a:schemeClr val="tx1"/>
                </a:solidFill>
              </a:rPr>
              <a:t>Факторы, влияющие на объем доходной части  консолидированного бюджета РТ в 2011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844824"/>
            <a:ext cx="864399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В целом выпадающие доходы консолидированного бюджета Республики Татарстан в связи с изменениями федерального законодательства в 2011 году оцениваются порядка </a:t>
            </a:r>
          </a:p>
          <a:p>
            <a:pPr algn="ctr"/>
            <a:r>
              <a:rPr lang="ru-RU" sz="4400" b="1" dirty="0" smtClean="0">
                <a:latin typeface="+mn-lt"/>
              </a:rPr>
              <a:t>10,5 млрд. рублей.</a:t>
            </a:r>
            <a:endParaRPr lang="ru-RU" sz="44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7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0067" y="1690063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+mn-lt"/>
              </a:rPr>
              <a:t>Налоговое законодательство Республики Татарстан</a:t>
            </a:r>
            <a:br>
              <a:rPr lang="ru-RU" sz="4400" b="1" dirty="0" smtClean="0">
                <a:latin typeface="+mn-lt"/>
              </a:rPr>
            </a:br>
            <a:r>
              <a:rPr lang="ru-RU" sz="4400" b="1" dirty="0" smtClean="0">
                <a:latin typeface="+mn-lt"/>
              </a:rPr>
              <a:t>на 2011-2013 года направлено на поддержку товаропроизводителя.</a:t>
            </a:r>
            <a:endParaRPr lang="ru-RU" sz="4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8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0" y="500042"/>
            <a:ext cx="9144000" cy="624702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Прогноз поступлений НДФЛ в 2011-2013 годах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468560" y="1052736"/>
          <a:ext cx="101886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4712" y="1052736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n-lt"/>
              </a:rPr>
              <a:t>млрд. рублей</a:t>
            </a:r>
            <a:endParaRPr lang="ru-RU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48464" y="1"/>
            <a:ext cx="393056" cy="492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9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нФинРТ_2010_Слайд_Вариант_1">
  <a:themeElements>
    <a:clrScheme name="МинфинРТ_2010">
      <a:dk1>
        <a:sysClr val="windowText" lastClr="000000"/>
      </a:dk1>
      <a:lt1>
        <a:sysClr val="window" lastClr="FFFFFF"/>
      </a:lt1>
      <a:dk2>
        <a:srgbClr val="1F497D"/>
      </a:dk2>
      <a:lt2>
        <a:srgbClr val="FFFFD9"/>
      </a:lt2>
      <a:accent1>
        <a:srgbClr val="4F81BD"/>
      </a:accent1>
      <a:accent2>
        <a:srgbClr val="C00000"/>
      </a:accent2>
      <a:accent3>
        <a:srgbClr val="0B9A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МинФинРТ_2010_Слайд_Вариант_2">
  <a:themeElements>
    <a:clrScheme name="МинфинРТ_2010">
      <a:dk1>
        <a:sysClr val="windowText" lastClr="000000"/>
      </a:dk1>
      <a:lt1>
        <a:sysClr val="window" lastClr="FFFFFF"/>
      </a:lt1>
      <a:dk2>
        <a:srgbClr val="1F497D"/>
      </a:dk2>
      <a:lt2>
        <a:srgbClr val="FFFFD9"/>
      </a:lt2>
      <a:accent1>
        <a:srgbClr val="4F81BD"/>
      </a:accent1>
      <a:accent2>
        <a:srgbClr val="C00000"/>
      </a:accent2>
      <a:accent3>
        <a:srgbClr val="0B9A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инФинРТ_2010_Заставка_Образец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12040</TotalTime>
  <Words>904</Words>
  <Application>Microsoft Office PowerPoint</Application>
  <PresentationFormat>Экран (4:3)</PresentationFormat>
  <Paragraphs>318</Paragraphs>
  <Slides>30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МинФинРТ_2010_Слайд_Вариант_1</vt:lpstr>
      <vt:lpstr>1_МинФинРТ_2010_Слайд_Вариант_2</vt:lpstr>
      <vt:lpstr>МинФинРТ_2010_Заставка_Образец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Singaevskii</dc:creator>
  <cp:lastModifiedBy>Рустам А. Аюкасов</cp:lastModifiedBy>
  <cp:revision>646</cp:revision>
  <dcterms:created xsi:type="dcterms:W3CDTF">2010-01-14T07:46:46Z</dcterms:created>
  <dcterms:modified xsi:type="dcterms:W3CDTF">2010-11-01T13:41:21Z</dcterms:modified>
</cp:coreProperties>
</file>